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67" r:id="rId3"/>
    <p:sldId id="269" r:id="rId4"/>
    <p:sldId id="270" r:id="rId5"/>
    <p:sldId id="271" r:id="rId6"/>
    <p:sldId id="272" r:id="rId7"/>
    <p:sldId id="273" r:id="rId8"/>
    <p:sldId id="286" r:id="rId9"/>
    <p:sldId id="274" r:id="rId10"/>
    <p:sldId id="278" r:id="rId11"/>
    <p:sldId id="279" r:id="rId12"/>
    <p:sldId id="280" r:id="rId13"/>
    <p:sldId id="281" r:id="rId14"/>
    <p:sldId id="282" r:id="rId15"/>
    <p:sldId id="283" r:id="rId16"/>
    <p:sldId id="275" r:id="rId17"/>
    <p:sldId id="284" r:id="rId18"/>
    <p:sldId id="288" r:id="rId19"/>
    <p:sldId id="289" r:id="rId20"/>
    <p:sldId id="290" r:id="rId21"/>
    <p:sldId id="303" r:id="rId22"/>
    <p:sldId id="294" r:id="rId23"/>
    <p:sldId id="295" r:id="rId24"/>
    <p:sldId id="296" r:id="rId25"/>
    <p:sldId id="291" r:id="rId26"/>
    <p:sldId id="292" r:id="rId27"/>
    <p:sldId id="297" r:id="rId28"/>
    <p:sldId id="298" r:id="rId29"/>
    <p:sldId id="299" r:id="rId30"/>
    <p:sldId id="300" r:id="rId31"/>
    <p:sldId id="301" r:id="rId32"/>
    <p:sldId id="302" r:id="rId33"/>
    <p:sldId id="26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91" d="100"/>
          <a:sy n="91" d="100"/>
        </p:scale>
        <p:origin x="5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23/06/2021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11BF6A-3E73-47F1-8C82-2E6C5A26B350}" type="slidenum">
              <a:rPr lang="en-GB" smtClean="0"/>
              <a:t>27</a:t>
            </a:fld>
            <a:endParaRPr lang="en-GB"/>
          </a:p>
        </p:txBody>
      </p:sp>
    </p:spTree>
    <p:extLst>
      <p:ext uri="{BB962C8B-B14F-4D97-AF65-F5344CB8AC3E}">
        <p14:creationId xmlns:p14="http://schemas.microsoft.com/office/powerpoint/2010/main" val="339566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3785652"/>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a:t>
            </a:r>
          </a:p>
          <a:p>
            <a:endParaRPr lang="en-GB" sz="4000" dirty="0">
              <a:solidFill>
                <a:schemeClr val="accent2"/>
              </a:solidFill>
              <a:latin typeface="Arial Black" panose="020B0A04020102020204" pitchFamily="34" charset="0"/>
            </a:endParaRPr>
          </a:p>
          <a:p>
            <a:r>
              <a:rPr lang="en-GB" sz="4000" b="1" i="0" dirty="0">
                <a:solidFill>
                  <a:schemeClr val="accent2"/>
                </a:solidFill>
                <a:effectLst/>
                <a:latin typeface="Lato Extended"/>
              </a:rPr>
              <a:t>Company Name</a:t>
            </a:r>
            <a:r>
              <a:rPr lang="en-GB" sz="4000" b="0" i="0" dirty="0">
                <a:solidFill>
                  <a:schemeClr val="accent2"/>
                </a:solidFill>
                <a:effectLst/>
                <a:latin typeface="Lato Extended"/>
              </a:rPr>
              <a:t> : XYZ</a:t>
            </a:r>
            <a:r>
              <a:rPr lang="en-GB" sz="4000" dirty="0">
                <a:solidFill>
                  <a:schemeClr val="accent2"/>
                </a:solidFill>
              </a:rPr>
              <a:t/>
            </a:r>
            <a:br>
              <a:rPr lang="en-GB" sz="4000" dirty="0">
                <a:solidFill>
                  <a:schemeClr val="accent2"/>
                </a:solidFill>
              </a:rPr>
            </a:br>
            <a:r>
              <a:rPr lang="en-GB" sz="4000" b="1" i="0" dirty="0">
                <a:solidFill>
                  <a:schemeClr val="accent2"/>
                </a:solidFill>
                <a:effectLst/>
                <a:latin typeface="Lato Extended"/>
              </a:rPr>
              <a:t>Location</a:t>
            </a:r>
            <a:r>
              <a:rPr lang="en-GB" sz="4000" b="0" i="0" dirty="0">
                <a:solidFill>
                  <a:schemeClr val="accent2"/>
                </a:solidFill>
                <a:effectLst/>
                <a:latin typeface="Lato Extended"/>
              </a:rPr>
              <a:t>: UAE</a:t>
            </a:r>
            <a:r>
              <a:rPr lang="en-GB" sz="4000" dirty="0">
                <a:solidFill>
                  <a:schemeClr val="accent2"/>
                </a:solidFill>
              </a:rPr>
              <a:t/>
            </a:r>
            <a:br>
              <a:rPr lang="en-GB" sz="4000" dirty="0">
                <a:solidFill>
                  <a:schemeClr val="accent2"/>
                </a:solidFill>
              </a:rPr>
            </a:br>
            <a:r>
              <a:rPr lang="en-GB" sz="4000" b="1" i="0" dirty="0">
                <a:solidFill>
                  <a:schemeClr val="accent2"/>
                </a:solidFill>
                <a:effectLst/>
                <a:latin typeface="Lato Extended"/>
              </a:rPr>
              <a:t>Team</a:t>
            </a:r>
            <a:r>
              <a:rPr lang="en-GB" sz="4000" b="0" i="0" dirty="0">
                <a:solidFill>
                  <a:schemeClr val="accent2"/>
                </a:solidFill>
                <a:effectLst/>
                <a:latin typeface="Lato Extended"/>
              </a:rPr>
              <a:t>: Data and Analytics</a:t>
            </a:r>
            <a:r>
              <a:rPr lang="en-GB" sz="4000" dirty="0">
                <a:solidFill>
                  <a:schemeClr val="accent2"/>
                </a:solidFill>
              </a:rPr>
              <a:t/>
            </a:r>
            <a:br>
              <a:rPr lang="en-GB" sz="4000" dirty="0">
                <a:solidFill>
                  <a:schemeClr val="accent2"/>
                </a:solidFill>
              </a:rPr>
            </a:br>
            <a:r>
              <a:rPr lang="en-GB" sz="4000" b="1" i="0" dirty="0">
                <a:solidFill>
                  <a:schemeClr val="accent2"/>
                </a:solidFill>
                <a:effectLst/>
                <a:latin typeface="Lato Extended"/>
              </a:rPr>
              <a:t>Date</a:t>
            </a:r>
            <a:r>
              <a:rPr lang="en-GB" sz="4000" b="0" i="0">
                <a:solidFill>
                  <a:schemeClr val="accent2"/>
                </a:solidFill>
                <a:effectLst/>
                <a:latin typeface="Lato Extended"/>
              </a:rPr>
              <a:t>: </a:t>
            </a:r>
            <a:r>
              <a:rPr lang="en-GB" sz="4000" smtClean="0">
                <a:solidFill>
                  <a:schemeClr val="accent2"/>
                </a:solidFill>
                <a:latin typeface="Lato Extended"/>
              </a:rPr>
              <a:t>23</a:t>
            </a:r>
            <a:r>
              <a:rPr lang="en-GB" sz="4000" b="0" i="0" smtClean="0">
                <a:solidFill>
                  <a:schemeClr val="accent2"/>
                </a:solidFill>
                <a:effectLst/>
                <a:latin typeface="Lato Extended"/>
              </a:rPr>
              <a:t>-June-2021</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600" b="1" dirty="0">
                <a:solidFill>
                  <a:schemeClr val="accent2"/>
                </a:solidFill>
                <a:latin typeface="Arial Black" panose="020B0A04020102020204" pitchFamily="34" charset="0"/>
              </a:rPr>
              <a:t>Pink Cab: Price Charged per KM per City</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12" y="1825625"/>
            <a:ext cx="7680960" cy="4786190"/>
          </a:xfrm>
        </p:spPr>
      </p:pic>
      <p:sp>
        <p:nvSpPr>
          <p:cNvPr id="7" name="TextBox 6">
            <a:extLst>
              <a:ext uri="{FF2B5EF4-FFF2-40B4-BE49-F238E27FC236}">
                <a16:creationId xmlns:a16="http://schemas.microsoft.com/office/drawing/2014/main" id="{7CB53963-383D-4D0C-8D13-6DE2607C7623}"/>
              </a:ext>
            </a:extLst>
          </p:cNvPr>
          <p:cNvSpPr txBox="1"/>
          <p:nvPr/>
        </p:nvSpPr>
        <p:spPr>
          <a:xfrm>
            <a:off x="8601222" y="1850243"/>
            <a:ext cx="3590778" cy="3108543"/>
          </a:xfrm>
          <a:prstGeom prst="rect">
            <a:avLst/>
          </a:prstGeom>
          <a:noFill/>
        </p:spPr>
        <p:txBody>
          <a:bodyPr wrap="square">
            <a:spAutoFit/>
          </a:bodyPr>
          <a:lstStyle/>
          <a:p>
            <a:pPr marL="457200" indent="-457200">
              <a:buFont typeface="Wingdings" panose="05000000000000000000" pitchFamily="2" charset="2"/>
              <a:buChar char="q"/>
            </a:pPr>
            <a:r>
              <a:rPr lang="en-GB" sz="2800" b="1" dirty="0">
                <a:solidFill>
                  <a:schemeClr val="accent2"/>
                </a:solidFill>
                <a:latin typeface="Arial Black" panose="020B0A04020102020204" pitchFamily="34" charset="0"/>
                <a:ea typeface="+mj-ea"/>
                <a:cs typeface="+mj-cs"/>
              </a:rPr>
              <a:t>For Pink cab all the cities have the same increase in price charge with increase in distance</a:t>
            </a:r>
          </a:p>
        </p:txBody>
      </p:sp>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r>
              <a:rPr lang="en-GB" sz="3600" b="1" dirty="0">
                <a:solidFill>
                  <a:schemeClr val="accent2"/>
                </a:solidFill>
                <a:latin typeface="Arial Black" panose="020B0A04020102020204" pitchFamily="34" charset="0"/>
              </a:rPr>
              <a:t>Yellow Cab: Price Charged per KM per City</a:t>
            </a:r>
            <a:endParaRPr lang="en-GB" sz="3600" dirty="0"/>
          </a:p>
        </p:txBody>
      </p:sp>
      <p:pic>
        <p:nvPicPr>
          <p:cNvPr id="3" name="Picture 2">
            <a:extLst>
              <a:ext uri="{FF2B5EF4-FFF2-40B4-BE49-F238E27FC236}">
                <a16:creationId xmlns:a16="http://schemas.microsoft.com/office/drawing/2014/main" id="{DF50C8B8-EC6A-4C82-B1A7-EFACD800DBF2}"/>
              </a:ext>
            </a:extLst>
          </p:cNvPr>
          <p:cNvPicPr>
            <a:picLocks noChangeAspect="1"/>
          </p:cNvPicPr>
          <p:nvPr/>
        </p:nvPicPr>
        <p:blipFill>
          <a:blip r:embed="rId2"/>
          <a:stretch>
            <a:fillRect/>
          </a:stretch>
        </p:blipFill>
        <p:spPr>
          <a:xfrm>
            <a:off x="592602" y="1436662"/>
            <a:ext cx="7679202" cy="4795326"/>
          </a:xfrm>
          <a:prstGeom prst="rect">
            <a:avLst/>
          </a:prstGeom>
        </p:spPr>
      </p:pic>
      <p:sp>
        <p:nvSpPr>
          <p:cNvPr id="5" name="TextBox 4">
            <a:extLst>
              <a:ext uri="{FF2B5EF4-FFF2-40B4-BE49-F238E27FC236}">
                <a16:creationId xmlns:a16="http://schemas.microsoft.com/office/drawing/2014/main" id="{283BF92E-E29A-4AF8-9D18-46D008F14AE7}"/>
              </a:ext>
            </a:extLst>
          </p:cNvPr>
          <p:cNvSpPr txBox="1"/>
          <p:nvPr/>
        </p:nvSpPr>
        <p:spPr>
          <a:xfrm>
            <a:off x="8703212" y="2736838"/>
            <a:ext cx="3488788"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1192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dirty="0">
                <a:solidFill>
                  <a:schemeClr val="accent2"/>
                </a:solidFill>
                <a:latin typeface="Arial Black" panose="020B0A04020102020204" pitchFamily="34" charset="0"/>
              </a:rPr>
              <a:t>Cab Users per City:</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661183" y="1911350"/>
            <a:ext cx="7835704" cy="4581525"/>
          </a:xfrm>
          <a:prstGeom prst="rect">
            <a:avLst/>
          </a:prstGeom>
        </p:spPr>
      </p:pic>
      <p:sp>
        <p:nvSpPr>
          <p:cNvPr id="5" name="TextBox 4">
            <a:extLst>
              <a:ext uri="{FF2B5EF4-FFF2-40B4-BE49-F238E27FC236}">
                <a16:creationId xmlns:a16="http://schemas.microsoft.com/office/drawing/2014/main" id="{F361A40B-622A-473C-B530-C081E2445427}"/>
              </a:ext>
            </a:extLst>
          </p:cNvPr>
          <p:cNvSpPr txBox="1"/>
          <p:nvPr/>
        </p:nvSpPr>
        <p:spPr>
          <a:xfrm>
            <a:off x="8496887" y="3429000"/>
            <a:ext cx="3506370"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New York City has the highest Cab users with 28% followed by Chicago with 16% and Los Angeles with 13%</a:t>
            </a:r>
          </a:p>
        </p:txBody>
      </p:sp>
    </p:spTree>
    <p:extLst>
      <p:ext uri="{BB962C8B-B14F-4D97-AF65-F5344CB8AC3E}">
        <p14:creationId xmlns:p14="http://schemas.microsoft.com/office/powerpoint/2010/main" val="29188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838200" y="365125"/>
            <a:ext cx="10515600" cy="922069"/>
          </a:xfrm>
        </p:spPr>
        <p:txBody>
          <a:bodyPr>
            <a:normAutofit fontScale="90000"/>
          </a:bodyPr>
          <a:lstStyle/>
          <a:p>
            <a:r>
              <a:rPr lang="en-GB" dirty="0">
                <a:solidFill>
                  <a:schemeClr val="accent2"/>
                </a:solidFill>
                <a:latin typeface="Arial Black" panose="020B0A04020102020204" pitchFamily="34" charset="0"/>
              </a:rPr>
              <a:t>Transaction per City for both Cabs:</a:t>
            </a:r>
          </a:p>
        </p:txBody>
      </p:sp>
      <p:pic>
        <p:nvPicPr>
          <p:cNvPr id="3" name="Picture 2">
            <a:extLst>
              <a:ext uri="{FF2B5EF4-FFF2-40B4-BE49-F238E27FC236}">
                <a16:creationId xmlns:a16="http://schemas.microsoft.com/office/drawing/2014/main" id="{55ED89D2-163E-494D-A6A9-AE72C0FC0BC2}"/>
              </a:ext>
            </a:extLst>
          </p:cNvPr>
          <p:cNvPicPr>
            <a:picLocks noChangeAspect="1"/>
          </p:cNvPicPr>
          <p:nvPr/>
        </p:nvPicPr>
        <p:blipFill>
          <a:blip r:embed="rId2"/>
          <a:stretch>
            <a:fillRect/>
          </a:stretch>
        </p:blipFill>
        <p:spPr>
          <a:xfrm>
            <a:off x="737895" y="1527834"/>
            <a:ext cx="5564432" cy="3802331"/>
          </a:xfrm>
          <a:prstGeom prst="rect">
            <a:avLst/>
          </a:prstGeom>
        </p:spPr>
      </p:pic>
      <p:pic>
        <p:nvPicPr>
          <p:cNvPr id="4" name="Picture 3">
            <a:extLst>
              <a:ext uri="{FF2B5EF4-FFF2-40B4-BE49-F238E27FC236}">
                <a16:creationId xmlns:a16="http://schemas.microsoft.com/office/drawing/2014/main" id="{747DD870-AE5E-4F8F-BEF4-C29C7D3B1E53}"/>
              </a:ext>
            </a:extLst>
          </p:cNvPr>
          <p:cNvPicPr>
            <a:picLocks noChangeAspect="1"/>
          </p:cNvPicPr>
          <p:nvPr/>
        </p:nvPicPr>
        <p:blipFill>
          <a:blip r:embed="rId3"/>
          <a:stretch>
            <a:fillRect/>
          </a:stretch>
        </p:blipFill>
        <p:spPr>
          <a:xfrm>
            <a:off x="6609472" y="1379708"/>
            <a:ext cx="5441192" cy="4120759"/>
          </a:xfrm>
          <a:prstGeom prst="rect">
            <a:avLst/>
          </a:prstGeom>
        </p:spPr>
      </p:pic>
      <p:sp>
        <p:nvSpPr>
          <p:cNvPr id="6" name="TextBox 5">
            <a:extLst>
              <a:ext uri="{FF2B5EF4-FFF2-40B4-BE49-F238E27FC236}">
                <a16:creationId xmlns:a16="http://schemas.microsoft.com/office/drawing/2014/main" id="{0C305182-A90D-44F1-8671-105029791D33}"/>
              </a:ext>
            </a:extLst>
          </p:cNvPr>
          <p:cNvSpPr txBox="1"/>
          <p:nvPr/>
        </p:nvSpPr>
        <p:spPr>
          <a:xfrm>
            <a:off x="1026943" y="5678883"/>
            <a:ext cx="11165058" cy="1015663"/>
          </a:xfrm>
          <a:prstGeom prst="rect">
            <a:avLst/>
          </a:prstGeom>
          <a:noFill/>
        </p:spPr>
        <p:txBody>
          <a:bodyPr wrap="square">
            <a:spAutoFit/>
          </a:bodyPr>
          <a:lstStyle/>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Yellow Cab is highest in New York City(31%) and New York City has the highest Cab Users of 28% as per the previous slide.</a:t>
            </a:r>
          </a:p>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Pink Cab is highest in Los Angeles City.</a:t>
            </a:r>
          </a:p>
        </p:txBody>
      </p:sp>
      <p:sp>
        <p:nvSpPr>
          <p:cNvPr id="10" name="Arrow: Right 9">
            <a:extLst>
              <a:ext uri="{FF2B5EF4-FFF2-40B4-BE49-F238E27FC236}">
                <a16:creationId xmlns:a16="http://schemas.microsoft.com/office/drawing/2014/main" id="{9EC249F7-B9A6-4CB2-866B-B4BC4A348789}"/>
              </a:ext>
            </a:extLst>
          </p:cNvPr>
          <p:cNvSpPr/>
          <p:nvPr/>
        </p:nvSpPr>
        <p:spPr>
          <a:xfrm>
            <a:off x="4389120" y="5020676"/>
            <a:ext cx="633046" cy="15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056F395-1BE7-455D-A189-9BCE0A979CFE}"/>
              </a:ext>
            </a:extLst>
          </p:cNvPr>
          <p:cNvSpPr/>
          <p:nvPr/>
        </p:nvSpPr>
        <p:spPr>
          <a:xfrm>
            <a:off x="6879101" y="4822240"/>
            <a:ext cx="562707" cy="198436"/>
          </a:xfrm>
          <a:prstGeom prst="rightArrow">
            <a:avLst>
              <a:gd name="adj1" fmla="val 50000"/>
              <a:gd name="adj2"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793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838200" y="365125"/>
            <a:ext cx="11080652" cy="806363"/>
          </a:xfrm>
        </p:spPr>
        <p:txBody>
          <a:bodyPr>
            <a:normAutofit fontScale="90000"/>
          </a:bodyPr>
          <a:lstStyle/>
          <a:p>
            <a:r>
              <a:rPr lang="en-GB" dirty="0">
                <a:solidFill>
                  <a:schemeClr val="accent2"/>
                </a:solidFill>
                <a:latin typeface="Arial Black" panose="020B0A04020102020204" pitchFamily="34" charset="0"/>
              </a:rPr>
              <a:t>Price Charged per Gender for both Cabs:</a:t>
            </a:r>
          </a:p>
        </p:txBody>
      </p:sp>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2"/>
          <a:stretch>
            <a:fillRect/>
          </a:stretch>
        </p:blipFill>
        <p:spPr>
          <a:xfrm>
            <a:off x="738407" y="1690688"/>
            <a:ext cx="4663587" cy="3995824"/>
          </a:xfrm>
          <a:prstGeom prst="rect">
            <a:avLst/>
          </a:prstGeom>
        </p:spPr>
      </p:pic>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3"/>
          <a:stretch>
            <a:fillRect/>
          </a:stretch>
        </p:blipFill>
        <p:spPr>
          <a:xfrm>
            <a:off x="6541029" y="1171488"/>
            <a:ext cx="4812771" cy="4371975"/>
          </a:xfrm>
          <a:prstGeom prst="rect">
            <a:avLst/>
          </a:prstGeom>
        </p:spPr>
      </p:pic>
      <p:sp>
        <p:nvSpPr>
          <p:cNvPr id="6" name="TextBox 5">
            <a:extLst>
              <a:ext uri="{FF2B5EF4-FFF2-40B4-BE49-F238E27FC236}">
                <a16:creationId xmlns:a16="http://schemas.microsoft.com/office/drawing/2014/main" id="{202AF381-0BCE-4AEB-8133-692AA0875C6F}"/>
              </a:ext>
            </a:extLst>
          </p:cNvPr>
          <p:cNvSpPr txBox="1"/>
          <p:nvPr/>
        </p:nvSpPr>
        <p:spPr>
          <a:xfrm>
            <a:off x="1403252" y="5749661"/>
            <a:ext cx="10515600"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charge less from Female Customers whereas Pink Cab charges same for both Male and Female Customers.</a:t>
            </a:r>
          </a:p>
        </p:txBody>
      </p:sp>
    </p:spTree>
    <p:extLst>
      <p:ext uri="{BB962C8B-B14F-4D97-AF65-F5344CB8AC3E}">
        <p14:creationId xmlns:p14="http://schemas.microsoft.com/office/powerpoint/2010/main" val="175506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A308-2AC0-44BF-BA69-67789CCDC5FE}"/>
              </a:ext>
            </a:extLst>
          </p:cNvPr>
          <p:cNvSpPr>
            <a:spLocks noGrp="1"/>
          </p:cNvSpPr>
          <p:nvPr>
            <p:ph type="title"/>
          </p:nvPr>
        </p:nvSpPr>
        <p:spPr/>
        <p:txBody>
          <a:bodyPr/>
          <a:lstStyle/>
          <a:p>
            <a:r>
              <a:rPr lang="en-GB" dirty="0">
                <a:solidFill>
                  <a:schemeClr val="accent2"/>
                </a:solidFill>
                <a:latin typeface="Arial Black" panose="020B0A04020102020204" pitchFamily="34" charset="0"/>
              </a:rPr>
              <a:t>Customer Share per Gender for both Cabs:</a:t>
            </a:r>
          </a:p>
        </p:txBody>
      </p:sp>
      <p:pic>
        <p:nvPicPr>
          <p:cNvPr id="3" name="Picture 2">
            <a:extLst>
              <a:ext uri="{FF2B5EF4-FFF2-40B4-BE49-F238E27FC236}">
                <a16:creationId xmlns:a16="http://schemas.microsoft.com/office/drawing/2014/main" id="{D26F0299-E6B9-48FC-9869-E6F94F1B808E}"/>
              </a:ext>
            </a:extLst>
          </p:cNvPr>
          <p:cNvPicPr>
            <a:picLocks noChangeAspect="1"/>
          </p:cNvPicPr>
          <p:nvPr/>
        </p:nvPicPr>
        <p:blipFill>
          <a:blip r:embed="rId2"/>
          <a:stretch>
            <a:fillRect/>
          </a:stretch>
        </p:blipFill>
        <p:spPr>
          <a:xfrm>
            <a:off x="720822" y="1835150"/>
            <a:ext cx="5947263" cy="4657725"/>
          </a:xfrm>
          <a:prstGeom prst="rect">
            <a:avLst/>
          </a:prstGeom>
        </p:spPr>
      </p:pic>
      <p:sp>
        <p:nvSpPr>
          <p:cNvPr id="5" name="TextBox 4">
            <a:extLst>
              <a:ext uri="{FF2B5EF4-FFF2-40B4-BE49-F238E27FC236}">
                <a16:creationId xmlns:a16="http://schemas.microsoft.com/office/drawing/2014/main" id="{3C754540-2B47-4BE1-BE08-6ABEA207B286}"/>
              </a:ext>
            </a:extLst>
          </p:cNvPr>
          <p:cNvSpPr txBox="1"/>
          <p:nvPr/>
        </p:nvSpPr>
        <p:spPr>
          <a:xfrm>
            <a:off x="8131126" y="3242995"/>
            <a:ext cx="3784209" cy="3539430"/>
          </a:xfrm>
          <a:prstGeom prst="rect">
            <a:avLst/>
          </a:prstGeom>
          <a:noFill/>
        </p:spPr>
        <p:txBody>
          <a:bodyPr wrap="square">
            <a:spAutoFit/>
          </a:bodyPr>
          <a:lstStyle/>
          <a:p>
            <a:pPr marL="457200" indent="-457200">
              <a:buFont typeface="Wingdings" panose="05000000000000000000" pitchFamily="2" charset="2"/>
              <a:buChar char="q"/>
            </a:pPr>
            <a:r>
              <a:rPr lang="en-GB" sz="2800" dirty="0">
                <a:solidFill>
                  <a:schemeClr val="accent2"/>
                </a:solidFill>
                <a:latin typeface="Arial Black" panose="020B0A04020102020204" pitchFamily="34" charset="0"/>
              </a:rPr>
              <a:t>Female Customers in Yellow Cab(25.5%) is higher compared to Pink Cab (20.5%)</a:t>
            </a:r>
          </a:p>
        </p:txBody>
      </p:sp>
    </p:spTree>
    <p:extLst>
      <p:ext uri="{BB962C8B-B14F-4D97-AF65-F5344CB8AC3E}">
        <p14:creationId xmlns:p14="http://schemas.microsoft.com/office/powerpoint/2010/main" val="5908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Profit Margin per year for both Cabs:</a:t>
            </a:r>
          </a:p>
        </p:txBody>
      </p:sp>
      <p:pic>
        <p:nvPicPr>
          <p:cNvPr id="3" name="Picture 2">
            <a:extLst>
              <a:ext uri="{FF2B5EF4-FFF2-40B4-BE49-F238E27FC236}">
                <a16:creationId xmlns:a16="http://schemas.microsoft.com/office/drawing/2014/main" id="{9BEE8306-D969-4877-81C9-6C90C652BA2A}"/>
              </a:ext>
            </a:extLst>
          </p:cNvPr>
          <p:cNvPicPr>
            <a:picLocks noChangeAspect="1"/>
          </p:cNvPicPr>
          <p:nvPr/>
        </p:nvPicPr>
        <p:blipFill>
          <a:blip r:embed="rId2"/>
          <a:stretch>
            <a:fillRect/>
          </a:stretch>
        </p:blipFill>
        <p:spPr>
          <a:xfrm>
            <a:off x="308317" y="2024062"/>
            <a:ext cx="5638800" cy="2809875"/>
          </a:xfrm>
          <a:prstGeom prst="rect">
            <a:avLst/>
          </a:prstGeom>
        </p:spPr>
      </p:pic>
      <p:pic>
        <p:nvPicPr>
          <p:cNvPr id="4" name="Picture 3">
            <a:extLst>
              <a:ext uri="{FF2B5EF4-FFF2-40B4-BE49-F238E27FC236}">
                <a16:creationId xmlns:a16="http://schemas.microsoft.com/office/drawing/2014/main" id="{5E1E916B-91FF-4629-B36F-2B9A34B1BC86}"/>
              </a:ext>
            </a:extLst>
          </p:cNvPr>
          <p:cNvPicPr>
            <a:picLocks noChangeAspect="1"/>
          </p:cNvPicPr>
          <p:nvPr/>
        </p:nvPicPr>
        <p:blipFill>
          <a:blip r:embed="rId3"/>
          <a:stretch>
            <a:fillRect/>
          </a:stretch>
        </p:blipFill>
        <p:spPr>
          <a:xfrm>
            <a:off x="6096000" y="2052637"/>
            <a:ext cx="5448300" cy="2781300"/>
          </a:xfrm>
          <a:prstGeom prst="rect">
            <a:avLst/>
          </a:prstGeom>
        </p:spPr>
      </p:pic>
      <p:sp>
        <p:nvSpPr>
          <p:cNvPr id="6" name="TextBox 5">
            <a:extLst>
              <a:ext uri="{FF2B5EF4-FFF2-40B4-BE49-F238E27FC236}">
                <a16:creationId xmlns:a16="http://schemas.microsoft.com/office/drawing/2014/main" id="{CCB95D8F-28FF-4512-9DF3-F5C28692B05E}"/>
              </a:ext>
            </a:extLst>
          </p:cNvPr>
          <p:cNvSpPr txBox="1"/>
          <p:nvPr/>
        </p:nvSpPr>
        <p:spPr>
          <a:xfrm>
            <a:off x="689317" y="5195886"/>
            <a:ext cx="11226018"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Graphs, it shows that the Yellow cab has a higher Profit Margin (Price Charged - Cost of Trip) compared to Pink cab.</a:t>
            </a:r>
          </a:p>
        </p:txBody>
      </p:sp>
    </p:spTree>
    <p:extLst>
      <p:ext uri="{BB962C8B-B14F-4D97-AF65-F5344CB8AC3E}">
        <p14:creationId xmlns:p14="http://schemas.microsoft.com/office/powerpoint/2010/main" val="78242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p:txBody>
          <a:bodyPr/>
          <a:lstStyle/>
          <a:p>
            <a:r>
              <a:rPr lang="en-GB" dirty="0">
                <a:solidFill>
                  <a:schemeClr val="accent2"/>
                </a:solidFill>
                <a:latin typeface="Arial Black" panose="020B0A04020102020204" pitchFamily="34" charset="0"/>
              </a:rPr>
              <a:t>Margins per Transactions:</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479672" y="1857375"/>
            <a:ext cx="4616328" cy="3143250"/>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6949440" y="1857375"/>
            <a:ext cx="5026416" cy="3095625"/>
          </a:xfrm>
          <a:prstGeom prst="rect">
            <a:avLst/>
          </a:prstGeom>
        </p:spPr>
      </p:pic>
      <p:sp>
        <p:nvSpPr>
          <p:cNvPr id="6" name="TextBox 5">
            <a:extLst>
              <a:ext uri="{FF2B5EF4-FFF2-40B4-BE49-F238E27FC236}">
                <a16:creationId xmlns:a16="http://schemas.microsoft.com/office/drawing/2014/main" id="{4EEDB6F9-774B-445F-AE71-A3E7D4FB21AE}"/>
              </a:ext>
            </a:extLst>
          </p:cNvPr>
          <p:cNvSpPr txBox="1"/>
          <p:nvPr/>
        </p:nvSpPr>
        <p:spPr>
          <a:xfrm>
            <a:off x="1414023" y="5477212"/>
            <a:ext cx="10712328" cy="1015663"/>
          </a:xfrm>
          <a:prstGeom prst="rect">
            <a:avLst/>
          </a:prstGeom>
          <a:noFill/>
        </p:spPr>
        <p:txBody>
          <a:bodyPr wrap="square">
            <a:spAutoFit/>
          </a:bodyPr>
          <a:lstStyle/>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Margins: Price Charged – Cost of Trip</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Pink Cabs increase margins with increase in number of Transactions.</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91571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232052" y="2368620"/>
            <a:ext cx="6098344"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EDA SUMMARY</a:t>
            </a:r>
          </a:p>
        </p:txBody>
      </p:sp>
    </p:spTree>
    <p:extLst>
      <p:ext uri="{BB962C8B-B14F-4D97-AF65-F5344CB8AC3E}">
        <p14:creationId xmlns:p14="http://schemas.microsoft.com/office/powerpoint/2010/main" val="85664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1" name="TextBox 10">
            <a:extLst>
              <a:ext uri="{FF2B5EF4-FFF2-40B4-BE49-F238E27FC236}">
                <a16:creationId xmlns:a16="http://schemas.microsoft.com/office/drawing/2014/main" id="{153CFBA7-7921-4ADA-9064-4F72A73B0603}"/>
              </a:ext>
            </a:extLst>
          </p:cNvPr>
          <p:cNvSpPr txBox="1"/>
          <p:nvPr/>
        </p:nvSpPr>
        <p:spPr>
          <a:xfrm>
            <a:off x="404446" y="1800664"/>
            <a:ext cx="563059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3" name="TextBox 12">
            <a:extLst>
              <a:ext uri="{FF2B5EF4-FFF2-40B4-BE49-F238E27FC236}">
                <a16:creationId xmlns:a16="http://schemas.microsoft.com/office/drawing/2014/main" id="{491F0A3C-F6B2-438C-8C2A-91CCC10899FF}"/>
              </a:ext>
            </a:extLst>
          </p:cNvPr>
          <p:cNvSpPr txBox="1"/>
          <p:nvPr/>
        </p:nvSpPr>
        <p:spPr>
          <a:xfrm>
            <a:off x="6558519" y="1777777"/>
            <a:ext cx="563348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5" name="TextBox 14">
            <a:extLst>
              <a:ext uri="{FF2B5EF4-FFF2-40B4-BE49-F238E27FC236}">
                <a16:creationId xmlns:a16="http://schemas.microsoft.com/office/drawing/2014/main" id="{1B31034C-2844-4077-9C58-23282E2E9B17}"/>
              </a:ext>
            </a:extLst>
          </p:cNvPr>
          <p:cNvSpPr txBox="1"/>
          <p:nvPr/>
        </p:nvSpPr>
        <p:spPr>
          <a:xfrm>
            <a:off x="404446" y="2439348"/>
            <a:ext cx="5302348"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150 to 450 dollars.</a:t>
            </a:r>
          </a:p>
        </p:txBody>
      </p:sp>
      <p:sp>
        <p:nvSpPr>
          <p:cNvPr id="17" name="TextBox 16">
            <a:extLst>
              <a:ext uri="{FF2B5EF4-FFF2-40B4-BE49-F238E27FC236}">
                <a16:creationId xmlns:a16="http://schemas.microsoft.com/office/drawing/2014/main" id="{12A13DB6-E401-4447-8E4C-C6B3E789348F}"/>
              </a:ext>
            </a:extLst>
          </p:cNvPr>
          <p:cNvSpPr txBox="1"/>
          <p:nvPr/>
        </p:nvSpPr>
        <p:spPr>
          <a:xfrm>
            <a:off x="6541791" y="2460099"/>
            <a:ext cx="5229035"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250 to 600 dollars.</a:t>
            </a:r>
          </a:p>
        </p:txBody>
      </p:sp>
      <p:sp>
        <p:nvSpPr>
          <p:cNvPr id="19" name="TextBox 18">
            <a:extLst>
              <a:ext uri="{FF2B5EF4-FFF2-40B4-BE49-F238E27FC236}">
                <a16:creationId xmlns:a16="http://schemas.microsoft.com/office/drawing/2014/main" id="{9BA2D6F1-64E4-4972-8530-30F8FCABDFBB}"/>
              </a:ext>
            </a:extLst>
          </p:cNvPr>
          <p:cNvSpPr txBox="1"/>
          <p:nvPr/>
        </p:nvSpPr>
        <p:spPr>
          <a:xfrm>
            <a:off x="404446" y="3218937"/>
            <a:ext cx="609834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11000.</a:t>
            </a:r>
          </a:p>
        </p:txBody>
      </p:sp>
      <p:sp>
        <p:nvSpPr>
          <p:cNvPr id="21" name="TextBox 20">
            <a:extLst>
              <a:ext uri="{FF2B5EF4-FFF2-40B4-BE49-F238E27FC236}">
                <a16:creationId xmlns:a16="http://schemas.microsoft.com/office/drawing/2014/main" id="{EDC11D78-31E2-4AA4-A14C-B08F7BECBCA1}"/>
              </a:ext>
            </a:extLst>
          </p:cNvPr>
          <p:cNvSpPr txBox="1"/>
          <p:nvPr/>
        </p:nvSpPr>
        <p:spPr>
          <a:xfrm>
            <a:off x="6558519" y="3253950"/>
            <a:ext cx="5743136"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35000.</a:t>
            </a:r>
          </a:p>
        </p:txBody>
      </p:sp>
      <p:sp>
        <p:nvSpPr>
          <p:cNvPr id="23" name="TextBox 22">
            <a:extLst>
              <a:ext uri="{FF2B5EF4-FFF2-40B4-BE49-F238E27FC236}">
                <a16:creationId xmlns:a16="http://schemas.microsoft.com/office/drawing/2014/main" id="{825C9189-9F3C-4E01-A9A3-B2BC3CCD7E05}"/>
              </a:ext>
            </a:extLst>
          </p:cNvPr>
          <p:cNvSpPr txBox="1"/>
          <p:nvPr/>
        </p:nvSpPr>
        <p:spPr>
          <a:xfrm>
            <a:off x="425547" y="4006717"/>
            <a:ext cx="374552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20000 – 40000</a:t>
            </a:r>
          </a:p>
          <a:p>
            <a:r>
              <a:rPr lang="en-GB" dirty="0">
                <a:latin typeface="Arial Black" panose="020B0A04020102020204" pitchFamily="34" charset="0"/>
              </a:rPr>
              <a:t>         2017: 20000 – 40000</a:t>
            </a:r>
          </a:p>
          <a:p>
            <a:r>
              <a:rPr lang="en-GB" dirty="0">
                <a:latin typeface="Arial Black" panose="020B0A04020102020204" pitchFamily="34" charset="0"/>
              </a:rPr>
              <a:t>         2018: 20000 – 40000</a:t>
            </a:r>
          </a:p>
        </p:txBody>
      </p:sp>
      <p:sp>
        <p:nvSpPr>
          <p:cNvPr id="25" name="TextBox 24">
            <a:extLst>
              <a:ext uri="{FF2B5EF4-FFF2-40B4-BE49-F238E27FC236}">
                <a16:creationId xmlns:a16="http://schemas.microsoft.com/office/drawing/2014/main" id="{28494C4C-594E-451D-A4D0-0EB1CBC4C2CE}"/>
              </a:ext>
            </a:extLst>
          </p:cNvPr>
          <p:cNvSpPr txBox="1"/>
          <p:nvPr/>
        </p:nvSpPr>
        <p:spPr>
          <a:xfrm>
            <a:off x="6558519" y="4117319"/>
            <a:ext cx="389729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80000 – 100000</a:t>
            </a:r>
          </a:p>
          <a:p>
            <a:r>
              <a:rPr lang="en-GB" dirty="0">
                <a:latin typeface="Arial Black" panose="020B0A04020102020204" pitchFamily="34" charset="0"/>
              </a:rPr>
              <a:t>         2017: 80000 – 100000</a:t>
            </a:r>
          </a:p>
          <a:p>
            <a:r>
              <a:rPr lang="en-GB" dirty="0">
                <a:latin typeface="Arial Black" panose="020B0A04020102020204" pitchFamily="34" charset="0"/>
              </a:rPr>
              <a:t>         2018: 80000 – 100000</a:t>
            </a:r>
          </a:p>
        </p:txBody>
      </p:sp>
      <p:sp>
        <p:nvSpPr>
          <p:cNvPr id="27" name="TextBox 26">
            <a:extLst>
              <a:ext uri="{FF2B5EF4-FFF2-40B4-BE49-F238E27FC236}">
                <a16:creationId xmlns:a16="http://schemas.microsoft.com/office/drawing/2014/main" id="{DF1DEC0A-BFB3-4A7E-BA5F-724AF41A9F11}"/>
              </a:ext>
            </a:extLst>
          </p:cNvPr>
          <p:cNvSpPr txBox="1"/>
          <p:nvPr/>
        </p:nvSpPr>
        <p:spPr>
          <a:xfrm>
            <a:off x="425547" y="5534687"/>
            <a:ext cx="558839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All the cities have the same increase in price charge with increase in distance.</a:t>
            </a:r>
          </a:p>
        </p:txBody>
      </p:sp>
      <p:sp>
        <p:nvSpPr>
          <p:cNvPr id="29" name="TextBox 28">
            <a:extLst>
              <a:ext uri="{FF2B5EF4-FFF2-40B4-BE49-F238E27FC236}">
                <a16:creationId xmlns:a16="http://schemas.microsoft.com/office/drawing/2014/main" id="{8D9614F5-10A1-4A86-8205-D4223AD05E63}"/>
              </a:ext>
            </a:extLst>
          </p:cNvPr>
          <p:cNvSpPr txBox="1"/>
          <p:nvPr/>
        </p:nvSpPr>
        <p:spPr>
          <a:xfrm>
            <a:off x="6541791" y="5534687"/>
            <a:ext cx="5161671"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213067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Hypothesis Testing</a:t>
            </a:r>
          </a:p>
          <a:p>
            <a:pPr algn="just"/>
            <a:r>
              <a:rPr lang="en-US" sz="2800" dirty="0">
                <a:solidFill>
                  <a:srgbClr val="FF6600"/>
                </a:solidFill>
              </a:rPr>
              <a:t>         Building Models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8" name="TextBox 17">
            <a:extLst>
              <a:ext uri="{FF2B5EF4-FFF2-40B4-BE49-F238E27FC236}">
                <a16:creationId xmlns:a16="http://schemas.microsoft.com/office/drawing/2014/main" id="{95E9EDD7-54F6-4241-B3AF-7AF00C45727D}"/>
              </a:ext>
            </a:extLst>
          </p:cNvPr>
          <p:cNvSpPr txBox="1"/>
          <p:nvPr/>
        </p:nvSpPr>
        <p:spPr>
          <a:xfrm>
            <a:off x="734450" y="1960657"/>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 charges same for both Male and Female Customers.</a:t>
            </a:r>
          </a:p>
        </p:txBody>
      </p:sp>
      <p:sp>
        <p:nvSpPr>
          <p:cNvPr id="20" name="TextBox 19">
            <a:extLst>
              <a:ext uri="{FF2B5EF4-FFF2-40B4-BE49-F238E27FC236}">
                <a16:creationId xmlns:a16="http://schemas.microsoft.com/office/drawing/2014/main" id="{7A09B6DF-8FB6-42F5-B00B-32BA04C2F4B9}"/>
              </a:ext>
            </a:extLst>
          </p:cNvPr>
          <p:cNvSpPr txBox="1"/>
          <p:nvPr/>
        </p:nvSpPr>
        <p:spPr>
          <a:xfrm>
            <a:off x="6949896" y="1953286"/>
            <a:ext cx="5018019"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charge less from Female Customers.</a:t>
            </a:r>
          </a:p>
        </p:txBody>
      </p:sp>
      <p:sp>
        <p:nvSpPr>
          <p:cNvPr id="22" name="TextBox 21">
            <a:extLst>
              <a:ext uri="{FF2B5EF4-FFF2-40B4-BE49-F238E27FC236}">
                <a16:creationId xmlns:a16="http://schemas.microsoft.com/office/drawing/2014/main" id="{3F6E1C0A-B5B5-4655-8051-D5C81AE89A6C}"/>
              </a:ext>
            </a:extLst>
          </p:cNvPr>
          <p:cNvSpPr txBox="1"/>
          <p:nvPr/>
        </p:nvSpPr>
        <p:spPr>
          <a:xfrm>
            <a:off x="734450" y="3125384"/>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20.5% out of the total Customers.</a:t>
            </a:r>
          </a:p>
        </p:txBody>
      </p:sp>
      <p:sp>
        <p:nvSpPr>
          <p:cNvPr id="24" name="TextBox 23">
            <a:extLst>
              <a:ext uri="{FF2B5EF4-FFF2-40B4-BE49-F238E27FC236}">
                <a16:creationId xmlns:a16="http://schemas.microsoft.com/office/drawing/2014/main" id="{B3B607FF-1C4C-4B4D-B800-ACBAD103D8CA}"/>
              </a:ext>
            </a:extLst>
          </p:cNvPr>
          <p:cNvSpPr txBox="1"/>
          <p:nvPr/>
        </p:nvSpPr>
        <p:spPr>
          <a:xfrm>
            <a:off x="6949896" y="3080879"/>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25.5% out of the total Customers.</a:t>
            </a:r>
          </a:p>
        </p:txBody>
      </p:sp>
      <p:sp>
        <p:nvSpPr>
          <p:cNvPr id="26" name="TextBox 25">
            <a:extLst>
              <a:ext uri="{FF2B5EF4-FFF2-40B4-BE49-F238E27FC236}">
                <a16:creationId xmlns:a16="http://schemas.microsoft.com/office/drawing/2014/main" id="{115100AF-7591-4431-B0E5-A70230325FA0}"/>
              </a:ext>
            </a:extLst>
          </p:cNvPr>
          <p:cNvSpPr txBox="1"/>
          <p:nvPr/>
        </p:nvSpPr>
        <p:spPr>
          <a:xfrm>
            <a:off x="734450" y="4251013"/>
            <a:ext cx="559601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low each year (2016-2018) compared to Yellow Cab.</a:t>
            </a:r>
          </a:p>
        </p:txBody>
      </p:sp>
      <p:sp>
        <p:nvSpPr>
          <p:cNvPr id="28" name="TextBox 27">
            <a:extLst>
              <a:ext uri="{FF2B5EF4-FFF2-40B4-BE49-F238E27FC236}">
                <a16:creationId xmlns:a16="http://schemas.microsoft.com/office/drawing/2014/main" id="{FB4473CE-79ED-47FC-94DA-DD3EF64367CD}"/>
              </a:ext>
            </a:extLst>
          </p:cNvPr>
          <p:cNvSpPr txBox="1"/>
          <p:nvPr/>
        </p:nvSpPr>
        <p:spPr>
          <a:xfrm>
            <a:off x="6949896" y="4195854"/>
            <a:ext cx="524210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high each year (2016-2018) compared to Pink Cab.</a:t>
            </a:r>
          </a:p>
        </p:txBody>
      </p:sp>
      <p:sp>
        <p:nvSpPr>
          <p:cNvPr id="30" name="TextBox 29">
            <a:extLst>
              <a:ext uri="{FF2B5EF4-FFF2-40B4-BE49-F238E27FC236}">
                <a16:creationId xmlns:a16="http://schemas.microsoft.com/office/drawing/2014/main" id="{563A7B83-43AF-4BF9-95FF-004C5F403FFB}"/>
              </a:ext>
            </a:extLst>
          </p:cNvPr>
          <p:cNvSpPr txBox="1"/>
          <p:nvPr/>
        </p:nvSpPr>
        <p:spPr>
          <a:xfrm>
            <a:off x="734450" y="5268743"/>
            <a:ext cx="583516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Cabs increase margins with increase in number of Transactions.</a:t>
            </a:r>
          </a:p>
        </p:txBody>
      </p:sp>
      <p:sp>
        <p:nvSpPr>
          <p:cNvPr id="31" name="TextBox 30">
            <a:extLst>
              <a:ext uri="{FF2B5EF4-FFF2-40B4-BE49-F238E27FC236}">
                <a16:creationId xmlns:a16="http://schemas.microsoft.com/office/drawing/2014/main" id="{1E60506C-7C25-4531-A9E5-DE075AA7DA56}"/>
              </a:ext>
            </a:extLst>
          </p:cNvPr>
          <p:cNvSpPr txBox="1"/>
          <p:nvPr/>
        </p:nvSpPr>
        <p:spPr>
          <a:xfrm>
            <a:off x="6949896" y="5268742"/>
            <a:ext cx="476903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7907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429E-491F-4CA2-9690-B76F68D28DFE}"/>
              </a:ext>
            </a:extLst>
          </p:cNvPr>
          <p:cNvSpPr>
            <a:spLocks noGrp="1"/>
          </p:cNvSpPr>
          <p:nvPr>
            <p:ph type="title"/>
          </p:nvPr>
        </p:nvSpPr>
        <p:spPr>
          <a:xfrm>
            <a:off x="838200" y="365126"/>
            <a:ext cx="10515600" cy="689952"/>
          </a:xfrm>
        </p:spPr>
        <p:txBody>
          <a:bodyPr>
            <a:noAutofit/>
          </a:bodyPr>
          <a:lstStyle/>
          <a:p>
            <a:r>
              <a:rPr lang="en-GB" sz="4800" dirty="0">
                <a:solidFill>
                  <a:schemeClr val="accent2"/>
                </a:solidFill>
                <a:latin typeface="Arial Black" panose="020B0A04020102020204" pitchFamily="34" charset="0"/>
                <a:ea typeface="+mn-ea"/>
                <a:cs typeface="+mn-cs"/>
              </a:rPr>
              <a:t>Correlation:</a:t>
            </a:r>
          </a:p>
        </p:txBody>
      </p:sp>
      <p:pic>
        <p:nvPicPr>
          <p:cNvPr id="3" name="Picture 2">
            <a:extLst>
              <a:ext uri="{FF2B5EF4-FFF2-40B4-BE49-F238E27FC236}">
                <a16:creationId xmlns:a16="http://schemas.microsoft.com/office/drawing/2014/main" id="{65B87F9D-DB36-4620-AC18-4F2CD0A77F3A}"/>
              </a:ext>
            </a:extLst>
          </p:cNvPr>
          <p:cNvPicPr>
            <a:picLocks noChangeAspect="1"/>
          </p:cNvPicPr>
          <p:nvPr/>
        </p:nvPicPr>
        <p:blipFill>
          <a:blip r:embed="rId2"/>
          <a:stretch>
            <a:fillRect/>
          </a:stretch>
        </p:blipFill>
        <p:spPr>
          <a:xfrm>
            <a:off x="345610" y="1473151"/>
            <a:ext cx="7725728" cy="5223071"/>
          </a:xfrm>
          <a:prstGeom prst="rect">
            <a:avLst/>
          </a:prstGeom>
        </p:spPr>
      </p:pic>
      <p:sp>
        <p:nvSpPr>
          <p:cNvPr id="5" name="TextBox 4">
            <a:extLst>
              <a:ext uri="{FF2B5EF4-FFF2-40B4-BE49-F238E27FC236}">
                <a16:creationId xmlns:a16="http://schemas.microsoft.com/office/drawing/2014/main" id="{614B4A0C-8B2A-49C1-BBE1-827AAE03F8E6}"/>
              </a:ext>
            </a:extLst>
          </p:cNvPr>
          <p:cNvSpPr txBox="1"/>
          <p:nvPr/>
        </p:nvSpPr>
        <p:spPr>
          <a:xfrm>
            <a:off x="8452559" y="2530414"/>
            <a:ext cx="3393831" cy="3108543"/>
          </a:xfrm>
          <a:prstGeom prst="rect">
            <a:avLst/>
          </a:prstGeom>
          <a:noFill/>
        </p:spPr>
        <p:txBody>
          <a:bodyPr wrap="square">
            <a:spAutoFit/>
          </a:bodyPr>
          <a:lstStyle/>
          <a:p>
            <a:pPr marL="285750" indent="-285750">
              <a:buFont typeface="Wingdings" panose="05000000000000000000" pitchFamily="2" charset="2"/>
              <a:buChar char="q"/>
            </a:pPr>
            <a:r>
              <a:rPr lang="en-GB" sz="2800" dirty="0">
                <a:solidFill>
                  <a:schemeClr val="accent2"/>
                </a:solidFill>
                <a:latin typeface="Arial Black" panose="020B0A04020102020204" pitchFamily="34" charset="0"/>
              </a:rPr>
              <a:t>As per the graph, there is a positive correlation between Margin &amp; Price Charged</a:t>
            </a:r>
          </a:p>
        </p:txBody>
      </p:sp>
    </p:spTree>
    <p:extLst>
      <p:ext uri="{BB962C8B-B14F-4D97-AF65-F5344CB8AC3E}">
        <p14:creationId xmlns:p14="http://schemas.microsoft.com/office/powerpoint/2010/main" val="50120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3" y="2368620"/>
            <a:ext cx="6098344" cy="769441"/>
          </a:xfrm>
          <a:prstGeom prst="rect">
            <a:avLst/>
          </a:prstGeom>
          <a:noFill/>
        </p:spPr>
        <p:txBody>
          <a:bodyPr wrap="square">
            <a:spAutoFit/>
          </a:bodyPr>
          <a:lstStyle/>
          <a:p>
            <a:r>
              <a:rPr lang="en-GB" sz="4400" dirty="0">
                <a:solidFill>
                  <a:schemeClr val="accent2"/>
                </a:solidFill>
                <a:latin typeface="Arial Black" panose="020B0A04020102020204" pitchFamily="34" charset="0"/>
              </a:rPr>
              <a:t>Hypothesis Testing</a:t>
            </a:r>
          </a:p>
        </p:txBody>
      </p:sp>
    </p:spTree>
    <p:extLst>
      <p:ext uri="{BB962C8B-B14F-4D97-AF65-F5344CB8AC3E}">
        <p14:creationId xmlns:p14="http://schemas.microsoft.com/office/powerpoint/2010/main" val="14159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6E2382-4810-40E5-9923-08EEFDDB57CF}"/>
              </a:ext>
            </a:extLst>
          </p:cNvPr>
          <p:cNvPicPr>
            <a:picLocks noChangeAspect="1"/>
          </p:cNvPicPr>
          <p:nvPr/>
        </p:nvPicPr>
        <p:blipFill>
          <a:blip r:embed="rId2"/>
          <a:stretch>
            <a:fillRect/>
          </a:stretch>
        </p:blipFill>
        <p:spPr>
          <a:xfrm>
            <a:off x="487194" y="351436"/>
            <a:ext cx="11217612" cy="499915"/>
          </a:xfrm>
          <a:prstGeom prst="rect">
            <a:avLst/>
          </a:prstGeom>
        </p:spPr>
      </p:pic>
      <p:pic>
        <p:nvPicPr>
          <p:cNvPr id="3" name="Picture 2">
            <a:extLst>
              <a:ext uri="{FF2B5EF4-FFF2-40B4-BE49-F238E27FC236}">
                <a16:creationId xmlns:a16="http://schemas.microsoft.com/office/drawing/2014/main" id="{868E47BB-CCBC-4D21-A9B4-976CD3D05EC4}"/>
              </a:ext>
            </a:extLst>
          </p:cNvPr>
          <p:cNvPicPr>
            <a:picLocks noChangeAspect="1"/>
          </p:cNvPicPr>
          <p:nvPr/>
        </p:nvPicPr>
        <p:blipFill>
          <a:blip r:embed="rId3"/>
          <a:stretch>
            <a:fillRect/>
          </a:stretch>
        </p:blipFill>
        <p:spPr>
          <a:xfrm>
            <a:off x="1017214" y="851351"/>
            <a:ext cx="8047417" cy="499915"/>
          </a:xfrm>
          <a:prstGeom prst="rect">
            <a:avLst/>
          </a:prstGeom>
        </p:spPr>
      </p:pic>
      <p:pic>
        <p:nvPicPr>
          <p:cNvPr id="4" name="Picture 3">
            <a:extLst>
              <a:ext uri="{FF2B5EF4-FFF2-40B4-BE49-F238E27FC236}">
                <a16:creationId xmlns:a16="http://schemas.microsoft.com/office/drawing/2014/main" id="{B7A3E62B-BA71-46C8-BB4E-37884990CBB0}"/>
              </a:ext>
            </a:extLst>
          </p:cNvPr>
          <p:cNvPicPr>
            <a:picLocks noChangeAspect="1"/>
          </p:cNvPicPr>
          <p:nvPr/>
        </p:nvPicPr>
        <p:blipFill>
          <a:blip r:embed="rId4"/>
          <a:stretch>
            <a:fillRect/>
          </a:stretch>
        </p:blipFill>
        <p:spPr>
          <a:xfrm>
            <a:off x="1392324" y="1314687"/>
            <a:ext cx="6401177" cy="752920"/>
          </a:xfrm>
          <a:prstGeom prst="rect">
            <a:avLst/>
          </a:prstGeom>
        </p:spPr>
      </p:pic>
      <p:pic>
        <p:nvPicPr>
          <p:cNvPr id="5" name="Picture 4">
            <a:extLst>
              <a:ext uri="{FF2B5EF4-FFF2-40B4-BE49-F238E27FC236}">
                <a16:creationId xmlns:a16="http://schemas.microsoft.com/office/drawing/2014/main" id="{1BB6EEEB-DB30-4828-9773-3DC51B4E6AA5}"/>
              </a:ext>
            </a:extLst>
          </p:cNvPr>
          <p:cNvPicPr>
            <a:picLocks noChangeAspect="1"/>
          </p:cNvPicPr>
          <p:nvPr/>
        </p:nvPicPr>
        <p:blipFill>
          <a:blip r:embed="rId5"/>
          <a:stretch>
            <a:fillRect/>
          </a:stretch>
        </p:blipFill>
        <p:spPr>
          <a:xfrm>
            <a:off x="1017214" y="2096102"/>
            <a:ext cx="7955970" cy="493819"/>
          </a:xfrm>
          <a:prstGeom prst="rect">
            <a:avLst/>
          </a:prstGeom>
        </p:spPr>
      </p:pic>
      <p:pic>
        <p:nvPicPr>
          <p:cNvPr id="6" name="Picture 5">
            <a:extLst>
              <a:ext uri="{FF2B5EF4-FFF2-40B4-BE49-F238E27FC236}">
                <a16:creationId xmlns:a16="http://schemas.microsoft.com/office/drawing/2014/main" id="{DEF0CE54-92A5-4830-9A33-CE59E9B1BA3A}"/>
              </a:ext>
            </a:extLst>
          </p:cNvPr>
          <p:cNvPicPr>
            <a:picLocks noChangeAspect="1"/>
          </p:cNvPicPr>
          <p:nvPr/>
        </p:nvPicPr>
        <p:blipFill>
          <a:blip r:embed="rId6"/>
          <a:stretch>
            <a:fillRect/>
          </a:stretch>
        </p:blipFill>
        <p:spPr>
          <a:xfrm>
            <a:off x="1392323" y="2684518"/>
            <a:ext cx="6401177" cy="716341"/>
          </a:xfrm>
          <a:prstGeom prst="rect">
            <a:avLst/>
          </a:prstGeom>
        </p:spPr>
      </p:pic>
      <p:pic>
        <p:nvPicPr>
          <p:cNvPr id="7" name="Picture 6">
            <a:extLst>
              <a:ext uri="{FF2B5EF4-FFF2-40B4-BE49-F238E27FC236}">
                <a16:creationId xmlns:a16="http://schemas.microsoft.com/office/drawing/2014/main" id="{8DBDA04C-2EBB-42C4-903A-0510C2BD22E5}"/>
              </a:ext>
            </a:extLst>
          </p:cNvPr>
          <p:cNvPicPr>
            <a:picLocks noChangeAspect="1"/>
          </p:cNvPicPr>
          <p:nvPr/>
        </p:nvPicPr>
        <p:blipFill>
          <a:blip r:embed="rId7"/>
          <a:stretch>
            <a:fillRect/>
          </a:stretch>
        </p:blipFill>
        <p:spPr>
          <a:xfrm>
            <a:off x="776779" y="3590053"/>
            <a:ext cx="10638442" cy="493819"/>
          </a:xfrm>
          <a:prstGeom prst="rect">
            <a:avLst/>
          </a:prstGeom>
        </p:spPr>
      </p:pic>
      <p:pic>
        <p:nvPicPr>
          <p:cNvPr id="8" name="Picture 7">
            <a:extLst>
              <a:ext uri="{FF2B5EF4-FFF2-40B4-BE49-F238E27FC236}">
                <a16:creationId xmlns:a16="http://schemas.microsoft.com/office/drawing/2014/main" id="{7AAA5D42-265E-4287-A623-B9C3FFBF65D5}"/>
              </a:ext>
            </a:extLst>
          </p:cNvPr>
          <p:cNvPicPr>
            <a:picLocks noChangeAspect="1"/>
          </p:cNvPicPr>
          <p:nvPr/>
        </p:nvPicPr>
        <p:blipFill>
          <a:blip r:embed="rId8"/>
          <a:stretch>
            <a:fillRect/>
          </a:stretch>
        </p:blipFill>
        <p:spPr>
          <a:xfrm>
            <a:off x="1017214" y="4083872"/>
            <a:ext cx="6084335" cy="493819"/>
          </a:xfrm>
          <a:prstGeom prst="rect">
            <a:avLst/>
          </a:prstGeom>
        </p:spPr>
      </p:pic>
      <p:pic>
        <p:nvPicPr>
          <p:cNvPr id="9" name="Picture 8">
            <a:extLst>
              <a:ext uri="{FF2B5EF4-FFF2-40B4-BE49-F238E27FC236}">
                <a16:creationId xmlns:a16="http://schemas.microsoft.com/office/drawing/2014/main" id="{5FF76B91-8516-4FF1-972E-D0F300FB3902}"/>
              </a:ext>
            </a:extLst>
          </p:cNvPr>
          <p:cNvPicPr>
            <a:picLocks noChangeAspect="1"/>
          </p:cNvPicPr>
          <p:nvPr/>
        </p:nvPicPr>
        <p:blipFill>
          <a:blip r:embed="rId9"/>
          <a:stretch>
            <a:fillRect/>
          </a:stretch>
        </p:blipFill>
        <p:spPr>
          <a:xfrm>
            <a:off x="1499439" y="4577691"/>
            <a:ext cx="6406604" cy="750932"/>
          </a:xfrm>
          <a:prstGeom prst="rect">
            <a:avLst/>
          </a:prstGeom>
        </p:spPr>
      </p:pic>
      <p:pic>
        <p:nvPicPr>
          <p:cNvPr id="10" name="Picture 9">
            <a:extLst>
              <a:ext uri="{FF2B5EF4-FFF2-40B4-BE49-F238E27FC236}">
                <a16:creationId xmlns:a16="http://schemas.microsoft.com/office/drawing/2014/main" id="{3B252273-25A4-447D-BF10-F9FB89E37E7D}"/>
              </a:ext>
            </a:extLst>
          </p:cNvPr>
          <p:cNvPicPr>
            <a:picLocks noChangeAspect="1"/>
          </p:cNvPicPr>
          <p:nvPr/>
        </p:nvPicPr>
        <p:blipFill>
          <a:blip r:embed="rId10"/>
          <a:stretch>
            <a:fillRect/>
          </a:stretch>
        </p:blipFill>
        <p:spPr>
          <a:xfrm>
            <a:off x="1069210" y="5543313"/>
            <a:ext cx="7267062" cy="493819"/>
          </a:xfrm>
          <a:prstGeom prst="rect">
            <a:avLst/>
          </a:prstGeom>
        </p:spPr>
      </p:pic>
      <p:pic>
        <p:nvPicPr>
          <p:cNvPr id="11" name="Picture 10">
            <a:extLst>
              <a:ext uri="{FF2B5EF4-FFF2-40B4-BE49-F238E27FC236}">
                <a16:creationId xmlns:a16="http://schemas.microsoft.com/office/drawing/2014/main" id="{F1B16AD8-48D8-4C46-83FE-69E600FF3E8D}"/>
              </a:ext>
            </a:extLst>
          </p:cNvPr>
          <p:cNvPicPr>
            <a:picLocks noChangeAspect="1"/>
          </p:cNvPicPr>
          <p:nvPr/>
        </p:nvPicPr>
        <p:blipFill>
          <a:blip r:embed="rId11"/>
          <a:stretch>
            <a:fillRect/>
          </a:stretch>
        </p:blipFill>
        <p:spPr>
          <a:xfrm>
            <a:off x="1615029" y="6139561"/>
            <a:ext cx="6291013" cy="648503"/>
          </a:xfrm>
          <a:prstGeom prst="rect">
            <a:avLst/>
          </a:prstGeom>
        </p:spPr>
      </p:pic>
    </p:spTree>
    <p:extLst>
      <p:ext uri="{BB962C8B-B14F-4D97-AF65-F5344CB8AC3E}">
        <p14:creationId xmlns:p14="http://schemas.microsoft.com/office/powerpoint/2010/main" val="880220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2FAC80-717D-4B57-8ADC-8A173F7C4BDE}"/>
              </a:ext>
            </a:extLst>
          </p:cNvPr>
          <p:cNvPicPr>
            <a:picLocks noChangeAspect="1"/>
          </p:cNvPicPr>
          <p:nvPr/>
        </p:nvPicPr>
        <p:blipFill>
          <a:blip r:embed="rId2"/>
          <a:stretch>
            <a:fillRect/>
          </a:stretch>
        </p:blipFill>
        <p:spPr>
          <a:xfrm>
            <a:off x="672485" y="1086004"/>
            <a:ext cx="9693480" cy="493819"/>
          </a:xfrm>
          <a:prstGeom prst="rect">
            <a:avLst/>
          </a:prstGeom>
        </p:spPr>
      </p:pic>
      <p:pic>
        <p:nvPicPr>
          <p:cNvPr id="3" name="Picture 2">
            <a:extLst>
              <a:ext uri="{FF2B5EF4-FFF2-40B4-BE49-F238E27FC236}">
                <a16:creationId xmlns:a16="http://schemas.microsoft.com/office/drawing/2014/main" id="{90A265A3-731A-4E23-9480-AF071D064090}"/>
              </a:ext>
            </a:extLst>
          </p:cNvPr>
          <p:cNvPicPr>
            <a:picLocks noChangeAspect="1"/>
          </p:cNvPicPr>
          <p:nvPr/>
        </p:nvPicPr>
        <p:blipFill>
          <a:blip r:embed="rId3"/>
          <a:stretch>
            <a:fillRect/>
          </a:stretch>
        </p:blipFill>
        <p:spPr>
          <a:xfrm>
            <a:off x="993205" y="1744138"/>
            <a:ext cx="10205589" cy="499915"/>
          </a:xfrm>
          <a:prstGeom prst="rect">
            <a:avLst/>
          </a:prstGeom>
        </p:spPr>
      </p:pic>
      <p:pic>
        <p:nvPicPr>
          <p:cNvPr id="4" name="Picture 3">
            <a:extLst>
              <a:ext uri="{FF2B5EF4-FFF2-40B4-BE49-F238E27FC236}">
                <a16:creationId xmlns:a16="http://schemas.microsoft.com/office/drawing/2014/main" id="{91A9D414-7D12-4CBC-847E-E87998D38C49}"/>
              </a:ext>
            </a:extLst>
          </p:cNvPr>
          <p:cNvPicPr>
            <a:picLocks noChangeAspect="1"/>
          </p:cNvPicPr>
          <p:nvPr/>
        </p:nvPicPr>
        <p:blipFill>
          <a:blip r:embed="rId4"/>
          <a:stretch>
            <a:fillRect/>
          </a:stretch>
        </p:blipFill>
        <p:spPr>
          <a:xfrm>
            <a:off x="1991936" y="2506842"/>
            <a:ext cx="1146147" cy="499915"/>
          </a:xfrm>
          <a:prstGeom prst="rect">
            <a:avLst/>
          </a:prstGeom>
        </p:spPr>
      </p:pic>
      <p:pic>
        <p:nvPicPr>
          <p:cNvPr id="5" name="Picture 4">
            <a:extLst>
              <a:ext uri="{FF2B5EF4-FFF2-40B4-BE49-F238E27FC236}">
                <a16:creationId xmlns:a16="http://schemas.microsoft.com/office/drawing/2014/main" id="{D70AF2C8-CC5D-41EF-82F4-627F5330F519}"/>
              </a:ext>
            </a:extLst>
          </p:cNvPr>
          <p:cNvPicPr>
            <a:picLocks noChangeAspect="1"/>
          </p:cNvPicPr>
          <p:nvPr/>
        </p:nvPicPr>
        <p:blipFill>
          <a:blip r:embed="rId5"/>
          <a:stretch>
            <a:fillRect/>
          </a:stretch>
        </p:blipFill>
        <p:spPr>
          <a:xfrm>
            <a:off x="3675025" y="2506842"/>
            <a:ext cx="3688400" cy="615749"/>
          </a:xfrm>
          <a:prstGeom prst="rect">
            <a:avLst/>
          </a:prstGeom>
        </p:spPr>
      </p:pic>
      <p:pic>
        <p:nvPicPr>
          <p:cNvPr id="6" name="Picture 5">
            <a:extLst>
              <a:ext uri="{FF2B5EF4-FFF2-40B4-BE49-F238E27FC236}">
                <a16:creationId xmlns:a16="http://schemas.microsoft.com/office/drawing/2014/main" id="{AC4671F0-FDE8-4A18-ABC3-3230C9C018EE}"/>
              </a:ext>
            </a:extLst>
          </p:cNvPr>
          <p:cNvPicPr>
            <a:picLocks noChangeAspect="1"/>
          </p:cNvPicPr>
          <p:nvPr/>
        </p:nvPicPr>
        <p:blipFill>
          <a:blip r:embed="rId6"/>
          <a:stretch>
            <a:fillRect/>
          </a:stretch>
        </p:blipFill>
        <p:spPr>
          <a:xfrm>
            <a:off x="1991936" y="3601286"/>
            <a:ext cx="1353429" cy="499915"/>
          </a:xfrm>
          <a:prstGeom prst="rect">
            <a:avLst/>
          </a:prstGeom>
        </p:spPr>
      </p:pic>
      <p:pic>
        <p:nvPicPr>
          <p:cNvPr id="7" name="Picture 6">
            <a:extLst>
              <a:ext uri="{FF2B5EF4-FFF2-40B4-BE49-F238E27FC236}">
                <a16:creationId xmlns:a16="http://schemas.microsoft.com/office/drawing/2014/main" id="{38729A25-5B2C-433E-BC62-7B32A203BC22}"/>
              </a:ext>
            </a:extLst>
          </p:cNvPr>
          <p:cNvPicPr>
            <a:picLocks noChangeAspect="1"/>
          </p:cNvPicPr>
          <p:nvPr/>
        </p:nvPicPr>
        <p:blipFill>
          <a:blip r:embed="rId7"/>
          <a:stretch>
            <a:fillRect/>
          </a:stretch>
        </p:blipFill>
        <p:spPr>
          <a:xfrm>
            <a:off x="3675025" y="3601286"/>
            <a:ext cx="4822354" cy="579170"/>
          </a:xfrm>
          <a:prstGeom prst="rect">
            <a:avLst/>
          </a:prstGeom>
        </p:spPr>
      </p:pic>
      <p:pic>
        <p:nvPicPr>
          <p:cNvPr id="9" name="Picture 8">
            <a:extLst>
              <a:ext uri="{FF2B5EF4-FFF2-40B4-BE49-F238E27FC236}">
                <a16:creationId xmlns:a16="http://schemas.microsoft.com/office/drawing/2014/main" id="{E3EB88B2-3CE0-4B1F-8258-ACA97E6AABD6}"/>
              </a:ext>
            </a:extLst>
          </p:cNvPr>
          <p:cNvPicPr>
            <a:picLocks noChangeAspect="1"/>
          </p:cNvPicPr>
          <p:nvPr/>
        </p:nvPicPr>
        <p:blipFill>
          <a:blip r:embed="rId8"/>
          <a:stretch>
            <a:fillRect/>
          </a:stretch>
        </p:blipFill>
        <p:spPr>
          <a:xfrm>
            <a:off x="3138083" y="5208476"/>
            <a:ext cx="9961269" cy="499915"/>
          </a:xfrm>
          <a:prstGeom prst="rect">
            <a:avLst/>
          </a:prstGeom>
        </p:spPr>
      </p:pic>
    </p:spTree>
    <p:extLst>
      <p:ext uri="{BB962C8B-B14F-4D97-AF65-F5344CB8AC3E}">
        <p14:creationId xmlns:p14="http://schemas.microsoft.com/office/powerpoint/2010/main" val="319180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64B98-A3AB-41BF-899F-CABB563B8A15}"/>
              </a:ext>
            </a:extLst>
          </p:cNvPr>
          <p:cNvSpPr txBox="1"/>
          <p:nvPr/>
        </p:nvSpPr>
        <p:spPr>
          <a:xfrm>
            <a:off x="1797146" y="1305341"/>
            <a:ext cx="10005648" cy="3046988"/>
          </a:xfrm>
          <a:prstGeom prst="rect">
            <a:avLst/>
          </a:prstGeom>
          <a:noFill/>
        </p:spPr>
        <p:txBody>
          <a:bodyPr wrap="square">
            <a:spAutoFit/>
          </a:bodyPr>
          <a:lstStyle/>
          <a:p>
            <a:r>
              <a:rPr lang="en-GB" sz="4800" dirty="0">
                <a:solidFill>
                  <a:schemeClr val="accent2"/>
                </a:solidFill>
                <a:latin typeface="Arial Black" panose="020B0A04020102020204" pitchFamily="34" charset="0"/>
              </a:rPr>
              <a:t>Building Predictive Models using Linear Regression, Decision Tree and Random Forest. </a:t>
            </a:r>
          </a:p>
        </p:txBody>
      </p:sp>
    </p:spTree>
    <p:extLst>
      <p:ext uri="{BB962C8B-B14F-4D97-AF65-F5344CB8AC3E}">
        <p14:creationId xmlns:p14="http://schemas.microsoft.com/office/powerpoint/2010/main" val="1784437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3039BF-64FD-43A7-9A61-9986A2CF5BA1}"/>
              </a:ext>
            </a:extLst>
          </p:cNvPr>
          <p:cNvPicPr>
            <a:picLocks noChangeAspect="1"/>
          </p:cNvPicPr>
          <p:nvPr/>
        </p:nvPicPr>
        <p:blipFill>
          <a:blip r:embed="rId2"/>
          <a:stretch>
            <a:fillRect/>
          </a:stretch>
        </p:blipFill>
        <p:spPr>
          <a:xfrm>
            <a:off x="374373" y="1716258"/>
            <a:ext cx="10373344" cy="4023359"/>
          </a:xfrm>
          <a:prstGeom prst="rect">
            <a:avLst/>
          </a:prstGeom>
        </p:spPr>
      </p:pic>
      <p:sp>
        <p:nvSpPr>
          <p:cNvPr id="9" name="TextBox 8">
            <a:extLst>
              <a:ext uri="{FF2B5EF4-FFF2-40B4-BE49-F238E27FC236}">
                <a16:creationId xmlns:a16="http://schemas.microsoft.com/office/drawing/2014/main" id="{ADC5EBAC-1B63-412D-AB38-78C135433185}"/>
              </a:ext>
            </a:extLst>
          </p:cNvPr>
          <p:cNvSpPr txBox="1"/>
          <p:nvPr/>
        </p:nvSpPr>
        <p:spPr>
          <a:xfrm>
            <a:off x="1150033" y="497617"/>
            <a:ext cx="5869745" cy="523220"/>
          </a:xfrm>
          <a:prstGeom prst="rect">
            <a:avLst/>
          </a:prstGeom>
          <a:noFill/>
        </p:spPr>
        <p:txBody>
          <a:bodyPr wrap="square">
            <a:spAutoFit/>
          </a:bodyPr>
          <a:lstStyle/>
          <a:p>
            <a:r>
              <a:rPr lang="en-GB" sz="2800" dirty="0">
                <a:solidFill>
                  <a:schemeClr val="accent2"/>
                </a:solidFill>
                <a:latin typeface="Arial Black" panose="020B0A04020102020204" pitchFamily="34" charset="0"/>
              </a:rPr>
              <a:t>Model Building steps</a:t>
            </a:r>
          </a:p>
        </p:txBody>
      </p:sp>
    </p:spTree>
    <p:extLst>
      <p:ext uri="{BB962C8B-B14F-4D97-AF65-F5344CB8AC3E}">
        <p14:creationId xmlns:p14="http://schemas.microsoft.com/office/powerpoint/2010/main" val="4125793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F15F-2A36-4E6A-AE63-A7BBD20C535D}"/>
              </a:ext>
            </a:extLst>
          </p:cNvPr>
          <p:cNvSpPr>
            <a:spLocks noGrp="1"/>
          </p:cNvSpPr>
          <p:nvPr>
            <p:ph type="title"/>
          </p:nvPr>
        </p:nvSpPr>
        <p:spPr>
          <a:xfrm>
            <a:off x="838200" y="365126"/>
            <a:ext cx="10515600" cy="422666"/>
          </a:xfrm>
        </p:spPr>
        <p:txBody>
          <a:bodyPr>
            <a:normAutofit fontScale="90000"/>
          </a:bodyPr>
          <a:lstStyle/>
          <a:p>
            <a:r>
              <a:rPr lang="en-GB" dirty="0">
                <a:solidFill>
                  <a:schemeClr val="accent2"/>
                </a:solidFill>
                <a:latin typeface="Arial Black" panose="020B0A04020102020204" pitchFamily="34" charset="0"/>
              </a:rPr>
              <a:t>Correlation:</a:t>
            </a:r>
          </a:p>
        </p:txBody>
      </p:sp>
      <p:pic>
        <p:nvPicPr>
          <p:cNvPr id="5" name="Picture 4">
            <a:extLst>
              <a:ext uri="{FF2B5EF4-FFF2-40B4-BE49-F238E27FC236}">
                <a16:creationId xmlns:a16="http://schemas.microsoft.com/office/drawing/2014/main" id="{15709D2B-C9A4-4BBA-9E66-4332EC033041}"/>
              </a:ext>
            </a:extLst>
          </p:cNvPr>
          <p:cNvPicPr>
            <a:picLocks noChangeAspect="1"/>
          </p:cNvPicPr>
          <p:nvPr/>
        </p:nvPicPr>
        <p:blipFill>
          <a:blip r:embed="rId3"/>
          <a:stretch>
            <a:fillRect/>
          </a:stretch>
        </p:blipFill>
        <p:spPr>
          <a:xfrm>
            <a:off x="6301155" y="1493667"/>
            <a:ext cx="5369542" cy="4260020"/>
          </a:xfrm>
          <a:prstGeom prst="rect">
            <a:avLst/>
          </a:prstGeom>
        </p:spPr>
      </p:pic>
      <p:pic>
        <p:nvPicPr>
          <p:cNvPr id="6" name="Picture 5">
            <a:extLst>
              <a:ext uri="{FF2B5EF4-FFF2-40B4-BE49-F238E27FC236}">
                <a16:creationId xmlns:a16="http://schemas.microsoft.com/office/drawing/2014/main" id="{55B21D6D-42DF-4158-85CD-5417E30715E9}"/>
              </a:ext>
            </a:extLst>
          </p:cNvPr>
          <p:cNvPicPr>
            <a:picLocks noChangeAspect="1"/>
          </p:cNvPicPr>
          <p:nvPr/>
        </p:nvPicPr>
        <p:blipFill>
          <a:blip r:embed="rId4"/>
          <a:stretch>
            <a:fillRect/>
          </a:stretch>
        </p:blipFill>
        <p:spPr>
          <a:xfrm>
            <a:off x="521303" y="1493667"/>
            <a:ext cx="5434961" cy="4260020"/>
          </a:xfrm>
          <a:prstGeom prst="rect">
            <a:avLst/>
          </a:prstGeom>
        </p:spPr>
      </p:pic>
      <p:sp>
        <p:nvSpPr>
          <p:cNvPr id="8" name="TextBox 7">
            <a:extLst>
              <a:ext uri="{FF2B5EF4-FFF2-40B4-BE49-F238E27FC236}">
                <a16:creationId xmlns:a16="http://schemas.microsoft.com/office/drawing/2014/main" id="{0FD578E6-A597-4866-ADEB-A589F270D974}"/>
              </a:ext>
            </a:extLst>
          </p:cNvPr>
          <p:cNvSpPr txBox="1"/>
          <p:nvPr/>
        </p:nvSpPr>
        <p:spPr>
          <a:xfrm>
            <a:off x="1951892" y="1051152"/>
            <a:ext cx="1494693" cy="369332"/>
          </a:xfrm>
          <a:prstGeom prst="rect">
            <a:avLst/>
          </a:prstGeom>
          <a:noFill/>
        </p:spPr>
        <p:txBody>
          <a:bodyPr wrap="square">
            <a:spAutoFit/>
          </a:bodyPr>
          <a:lstStyle/>
          <a:p>
            <a:r>
              <a:rPr lang="en-GB" dirty="0">
                <a:latin typeface="Arial Black" panose="020B0A04020102020204" pitchFamily="34" charset="0"/>
              </a:rPr>
              <a:t>Pink Cab</a:t>
            </a:r>
          </a:p>
        </p:txBody>
      </p:sp>
      <p:sp>
        <p:nvSpPr>
          <p:cNvPr id="10" name="TextBox 9">
            <a:extLst>
              <a:ext uri="{FF2B5EF4-FFF2-40B4-BE49-F238E27FC236}">
                <a16:creationId xmlns:a16="http://schemas.microsoft.com/office/drawing/2014/main" id="{36BC06B4-23CE-452A-AC9A-1D9511C20EE5}"/>
              </a:ext>
            </a:extLst>
          </p:cNvPr>
          <p:cNvSpPr txBox="1"/>
          <p:nvPr/>
        </p:nvSpPr>
        <p:spPr>
          <a:xfrm>
            <a:off x="8138747" y="956063"/>
            <a:ext cx="1891518" cy="369332"/>
          </a:xfrm>
          <a:prstGeom prst="rect">
            <a:avLst/>
          </a:prstGeom>
          <a:noFill/>
        </p:spPr>
        <p:txBody>
          <a:bodyPr wrap="square">
            <a:spAutoFit/>
          </a:bodyPr>
          <a:lstStyle/>
          <a:p>
            <a:r>
              <a:rPr lang="en-GB" dirty="0">
                <a:latin typeface="Arial Black" panose="020B0A04020102020204" pitchFamily="34" charset="0"/>
              </a:rPr>
              <a:t>Yellow Cab</a:t>
            </a:r>
          </a:p>
        </p:txBody>
      </p:sp>
      <p:sp>
        <p:nvSpPr>
          <p:cNvPr id="12" name="TextBox 11">
            <a:extLst>
              <a:ext uri="{FF2B5EF4-FFF2-40B4-BE49-F238E27FC236}">
                <a16:creationId xmlns:a16="http://schemas.microsoft.com/office/drawing/2014/main" id="{AE268B8F-F91F-4F2A-96C3-2FAE8B69F1E9}"/>
              </a:ext>
            </a:extLst>
          </p:cNvPr>
          <p:cNvSpPr txBox="1"/>
          <p:nvPr/>
        </p:nvSpPr>
        <p:spPr>
          <a:xfrm>
            <a:off x="393896" y="5921959"/>
            <a:ext cx="11798104"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From the correlation graph, we can see KM travelled is correlated with Price Charged followed by Cost of trip.</a:t>
            </a:r>
          </a:p>
          <a:p>
            <a:pPr marL="285750" indent="-285750">
              <a:buFont typeface="Wingdings" panose="05000000000000000000" pitchFamily="2" charset="2"/>
              <a:buChar char="q"/>
            </a:pPr>
            <a:r>
              <a:rPr lang="en-GB" dirty="0">
                <a:latin typeface="Arial Black" panose="020B0A04020102020204" pitchFamily="34" charset="0"/>
              </a:rPr>
              <a:t>Year, Month, Age, Income are not correlated.</a:t>
            </a:r>
          </a:p>
        </p:txBody>
      </p:sp>
    </p:spTree>
    <p:extLst>
      <p:ext uri="{BB962C8B-B14F-4D97-AF65-F5344CB8AC3E}">
        <p14:creationId xmlns:p14="http://schemas.microsoft.com/office/powerpoint/2010/main" val="133270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A049-2821-4D80-8E28-7654D6F955AF}"/>
              </a:ext>
            </a:extLst>
          </p:cNvPr>
          <p:cNvSpPr>
            <a:spLocks noGrp="1"/>
          </p:cNvSpPr>
          <p:nvPr>
            <p:ph type="title"/>
          </p:nvPr>
        </p:nvSpPr>
        <p:spPr>
          <a:xfrm>
            <a:off x="838200" y="280799"/>
            <a:ext cx="10515600" cy="705067"/>
          </a:xfrm>
        </p:spPr>
        <p:txBody>
          <a:bodyPr/>
          <a:lstStyle/>
          <a:p>
            <a:r>
              <a:rPr lang="en-GB" dirty="0"/>
              <a:t>Model1: Linear Regression</a:t>
            </a:r>
          </a:p>
        </p:txBody>
      </p:sp>
      <p:sp>
        <p:nvSpPr>
          <p:cNvPr id="4" name="TextBox 3">
            <a:extLst>
              <a:ext uri="{FF2B5EF4-FFF2-40B4-BE49-F238E27FC236}">
                <a16:creationId xmlns:a16="http://schemas.microsoft.com/office/drawing/2014/main" id="{B2C2115A-F36F-4E54-B797-8AC9128A432E}"/>
              </a:ext>
            </a:extLst>
          </p:cNvPr>
          <p:cNvSpPr txBox="1"/>
          <p:nvPr/>
        </p:nvSpPr>
        <p:spPr>
          <a:xfrm>
            <a:off x="601393" y="1195426"/>
            <a:ext cx="11271739"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92929"/>
                </a:solidFill>
                <a:effectLst/>
                <a:latin typeface="charter"/>
              </a:rPr>
              <a:t>Linear Regression is a method for predicting target value and attempts to model the linear relationship between target and one or more predictors.</a:t>
            </a:r>
          </a:p>
          <a:p>
            <a:pPr marL="285750" indent="-285750">
              <a:buFont typeface="Wingdings" panose="05000000000000000000" pitchFamily="2" charset="2"/>
              <a:buChar char="q"/>
            </a:pPr>
            <a:r>
              <a:rPr lang="en-GB" dirty="0"/>
              <a:t>In our dataset, Price Charge is the target value and all the other variables are predictors.</a:t>
            </a:r>
          </a:p>
        </p:txBody>
      </p:sp>
      <p:sp>
        <p:nvSpPr>
          <p:cNvPr id="6" name="TextBox 5">
            <a:extLst>
              <a:ext uri="{FF2B5EF4-FFF2-40B4-BE49-F238E27FC236}">
                <a16:creationId xmlns:a16="http://schemas.microsoft.com/office/drawing/2014/main" id="{B1E6AC26-7D4A-472C-A6AA-C86599EE4963}"/>
              </a:ext>
            </a:extLst>
          </p:cNvPr>
          <p:cNvSpPr txBox="1"/>
          <p:nvPr/>
        </p:nvSpPr>
        <p:spPr>
          <a:xfrm>
            <a:off x="838199" y="2673538"/>
            <a:ext cx="8812237" cy="338554"/>
          </a:xfrm>
          <a:prstGeom prst="rect">
            <a:avLst/>
          </a:prstGeom>
          <a:noFill/>
        </p:spPr>
        <p:txBody>
          <a:bodyPr wrap="square">
            <a:spAutoFit/>
          </a:bodyPr>
          <a:lstStyle/>
          <a:p>
            <a:r>
              <a:rPr lang="en-GB" sz="1600" dirty="0">
                <a:latin typeface="Arial Black" panose="020B0A04020102020204" pitchFamily="34" charset="0"/>
              </a:rPr>
              <a:t>Splitting the data into a training set (75%), and test set (25%).</a:t>
            </a:r>
          </a:p>
        </p:txBody>
      </p:sp>
      <p:sp>
        <p:nvSpPr>
          <p:cNvPr id="8" name="TextBox 7">
            <a:extLst>
              <a:ext uri="{FF2B5EF4-FFF2-40B4-BE49-F238E27FC236}">
                <a16:creationId xmlns:a16="http://schemas.microsoft.com/office/drawing/2014/main" id="{62C77CB0-ACFF-4BCF-BA8D-F7209054C617}"/>
              </a:ext>
            </a:extLst>
          </p:cNvPr>
          <p:cNvSpPr txBox="1"/>
          <p:nvPr/>
        </p:nvSpPr>
        <p:spPr>
          <a:xfrm>
            <a:off x="1300454" y="3213604"/>
            <a:ext cx="1804181" cy="338554"/>
          </a:xfrm>
          <a:prstGeom prst="rect">
            <a:avLst/>
          </a:prstGeom>
          <a:noFill/>
        </p:spPr>
        <p:txBody>
          <a:bodyPr wrap="square">
            <a:spAutoFit/>
          </a:bodyPr>
          <a:lstStyle/>
          <a:p>
            <a:r>
              <a:rPr lang="en-GB" sz="1600" dirty="0">
                <a:latin typeface="Arial Black" panose="020B0A04020102020204" pitchFamily="34" charset="0"/>
              </a:rPr>
              <a:t>Yellow Cab</a:t>
            </a:r>
          </a:p>
        </p:txBody>
      </p:sp>
      <p:pic>
        <p:nvPicPr>
          <p:cNvPr id="3" name="Picture 2">
            <a:extLst>
              <a:ext uri="{FF2B5EF4-FFF2-40B4-BE49-F238E27FC236}">
                <a16:creationId xmlns:a16="http://schemas.microsoft.com/office/drawing/2014/main" id="{ACF3B765-00AC-4F0B-9DFC-2FD66176215B}"/>
              </a:ext>
            </a:extLst>
          </p:cNvPr>
          <p:cNvPicPr>
            <a:picLocks noChangeAspect="1"/>
          </p:cNvPicPr>
          <p:nvPr/>
        </p:nvPicPr>
        <p:blipFill>
          <a:blip r:embed="rId2"/>
          <a:stretch>
            <a:fillRect/>
          </a:stretch>
        </p:blipFill>
        <p:spPr>
          <a:xfrm>
            <a:off x="838199" y="3752570"/>
            <a:ext cx="4676336" cy="3105430"/>
          </a:xfrm>
          <a:prstGeom prst="rect">
            <a:avLst/>
          </a:prstGeom>
        </p:spPr>
      </p:pic>
      <p:sp>
        <p:nvSpPr>
          <p:cNvPr id="9" name="TextBox 8">
            <a:extLst>
              <a:ext uri="{FF2B5EF4-FFF2-40B4-BE49-F238E27FC236}">
                <a16:creationId xmlns:a16="http://schemas.microsoft.com/office/drawing/2014/main" id="{CF07049E-39C0-478D-8687-185E8418933F}"/>
              </a:ext>
            </a:extLst>
          </p:cNvPr>
          <p:cNvSpPr txBox="1"/>
          <p:nvPr/>
        </p:nvSpPr>
        <p:spPr>
          <a:xfrm>
            <a:off x="9087367" y="3136297"/>
            <a:ext cx="1311813" cy="369332"/>
          </a:xfrm>
          <a:prstGeom prst="rect">
            <a:avLst/>
          </a:prstGeom>
          <a:noFill/>
        </p:spPr>
        <p:txBody>
          <a:bodyPr wrap="square">
            <a:spAutoFit/>
          </a:bodyPr>
          <a:lstStyle/>
          <a:p>
            <a:r>
              <a:rPr lang="en-GB" sz="1600" dirty="0">
                <a:latin typeface="Arial Black" panose="020B0A04020102020204" pitchFamily="34" charset="0"/>
              </a:rPr>
              <a:t>Pink</a:t>
            </a:r>
            <a:r>
              <a:rPr lang="en-GB" dirty="0"/>
              <a:t> </a:t>
            </a:r>
            <a:r>
              <a:rPr lang="en-GB" sz="1600" dirty="0">
                <a:latin typeface="Arial Black" panose="020B0A04020102020204" pitchFamily="34" charset="0"/>
              </a:rPr>
              <a:t>Cab</a:t>
            </a:r>
          </a:p>
        </p:txBody>
      </p:sp>
      <p:pic>
        <p:nvPicPr>
          <p:cNvPr id="7" name="Picture 6">
            <a:extLst>
              <a:ext uri="{FF2B5EF4-FFF2-40B4-BE49-F238E27FC236}">
                <a16:creationId xmlns:a16="http://schemas.microsoft.com/office/drawing/2014/main" id="{4CE98DBF-7AFE-4678-892F-913EA6C0E75C}"/>
              </a:ext>
            </a:extLst>
          </p:cNvPr>
          <p:cNvPicPr>
            <a:picLocks noChangeAspect="1"/>
          </p:cNvPicPr>
          <p:nvPr/>
        </p:nvPicPr>
        <p:blipFill>
          <a:blip r:embed="rId3"/>
          <a:stretch>
            <a:fillRect/>
          </a:stretch>
        </p:blipFill>
        <p:spPr>
          <a:xfrm>
            <a:off x="6958232" y="3608798"/>
            <a:ext cx="4914900" cy="3128815"/>
          </a:xfrm>
          <a:prstGeom prst="rect">
            <a:avLst/>
          </a:prstGeom>
        </p:spPr>
      </p:pic>
    </p:spTree>
    <p:extLst>
      <p:ext uri="{BB962C8B-B14F-4D97-AF65-F5344CB8AC3E}">
        <p14:creationId xmlns:p14="http://schemas.microsoft.com/office/powerpoint/2010/main" val="59622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A52C-8A4A-4138-A122-8F817AC69BA1}"/>
              </a:ext>
            </a:extLst>
          </p:cNvPr>
          <p:cNvSpPr>
            <a:spLocks noGrp="1"/>
          </p:cNvSpPr>
          <p:nvPr>
            <p:ph type="title"/>
          </p:nvPr>
        </p:nvSpPr>
        <p:spPr/>
        <p:txBody>
          <a:bodyPr/>
          <a:lstStyle/>
          <a:p>
            <a:r>
              <a:rPr lang="en-GB" dirty="0"/>
              <a:t>Model2: Decision Tree</a:t>
            </a:r>
          </a:p>
        </p:txBody>
      </p:sp>
      <p:sp>
        <p:nvSpPr>
          <p:cNvPr id="4" name="TextBox 3">
            <a:extLst>
              <a:ext uri="{FF2B5EF4-FFF2-40B4-BE49-F238E27FC236}">
                <a16:creationId xmlns:a16="http://schemas.microsoft.com/office/drawing/2014/main" id="{82A99C0B-9EE0-40D8-B399-F5CF27E91D52}"/>
              </a:ext>
            </a:extLst>
          </p:cNvPr>
          <p:cNvSpPr txBox="1"/>
          <p:nvPr/>
        </p:nvSpPr>
        <p:spPr>
          <a:xfrm>
            <a:off x="838200" y="1690688"/>
            <a:ext cx="11353800" cy="1200329"/>
          </a:xfrm>
          <a:prstGeom prst="rect">
            <a:avLst/>
          </a:prstGeom>
          <a:noFill/>
        </p:spPr>
        <p:txBody>
          <a:bodyPr wrap="square">
            <a:spAutoFit/>
          </a:bodyPr>
          <a:lstStyle/>
          <a:p>
            <a:pPr marL="285750" indent="-285750">
              <a:buFont typeface="Wingdings" panose="05000000000000000000" pitchFamily="2" charset="2"/>
              <a:buChar char="q"/>
            </a:pPr>
            <a:r>
              <a:rPr lang="en-GB" b="1" dirty="0">
                <a:solidFill>
                  <a:srgbClr val="202124"/>
                </a:solidFill>
                <a:latin typeface="arial" panose="020B0604020202020204" pitchFamily="34" charset="0"/>
              </a:rPr>
              <a:t>Decision tree </a:t>
            </a:r>
            <a:r>
              <a:rPr lang="en-GB" dirty="0"/>
              <a:t>builds regression models in the form of a tree structure. It breaks down a dataset into smaller and smaller subsets while at the same time an associated decision tree is incrementally developed. </a:t>
            </a:r>
          </a:p>
          <a:p>
            <a:pPr marL="285750" indent="-285750">
              <a:buFont typeface="Wingdings" panose="05000000000000000000" pitchFamily="2" charset="2"/>
              <a:buChar char="q"/>
            </a:pPr>
            <a:r>
              <a:rPr lang="en-GB" dirty="0"/>
              <a:t>The final result is a tree with decision nodes and leaf nodes.</a:t>
            </a:r>
          </a:p>
          <a:p>
            <a:pPr marL="285750" indent="-285750">
              <a:buFont typeface="Wingdings" panose="05000000000000000000" pitchFamily="2" charset="2"/>
              <a:buChar char="q"/>
            </a:pPr>
            <a:r>
              <a:rPr lang="en-GB" b="0" i="0" dirty="0">
                <a:solidFill>
                  <a:srgbClr val="000000"/>
                </a:solidFill>
                <a:effectLst/>
                <a:latin typeface="Calibri" panose="020F0502020204030204" pitchFamily="34" charset="0"/>
              </a:rPr>
              <a:t>The topmost decision node in a tree which corresponds to the best predictor for the target value </a:t>
            </a:r>
            <a:r>
              <a:rPr lang="en-GB" b="0" i="0">
                <a:solidFill>
                  <a:srgbClr val="000000"/>
                </a:solidFill>
                <a:effectLst/>
                <a:latin typeface="Calibri" panose="020F0502020204030204" pitchFamily="34" charset="0"/>
              </a:rPr>
              <a:t>(Price Charged).</a:t>
            </a:r>
            <a:endParaRPr lang="en-GB" dirty="0"/>
          </a:p>
        </p:txBody>
      </p:sp>
      <p:sp>
        <p:nvSpPr>
          <p:cNvPr id="6" name="TextBox 5">
            <a:extLst>
              <a:ext uri="{FF2B5EF4-FFF2-40B4-BE49-F238E27FC236}">
                <a16:creationId xmlns:a16="http://schemas.microsoft.com/office/drawing/2014/main" id="{6FD3009C-3169-4D91-B0E2-541F5084D55C}"/>
              </a:ext>
            </a:extLst>
          </p:cNvPr>
          <p:cNvSpPr txBox="1"/>
          <p:nvPr/>
        </p:nvSpPr>
        <p:spPr>
          <a:xfrm>
            <a:off x="838200" y="3244334"/>
            <a:ext cx="6098344" cy="769441"/>
          </a:xfrm>
          <a:prstGeom prst="rect">
            <a:avLst/>
          </a:prstGeom>
          <a:noFill/>
        </p:spPr>
        <p:txBody>
          <a:bodyPr wrap="square">
            <a:spAutoFit/>
          </a:bodyPr>
          <a:lstStyle/>
          <a:p>
            <a:r>
              <a:rPr lang="en-GB" sz="4400" dirty="0">
                <a:latin typeface="+mj-lt"/>
                <a:ea typeface="+mj-ea"/>
                <a:cs typeface="+mj-cs"/>
              </a:rPr>
              <a:t>Model3: Random Forest</a:t>
            </a:r>
          </a:p>
        </p:txBody>
      </p:sp>
      <p:sp>
        <p:nvSpPr>
          <p:cNvPr id="8" name="TextBox 7">
            <a:extLst>
              <a:ext uri="{FF2B5EF4-FFF2-40B4-BE49-F238E27FC236}">
                <a16:creationId xmlns:a16="http://schemas.microsoft.com/office/drawing/2014/main" id="{A24699CE-88BD-447A-934A-20F7A24F5F21}"/>
              </a:ext>
            </a:extLst>
          </p:cNvPr>
          <p:cNvSpPr txBox="1"/>
          <p:nvPr/>
        </p:nvSpPr>
        <p:spPr>
          <a:xfrm>
            <a:off x="838199" y="4649764"/>
            <a:ext cx="10725443"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02124"/>
                </a:solidFill>
                <a:effectLst/>
                <a:latin typeface="arial" panose="020B0604020202020204" pitchFamily="34" charset="0"/>
              </a:rPr>
              <a:t>A </a:t>
            </a:r>
            <a:r>
              <a:rPr lang="en-GB" b="1" i="0" dirty="0">
                <a:solidFill>
                  <a:srgbClr val="202124"/>
                </a:solidFill>
                <a:effectLst/>
                <a:latin typeface="arial" panose="020B0604020202020204" pitchFamily="34" charset="0"/>
              </a:rPr>
              <a:t>Random Forest</a:t>
            </a:r>
            <a:r>
              <a:rPr lang="en-GB" b="0" i="0" dirty="0">
                <a:solidFill>
                  <a:srgbClr val="202124"/>
                </a:solidFill>
                <a:effectLst/>
                <a:latin typeface="arial" panose="020B0604020202020204" pitchFamily="34" charset="0"/>
              </a:rPr>
              <a:t> operates by constructing several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p>
          <a:p>
            <a:pPr marL="285750" indent="-285750">
              <a:buFont typeface="Wingdings" panose="05000000000000000000" pitchFamily="2" charset="2"/>
              <a:buChar char="q"/>
            </a:pPr>
            <a:r>
              <a:rPr lang="en-GB" dirty="0"/>
              <a:t>A prediction from the </a:t>
            </a:r>
            <a:r>
              <a:rPr lang="en-GB" b="1" dirty="0">
                <a:solidFill>
                  <a:srgbClr val="202124"/>
                </a:solidFill>
                <a:latin typeface="arial" panose="020B0604020202020204" pitchFamily="34" charset="0"/>
              </a:rPr>
              <a:t>Random Forest </a:t>
            </a:r>
            <a:r>
              <a:rPr lang="en-GB" dirty="0"/>
              <a:t> is an average of the predictions produced by the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r>
              <a:rPr lang="en-GB" dirty="0"/>
              <a:t> in the forest.</a:t>
            </a:r>
          </a:p>
        </p:txBody>
      </p:sp>
    </p:spTree>
    <p:extLst>
      <p:ext uri="{BB962C8B-B14F-4D97-AF65-F5344CB8AC3E}">
        <p14:creationId xmlns:p14="http://schemas.microsoft.com/office/powerpoint/2010/main" val="1574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830997"/>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293209"/>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Cab Companies: </a:t>
            </a:r>
          </a:p>
          <a:p>
            <a:pPr marL="285750" indent="-285750">
              <a:buFont typeface="Wingdings" panose="05000000000000000000" pitchFamily="2" charset="2"/>
              <a:buChar char="Ø"/>
            </a:pPr>
            <a:r>
              <a:rPr lang="en-GB" sz="1600" b="1" dirty="0">
                <a:latin typeface="Arial Black" panose="020B0A04020102020204" pitchFamily="34" charset="0"/>
              </a:rPr>
              <a:t> Yellow Cab</a:t>
            </a:r>
          </a:p>
          <a:p>
            <a:pPr marL="285750" indent="-285750">
              <a:buFont typeface="Wingdings" panose="05000000000000000000" pitchFamily="2" charset="2"/>
              <a:buChar char="Ø"/>
            </a:pPr>
            <a:r>
              <a:rPr lang="en-GB" sz="1600" b="1" dirty="0">
                <a:latin typeface="Arial Black" panose="020B0A04020102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The Analysis include :</a:t>
            </a:r>
          </a:p>
          <a:p>
            <a:pPr marL="285750" lvl="1" indent="-285750">
              <a:buFont typeface="Wingdings" panose="05000000000000000000" pitchFamily="2" charset="2"/>
              <a:buChar char="Ø"/>
            </a:pPr>
            <a:r>
              <a:rPr lang="en-GB" sz="1600" b="1" dirty="0">
                <a:latin typeface="Arial Black" panose="020B0A04020102020204" pitchFamily="34" charset="0"/>
              </a:rPr>
              <a:t>Data Understanding, </a:t>
            </a:r>
          </a:p>
          <a:p>
            <a:pPr marL="285750" lvl="1" indent="-285750">
              <a:buFont typeface="Wingdings" panose="05000000000000000000" pitchFamily="2" charset="2"/>
              <a:buChar char="Ø"/>
            </a:pPr>
            <a:r>
              <a:rPr lang="en-GB" sz="1600" b="1" dirty="0">
                <a:latin typeface="Arial Black" panose="020B0A04020102020204" pitchFamily="34" charset="0"/>
              </a:rPr>
              <a:t>Data Visualization, </a:t>
            </a:r>
          </a:p>
          <a:p>
            <a:pPr marL="285750" lvl="1" indent="-285750">
              <a:buFont typeface="Wingdings" panose="05000000000000000000" pitchFamily="2" charset="2"/>
              <a:buChar char="Ø"/>
            </a:pPr>
            <a:r>
              <a:rPr lang="en-GB" sz="1600" b="1" dirty="0">
                <a:latin typeface="Arial Black" panose="020B0A04020102020204" pitchFamily="34" charset="0"/>
              </a:rPr>
              <a:t>Creating multiple hypothesis, </a:t>
            </a:r>
          </a:p>
          <a:p>
            <a:pPr marL="285750" lvl="1" indent="-285750">
              <a:buFont typeface="Wingdings" panose="05000000000000000000" pitchFamily="2" charset="2"/>
              <a:buChar char="Ø"/>
            </a:pPr>
            <a:r>
              <a:rPr lang="en-GB" sz="1600" b="1" dirty="0">
                <a:latin typeface="Arial Black" panose="020B0A04020102020204" pitchFamily="34" charset="0"/>
              </a:rPr>
              <a:t>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2683-C58F-4BCB-ADDE-8D69796D93A6}"/>
              </a:ext>
            </a:extLst>
          </p:cNvPr>
          <p:cNvSpPr>
            <a:spLocks noGrp="1"/>
          </p:cNvSpPr>
          <p:nvPr>
            <p:ph type="title"/>
          </p:nvPr>
        </p:nvSpPr>
        <p:spPr>
          <a:xfrm>
            <a:off x="838200" y="365125"/>
            <a:ext cx="10515600" cy="535207"/>
          </a:xfrm>
        </p:spPr>
        <p:txBody>
          <a:bodyPr>
            <a:normAutofit fontScale="90000"/>
          </a:bodyPr>
          <a:lstStyle/>
          <a:p>
            <a:r>
              <a:rPr lang="en-GB" dirty="0">
                <a:solidFill>
                  <a:schemeClr val="accent2"/>
                </a:solidFill>
                <a:latin typeface="Arial Black" panose="020B0A04020102020204" pitchFamily="34" charset="0"/>
              </a:rPr>
              <a:t>Base Model:</a:t>
            </a:r>
          </a:p>
        </p:txBody>
      </p:sp>
      <p:pic>
        <p:nvPicPr>
          <p:cNvPr id="3" name="Picture 2">
            <a:extLst>
              <a:ext uri="{FF2B5EF4-FFF2-40B4-BE49-F238E27FC236}">
                <a16:creationId xmlns:a16="http://schemas.microsoft.com/office/drawing/2014/main" id="{1436CAB0-0C0F-4504-8249-9800E2AF1258}"/>
              </a:ext>
            </a:extLst>
          </p:cNvPr>
          <p:cNvPicPr>
            <a:picLocks noChangeAspect="1"/>
          </p:cNvPicPr>
          <p:nvPr/>
        </p:nvPicPr>
        <p:blipFill>
          <a:blip r:embed="rId2"/>
          <a:stretch>
            <a:fillRect/>
          </a:stretch>
        </p:blipFill>
        <p:spPr>
          <a:xfrm>
            <a:off x="0" y="1577975"/>
            <a:ext cx="4332849" cy="4914900"/>
          </a:xfrm>
          <a:prstGeom prst="rect">
            <a:avLst/>
          </a:prstGeom>
        </p:spPr>
      </p:pic>
      <p:sp>
        <p:nvSpPr>
          <p:cNvPr id="5" name="TextBox 4">
            <a:extLst>
              <a:ext uri="{FF2B5EF4-FFF2-40B4-BE49-F238E27FC236}">
                <a16:creationId xmlns:a16="http://schemas.microsoft.com/office/drawing/2014/main" id="{E8FAE7D0-E293-401F-A8F5-989FB5DF2E3F}"/>
              </a:ext>
            </a:extLst>
          </p:cNvPr>
          <p:cNvSpPr txBox="1"/>
          <p:nvPr/>
        </p:nvSpPr>
        <p:spPr>
          <a:xfrm>
            <a:off x="1079695" y="1054487"/>
            <a:ext cx="1354016" cy="369332"/>
          </a:xfrm>
          <a:prstGeom prst="rect">
            <a:avLst/>
          </a:prstGeom>
          <a:noFill/>
        </p:spPr>
        <p:txBody>
          <a:bodyPr wrap="square">
            <a:spAutoFit/>
          </a:bodyPr>
          <a:lstStyle/>
          <a:p>
            <a:r>
              <a:rPr lang="en-GB" b="1" u="sng" dirty="0"/>
              <a:t>Yellow Cab</a:t>
            </a:r>
          </a:p>
        </p:txBody>
      </p:sp>
      <p:sp>
        <p:nvSpPr>
          <p:cNvPr id="7" name="TextBox 6">
            <a:extLst>
              <a:ext uri="{FF2B5EF4-FFF2-40B4-BE49-F238E27FC236}">
                <a16:creationId xmlns:a16="http://schemas.microsoft.com/office/drawing/2014/main" id="{AED3751F-10A3-418E-99C2-6619E8910A7B}"/>
              </a:ext>
            </a:extLst>
          </p:cNvPr>
          <p:cNvSpPr txBox="1"/>
          <p:nvPr/>
        </p:nvSpPr>
        <p:spPr>
          <a:xfrm>
            <a:off x="8901332" y="2019106"/>
            <a:ext cx="2929597" cy="3970318"/>
          </a:xfrm>
          <a:prstGeom prst="rect">
            <a:avLst/>
          </a:prstGeom>
          <a:noFill/>
        </p:spPr>
        <p:txBody>
          <a:bodyPr wrap="square">
            <a:spAutoFit/>
          </a:bodyPr>
          <a:lstStyle/>
          <a:p>
            <a:r>
              <a:rPr lang="en-GB" dirty="0"/>
              <a:t>As per  Base Model:</a:t>
            </a:r>
          </a:p>
          <a:p>
            <a:pPr marL="285750" indent="-285750">
              <a:buFont typeface="Wingdings" panose="05000000000000000000" pitchFamily="2" charset="2"/>
              <a:buChar char="Ø"/>
            </a:pPr>
            <a:r>
              <a:rPr lang="en-GB" dirty="0"/>
              <a:t>Cost of Trip, Month, Year, Age, Income are significant variable for </a:t>
            </a:r>
            <a:r>
              <a:rPr lang="en-GB" b="1" dirty="0"/>
              <a:t>Yellow Cab </a:t>
            </a:r>
            <a:r>
              <a:rPr lang="en-GB" dirty="0"/>
              <a:t>which are the best predictors for Price Charged.</a:t>
            </a:r>
          </a:p>
          <a:p>
            <a:pPr marL="285750" indent="-285750">
              <a:buFont typeface="Wingdings" panose="05000000000000000000" pitchFamily="2" charset="2"/>
              <a:buChar char="Ø"/>
            </a:pPr>
            <a:r>
              <a:rPr lang="en-GB" dirty="0" err="1"/>
              <a:t>Cost_of_Trip</a:t>
            </a:r>
            <a:r>
              <a:rPr lang="en-GB" dirty="0"/>
              <a:t>, Year, Age, Income are significant variable for </a:t>
            </a:r>
            <a:r>
              <a:rPr lang="en-GB" b="1" dirty="0"/>
              <a:t>Pink Cab </a:t>
            </a:r>
            <a:r>
              <a:rPr lang="en-GB" dirty="0"/>
              <a:t>which are the best predictors for Price Charged. Month is not considered significant.</a:t>
            </a:r>
          </a:p>
        </p:txBody>
      </p:sp>
      <p:pic>
        <p:nvPicPr>
          <p:cNvPr id="8" name="Picture 7">
            <a:extLst>
              <a:ext uri="{FF2B5EF4-FFF2-40B4-BE49-F238E27FC236}">
                <a16:creationId xmlns:a16="http://schemas.microsoft.com/office/drawing/2014/main" id="{22817976-ED1E-4CF3-9144-DD73CC810D35}"/>
              </a:ext>
            </a:extLst>
          </p:cNvPr>
          <p:cNvPicPr>
            <a:picLocks noChangeAspect="1"/>
          </p:cNvPicPr>
          <p:nvPr/>
        </p:nvPicPr>
        <p:blipFill>
          <a:blip r:embed="rId3"/>
          <a:stretch>
            <a:fillRect/>
          </a:stretch>
        </p:blipFill>
        <p:spPr>
          <a:xfrm>
            <a:off x="4523459" y="1635125"/>
            <a:ext cx="4187263" cy="4857750"/>
          </a:xfrm>
          <a:prstGeom prst="rect">
            <a:avLst/>
          </a:prstGeom>
        </p:spPr>
      </p:pic>
      <p:sp>
        <p:nvSpPr>
          <p:cNvPr id="10" name="TextBox 9">
            <a:extLst>
              <a:ext uri="{FF2B5EF4-FFF2-40B4-BE49-F238E27FC236}">
                <a16:creationId xmlns:a16="http://schemas.microsoft.com/office/drawing/2014/main" id="{E3889223-294C-41A6-8D45-696A13532E91}"/>
              </a:ext>
            </a:extLst>
          </p:cNvPr>
          <p:cNvSpPr txBox="1"/>
          <p:nvPr/>
        </p:nvSpPr>
        <p:spPr>
          <a:xfrm>
            <a:off x="5792372" y="1090387"/>
            <a:ext cx="1100797" cy="369332"/>
          </a:xfrm>
          <a:prstGeom prst="rect">
            <a:avLst/>
          </a:prstGeom>
          <a:noFill/>
        </p:spPr>
        <p:txBody>
          <a:bodyPr wrap="square">
            <a:spAutoFit/>
          </a:bodyPr>
          <a:lstStyle/>
          <a:p>
            <a:r>
              <a:rPr lang="en-GB" b="1" u="sng" dirty="0"/>
              <a:t>Pink Cab</a:t>
            </a:r>
          </a:p>
        </p:txBody>
      </p:sp>
    </p:spTree>
    <p:extLst>
      <p:ext uri="{BB962C8B-B14F-4D97-AF65-F5344CB8AC3E}">
        <p14:creationId xmlns:p14="http://schemas.microsoft.com/office/powerpoint/2010/main" val="357358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7847-0493-4A88-8F0F-348476DC49FD}"/>
              </a:ext>
            </a:extLst>
          </p:cNvPr>
          <p:cNvSpPr>
            <a:spLocks noGrp="1"/>
          </p:cNvSpPr>
          <p:nvPr>
            <p:ph type="title"/>
          </p:nvPr>
        </p:nvSpPr>
        <p:spPr>
          <a:xfrm>
            <a:off x="838200" y="365125"/>
            <a:ext cx="10515600" cy="731595"/>
          </a:xfrm>
        </p:spPr>
        <p:txBody>
          <a:bodyPr>
            <a:normAutofit fontScale="90000"/>
          </a:bodyPr>
          <a:lstStyle/>
          <a:p>
            <a:r>
              <a:rPr lang="en-GB" dirty="0">
                <a:solidFill>
                  <a:schemeClr val="accent2"/>
                </a:solidFill>
                <a:latin typeface="Arial Black" panose="020B0A04020102020204" pitchFamily="34" charset="0"/>
              </a:rPr>
              <a:t>Best Fit Model: RMSE Value &amp; Accuracy</a:t>
            </a:r>
          </a:p>
        </p:txBody>
      </p:sp>
      <p:sp>
        <p:nvSpPr>
          <p:cNvPr id="4" name="TextBox 3">
            <a:extLst>
              <a:ext uri="{FF2B5EF4-FFF2-40B4-BE49-F238E27FC236}">
                <a16:creationId xmlns:a16="http://schemas.microsoft.com/office/drawing/2014/main" id="{FFC90B96-4333-46F8-B72B-7FE04C54F9E2}"/>
              </a:ext>
            </a:extLst>
          </p:cNvPr>
          <p:cNvSpPr txBox="1"/>
          <p:nvPr/>
        </p:nvSpPr>
        <p:spPr>
          <a:xfrm>
            <a:off x="939018" y="1693205"/>
            <a:ext cx="10104119" cy="646331"/>
          </a:xfrm>
          <a:prstGeom prst="rect">
            <a:avLst/>
          </a:prstGeom>
          <a:noFill/>
        </p:spPr>
        <p:txBody>
          <a:bodyPr wrap="square">
            <a:spAutoFit/>
          </a:bodyPr>
          <a:lstStyle/>
          <a:p>
            <a:pPr marL="285750" indent="-285750">
              <a:buFont typeface="Wingdings" panose="05000000000000000000" pitchFamily="2" charset="2"/>
              <a:buChar char="q"/>
            </a:pPr>
            <a:r>
              <a:rPr lang="en-GB" b="1" dirty="0"/>
              <a:t>RMSE or root mean square error </a:t>
            </a:r>
            <a:r>
              <a:rPr lang="en-GB" dirty="0"/>
              <a:t>measures the error which is Prediction values – Actual values.</a:t>
            </a:r>
          </a:p>
          <a:p>
            <a:pPr marL="285750" indent="-285750">
              <a:buFont typeface="Wingdings" panose="05000000000000000000" pitchFamily="2" charset="2"/>
              <a:buChar char="q"/>
            </a:pPr>
            <a:r>
              <a:rPr lang="en-GB" b="1" dirty="0"/>
              <a:t>Lower the RMSE value the better is the Model.</a:t>
            </a:r>
          </a:p>
        </p:txBody>
      </p:sp>
      <p:sp>
        <p:nvSpPr>
          <p:cNvPr id="6" name="TextBox 5">
            <a:extLst>
              <a:ext uri="{FF2B5EF4-FFF2-40B4-BE49-F238E27FC236}">
                <a16:creationId xmlns:a16="http://schemas.microsoft.com/office/drawing/2014/main" id="{C7F6E94A-32B6-47D8-B016-16468D353CD6}"/>
              </a:ext>
            </a:extLst>
          </p:cNvPr>
          <p:cNvSpPr txBox="1"/>
          <p:nvPr/>
        </p:nvSpPr>
        <p:spPr>
          <a:xfrm>
            <a:off x="939018" y="2889125"/>
            <a:ext cx="3956539" cy="369332"/>
          </a:xfrm>
          <a:prstGeom prst="rect">
            <a:avLst/>
          </a:prstGeom>
          <a:noFill/>
        </p:spPr>
        <p:txBody>
          <a:bodyPr wrap="square">
            <a:spAutoFit/>
          </a:bodyPr>
          <a:lstStyle/>
          <a:p>
            <a:r>
              <a:rPr lang="en-GB" b="1" dirty="0"/>
              <a:t>RMSE values &amp; Accuracy for Yellow Cab</a:t>
            </a:r>
          </a:p>
        </p:txBody>
      </p:sp>
      <p:pic>
        <p:nvPicPr>
          <p:cNvPr id="7" name="Picture 6">
            <a:extLst>
              <a:ext uri="{FF2B5EF4-FFF2-40B4-BE49-F238E27FC236}">
                <a16:creationId xmlns:a16="http://schemas.microsoft.com/office/drawing/2014/main" id="{2F493211-E291-49E4-8188-4CDCCE606638}"/>
              </a:ext>
            </a:extLst>
          </p:cNvPr>
          <p:cNvPicPr>
            <a:picLocks noChangeAspect="1"/>
          </p:cNvPicPr>
          <p:nvPr/>
        </p:nvPicPr>
        <p:blipFill>
          <a:blip r:embed="rId2"/>
          <a:stretch>
            <a:fillRect/>
          </a:stretch>
        </p:blipFill>
        <p:spPr>
          <a:xfrm>
            <a:off x="414834" y="3469812"/>
            <a:ext cx="2748215" cy="1185104"/>
          </a:xfrm>
          <a:prstGeom prst="rect">
            <a:avLst/>
          </a:prstGeom>
        </p:spPr>
      </p:pic>
      <p:sp>
        <p:nvSpPr>
          <p:cNvPr id="9" name="TextBox 8">
            <a:extLst>
              <a:ext uri="{FF2B5EF4-FFF2-40B4-BE49-F238E27FC236}">
                <a16:creationId xmlns:a16="http://schemas.microsoft.com/office/drawing/2014/main" id="{F0E6A44B-32C0-4C62-8FF7-142B75973E92}"/>
              </a:ext>
            </a:extLst>
          </p:cNvPr>
          <p:cNvSpPr txBox="1"/>
          <p:nvPr/>
        </p:nvSpPr>
        <p:spPr>
          <a:xfrm>
            <a:off x="7888458" y="2889125"/>
            <a:ext cx="3956539" cy="369332"/>
          </a:xfrm>
          <a:prstGeom prst="rect">
            <a:avLst/>
          </a:prstGeom>
          <a:noFill/>
        </p:spPr>
        <p:txBody>
          <a:bodyPr wrap="square">
            <a:spAutoFit/>
          </a:bodyPr>
          <a:lstStyle/>
          <a:p>
            <a:r>
              <a:rPr lang="en-GB" b="1" dirty="0"/>
              <a:t>RMSE values &amp; Accuracy  for Pink Cab</a:t>
            </a:r>
          </a:p>
        </p:txBody>
      </p:sp>
      <p:pic>
        <p:nvPicPr>
          <p:cNvPr id="10" name="Picture 9">
            <a:extLst>
              <a:ext uri="{FF2B5EF4-FFF2-40B4-BE49-F238E27FC236}">
                <a16:creationId xmlns:a16="http://schemas.microsoft.com/office/drawing/2014/main" id="{EFF4D462-80EE-4CAE-9462-AC577BD9EC1F}"/>
              </a:ext>
            </a:extLst>
          </p:cNvPr>
          <p:cNvPicPr>
            <a:picLocks noChangeAspect="1"/>
          </p:cNvPicPr>
          <p:nvPr/>
        </p:nvPicPr>
        <p:blipFill>
          <a:blip r:embed="rId3"/>
          <a:stretch>
            <a:fillRect/>
          </a:stretch>
        </p:blipFill>
        <p:spPr>
          <a:xfrm>
            <a:off x="7155179" y="3469812"/>
            <a:ext cx="2514600" cy="1171575"/>
          </a:xfrm>
          <a:prstGeom prst="rect">
            <a:avLst/>
          </a:prstGeom>
        </p:spPr>
      </p:pic>
      <p:sp>
        <p:nvSpPr>
          <p:cNvPr id="12" name="TextBox 11">
            <a:extLst>
              <a:ext uri="{FF2B5EF4-FFF2-40B4-BE49-F238E27FC236}">
                <a16:creationId xmlns:a16="http://schemas.microsoft.com/office/drawing/2014/main" id="{784A84B4-9FFC-4313-BE13-6A3D213B0CED}"/>
              </a:ext>
            </a:extLst>
          </p:cNvPr>
          <p:cNvSpPr txBox="1"/>
          <p:nvPr/>
        </p:nvSpPr>
        <p:spPr>
          <a:xfrm>
            <a:off x="838200" y="5103674"/>
            <a:ext cx="10823917" cy="1754326"/>
          </a:xfrm>
          <a:prstGeom prst="rect">
            <a:avLst/>
          </a:prstGeom>
          <a:noFill/>
        </p:spPr>
        <p:txBody>
          <a:bodyPr wrap="square">
            <a:spAutoFit/>
          </a:bodyPr>
          <a:lstStyle/>
          <a:p>
            <a:r>
              <a:rPr lang="en-GB" dirty="0">
                <a:latin typeface="Arial Black" panose="020B0A04020102020204" pitchFamily="34" charset="0"/>
              </a:rPr>
              <a:t>As per the above RMSE data and Accuracy, Random Forest Model is the best fit model for further deployment.</a:t>
            </a:r>
          </a:p>
          <a:p>
            <a:endParaRPr lang="en-GB" dirty="0"/>
          </a:p>
          <a:p>
            <a:r>
              <a:rPr lang="en-GB" dirty="0">
                <a:latin typeface="Arial Black" panose="020B0A04020102020204" pitchFamily="34" charset="0"/>
              </a:rPr>
              <a:t>Interpreting Random Forest Model</a:t>
            </a:r>
            <a:r>
              <a:rPr lang="en-GB" b="1" dirty="0">
                <a:latin typeface="Arial Black" panose="020B0A04020102020204" pitchFamily="34" charset="0"/>
              </a:rPr>
              <a:t>: Cost of Trip</a:t>
            </a:r>
            <a:r>
              <a:rPr lang="en-GB" dirty="0">
                <a:latin typeface="Arial Black" panose="020B0A04020102020204" pitchFamily="34" charset="0"/>
              </a:rPr>
              <a:t>, </a:t>
            </a:r>
            <a:r>
              <a:rPr lang="en-GB" b="1" dirty="0">
                <a:latin typeface="Arial Black" panose="020B0A04020102020204" pitchFamily="34" charset="0"/>
              </a:rPr>
              <a:t>Month, Year, Age, Income </a:t>
            </a:r>
            <a:r>
              <a:rPr lang="en-GB" dirty="0">
                <a:latin typeface="Arial Black" panose="020B0A04020102020204" pitchFamily="34" charset="0"/>
              </a:rPr>
              <a:t>are the best </a:t>
            </a:r>
            <a:r>
              <a:rPr lang="en-GB" b="1" dirty="0">
                <a:latin typeface="Arial Black" panose="020B0A04020102020204" pitchFamily="34" charset="0"/>
              </a:rPr>
              <a:t>predictors</a:t>
            </a:r>
            <a:r>
              <a:rPr lang="en-GB" dirty="0">
                <a:latin typeface="Arial Black" panose="020B0A04020102020204" pitchFamily="34" charset="0"/>
              </a:rPr>
              <a:t> for </a:t>
            </a:r>
            <a:r>
              <a:rPr lang="en-GB" b="1" dirty="0">
                <a:latin typeface="Arial Black" panose="020B0A04020102020204" pitchFamily="34" charset="0"/>
              </a:rPr>
              <a:t>Price Charged</a:t>
            </a:r>
            <a:r>
              <a:rPr lang="en-GB" dirty="0">
                <a:latin typeface="Arial Black" panose="020B0A04020102020204" pitchFamily="34" charset="0"/>
              </a:rPr>
              <a:t>.</a:t>
            </a:r>
          </a:p>
          <a:p>
            <a:endParaRPr lang="en-GB" dirty="0"/>
          </a:p>
        </p:txBody>
      </p:sp>
      <p:pic>
        <p:nvPicPr>
          <p:cNvPr id="15" name="Picture 14">
            <a:extLst>
              <a:ext uri="{FF2B5EF4-FFF2-40B4-BE49-F238E27FC236}">
                <a16:creationId xmlns:a16="http://schemas.microsoft.com/office/drawing/2014/main" id="{01FCB525-FF58-46DC-8F7C-C16D09B66460}"/>
              </a:ext>
            </a:extLst>
          </p:cNvPr>
          <p:cNvPicPr>
            <a:picLocks noChangeAspect="1"/>
          </p:cNvPicPr>
          <p:nvPr/>
        </p:nvPicPr>
        <p:blipFill>
          <a:blip r:embed="rId4"/>
          <a:stretch>
            <a:fillRect/>
          </a:stretch>
        </p:blipFill>
        <p:spPr>
          <a:xfrm>
            <a:off x="3366354" y="3429000"/>
            <a:ext cx="2505075" cy="1247775"/>
          </a:xfrm>
          <a:prstGeom prst="rect">
            <a:avLst/>
          </a:prstGeom>
        </p:spPr>
      </p:pic>
      <p:pic>
        <p:nvPicPr>
          <p:cNvPr id="16" name="Picture 15">
            <a:extLst>
              <a:ext uri="{FF2B5EF4-FFF2-40B4-BE49-F238E27FC236}">
                <a16:creationId xmlns:a16="http://schemas.microsoft.com/office/drawing/2014/main" id="{A85654BA-7DA9-4C32-8FF0-37BCF54BA550}"/>
              </a:ext>
            </a:extLst>
          </p:cNvPr>
          <p:cNvPicPr>
            <a:picLocks noChangeAspect="1"/>
          </p:cNvPicPr>
          <p:nvPr/>
        </p:nvPicPr>
        <p:blipFill>
          <a:blip r:embed="rId5"/>
          <a:stretch>
            <a:fillRect/>
          </a:stretch>
        </p:blipFill>
        <p:spPr>
          <a:xfrm>
            <a:off x="9621446" y="3413857"/>
            <a:ext cx="2584620" cy="1171575"/>
          </a:xfrm>
          <a:prstGeom prst="rect">
            <a:avLst/>
          </a:prstGeom>
        </p:spPr>
      </p:pic>
    </p:spTree>
    <p:extLst>
      <p:ext uri="{BB962C8B-B14F-4D97-AF65-F5344CB8AC3E}">
        <p14:creationId xmlns:p14="http://schemas.microsoft.com/office/powerpoint/2010/main" val="112385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a:normAutofit fontScale="90000"/>
          </a:bodyPr>
          <a:lstStyle/>
          <a:p>
            <a:r>
              <a:rPr lang="en-GB" dirty="0">
                <a:solidFill>
                  <a:schemeClr val="accent2"/>
                </a:solidFill>
                <a:latin typeface="Arial Black" panose="020B0A04020102020204" pitchFamily="34" charset="0"/>
              </a:rPr>
              <a:t>Recommendation</a:t>
            </a:r>
          </a:p>
        </p:txBody>
      </p:sp>
      <p:sp>
        <p:nvSpPr>
          <p:cNvPr id="4" name="TextBox 3">
            <a:extLst>
              <a:ext uri="{FF2B5EF4-FFF2-40B4-BE49-F238E27FC236}">
                <a16:creationId xmlns:a16="http://schemas.microsoft.com/office/drawing/2014/main" id="{EC714750-B3BE-4238-8B52-1D555B94E6D9}"/>
              </a:ext>
            </a:extLst>
          </p:cNvPr>
          <p:cNvSpPr txBox="1"/>
          <p:nvPr/>
        </p:nvSpPr>
        <p:spPr>
          <a:xfrm>
            <a:off x="838200" y="1399100"/>
            <a:ext cx="11161542" cy="369332"/>
          </a:xfrm>
          <a:prstGeom prst="rect">
            <a:avLst/>
          </a:prstGeom>
          <a:noFill/>
        </p:spPr>
        <p:txBody>
          <a:bodyPr wrap="square">
            <a:spAutoFit/>
          </a:bodyPr>
          <a:lstStyle/>
          <a:p>
            <a:pPr marL="285750" indent="-285750">
              <a:buFont typeface="Wingdings" panose="05000000000000000000" pitchFamily="2" charset="2"/>
              <a:buChar char="q"/>
            </a:pPr>
            <a:r>
              <a:rPr lang="en-GB" b="1" dirty="0"/>
              <a:t>Transaction per year</a:t>
            </a:r>
            <a:r>
              <a:rPr lang="en-GB" dirty="0"/>
              <a:t>: For Yellow Cab Transaction per year from 2016 to 2018 is almost double than Pink Cab.</a:t>
            </a:r>
          </a:p>
        </p:txBody>
      </p:sp>
      <p:sp>
        <p:nvSpPr>
          <p:cNvPr id="7" name="TextBox 6">
            <a:extLst>
              <a:ext uri="{FF2B5EF4-FFF2-40B4-BE49-F238E27FC236}">
                <a16:creationId xmlns:a16="http://schemas.microsoft.com/office/drawing/2014/main" id="{1ADAA70E-00D3-4A4D-BAF2-32F465BAF895}"/>
              </a:ext>
            </a:extLst>
          </p:cNvPr>
          <p:cNvSpPr txBox="1"/>
          <p:nvPr/>
        </p:nvSpPr>
        <p:spPr>
          <a:xfrm>
            <a:off x="838200" y="1886026"/>
            <a:ext cx="11161542" cy="3416320"/>
          </a:xfrm>
          <a:prstGeom prst="rect">
            <a:avLst/>
          </a:prstGeom>
          <a:noFill/>
        </p:spPr>
        <p:txBody>
          <a:bodyPr wrap="square">
            <a:spAutoFit/>
          </a:bodyPr>
          <a:lstStyle/>
          <a:p>
            <a:pPr marL="285750" indent="-285750">
              <a:buFont typeface="Wingdings" panose="05000000000000000000" pitchFamily="2" charset="2"/>
              <a:buChar char="q"/>
            </a:pPr>
            <a:r>
              <a:rPr lang="en-GB" b="1" dirty="0"/>
              <a:t>Margin per Gender</a:t>
            </a:r>
            <a:r>
              <a:rPr lang="en-GB" dirty="0"/>
              <a:t>: For Yellow Cab there is difference in Margin between Male and Female Customers due to which Female Customer percentage is higher in Yellow Cab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Profit Margin</a:t>
            </a:r>
            <a:r>
              <a:rPr lang="en-GB" dirty="0"/>
              <a:t>: For Yellow Cab the Profit Margin is higher per year from 2016 to 2018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Margin per Age</a:t>
            </a:r>
            <a:r>
              <a:rPr lang="en-GB" dirty="0"/>
              <a:t>: In Yellow Cab there is difference in Margin for people older than 50 </a:t>
            </a:r>
            <a:r>
              <a:rPr lang="en-GB" dirty="0" err="1"/>
              <a:t>yrs</a:t>
            </a:r>
            <a:r>
              <a:rPr lang="en-GB" dirty="0"/>
              <a:t>, whereas in Pink Cab there is no difference in Margin of all age group.</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Yellow Cab </a:t>
            </a:r>
            <a:r>
              <a:rPr lang="en-GB" b="1" dirty="0"/>
              <a:t>decreases Margins with the increase in Transaction</a:t>
            </a:r>
            <a:r>
              <a:rPr lang="en-GB" dirty="0"/>
              <a:t>, hence for Yellow Cab the travel frequency during the Month of December which is the holiday season is 3 times more than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Customers for Yellow Cab is highest in New York City which has the highest Cab Users of 28%.</a:t>
            </a:r>
          </a:p>
        </p:txBody>
      </p:sp>
      <p:sp>
        <p:nvSpPr>
          <p:cNvPr id="9" name="TextBox 8">
            <a:extLst>
              <a:ext uri="{FF2B5EF4-FFF2-40B4-BE49-F238E27FC236}">
                <a16:creationId xmlns:a16="http://schemas.microsoft.com/office/drawing/2014/main" id="{734186AB-6836-4013-87B4-FB21A0CA8104}"/>
              </a:ext>
            </a:extLst>
          </p:cNvPr>
          <p:cNvSpPr txBox="1"/>
          <p:nvPr/>
        </p:nvSpPr>
        <p:spPr>
          <a:xfrm>
            <a:off x="953086" y="5661877"/>
            <a:ext cx="10400714" cy="830997"/>
          </a:xfrm>
          <a:prstGeom prst="rect">
            <a:avLst/>
          </a:prstGeom>
          <a:noFill/>
        </p:spPr>
        <p:txBody>
          <a:bodyPr wrap="square">
            <a:spAutoFit/>
          </a:bodyPr>
          <a:lstStyle/>
          <a:p>
            <a:r>
              <a:rPr lang="en-GB" sz="2400" dirty="0">
                <a:latin typeface="Arial Black" panose="020B0A04020102020204" pitchFamily="34" charset="0"/>
              </a:rPr>
              <a:t>On the basis of the above points, Yellow Cab is recommended for investment.</a:t>
            </a:r>
          </a:p>
        </p:txBody>
      </p:sp>
    </p:spTree>
    <p:extLst>
      <p:ext uri="{BB962C8B-B14F-4D97-AF65-F5344CB8AC3E}">
        <p14:creationId xmlns:p14="http://schemas.microsoft.com/office/powerpoint/2010/main" val="4192791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4031873"/>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this file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308324"/>
          </a:xfrm>
          <a:prstGeom prst="rect">
            <a:avLst/>
          </a:prstGeom>
          <a:noFill/>
        </p:spPr>
        <p:txBody>
          <a:bodyPr wrap="square">
            <a:spAutoFit/>
          </a:bodyPr>
          <a:lstStyle/>
          <a:p>
            <a:r>
              <a:rPr lang="en-GB" sz="4800" dirty="0">
                <a:solidFill>
                  <a:schemeClr val="accent2"/>
                </a:solidFill>
                <a:latin typeface="Arial Black" panose="020B0A04020102020204" pitchFamily="34" charset="0"/>
              </a:rPr>
              <a:t>EXPLORATORY  </a:t>
            </a:r>
          </a:p>
          <a:p>
            <a:r>
              <a:rPr lang="en-GB" sz="4800" dirty="0">
                <a:solidFill>
                  <a:schemeClr val="accent2"/>
                </a:solidFill>
                <a:latin typeface="Arial Black" panose="020B0A04020102020204" pitchFamily="34" charset="0"/>
              </a:rPr>
              <a:t>DATA  </a:t>
            </a:r>
          </a:p>
          <a:p>
            <a:r>
              <a:rPr lang="en-GB" sz="4800" dirty="0">
                <a:solidFill>
                  <a:schemeClr val="accent2"/>
                </a:solidFill>
                <a:latin typeface="Arial Black" panose="020B0A0402010202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1200329"/>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chemeClr val="accent2"/>
                </a:solidFill>
                <a:latin typeface="Arial Black" panose="020B0A04020102020204" pitchFamily="34" charset="0"/>
              </a:rPr>
              <a:t>From the above graphs, we can see that for both Pink and Yellow Cab most of the rides are in the range of approximately 2 to 48 KM.</a:t>
            </a:r>
          </a:p>
        </p:txBody>
      </p:sp>
      <p:pic>
        <p:nvPicPr>
          <p:cNvPr id="5" name="Picture 4">
            <a:extLst>
              <a:ext uri="{FF2B5EF4-FFF2-40B4-BE49-F238E27FC236}">
                <a16:creationId xmlns:a16="http://schemas.microsoft.com/office/drawing/2014/main" id="{375F5A97-7E71-413A-8005-E531C2495E05}"/>
              </a:ext>
            </a:extLst>
          </p:cNvPr>
          <p:cNvPicPr>
            <a:picLocks noChangeAspect="1"/>
          </p:cNvPicPr>
          <p:nvPr/>
        </p:nvPicPr>
        <p:blipFill>
          <a:blip r:embed="rId2"/>
          <a:stretch>
            <a:fillRect/>
          </a:stretch>
        </p:blipFill>
        <p:spPr>
          <a:xfrm>
            <a:off x="6768318" y="1967365"/>
            <a:ext cx="4457700" cy="2600325"/>
          </a:xfrm>
          <a:prstGeom prst="rect">
            <a:avLst/>
          </a:prstGeom>
        </p:spPr>
      </p:pic>
      <p:pic>
        <p:nvPicPr>
          <p:cNvPr id="6" name="Picture 5">
            <a:extLst>
              <a:ext uri="{FF2B5EF4-FFF2-40B4-BE49-F238E27FC236}">
                <a16:creationId xmlns:a16="http://schemas.microsoft.com/office/drawing/2014/main" id="{F09527D7-5191-4E1D-9EC5-6081549F66F0}"/>
              </a:ext>
            </a:extLst>
          </p:cNvPr>
          <p:cNvPicPr>
            <a:picLocks noChangeAspect="1"/>
          </p:cNvPicPr>
          <p:nvPr/>
        </p:nvPicPr>
        <p:blipFill>
          <a:blip r:embed="rId3"/>
          <a:stretch>
            <a:fillRect/>
          </a:stretch>
        </p:blipFill>
        <p:spPr>
          <a:xfrm>
            <a:off x="1332914" y="1967365"/>
            <a:ext cx="4371975" cy="2981325"/>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838200" y="365125"/>
            <a:ext cx="10515600" cy="900967"/>
          </a:xfrm>
        </p:spPr>
        <p:txBody>
          <a:bodyPr>
            <a:normAutofit fontScale="90000"/>
          </a:bodyPr>
          <a:lstStyle/>
          <a:p>
            <a:r>
              <a:rPr lang="en-GB" b="1" dirty="0">
                <a:solidFill>
                  <a:schemeClr val="accent2"/>
                </a:solidFill>
                <a:latin typeface="Arial Black" panose="020B0A04020102020204" pitchFamily="34" charset="0"/>
              </a:rPr>
              <a:t>Distribution of Price Charged for both Cabs:</a:t>
            </a:r>
            <a:endParaRPr lang="en-GB" dirty="0"/>
          </a:p>
        </p:txBody>
      </p:sp>
      <p:pic>
        <p:nvPicPr>
          <p:cNvPr id="3" name="Picture 2">
            <a:extLst>
              <a:ext uri="{FF2B5EF4-FFF2-40B4-BE49-F238E27FC236}">
                <a16:creationId xmlns:a16="http://schemas.microsoft.com/office/drawing/2014/main" id="{BDCC734D-078F-4178-9469-256E390972E6}"/>
              </a:ext>
            </a:extLst>
          </p:cNvPr>
          <p:cNvPicPr>
            <a:picLocks noChangeAspect="1"/>
          </p:cNvPicPr>
          <p:nvPr/>
        </p:nvPicPr>
        <p:blipFill>
          <a:blip r:embed="rId2"/>
          <a:stretch>
            <a:fillRect/>
          </a:stretch>
        </p:blipFill>
        <p:spPr>
          <a:xfrm>
            <a:off x="1300162" y="1509712"/>
            <a:ext cx="9591675" cy="3838575"/>
          </a:xfrm>
          <a:prstGeom prst="rect">
            <a:avLst/>
          </a:prstGeom>
        </p:spPr>
      </p:pic>
      <p:sp>
        <p:nvSpPr>
          <p:cNvPr id="5" name="TextBox 4">
            <a:extLst>
              <a:ext uri="{FF2B5EF4-FFF2-40B4-BE49-F238E27FC236}">
                <a16:creationId xmlns:a16="http://schemas.microsoft.com/office/drawing/2014/main" id="{E0D111FA-AC6B-4DB0-AF6C-CFDB09925CFB}"/>
              </a:ext>
            </a:extLst>
          </p:cNvPr>
          <p:cNvSpPr txBox="1"/>
          <p:nvPr/>
        </p:nvSpPr>
        <p:spPr>
          <a:xfrm>
            <a:off x="998806" y="5657671"/>
            <a:ext cx="11193194"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Price Charge range for Yellow cab is more than the Pink cab.</a:t>
            </a:r>
          </a:p>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outliers are due to use of high-end cars.</a:t>
            </a:r>
          </a:p>
        </p:txBody>
      </p:sp>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solidFill>
                  <a:schemeClr val="accent2"/>
                </a:solidFill>
                <a:latin typeface="Arial Black" panose="020B0A04020102020204" pitchFamily="34" charset="0"/>
              </a:rPr>
              <a:t>Travel Frequency per Month:</a:t>
            </a:r>
          </a:p>
        </p:txBody>
      </p:sp>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2"/>
          <a:stretch>
            <a:fillRect/>
          </a:stretch>
        </p:blipFill>
        <p:spPr>
          <a:xfrm>
            <a:off x="257908" y="1604962"/>
            <a:ext cx="5838092" cy="3676650"/>
          </a:xfrm>
          <a:prstGeom prst="rect">
            <a:avLst/>
          </a:prstGeom>
        </p:spPr>
      </p:pic>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3"/>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has higher travels (35000) in the month of December which is the holiday season compared to Pink Cab (11000).</a:t>
            </a:r>
          </a:p>
        </p:txBody>
      </p:sp>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Transaction per Year for both Cabs:</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1414975" y="1974825"/>
            <a:ext cx="8686800" cy="3724275"/>
          </a:xfrm>
          <a:prstGeom prst="rect">
            <a:avLst/>
          </a:prstGeom>
        </p:spPr>
      </p:pic>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 it shows that on yearly basis no. of transactions for Yellow cab is higher than Pink cab.</a:t>
            </a:r>
          </a:p>
        </p:txBody>
      </p:sp>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1334</TotalTime>
  <Words>1323</Words>
  <Application>Microsoft Office PowerPoint</Application>
  <PresentationFormat>Widescreen</PresentationFormat>
  <Paragraphs>145</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vt:lpstr>
      <vt:lpstr>Arial Black</vt:lpstr>
      <vt:lpstr>Calibri</vt:lpstr>
      <vt:lpstr>Calibri Light</vt:lpstr>
      <vt:lpstr>charter</vt:lpstr>
      <vt:lpstr>Lato Extended</vt:lpstr>
      <vt:lpstr>Wingdings</vt:lpstr>
      <vt:lpstr>Office Theme</vt:lpstr>
      <vt:lpstr>PowerPoint Presentation</vt:lpstr>
      <vt:lpstr>   Agenda</vt:lpstr>
      <vt:lpstr>Description:</vt:lpstr>
      <vt:lpstr>Data Preparation:</vt:lpstr>
      <vt:lpstr>PowerPoint Presentation</vt:lpstr>
      <vt:lpstr>Distribution of KM Travelled for both Cabs:</vt:lpstr>
      <vt:lpstr>Distribution of Price Charged for both Cabs:</vt:lpstr>
      <vt:lpstr>Travel Frequency per Month:</vt:lpstr>
      <vt:lpstr>Transaction per Year for both Cabs:</vt:lpstr>
      <vt:lpstr>Pink Cab: Price Charged per KM per City</vt:lpstr>
      <vt:lpstr>Yellow Cab: Price Charged per KM per City</vt:lpstr>
      <vt:lpstr>Cab Users per City:</vt:lpstr>
      <vt:lpstr>Transaction per City for both Cabs:</vt:lpstr>
      <vt:lpstr>Price Charged per Gender for both Cabs:</vt:lpstr>
      <vt:lpstr>Customer Share per Gender for both Cabs:</vt:lpstr>
      <vt:lpstr>Profit Margin per year for both Cabs:</vt:lpstr>
      <vt:lpstr>Margins per Transactions:</vt:lpstr>
      <vt:lpstr>PowerPoint Presentation</vt:lpstr>
      <vt:lpstr>PowerPoint Presentation</vt:lpstr>
      <vt:lpstr>PowerPoint Presentation</vt:lpstr>
      <vt:lpstr>Correlation:</vt:lpstr>
      <vt:lpstr>PowerPoint Presentation</vt:lpstr>
      <vt:lpstr>PowerPoint Presentation</vt:lpstr>
      <vt:lpstr>PowerPoint Presentation</vt:lpstr>
      <vt:lpstr>PowerPoint Presentation</vt:lpstr>
      <vt:lpstr>PowerPoint Presentation</vt:lpstr>
      <vt:lpstr>Correlation:</vt:lpstr>
      <vt:lpstr>Model1: Linear Regression</vt:lpstr>
      <vt:lpstr>Model2: Decision Tree</vt:lpstr>
      <vt:lpstr>Base Model:</vt:lpstr>
      <vt:lpstr>Best Fit Model: RMSE Value &amp; Accuracy</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Mohsin Raza</cp:lastModifiedBy>
  <cp:revision>111</cp:revision>
  <dcterms:created xsi:type="dcterms:W3CDTF">2021-03-07T07:18:46Z</dcterms:created>
  <dcterms:modified xsi:type="dcterms:W3CDTF">2021-06-23T10:19:32Z</dcterms:modified>
</cp:coreProperties>
</file>