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275f61b7f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75f61b7f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2624b56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624b56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275f61b7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75f61b7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275f61b7f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75f61b7f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275f61b7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275f61b7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df001050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df001050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275f61b7f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275f61b7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275f61b7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275f61b7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275f61b7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275f61b7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2624b56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2624b56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275f61b7f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275f61b7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275f61b7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75f61b7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275f61b7f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275f61b7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275f61b7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275f61b7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2624b56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2624b56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3"/>
          <p:cNvSpPr txBox="1"/>
          <p:nvPr/>
        </p:nvSpPr>
        <p:spPr>
          <a:xfrm>
            <a:off x="387125" y="3339600"/>
            <a:ext cx="3690000" cy="18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Team name: </a:t>
            </a:r>
            <a:r>
              <a:rPr b="1" lang="en" sz="1600">
                <a:latin typeface="Calibri"/>
                <a:ea typeface="Calibri"/>
                <a:cs typeface="Calibri"/>
                <a:sym typeface="Calibri"/>
              </a:rPr>
              <a:t>Access_denied</a:t>
            </a:r>
            <a:endParaRPr b="1"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PS: </a:t>
            </a:r>
            <a:r>
              <a:rPr b="1" lang="en" sz="1600">
                <a:latin typeface="Calibri"/>
                <a:ea typeface="Calibri"/>
                <a:cs typeface="Calibri"/>
                <a:sym typeface="Calibri"/>
              </a:rPr>
              <a:t>SS45</a:t>
            </a:r>
            <a:endParaRPr b="1"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Organisation :</a:t>
            </a:r>
            <a:r>
              <a:rPr b="1" lang="en" sz="1600">
                <a:latin typeface="Calibri"/>
                <a:ea typeface="Calibri"/>
                <a:cs typeface="Calibri"/>
                <a:sym typeface="Calibri"/>
              </a:rPr>
              <a:t>Ministry of Health and Family Welfare</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p:txBody>
      </p:sp>
      <p:sp>
        <p:nvSpPr>
          <p:cNvPr id="87" name="Google Shape;87;p13"/>
          <p:cNvSpPr txBox="1"/>
          <p:nvPr/>
        </p:nvSpPr>
        <p:spPr>
          <a:xfrm>
            <a:off x="5825475" y="3235425"/>
            <a:ext cx="3021000" cy="18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Team member names</a:t>
            </a:r>
            <a:r>
              <a:rPr b="1" lang="en" sz="1600">
                <a:latin typeface="Calibri"/>
                <a:ea typeface="Calibri"/>
                <a:cs typeface="Calibri"/>
                <a:sym typeface="Calibri"/>
              </a:rPr>
              <a:t>:</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Monalisha Mishra(Leader)</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Rajashree Parhi</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Subham Mishra</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Rahul Mishra</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Md Mohsin Siddiqui</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Ankit Singh</a:t>
            </a:r>
            <a:endParaRPr b="1"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p:txBody>
      </p:sp>
      <p:sp>
        <p:nvSpPr>
          <p:cNvPr id="88" name="Google Shape;88;p13"/>
          <p:cNvSpPr txBox="1"/>
          <p:nvPr/>
        </p:nvSpPr>
        <p:spPr>
          <a:xfrm>
            <a:off x="721825" y="1237075"/>
            <a:ext cx="2269200" cy="88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Calibri"/>
                <a:ea typeface="Calibri"/>
                <a:cs typeface="Calibri"/>
                <a:sym typeface="Calibri"/>
              </a:rPr>
              <a:t>SIH 2020</a:t>
            </a:r>
            <a:endParaRPr b="1" sz="3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1358800" y="1230725"/>
            <a:ext cx="7688700" cy="53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Calibri"/>
                <a:ea typeface="Calibri"/>
                <a:cs typeface="Calibri"/>
                <a:sym typeface="Calibri"/>
              </a:rPr>
              <a:t>UNIQUE FEATURES</a:t>
            </a:r>
            <a:endParaRPr sz="3400">
              <a:latin typeface="Calibri"/>
              <a:ea typeface="Calibri"/>
              <a:cs typeface="Calibri"/>
              <a:sym typeface="Calibri"/>
            </a:endParaRPr>
          </a:p>
        </p:txBody>
      </p:sp>
      <p:sp>
        <p:nvSpPr>
          <p:cNvPr id="149" name="Google Shape;149;p22"/>
          <p:cNvSpPr txBox="1"/>
          <p:nvPr>
            <p:ph idx="1" type="body"/>
          </p:nvPr>
        </p:nvSpPr>
        <p:spPr>
          <a:xfrm>
            <a:off x="727650" y="2057400"/>
            <a:ext cx="7688700" cy="2989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Similar to the existing hospital architecture</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Access Control</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Super admin has supreme control</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User friendly front-end</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Demo Bot to give a guided tutorial to the novice users.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QR code for seamless login verification</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One-click Metamask login system</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Multilevel encryption </a:t>
            </a:r>
            <a:endParaRPr sz="1600">
              <a:solidFill>
                <a:srgbClr val="000000"/>
              </a:solidFill>
              <a:latin typeface="Calibri"/>
              <a:ea typeface="Calibri"/>
              <a:cs typeface="Calibri"/>
              <a:sym typeface="Calibri"/>
            </a:endParaRPr>
          </a:p>
          <a:p>
            <a:pPr indent="0" lvl="0" marL="0" rtl="0" algn="l">
              <a:spcBef>
                <a:spcPts val="1600"/>
              </a:spcBef>
              <a:spcAft>
                <a:spcPts val="0"/>
              </a:spcAft>
              <a:buNone/>
            </a:pPr>
            <a:r>
              <a:t/>
            </a:r>
            <a:endParaRPr sz="1600">
              <a:solidFill>
                <a:srgbClr val="000000"/>
              </a:solidFill>
              <a:latin typeface="Calibri"/>
              <a:ea typeface="Calibri"/>
              <a:cs typeface="Calibri"/>
              <a:sym typeface="Calibri"/>
            </a:endParaRPr>
          </a:p>
          <a:p>
            <a:pPr indent="0" lvl="0" marL="0" rtl="0" algn="l">
              <a:spcBef>
                <a:spcPts val="1600"/>
              </a:spcBef>
              <a:spcAft>
                <a:spcPts val="0"/>
              </a:spcAft>
              <a:buNone/>
            </a:pPr>
            <a:r>
              <a:t/>
            </a:r>
            <a:endParaRPr sz="16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5" name="Google Shape;155;p23"/>
          <p:cNvSpPr/>
          <p:nvPr/>
        </p:nvSpPr>
        <p:spPr>
          <a:xfrm>
            <a:off x="5106150" y="1882350"/>
            <a:ext cx="3592296" cy="3362364"/>
          </a:xfrm>
          <a:prstGeom prst="flowChartDocumen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rgbClr val="000000"/>
              </a:buClr>
              <a:buSzPts val="1600"/>
              <a:buFont typeface="Calibri"/>
              <a:buAutoNum type="arabicPeriod"/>
            </a:pPr>
            <a:r>
              <a:rPr lang="en" sz="1600">
                <a:latin typeface="Calibri"/>
                <a:ea typeface="Calibri"/>
                <a:cs typeface="Calibri"/>
                <a:sym typeface="Calibri"/>
              </a:rPr>
              <a:t>ReactJS</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AutoNum type="arabicPeriod"/>
            </a:pPr>
            <a:r>
              <a:rPr lang="en" sz="1600">
                <a:latin typeface="Calibri"/>
                <a:ea typeface="Calibri"/>
                <a:cs typeface="Calibri"/>
                <a:sym typeface="Calibri"/>
              </a:rPr>
              <a:t>Bootstrap</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AutoNum type="arabicPeriod"/>
            </a:pPr>
            <a:r>
              <a:rPr lang="en" sz="1600">
                <a:latin typeface="Calibri"/>
                <a:ea typeface="Calibri"/>
                <a:cs typeface="Calibri"/>
                <a:sym typeface="Calibri"/>
              </a:rPr>
              <a:t>Web3js</a:t>
            </a:r>
            <a:endParaRPr b="1" sz="1600">
              <a:latin typeface="Calibri"/>
              <a:ea typeface="Calibri"/>
              <a:cs typeface="Calibri"/>
              <a:sym typeface="Calibri"/>
            </a:endParaRPr>
          </a:p>
          <a:p>
            <a:pPr indent="-330200" lvl="0" marL="457200" rtl="0" algn="l">
              <a:spcBef>
                <a:spcPts val="0"/>
              </a:spcBef>
              <a:spcAft>
                <a:spcPts val="0"/>
              </a:spcAft>
              <a:buClr>
                <a:srgbClr val="000000"/>
              </a:buClr>
              <a:buSzPts val="1600"/>
              <a:buFont typeface="Times New Roman"/>
              <a:buAutoNum type="arabicPeriod"/>
            </a:pPr>
            <a:r>
              <a:rPr b="1" lang="en" sz="1600">
                <a:latin typeface="Calibri"/>
                <a:ea typeface="Calibri"/>
                <a:cs typeface="Calibri"/>
                <a:sym typeface="Calibri"/>
              </a:rPr>
              <a:t>Blockchain</a:t>
            </a:r>
            <a:r>
              <a:rPr lang="en" sz="1600">
                <a:latin typeface="Calibri"/>
                <a:ea typeface="Calibri"/>
                <a:cs typeface="Calibri"/>
                <a:sym typeface="Calibri"/>
              </a:rPr>
              <a:t> (Ethereum)                   </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Times New Roman"/>
              <a:buAutoNum type="arabicPeriod"/>
            </a:pPr>
            <a:r>
              <a:rPr b="1" lang="en" sz="1600">
                <a:latin typeface="Calibri"/>
                <a:ea typeface="Calibri"/>
                <a:cs typeface="Calibri"/>
                <a:sym typeface="Calibri"/>
              </a:rPr>
              <a:t>IPFS</a:t>
            </a:r>
            <a:r>
              <a:rPr lang="en" sz="1600">
                <a:latin typeface="Calibri"/>
                <a:ea typeface="Calibri"/>
                <a:cs typeface="Calibri"/>
                <a:sym typeface="Calibri"/>
              </a:rPr>
              <a:t> for decentralised file storage</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Times New Roman"/>
              <a:buAutoNum type="arabicPeriod"/>
            </a:pPr>
            <a:r>
              <a:rPr b="1" lang="en" sz="1600">
                <a:latin typeface="Calibri"/>
                <a:ea typeface="Calibri"/>
                <a:cs typeface="Calibri"/>
                <a:sym typeface="Calibri"/>
              </a:rPr>
              <a:t>AES</a:t>
            </a:r>
            <a:r>
              <a:rPr lang="en" sz="1600">
                <a:latin typeface="Calibri"/>
                <a:ea typeface="Calibri"/>
                <a:cs typeface="Calibri"/>
                <a:sym typeface="Calibri"/>
              </a:rPr>
              <a:t> for symmetric encryption</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Times New Roman"/>
              <a:buAutoNum type="arabicPeriod"/>
            </a:pPr>
            <a:r>
              <a:rPr b="1" lang="en" sz="1600">
                <a:latin typeface="Calibri"/>
                <a:ea typeface="Calibri"/>
                <a:cs typeface="Calibri"/>
                <a:sym typeface="Calibri"/>
              </a:rPr>
              <a:t>OpenZeppelin</a:t>
            </a:r>
            <a:r>
              <a:rPr lang="en" sz="1600">
                <a:latin typeface="Calibri"/>
                <a:ea typeface="Calibri"/>
                <a:cs typeface="Calibri"/>
                <a:sym typeface="Calibri"/>
              </a:rPr>
              <a:t> for Access Control</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AutoNum type="arabicPeriod"/>
            </a:pPr>
            <a:r>
              <a:rPr lang="en" sz="1600">
                <a:latin typeface="Calibri"/>
                <a:ea typeface="Calibri"/>
                <a:cs typeface="Calibri"/>
                <a:sym typeface="Calibri"/>
              </a:rPr>
              <a:t>Selenium for Demo Bot</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AutoNum type="arabicPeriod"/>
            </a:pPr>
            <a:r>
              <a:rPr lang="en" sz="1600">
                <a:latin typeface="Calibri"/>
                <a:ea typeface="Calibri"/>
                <a:cs typeface="Calibri"/>
                <a:sym typeface="Calibri"/>
              </a:rPr>
              <a:t>Truffle-react framework.</a:t>
            </a:r>
            <a:endParaRPr sz="1600">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AutoNum type="arabicPeriod"/>
            </a:pPr>
            <a:r>
              <a:rPr lang="en" sz="1600">
                <a:latin typeface="Calibri"/>
                <a:ea typeface="Calibri"/>
                <a:cs typeface="Calibri"/>
                <a:sym typeface="Calibri"/>
              </a:rPr>
              <a:t>Metamask Wallet</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pic>
        <p:nvPicPr>
          <p:cNvPr id="156" name="Google Shape;156;p23"/>
          <p:cNvPicPr preferRelativeResize="0"/>
          <p:nvPr/>
        </p:nvPicPr>
        <p:blipFill rotWithShape="1">
          <a:blip r:embed="rId3">
            <a:alphaModFix/>
          </a:blip>
          <a:srcRect b="0" l="0" r="0" t="0"/>
          <a:stretch/>
        </p:blipFill>
        <p:spPr>
          <a:xfrm>
            <a:off x="464600" y="1882350"/>
            <a:ext cx="4107401" cy="3116375"/>
          </a:xfrm>
          <a:prstGeom prst="rect">
            <a:avLst/>
          </a:prstGeom>
          <a:noFill/>
          <a:ln>
            <a:noFill/>
          </a:ln>
        </p:spPr>
      </p:pic>
      <p:sp>
        <p:nvSpPr>
          <p:cNvPr id="157" name="Google Shape;157;p23"/>
          <p:cNvSpPr txBox="1"/>
          <p:nvPr/>
        </p:nvSpPr>
        <p:spPr>
          <a:xfrm>
            <a:off x="-1371450" y="1207150"/>
            <a:ext cx="8594100" cy="393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Calibri"/>
                <a:ea typeface="Calibri"/>
                <a:cs typeface="Calibri"/>
                <a:sym typeface="Calibri"/>
              </a:rPr>
              <a:t>TECHNOLOGICAL STACK</a:t>
            </a:r>
            <a:endParaRPr b="1" sz="3400">
              <a:latin typeface="Calibri"/>
              <a:ea typeface="Calibri"/>
              <a:cs typeface="Calibri"/>
              <a:sym typeface="Calibri"/>
            </a:endParaRPr>
          </a:p>
        </p:txBody>
      </p:sp>
      <p:sp>
        <p:nvSpPr>
          <p:cNvPr id="158" name="Google Shape;158;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24"/>
          <p:cNvSpPr txBox="1"/>
          <p:nvPr>
            <p:ph type="title"/>
          </p:nvPr>
        </p:nvSpPr>
        <p:spPr>
          <a:xfrm>
            <a:off x="646250" y="1182725"/>
            <a:ext cx="6544800" cy="82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latin typeface="Calibri"/>
                <a:ea typeface="Calibri"/>
                <a:cs typeface="Calibri"/>
                <a:sym typeface="Calibri"/>
              </a:rPr>
              <a:t>ENCRYPTION-DECRYPTION FLOW</a:t>
            </a:r>
            <a:endParaRPr sz="3400">
              <a:solidFill>
                <a:srgbClr val="000000"/>
              </a:solidFill>
              <a:latin typeface="Calibri"/>
              <a:ea typeface="Calibri"/>
              <a:cs typeface="Calibri"/>
              <a:sym typeface="Calibri"/>
            </a:endParaRPr>
          </a:p>
        </p:txBody>
      </p:sp>
      <p:sp>
        <p:nvSpPr>
          <p:cNvPr id="164" name="Google Shape;164;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755650" y="2006825"/>
            <a:ext cx="7182175" cy="301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1733925" y="1310400"/>
            <a:ext cx="5841900" cy="53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3400">
                <a:solidFill>
                  <a:srgbClr val="000000"/>
                </a:solidFill>
                <a:latin typeface="Calibri"/>
                <a:ea typeface="Calibri"/>
                <a:cs typeface="Calibri"/>
                <a:sym typeface="Calibri"/>
              </a:rPr>
              <a:t>  FUTURE SCOPE</a:t>
            </a:r>
            <a:endParaRPr sz="3400">
              <a:solidFill>
                <a:srgbClr val="000000"/>
              </a:solidFill>
              <a:latin typeface="Calibri"/>
              <a:ea typeface="Calibri"/>
              <a:cs typeface="Calibri"/>
              <a:sym typeface="Calibri"/>
            </a:endParaRPr>
          </a:p>
        </p:txBody>
      </p:sp>
      <p:sp>
        <p:nvSpPr>
          <p:cNvPr id="171" name="Google Shape;171;p25"/>
          <p:cNvSpPr txBox="1"/>
          <p:nvPr>
            <p:ph idx="1" type="body"/>
          </p:nvPr>
        </p:nvSpPr>
        <p:spPr>
          <a:xfrm>
            <a:off x="727650" y="21897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a:t>
            </a:r>
            <a:r>
              <a:rPr lang="en" sz="1400">
                <a:solidFill>
                  <a:srgbClr val="000000"/>
                </a:solidFill>
                <a:latin typeface="Arial"/>
                <a:ea typeface="Arial"/>
                <a:cs typeface="Arial"/>
                <a:sym typeface="Arial"/>
              </a:rPr>
              <a:t>omplete healthcare app on blockchain technology.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Hospital supply chain management</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a:t>
            </a:r>
            <a:r>
              <a:rPr b="1" lang="en" sz="1400">
                <a:solidFill>
                  <a:srgbClr val="000000"/>
                </a:solidFill>
                <a:latin typeface="Arial"/>
                <a:ea typeface="Arial"/>
                <a:cs typeface="Arial"/>
                <a:sym typeface="Arial"/>
              </a:rPr>
              <a:t>mobile app using cloud storage</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Storing user data (.json file)  on </a:t>
            </a:r>
            <a:r>
              <a:rPr b="1" lang="en" sz="1400">
                <a:solidFill>
                  <a:srgbClr val="000000"/>
                </a:solidFill>
                <a:latin typeface="Arial"/>
                <a:ea typeface="Arial"/>
                <a:cs typeface="Arial"/>
                <a:sym typeface="Arial"/>
              </a:rPr>
              <a:t>RFID patient cards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Shift to gasless second layer blockchain network.</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434343"/>
              </a:solidFill>
              <a:highlight>
                <a:srgbClr val="FFFFFF"/>
              </a:highlight>
              <a:latin typeface="Georgia"/>
              <a:ea typeface="Georgia"/>
              <a:cs typeface="Georgia"/>
              <a:sym typeface="Georgia"/>
            </a:endParaRPr>
          </a:p>
          <a:p>
            <a:pPr indent="0" lvl="0" marL="457200" rtl="0" algn="l">
              <a:spcBef>
                <a:spcPts val="1600"/>
              </a:spcBef>
              <a:spcAft>
                <a:spcPts val="0"/>
              </a:spcAft>
              <a:buNone/>
            </a:pPr>
            <a:r>
              <a:t/>
            </a:r>
            <a:endParaRPr sz="1400">
              <a:solidFill>
                <a:srgbClr val="434343"/>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2" name="Google Shape;172;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6"/>
          <p:cNvPicPr preferRelativeResize="0"/>
          <p:nvPr/>
        </p:nvPicPr>
        <p:blipFill>
          <a:blip r:embed="rId3">
            <a:alphaModFix/>
          </a:blip>
          <a:stretch>
            <a:fillRect/>
          </a:stretch>
        </p:blipFill>
        <p:spPr>
          <a:xfrm>
            <a:off x="-51700" y="-29081"/>
            <a:ext cx="9195700" cy="51725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27"/>
          <p:cNvSpPr/>
          <p:nvPr/>
        </p:nvSpPr>
        <p:spPr>
          <a:xfrm>
            <a:off x="934725" y="2040600"/>
            <a:ext cx="7205018" cy="1094226"/>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000000"/>
                </a:solidFill>
                <a:latin typeface="Merriweather"/>
              </a:rPr>
              <a:t>THANK YOU</a:t>
            </a:r>
          </a:p>
        </p:txBody>
      </p:sp>
      <p:sp>
        <p:nvSpPr>
          <p:cNvPr id="185" name="Google Shape;185;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4"/>
          <p:cNvSpPr txBox="1"/>
          <p:nvPr/>
        </p:nvSpPr>
        <p:spPr>
          <a:xfrm>
            <a:off x="1023900" y="2402375"/>
            <a:ext cx="2317800" cy="13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CC0000"/>
                </a:solidFill>
                <a:latin typeface="Calibri"/>
                <a:ea typeface="Calibri"/>
                <a:cs typeface="Calibri"/>
                <a:sym typeface="Calibri"/>
              </a:rPr>
              <a:t>ELECTRONIC </a:t>
            </a:r>
            <a:endParaRPr b="1" sz="2900">
              <a:solidFill>
                <a:srgbClr val="CC0000"/>
              </a:solidFill>
              <a:latin typeface="Calibri"/>
              <a:ea typeface="Calibri"/>
              <a:cs typeface="Calibri"/>
              <a:sym typeface="Calibri"/>
            </a:endParaRPr>
          </a:p>
          <a:p>
            <a:pPr indent="0" lvl="0" marL="0" rtl="0" algn="l">
              <a:spcBef>
                <a:spcPts val="0"/>
              </a:spcBef>
              <a:spcAft>
                <a:spcPts val="0"/>
              </a:spcAft>
              <a:buNone/>
            </a:pPr>
            <a:r>
              <a:rPr b="1" lang="en" sz="2900">
                <a:solidFill>
                  <a:srgbClr val="CC0000"/>
                </a:solidFill>
                <a:latin typeface="Calibri"/>
                <a:ea typeface="Calibri"/>
                <a:cs typeface="Calibri"/>
                <a:sym typeface="Calibri"/>
              </a:rPr>
              <a:t>    HEALTH </a:t>
            </a:r>
            <a:endParaRPr b="1" sz="2900">
              <a:solidFill>
                <a:srgbClr val="CC0000"/>
              </a:solidFill>
              <a:latin typeface="Calibri"/>
              <a:ea typeface="Calibri"/>
              <a:cs typeface="Calibri"/>
              <a:sym typeface="Calibri"/>
            </a:endParaRPr>
          </a:p>
          <a:p>
            <a:pPr indent="0" lvl="0" marL="0" rtl="0" algn="l">
              <a:spcBef>
                <a:spcPts val="0"/>
              </a:spcBef>
              <a:spcAft>
                <a:spcPts val="0"/>
              </a:spcAft>
              <a:buNone/>
            </a:pPr>
            <a:r>
              <a:rPr b="1" lang="en" sz="2900">
                <a:solidFill>
                  <a:srgbClr val="CC0000"/>
                </a:solidFill>
                <a:latin typeface="Calibri"/>
                <a:ea typeface="Calibri"/>
                <a:cs typeface="Calibri"/>
                <a:sym typeface="Calibri"/>
              </a:rPr>
              <a:t>    RECORD</a:t>
            </a:r>
            <a:endParaRPr b="1" sz="2900">
              <a:solidFill>
                <a:srgbClr val="CC0000"/>
              </a:solidFill>
              <a:latin typeface="Calibri"/>
              <a:ea typeface="Calibri"/>
              <a:cs typeface="Calibri"/>
              <a:sym typeface="Calibri"/>
            </a:endParaRPr>
          </a:p>
        </p:txBody>
      </p:sp>
      <p:pic>
        <p:nvPicPr>
          <p:cNvPr id="95" name="Google Shape;95;p14"/>
          <p:cNvPicPr preferRelativeResize="0"/>
          <p:nvPr/>
        </p:nvPicPr>
        <p:blipFill>
          <a:blip r:embed="rId3">
            <a:alphaModFix/>
          </a:blip>
          <a:stretch>
            <a:fillRect/>
          </a:stretch>
        </p:blipFill>
        <p:spPr>
          <a:xfrm>
            <a:off x="4427325" y="824525"/>
            <a:ext cx="4177325" cy="4177325"/>
          </a:xfrm>
          <a:prstGeom prst="rect">
            <a:avLst/>
          </a:prstGeom>
          <a:noFill/>
          <a:ln>
            <a:noFill/>
          </a:ln>
        </p:spPr>
      </p:pic>
      <p:sp>
        <p:nvSpPr>
          <p:cNvPr id="96" name="Google Shape;96;p14"/>
          <p:cNvSpPr txBox="1"/>
          <p:nvPr/>
        </p:nvSpPr>
        <p:spPr>
          <a:xfrm>
            <a:off x="742000" y="1238925"/>
            <a:ext cx="3474600" cy="619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Calibri"/>
                <a:ea typeface="Calibri"/>
                <a:cs typeface="Calibri"/>
                <a:sym typeface="Calibri"/>
              </a:rPr>
              <a:t>PROJECT </a:t>
            </a:r>
            <a:r>
              <a:rPr b="1" lang="en" sz="3400">
                <a:latin typeface="Calibri"/>
                <a:ea typeface="Calibri"/>
                <a:cs typeface="Calibri"/>
                <a:sym typeface="Calibri"/>
              </a:rPr>
              <a:t>TITLE</a:t>
            </a:r>
            <a:endParaRPr b="1" sz="3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sp>
        <p:nvSpPr>
          <p:cNvPr id="101" name="Google Shape;101;p15"/>
          <p:cNvSpPr txBox="1"/>
          <p:nvPr>
            <p:ph idx="1" type="body"/>
          </p:nvPr>
        </p:nvSpPr>
        <p:spPr>
          <a:xfrm>
            <a:off x="729450" y="2078875"/>
            <a:ext cx="4011900" cy="26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CC0000"/>
                </a:solidFill>
                <a:highlight>
                  <a:srgbClr val="FFFFFF"/>
                </a:highlight>
                <a:latin typeface="Calibri"/>
                <a:ea typeface="Calibri"/>
                <a:cs typeface="Calibri"/>
                <a:sym typeface="Calibri"/>
              </a:rPr>
              <a:t>EHR generally contain highly-sensitive and critical data related to patients, which is frequently shared among clinicians, radiologists, healthcare providers, pharmacists, and researchers, for effective diagnosis and treatment. Hence may use blockchain technology for accessing and managing the privacy and security of patient data and history in clinical practices.</a:t>
            </a:r>
            <a:endParaRPr b="1" sz="1600">
              <a:solidFill>
                <a:srgbClr val="CC0000"/>
              </a:solidFill>
              <a:highlight>
                <a:srgbClr val="FFFFFF"/>
              </a:highlight>
              <a:latin typeface="Calibri"/>
              <a:ea typeface="Calibri"/>
              <a:cs typeface="Calibri"/>
              <a:sym typeface="Calibri"/>
            </a:endParaRPr>
          </a:p>
          <a:p>
            <a:pPr indent="0" lvl="0" marL="0" rtl="0" algn="l">
              <a:spcBef>
                <a:spcPts val="0"/>
              </a:spcBef>
              <a:spcAft>
                <a:spcPts val="1600"/>
              </a:spcAft>
              <a:buNone/>
            </a:pPr>
            <a:r>
              <a:t/>
            </a:r>
            <a:endParaRPr sz="1600">
              <a:solidFill>
                <a:srgbClr val="CC0000"/>
              </a:solidFill>
              <a:latin typeface="Calibri"/>
              <a:ea typeface="Calibri"/>
              <a:cs typeface="Calibri"/>
              <a:sym typeface="Calibri"/>
            </a:endParaRPr>
          </a:p>
        </p:txBody>
      </p:sp>
      <p:pic>
        <p:nvPicPr>
          <p:cNvPr id="102" name="Google Shape;102;p15"/>
          <p:cNvPicPr preferRelativeResize="0"/>
          <p:nvPr/>
        </p:nvPicPr>
        <p:blipFill>
          <a:blip r:embed="rId3">
            <a:alphaModFix/>
          </a:blip>
          <a:stretch>
            <a:fillRect/>
          </a:stretch>
        </p:blipFill>
        <p:spPr>
          <a:xfrm>
            <a:off x="5039325" y="2078875"/>
            <a:ext cx="3673500" cy="2881600"/>
          </a:xfrm>
          <a:prstGeom prst="rect">
            <a:avLst/>
          </a:prstGeom>
          <a:noFill/>
          <a:ln>
            <a:noFill/>
          </a:ln>
          <a:effectLst>
            <a:outerShdw blurRad="57150" rotWithShape="0" algn="bl" dir="5400000" dist="19050">
              <a:srgbClr val="FFFFFF">
                <a:alpha val="50000"/>
              </a:srgbClr>
            </a:outerShdw>
          </a:effectLst>
        </p:spPr>
      </p:pic>
      <p:sp>
        <p:nvSpPr>
          <p:cNvPr id="103" name="Google Shape;103;p15"/>
          <p:cNvSpPr txBox="1"/>
          <p:nvPr>
            <p:ph type="title"/>
          </p:nvPr>
        </p:nvSpPr>
        <p:spPr>
          <a:xfrm>
            <a:off x="-1538050" y="1252600"/>
            <a:ext cx="7688700" cy="53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Calibri"/>
                <a:ea typeface="Calibri"/>
                <a:cs typeface="Calibri"/>
                <a:sym typeface="Calibri"/>
              </a:rPr>
              <a:t>                       </a:t>
            </a:r>
            <a:r>
              <a:rPr lang="en" sz="3400">
                <a:latin typeface="Calibri"/>
                <a:ea typeface="Calibri"/>
                <a:cs typeface="Calibri"/>
                <a:sym typeface="Calibri"/>
              </a:rPr>
              <a:t>PROBLEM STATEMENT</a:t>
            </a:r>
            <a:endParaRPr sz="3400">
              <a:latin typeface="Calibri"/>
              <a:ea typeface="Calibri"/>
              <a:cs typeface="Calibri"/>
              <a:sym typeface="Calibri"/>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16"/>
          <p:cNvSpPr txBox="1"/>
          <p:nvPr>
            <p:ph type="title"/>
          </p:nvPr>
        </p:nvSpPr>
        <p:spPr>
          <a:xfrm>
            <a:off x="-868700" y="1232700"/>
            <a:ext cx="6699300" cy="53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latin typeface="Calibri"/>
                <a:ea typeface="Calibri"/>
                <a:cs typeface="Calibri"/>
                <a:sym typeface="Calibri"/>
              </a:rPr>
              <a:t>                PROBLEM OVERVIEW</a:t>
            </a:r>
            <a:endParaRPr sz="3400">
              <a:solidFill>
                <a:srgbClr val="000000"/>
              </a:solidFill>
              <a:latin typeface="Calibri"/>
              <a:ea typeface="Calibri"/>
              <a:cs typeface="Calibri"/>
              <a:sym typeface="Calibri"/>
            </a:endParaRPr>
          </a:p>
        </p:txBody>
      </p:sp>
      <p:sp>
        <p:nvSpPr>
          <p:cNvPr id="110" name="Google Shape;110;p16"/>
          <p:cNvSpPr txBox="1"/>
          <p:nvPr>
            <p:ph idx="1" type="body"/>
          </p:nvPr>
        </p:nvSpPr>
        <p:spPr>
          <a:xfrm>
            <a:off x="727650" y="2049900"/>
            <a:ext cx="7688700" cy="309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Highest level of security breaches in 2015. </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Cyber hacking of </a:t>
            </a:r>
            <a:r>
              <a:rPr lang="en" sz="1600">
                <a:solidFill>
                  <a:srgbClr val="000000"/>
                </a:solidFill>
                <a:latin typeface="Calibri"/>
                <a:ea typeface="Calibri"/>
                <a:cs typeface="Calibri"/>
                <a:sym typeface="Calibri"/>
              </a:rPr>
              <a:t>sensitive</a:t>
            </a:r>
            <a:r>
              <a:rPr lang="en" sz="1600">
                <a:solidFill>
                  <a:srgbClr val="000000"/>
                </a:solidFill>
                <a:latin typeface="Calibri"/>
                <a:ea typeface="Calibri"/>
                <a:cs typeface="Calibri"/>
                <a:sym typeface="Calibri"/>
              </a:rPr>
              <a:t> data.</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Outdated traditional software system.</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Misplacement of patient’s data</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Centralized data storage.</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Costly architecture.</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a:t>
            </a:r>
            <a:r>
              <a:rPr lang="en" sz="1600">
                <a:solidFill>
                  <a:srgbClr val="000000"/>
                </a:solidFill>
                <a:latin typeface="Calibri"/>
                <a:ea typeface="Calibri"/>
                <a:cs typeface="Calibri"/>
                <a:sym typeface="Calibri"/>
              </a:rPr>
              <a:t>he data handled are vulnerable.</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Consequences</a:t>
            </a:r>
            <a:r>
              <a:rPr lang="en" sz="1600">
                <a:solidFill>
                  <a:srgbClr val="000000"/>
                </a:solidFill>
                <a:latin typeface="Calibri"/>
                <a:ea typeface="Calibri"/>
                <a:cs typeface="Calibri"/>
                <a:sym typeface="Calibri"/>
              </a:rPr>
              <a:t> may cost up to Rs. 15,000 per patient record</a:t>
            </a:r>
            <a:endParaRPr sz="16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17"/>
          <p:cNvSpPr txBox="1"/>
          <p:nvPr>
            <p:ph idx="1" type="body"/>
          </p:nvPr>
        </p:nvSpPr>
        <p:spPr>
          <a:xfrm>
            <a:off x="4714875" y="2272250"/>
            <a:ext cx="3942000" cy="22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CC0000"/>
                </a:solidFill>
                <a:latin typeface="Calibri"/>
                <a:ea typeface="Calibri"/>
                <a:cs typeface="Calibri"/>
                <a:sym typeface="Calibri"/>
              </a:rPr>
              <a:t>We aim to build blockchain based decentralised web application which will provide privacy and security to the patients’ health record using AES encryption ,Access Control and IPFS. The system gives appropriate scope over a health record only on patient’s permission.</a:t>
            </a:r>
            <a:r>
              <a:rPr b="1" lang="en" sz="1600">
                <a:solidFill>
                  <a:schemeClr val="accent3"/>
                </a:solidFill>
                <a:latin typeface="Calibri"/>
                <a:ea typeface="Calibri"/>
                <a:cs typeface="Calibri"/>
                <a:sym typeface="Calibri"/>
              </a:rPr>
              <a:t> </a:t>
            </a:r>
            <a:endParaRPr b="1" sz="1600">
              <a:solidFill>
                <a:schemeClr val="accent3"/>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pic>
        <p:nvPicPr>
          <p:cNvPr id="116" name="Google Shape;116;p17"/>
          <p:cNvPicPr preferRelativeResize="0"/>
          <p:nvPr/>
        </p:nvPicPr>
        <p:blipFill>
          <a:blip r:embed="rId3">
            <a:alphaModFix/>
          </a:blip>
          <a:stretch>
            <a:fillRect/>
          </a:stretch>
        </p:blipFill>
        <p:spPr>
          <a:xfrm>
            <a:off x="174725" y="1514075"/>
            <a:ext cx="4540152" cy="3557976"/>
          </a:xfrm>
          <a:prstGeom prst="rect">
            <a:avLst/>
          </a:prstGeom>
          <a:noFill/>
          <a:ln>
            <a:noFill/>
          </a:ln>
        </p:spPr>
      </p:pic>
      <p:sp>
        <p:nvSpPr>
          <p:cNvPr id="117" name="Google Shape;117;p17"/>
          <p:cNvSpPr txBox="1"/>
          <p:nvPr/>
        </p:nvSpPr>
        <p:spPr>
          <a:xfrm>
            <a:off x="-966850" y="1223450"/>
            <a:ext cx="5161200" cy="758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Calibri"/>
                <a:ea typeface="Calibri"/>
                <a:cs typeface="Calibri"/>
                <a:sym typeface="Calibri"/>
              </a:rPr>
              <a:t>                 </a:t>
            </a:r>
            <a:r>
              <a:rPr b="1" lang="en" sz="3400">
                <a:latin typeface="Calibri"/>
                <a:ea typeface="Calibri"/>
                <a:cs typeface="Calibri"/>
                <a:sym typeface="Calibri"/>
              </a:rPr>
              <a:t>APPROACH</a:t>
            </a:r>
            <a:endParaRPr b="1" sz="3400">
              <a:latin typeface="Calibri"/>
              <a:ea typeface="Calibri"/>
              <a:cs typeface="Calibri"/>
              <a:sym typeface="Calibri"/>
            </a:endParaRPr>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18"/>
          <p:cNvSpPr txBox="1"/>
          <p:nvPr>
            <p:ph type="title"/>
          </p:nvPr>
        </p:nvSpPr>
        <p:spPr>
          <a:xfrm>
            <a:off x="593850" y="1178050"/>
            <a:ext cx="6032400" cy="53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latin typeface="Calibri"/>
                <a:ea typeface="Calibri"/>
                <a:cs typeface="Calibri"/>
                <a:sym typeface="Calibri"/>
              </a:rPr>
              <a:t>THREE-DAY JOURNEY SO FAR</a:t>
            </a:r>
            <a:endParaRPr sz="3400">
              <a:solidFill>
                <a:srgbClr val="000000"/>
              </a:solidFill>
              <a:latin typeface="Calibri"/>
              <a:ea typeface="Calibri"/>
              <a:cs typeface="Calibri"/>
              <a:sym typeface="Calibri"/>
            </a:endParaRPr>
          </a:p>
        </p:txBody>
      </p:sp>
      <p:sp>
        <p:nvSpPr>
          <p:cNvPr id="124" name="Google Shape;124;p18"/>
          <p:cNvSpPr txBox="1"/>
          <p:nvPr>
            <p:ph idx="1" type="body"/>
          </p:nvPr>
        </p:nvSpPr>
        <p:spPr>
          <a:xfrm>
            <a:off x="727650" y="1926300"/>
            <a:ext cx="7688700" cy="29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Calibri"/>
                <a:ea typeface="Calibri"/>
                <a:cs typeface="Calibri"/>
                <a:sym typeface="Calibri"/>
              </a:rPr>
              <a:t>Built a </a:t>
            </a:r>
            <a:r>
              <a:rPr b="1" lang="en" sz="1400">
                <a:solidFill>
                  <a:srgbClr val="000000"/>
                </a:solidFill>
                <a:latin typeface="Calibri"/>
                <a:ea typeface="Calibri"/>
                <a:cs typeface="Calibri"/>
                <a:sym typeface="Calibri"/>
              </a:rPr>
              <a:t>blockchain-based decentralized web app</a:t>
            </a:r>
            <a:endParaRPr b="1" sz="1400">
              <a:solidFill>
                <a:srgbClr val="000000"/>
              </a:solidFill>
              <a:latin typeface="Calibri"/>
              <a:ea typeface="Calibri"/>
              <a:cs typeface="Calibri"/>
              <a:sym typeface="Calibri"/>
            </a:endParaRPr>
          </a:p>
          <a:p>
            <a:pPr indent="0" lvl="0" marL="0" rtl="0" algn="l">
              <a:spcBef>
                <a:spcPts val="0"/>
              </a:spcBef>
              <a:spcAft>
                <a:spcPts val="0"/>
              </a:spcAft>
              <a:buNone/>
            </a:pPr>
            <a:r>
              <a:rPr b="1" lang="en" sz="1400">
                <a:solidFill>
                  <a:srgbClr val="000000"/>
                </a:solidFill>
                <a:latin typeface="Calibri"/>
                <a:ea typeface="Calibri"/>
                <a:cs typeface="Calibri"/>
                <a:sym typeface="Calibri"/>
              </a:rPr>
              <a:t>             - </a:t>
            </a:r>
            <a:r>
              <a:rPr b="1" lang="en" sz="1400">
                <a:solidFill>
                  <a:srgbClr val="000000"/>
                </a:solidFill>
                <a:latin typeface="Calibri"/>
                <a:ea typeface="Calibri"/>
                <a:cs typeface="Calibri"/>
                <a:sym typeface="Calibri"/>
              </a:rPr>
              <a:t>Provides privacy</a:t>
            </a:r>
            <a:endParaRPr b="1" sz="1400">
              <a:solidFill>
                <a:srgbClr val="000000"/>
              </a:solidFill>
              <a:latin typeface="Calibri"/>
              <a:ea typeface="Calibri"/>
              <a:cs typeface="Calibri"/>
              <a:sym typeface="Calibri"/>
            </a:endParaRPr>
          </a:p>
          <a:p>
            <a:pPr indent="0" lvl="0" marL="0" rtl="0" algn="l">
              <a:spcBef>
                <a:spcPts val="0"/>
              </a:spcBef>
              <a:spcAft>
                <a:spcPts val="0"/>
              </a:spcAft>
              <a:buNone/>
            </a:pPr>
            <a:r>
              <a:rPr b="1" lang="en" sz="1400">
                <a:solidFill>
                  <a:srgbClr val="000000"/>
                </a:solidFill>
                <a:latin typeface="Calibri"/>
                <a:ea typeface="Calibri"/>
                <a:cs typeface="Calibri"/>
                <a:sym typeface="Calibri"/>
              </a:rPr>
              <a:t>             - Cost reduction compared to current EHR models</a:t>
            </a:r>
            <a:endParaRPr b="1" sz="1400">
              <a:solidFill>
                <a:srgbClr val="000000"/>
              </a:solidFill>
              <a:latin typeface="Calibri"/>
              <a:ea typeface="Calibri"/>
              <a:cs typeface="Calibri"/>
              <a:sym typeface="Calibri"/>
            </a:endParaRPr>
          </a:p>
          <a:p>
            <a:pPr indent="0" lvl="0" marL="0" rtl="0" algn="l">
              <a:spcBef>
                <a:spcPts val="0"/>
              </a:spcBef>
              <a:spcAft>
                <a:spcPts val="0"/>
              </a:spcAft>
              <a:buNone/>
            </a:pPr>
            <a:r>
              <a:rPr b="1" lang="en" sz="1400">
                <a:solidFill>
                  <a:srgbClr val="000000"/>
                </a:solidFill>
                <a:latin typeface="Calibri"/>
                <a:ea typeface="Calibri"/>
                <a:cs typeface="Calibri"/>
                <a:sym typeface="Calibri"/>
              </a:rPr>
              <a:t>             - No third-party involvement</a:t>
            </a:r>
            <a:endParaRPr b="1" sz="14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gn="just">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Our application secures the initial stage of re</a:t>
            </a:r>
            <a:r>
              <a:rPr lang="en" sz="1400">
                <a:solidFill>
                  <a:srgbClr val="000000"/>
                </a:solidFill>
                <a:latin typeface="Calibri"/>
                <a:ea typeface="Calibri"/>
                <a:cs typeface="Calibri"/>
                <a:sym typeface="Calibri"/>
              </a:rPr>
              <a:t>gistration </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b="1" lang="en" sz="1400">
                <a:solidFill>
                  <a:srgbClr val="000000"/>
                </a:solidFill>
                <a:latin typeface="Calibri"/>
                <a:ea typeface="Calibri"/>
                <a:cs typeface="Calibri"/>
                <a:sym typeface="Calibri"/>
              </a:rPr>
              <a:t>            - </a:t>
            </a:r>
            <a:r>
              <a:rPr b="1" lang="en" sz="1400">
                <a:solidFill>
                  <a:srgbClr val="000000"/>
                </a:solidFill>
                <a:latin typeface="Calibri"/>
                <a:ea typeface="Calibri"/>
                <a:cs typeface="Calibri"/>
                <a:sym typeface="Calibri"/>
              </a:rPr>
              <a:t>Access Control using </a:t>
            </a:r>
            <a:r>
              <a:rPr b="1" lang="en" sz="1400">
                <a:solidFill>
                  <a:srgbClr val="000000"/>
                </a:solidFill>
                <a:latin typeface="Calibri"/>
                <a:ea typeface="Calibri"/>
                <a:cs typeface="Calibri"/>
                <a:sym typeface="Calibri"/>
              </a:rPr>
              <a:t>Open Zeppelin</a:t>
            </a:r>
            <a:r>
              <a:rPr lang="en" sz="1400">
                <a:solidFill>
                  <a:srgbClr val="000000"/>
                </a:solidFill>
                <a:latin typeface="Calibri"/>
                <a:ea typeface="Calibri"/>
                <a:cs typeface="Calibri"/>
                <a:sym typeface="Calibri"/>
              </a:rPr>
              <a:t> to maintain hierarchy similar to current sys</a:t>
            </a:r>
            <a:r>
              <a:rPr lang="en" sz="1400">
                <a:solidFill>
                  <a:srgbClr val="000000"/>
                </a:solidFill>
                <a:latin typeface="Calibri"/>
                <a:ea typeface="Calibri"/>
                <a:cs typeface="Calibri"/>
                <a:sym typeface="Calibri"/>
              </a:rPr>
              <a:t>tem.</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b="1" lang="en" sz="1400">
                <a:solidFill>
                  <a:srgbClr val="000000"/>
                </a:solidFill>
                <a:latin typeface="Calibri"/>
                <a:ea typeface="Calibri"/>
                <a:cs typeface="Calibri"/>
                <a:sym typeface="Calibri"/>
              </a:rPr>
              <a:t>            - </a:t>
            </a:r>
            <a:r>
              <a:rPr b="1" lang="en" sz="1400">
                <a:solidFill>
                  <a:srgbClr val="000000"/>
                </a:solidFill>
                <a:latin typeface="Calibri"/>
                <a:ea typeface="Calibri"/>
                <a:cs typeface="Calibri"/>
                <a:sym typeface="Calibri"/>
              </a:rPr>
              <a:t>Private network</a:t>
            </a:r>
            <a:endParaRPr b="1"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b="1" lang="en" sz="1400">
                <a:solidFill>
                  <a:srgbClr val="000000"/>
                </a:solidFill>
                <a:latin typeface="Calibri"/>
                <a:ea typeface="Calibri"/>
                <a:cs typeface="Calibri"/>
                <a:sym typeface="Calibri"/>
              </a:rPr>
              <a:t>            - Track</a:t>
            </a:r>
            <a:r>
              <a:rPr lang="en" sz="1400">
                <a:solidFill>
                  <a:srgbClr val="000000"/>
                </a:solidFill>
                <a:latin typeface="Calibri"/>
                <a:ea typeface="Calibri"/>
                <a:cs typeface="Calibri"/>
                <a:sym typeface="Calibri"/>
              </a:rPr>
              <a:t> of records </a:t>
            </a:r>
            <a:endParaRPr sz="1400">
              <a:solidFill>
                <a:srgbClr val="000000"/>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b="1" sz="1400">
              <a:solidFill>
                <a:srgbClr val="000000"/>
              </a:solidFill>
              <a:latin typeface="Calibri"/>
              <a:ea typeface="Calibri"/>
              <a:cs typeface="Calibri"/>
              <a:sym typeface="Calibri"/>
            </a:endParaRPr>
          </a:p>
          <a:p>
            <a:pPr indent="-317500" lvl="0" marL="457200" rtl="0" algn="just">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We have an one-click login </a:t>
            </a:r>
            <a:endParaRPr sz="1400">
              <a:solidFill>
                <a:srgbClr val="000000"/>
              </a:solidFill>
              <a:latin typeface="Calibri"/>
              <a:ea typeface="Calibri"/>
              <a:cs typeface="Calibri"/>
              <a:sym typeface="Calibri"/>
            </a:endParaRPr>
          </a:p>
          <a:p>
            <a:pPr indent="457200" lvl="0" marL="0" rtl="0" algn="just">
              <a:lnSpc>
                <a:spcPct val="100000"/>
              </a:lnSpc>
              <a:spcBef>
                <a:spcPts val="0"/>
              </a:spcBef>
              <a:spcAft>
                <a:spcPts val="0"/>
              </a:spcAft>
              <a:buNone/>
            </a:pPr>
            <a:r>
              <a:rPr b="1"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Metamask Wallet</a:t>
            </a:r>
            <a:endParaRPr b="1" sz="1400">
              <a:solidFill>
                <a:srgbClr val="000000"/>
              </a:solidFill>
              <a:latin typeface="Calibri"/>
              <a:ea typeface="Calibri"/>
              <a:cs typeface="Calibri"/>
              <a:sym typeface="Calibri"/>
            </a:endParaRPr>
          </a:p>
          <a:p>
            <a:pPr indent="457200" lvl="0" marL="0" rtl="0" algn="just">
              <a:lnSpc>
                <a:spcPct val="100000"/>
              </a:lnSpc>
              <a:spcBef>
                <a:spcPts val="0"/>
              </a:spcBef>
              <a:spcAft>
                <a:spcPts val="0"/>
              </a:spcAft>
              <a:buNone/>
            </a:pPr>
            <a:r>
              <a:rPr b="1" lang="en" sz="1400">
                <a:solidFill>
                  <a:srgbClr val="000000"/>
                </a:solidFill>
                <a:latin typeface="Calibri"/>
                <a:ea typeface="Calibri"/>
                <a:cs typeface="Calibri"/>
                <a:sym typeface="Calibri"/>
              </a:rPr>
              <a:t>- QR code </a:t>
            </a:r>
            <a:r>
              <a:rPr lang="en" sz="1400">
                <a:solidFill>
                  <a:srgbClr val="000000"/>
                </a:solidFill>
                <a:latin typeface="Calibri"/>
                <a:ea typeface="Calibri"/>
                <a:cs typeface="Calibri"/>
                <a:sym typeface="Calibri"/>
              </a:rPr>
              <a:t>for a user-friendly experience.</a:t>
            </a:r>
            <a:r>
              <a:rPr b="1"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19"/>
          <p:cNvSpPr txBox="1"/>
          <p:nvPr>
            <p:ph idx="1" type="body"/>
          </p:nvPr>
        </p:nvSpPr>
        <p:spPr>
          <a:xfrm>
            <a:off x="727650" y="1338025"/>
            <a:ext cx="7688700" cy="36753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Calibri"/>
                <a:ea typeface="Calibri"/>
                <a:cs typeface="Calibri"/>
                <a:sym typeface="Calibri"/>
              </a:rPr>
              <a:t>Our second stage of security: </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Strong cryptography of ethereum</a:t>
            </a:r>
            <a:endParaRPr b="1"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Multi-level</a:t>
            </a:r>
            <a:r>
              <a:rPr b="1" lang="en" sz="1400">
                <a:solidFill>
                  <a:srgbClr val="000000"/>
                </a:solidFill>
                <a:latin typeface="Calibri"/>
                <a:ea typeface="Calibri"/>
                <a:cs typeface="Calibri"/>
                <a:sym typeface="Calibri"/>
              </a:rPr>
              <a:t> AES</a:t>
            </a:r>
            <a:r>
              <a:rPr lang="en" sz="1400">
                <a:solidFill>
                  <a:srgbClr val="000000"/>
                </a:solidFill>
                <a:latin typeface="Calibri"/>
                <a:ea typeface="Calibri"/>
                <a:cs typeface="Calibri"/>
                <a:sym typeface="Calibri"/>
              </a:rPr>
              <a:t> encryption(report is encrypted and stored in IPFS)</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 Control</a:t>
            </a:r>
            <a:r>
              <a:rPr lang="en" sz="1400">
                <a:solidFill>
                  <a:srgbClr val="000000"/>
                </a:solidFill>
                <a:latin typeface="Calibri"/>
                <a:ea typeface="Calibri"/>
                <a:cs typeface="Calibri"/>
                <a:sym typeface="Calibri"/>
              </a:rPr>
              <a:t> lies in the hands of the patient</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View </a:t>
            </a:r>
            <a:r>
              <a:rPr lang="en" sz="1400">
                <a:solidFill>
                  <a:srgbClr val="000000"/>
                </a:solidFill>
                <a:latin typeface="Calibri"/>
                <a:ea typeface="Calibri"/>
                <a:cs typeface="Calibri"/>
                <a:sym typeface="Calibri"/>
              </a:rPr>
              <a:t>reports in the </a:t>
            </a:r>
            <a:r>
              <a:rPr b="1" lang="en" sz="1400">
                <a:solidFill>
                  <a:srgbClr val="000000"/>
                </a:solidFill>
                <a:latin typeface="Calibri"/>
                <a:ea typeface="Calibri"/>
                <a:cs typeface="Calibri"/>
                <a:sym typeface="Calibri"/>
              </a:rPr>
              <a:t>app itself</a:t>
            </a:r>
            <a:endParaRPr b="1"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Screenshot can’t</a:t>
            </a:r>
            <a:r>
              <a:rPr lang="en" sz="1400">
                <a:solidFill>
                  <a:srgbClr val="000000"/>
                </a:solidFill>
                <a:latin typeface="Calibri"/>
                <a:ea typeface="Calibri"/>
                <a:cs typeface="Calibri"/>
                <a:sym typeface="Calibri"/>
              </a:rPr>
              <a:t> be taken so as to prevent breach of data</a:t>
            </a:r>
            <a:endParaRPr sz="1400">
              <a:solidFill>
                <a:srgbClr val="000000"/>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b="1" sz="1400">
              <a:solidFill>
                <a:srgbClr val="000000"/>
              </a:solidFill>
              <a:latin typeface="Calibri"/>
              <a:ea typeface="Calibri"/>
              <a:cs typeface="Calibri"/>
              <a:sym typeface="Calibri"/>
            </a:endParaRPr>
          </a:p>
          <a:p>
            <a:pPr indent="-317500" lvl="0" marL="457200" rtl="0" algn="just">
              <a:lnSpc>
                <a:spcPct val="100000"/>
              </a:lnSpc>
              <a:spcBef>
                <a:spcPts val="0"/>
              </a:spcBef>
              <a:spcAft>
                <a:spcPts val="0"/>
              </a:spcAft>
              <a:buClr>
                <a:srgbClr val="000000"/>
              </a:buClr>
              <a:buSzPts val="1400"/>
              <a:buFont typeface="Calibri"/>
              <a:buChar char="●"/>
            </a:pPr>
            <a:r>
              <a:rPr b="1" lang="en" sz="1400">
                <a:solidFill>
                  <a:srgbClr val="000000"/>
                </a:solidFill>
                <a:latin typeface="Calibri"/>
                <a:ea typeface="Calibri"/>
                <a:cs typeface="Calibri"/>
                <a:sym typeface="Calibri"/>
              </a:rPr>
              <a:t>User friendly</a:t>
            </a:r>
            <a:r>
              <a:rPr lang="en" sz="1400">
                <a:solidFill>
                  <a:srgbClr val="000000"/>
                </a:solidFill>
                <a:latin typeface="Calibri"/>
                <a:ea typeface="Calibri"/>
                <a:cs typeface="Calibri"/>
                <a:sym typeface="Calibri"/>
              </a:rPr>
              <a:t> and easy to use:</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 </a:t>
            </a:r>
            <a:r>
              <a:rPr lang="en" sz="1400">
                <a:solidFill>
                  <a:srgbClr val="000000"/>
                </a:solidFill>
                <a:latin typeface="Calibri"/>
                <a:ea typeface="Calibri"/>
                <a:cs typeface="Calibri"/>
                <a:sym typeface="Calibri"/>
              </a:rPr>
              <a:t>User is unaware of the background</a:t>
            </a:r>
            <a:r>
              <a:rPr b="1" lang="en" sz="1400">
                <a:solidFill>
                  <a:srgbClr val="000000"/>
                </a:solidFill>
                <a:latin typeface="Calibri"/>
                <a:ea typeface="Calibri"/>
                <a:cs typeface="Calibri"/>
                <a:sym typeface="Calibri"/>
              </a:rPr>
              <a:t> encryption/decryption </a:t>
            </a:r>
            <a:endParaRPr b="1"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Normal </a:t>
            </a:r>
            <a:r>
              <a:rPr b="1" lang="en" sz="1400">
                <a:solidFill>
                  <a:srgbClr val="000000"/>
                </a:solidFill>
                <a:latin typeface="Calibri"/>
                <a:ea typeface="Calibri"/>
                <a:cs typeface="Calibri"/>
                <a:sym typeface="Calibri"/>
              </a:rPr>
              <a:t>web app</a:t>
            </a:r>
            <a:r>
              <a:rPr lang="en" sz="1400">
                <a:solidFill>
                  <a:srgbClr val="000000"/>
                </a:solidFill>
                <a:latin typeface="Calibri"/>
                <a:ea typeface="Calibri"/>
                <a:cs typeface="Calibri"/>
                <a:sym typeface="Calibri"/>
              </a:rPr>
              <a:t> interface</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Demo bot</a:t>
            </a:r>
            <a:r>
              <a:rPr lang="en" sz="1400">
                <a:solidFill>
                  <a:srgbClr val="000000"/>
                </a:solidFill>
                <a:latin typeface="Calibri"/>
                <a:ea typeface="Calibri"/>
                <a:cs typeface="Calibri"/>
                <a:sym typeface="Calibri"/>
              </a:rPr>
              <a:t> to explain the functionalities to the first time users</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 QR code scanner</a:t>
            </a:r>
            <a:endParaRPr b="1"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b="1" lang="en" sz="1400">
                <a:solidFill>
                  <a:srgbClr val="000000"/>
                </a:solidFill>
                <a:latin typeface="Calibri"/>
                <a:ea typeface="Calibri"/>
                <a:cs typeface="Calibri"/>
                <a:sym typeface="Calibri"/>
              </a:rPr>
              <a:t>           - Segregated </a:t>
            </a:r>
            <a:r>
              <a:rPr lang="en" sz="1400">
                <a:solidFill>
                  <a:srgbClr val="000000"/>
                </a:solidFill>
                <a:latin typeface="Calibri"/>
                <a:ea typeface="Calibri"/>
                <a:cs typeface="Calibri"/>
                <a:sym typeface="Calibri"/>
              </a:rPr>
              <a:t>data for both doctor and lab</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Calibri"/>
                <a:ea typeface="Calibri"/>
                <a:cs typeface="Calibri"/>
                <a:sym typeface="Calibri"/>
              </a:rPr>
              <a:t>Our third stage of security </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 </a:t>
            </a:r>
            <a:r>
              <a:rPr b="1" lang="en" sz="1400">
                <a:solidFill>
                  <a:srgbClr val="000000"/>
                </a:solidFill>
                <a:latin typeface="Calibri"/>
                <a:ea typeface="Calibri"/>
                <a:cs typeface="Calibri"/>
                <a:sym typeface="Calibri"/>
              </a:rPr>
              <a:t>IPFS (decentralised ,content addressing)</a:t>
            </a:r>
            <a:r>
              <a:rPr lang="en" sz="1400">
                <a:solidFill>
                  <a:srgbClr val="000000"/>
                </a:solidFill>
                <a:latin typeface="Calibri"/>
                <a:ea typeface="Calibri"/>
                <a:cs typeface="Calibri"/>
                <a:sym typeface="Calibri"/>
              </a:rPr>
              <a:t> (for </a:t>
            </a:r>
            <a:r>
              <a:rPr lang="en" sz="1400">
                <a:solidFill>
                  <a:srgbClr val="000000"/>
                </a:solidFill>
                <a:latin typeface="Calibri"/>
                <a:ea typeface="Calibri"/>
                <a:cs typeface="Calibri"/>
                <a:sym typeface="Calibri"/>
              </a:rPr>
              <a:t>storing</a:t>
            </a:r>
            <a:r>
              <a:rPr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encrypted</a:t>
            </a:r>
            <a:r>
              <a:rPr lang="en" sz="1400">
                <a:solidFill>
                  <a:srgbClr val="000000"/>
                </a:solidFill>
                <a:latin typeface="Calibri"/>
                <a:ea typeface="Calibri"/>
                <a:cs typeface="Calibri"/>
                <a:sym typeface="Calibri"/>
              </a:rPr>
              <a:t> report)</a:t>
            </a:r>
            <a:endParaRPr sz="14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   - Encrypted AES key (</a:t>
            </a:r>
            <a:r>
              <a:rPr lang="en" sz="1400">
                <a:solidFill>
                  <a:srgbClr val="000000"/>
                </a:solidFill>
                <a:latin typeface="Calibri"/>
                <a:ea typeface="Calibri"/>
                <a:cs typeface="Calibri"/>
                <a:sym typeface="Calibri"/>
              </a:rPr>
              <a:t>decrypted only by unique private key</a:t>
            </a:r>
            <a:r>
              <a:rPr b="1"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 stored on</a:t>
            </a:r>
            <a:r>
              <a:rPr b="1" lang="en" sz="1400">
                <a:solidFill>
                  <a:srgbClr val="000000"/>
                </a:solidFill>
                <a:latin typeface="Calibri"/>
                <a:ea typeface="Calibri"/>
                <a:cs typeface="Calibri"/>
                <a:sym typeface="Calibri"/>
              </a:rPr>
              <a:t> blockchain</a:t>
            </a:r>
            <a:endParaRPr b="1" sz="1400">
              <a:solidFill>
                <a:srgbClr val="000000"/>
              </a:solidFill>
              <a:latin typeface="Calibri"/>
              <a:ea typeface="Calibri"/>
              <a:cs typeface="Calibri"/>
              <a:sym typeface="Calibri"/>
            </a:endParaRPr>
          </a:p>
          <a:p>
            <a:pPr indent="0" lvl="0" marL="457200" rtl="0" algn="just">
              <a:lnSpc>
                <a:spcPct val="100000"/>
              </a:lnSpc>
              <a:spcBef>
                <a:spcPts val="0"/>
              </a:spcBef>
              <a:spcAft>
                <a:spcPts val="0"/>
              </a:spcAft>
              <a:buNone/>
            </a:pP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20"/>
          <p:cNvSpPr txBox="1"/>
          <p:nvPr>
            <p:ph type="title"/>
          </p:nvPr>
        </p:nvSpPr>
        <p:spPr>
          <a:xfrm>
            <a:off x="-2591050" y="1224050"/>
            <a:ext cx="7688700" cy="53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latin typeface="Calibri"/>
                <a:ea typeface="Calibri"/>
                <a:cs typeface="Calibri"/>
                <a:sym typeface="Calibri"/>
              </a:rPr>
              <a:t>                                  USE CASE</a:t>
            </a:r>
            <a:endParaRPr sz="3400">
              <a:solidFill>
                <a:srgbClr val="000000"/>
              </a:solidFill>
              <a:latin typeface="Calibri"/>
              <a:ea typeface="Calibri"/>
              <a:cs typeface="Calibri"/>
              <a:sym typeface="Calibri"/>
            </a:endParaRPr>
          </a:p>
        </p:txBody>
      </p:sp>
      <p:sp>
        <p:nvSpPr>
          <p:cNvPr id="137" name="Google Shape;137;p20"/>
          <p:cNvSpPr txBox="1"/>
          <p:nvPr>
            <p:ph idx="1" type="body"/>
          </p:nvPr>
        </p:nvSpPr>
        <p:spPr>
          <a:xfrm>
            <a:off x="727650" y="2008800"/>
            <a:ext cx="7688700" cy="32730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latin typeface="Calibri"/>
                <a:ea typeface="Calibri"/>
                <a:cs typeface="Calibri"/>
                <a:sym typeface="Calibri"/>
              </a:rPr>
              <a:t>The </a:t>
            </a:r>
            <a:r>
              <a:rPr b="1" lang="en" sz="1600">
                <a:solidFill>
                  <a:srgbClr val="000000"/>
                </a:solidFill>
                <a:latin typeface="Calibri"/>
                <a:ea typeface="Calibri"/>
                <a:cs typeface="Calibri"/>
                <a:sym typeface="Calibri"/>
              </a:rPr>
              <a:t>public key</a:t>
            </a:r>
            <a:r>
              <a:rPr lang="en" sz="1600">
                <a:solidFill>
                  <a:srgbClr val="000000"/>
                </a:solidFill>
                <a:latin typeface="Calibri"/>
                <a:ea typeface="Calibri"/>
                <a:cs typeface="Calibri"/>
                <a:sym typeface="Calibri"/>
              </a:rPr>
              <a:t> is the identification of every user in the network.</a:t>
            </a:r>
            <a:endParaRPr sz="1600">
              <a:solidFill>
                <a:srgbClr val="000000"/>
              </a:solidFill>
              <a:latin typeface="Calibri"/>
              <a:ea typeface="Calibri"/>
              <a:cs typeface="Calibri"/>
              <a:sym typeface="Calibri"/>
            </a:endParaRPr>
          </a:p>
          <a:p>
            <a:pPr indent="-330200" lvl="0" marL="457200" rtl="0" algn="just">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Registered by</a:t>
            </a:r>
            <a:r>
              <a:rPr b="1" lang="en" sz="1600">
                <a:solidFill>
                  <a:srgbClr val="000000"/>
                </a:solidFill>
                <a:latin typeface="Calibri"/>
                <a:ea typeface="Calibri"/>
                <a:cs typeface="Calibri"/>
                <a:sym typeface="Calibri"/>
              </a:rPr>
              <a:t> Admin</a:t>
            </a:r>
            <a:endParaRPr sz="1600">
              <a:solidFill>
                <a:srgbClr val="000000"/>
              </a:solidFill>
              <a:latin typeface="Calibri"/>
              <a:ea typeface="Calibri"/>
              <a:cs typeface="Calibri"/>
              <a:sym typeface="Calibri"/>
            </a:endParaRPr>
          </a:p>
          <a:p>
            <a:pPr indent="-330200" lvl="0" marL="457200" rtl="0" algn="just">
              <a:lnSpc>
                <a:spcPct val="100000"/>
              </a:lnSpc>
              <a:spcBef>
                <a:spcPts val="0"/>
              </a:spcBef>
              <a:spcAft>
                <a:spcPts val="0"/>
              </a:spcAft>
              <a:buClr>
                <a:srgbClr val="000000"/>
              </a:buClr>
              <a:buSzPts val="1600"/>
              <a:buFont typeface="Calibri"/>
              <a:buChar char="●"/>
            </a:pPr>
            <a:r>
              <a:rPr b="1" lang="en" sz="1600">
                <a:solidFill>
                  <a:srgbClr val="000000"/>
                </a:solidFill>
                <a:latin typeface="Calibri"/>
                <a:ea typeface="Calibri"/>
                <a:cs typeface="Calibri"/>
                <a:sym typeface="Calibri"/>
              </a:rPr>
              <a:t>One-click login</a:t>
            </a:r>
            <a:r>
              <a:rPr lang="en" sz="1600">
                <a:solidFill>
                  <a:srgbClr val="000000"/>
                </a:solidFill>
                <a:latin typeface="Calibri"/>
                <a:ea typeface="Calibri"/>
                <a:cs typeface="Calibri"/>
                <a:sym typeface="Calibri"/>
              </a:rPr>
              <a:t> using Metamask</a:t>
            </a:r>
            <a:endParaRPr sz="1600">
              <a:solidFill>
                <a:srgbClr val="000000"/>
              </a:solidFill>
              <a:latin typeface="Calibri"/>
              <a:ea typeface="Calibri"/>
              <a:cs typeface="Calibri"/>
              <a:sym typeface="Calibri"/>
            </a:endParaRPr>
          </a:p>
          <a:p>
            <a:pPr indent="-330200" lvl="0" marL="457200" rtl="0" algn="just">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Doctor or Lab Technician uploads the report</a:t>
            </a:r>
            <a:endParaRPr sz="1600">
              <a:solidFill>
                <a:srgbClr val="000000"/>
              </a:solidFill>
              <a:latin typeface="Calibri"/>
              <a:ea typeface="Calibri"/>
              <a:cs typeface="Calibri"/>
              <a:sym typeface="Calibri"/>
            </a:endParaRPr>
          </a:p>
          <a:p>
            <a:pPr indent="-330200" lvl="0" marL="457200" rtl="0" algn="just">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Only patient has the access to it</a:t>
            </a:r>
            <a:endParaRPr sz="1600">
              <a:solidFill>
                <a:srgbClr val="000000"/>
              </a:solidFill>
              <a:latin typeface="Calibri"/>
              <a:ea typeface="Calibri"/>
              <a:cs typeface="Calibri"/>
              <a:sym typeface="Calibri"/>
            </a:endParaRPr>
          </a:p>
          <a:p>
            <a:pPr indent="-330200" lvl="0" marL="457200" rtl="0" algn="just">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Can see the encrypted report if not permitted.</a:t>
            </a:r>
            <a:endParaRPr sz="1600">
              <a:solidFill>
                <a:srgbClr val="000000"/>
              </a:solidFill>
              <a:latin typeface="Calibri"/>
              <a:ea typeface="Calibri"/>
              <a:cs typeface="Calibri"/>
              <a:sym typeface="Calibri"/>
            </a:endParaRPr>
          </a:p>
          <a:p>
            <a:pPr indent="-330200" lvl="0" marL="457200" rtl="0" algn="just">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Report can only be viewed in the web app itself </a:t>
            </a:r>
            <a:r>
              <a:rPr b="1" lang="en" sz="1600">
                <a:solidFill>
                  <a:srgbClr val="000000"/>
                </a:solidFill>
                <a:latin typeface="Calibri"/>
                <a:ea typeface="Calibri"/>
                <a:cs typeface="Calibri"/>
                <a:sym typeface="Calibri"/>
              </a:rPr>
              <a:t>if patient gives permission</a:t>
            </a:r>
            <a:r>
              <a:rPr lang="en" sz="1600">
                <a:solidFill>
                  <a:srgbClr val="000000"/>
                </a:solidFill>
                <a:latin typeface="Calibri"/>
                <a:ea typeface="Calibri"/>
                <a:cs typeface="Calibri"/>
                <a:sym typeface="Calibri"/>
              </a:rPr>
              <a:t>.</a:t>
            </a:r>
            <a:endParaRPr sz="1600">
              <a:solidFill>
                <a:srgbClr val="000000"/>
              </a:solidFill>
              <a:latin typeface="Calibri"/>
              <a:ea typeface="Calibri"/>
              <a:cs typeface="Calibri"/>
              <a:sym typeface="Calibri"/>
            </a:endParaRPr>
          </a:p>
          <a:p>
            <a:pPr indent="-330200" lvl="0" marL="457200" rtl="0" algn="just">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Patient can</a:t>
            </a:r>
            <a:r>
              <a:rPr b="1" lang="en" sz="1600">
                <a:solidFill>
                  <a:srgbClr val="000000"/>
                </a:solidFill>
                <a:latin typeface="Calibri"/>
                <a:ea typeface="Calibri"/>
                <a:cs typeface="Calibri"/>
                <a:sym typeface="Calibri"/>
              </a:rPr>
              <a:t> revoke </a:t>
            </a:r>
            <a:r>
              <a:rPr lang="en" sz="1600">
                <a:solidFill>
                  <a:srgbClr val="000000"/>
                </a:solidFill>
                <a:latin typeface="Calibri"/>
                <a:ea typeface="Calibri"/>
                <a:cs typeface="Calibri"/>
                <a:sym typeface="Calibri"/>
              </a:rPr>
              <a:t>permission at any time.</a:t>
            </a:r>
            <a:endParaRPr sz="1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21"/>
          <p:cNvSpPr txBox="1"/>
          <p:nvPr>
            <p:ph idx="1" type="body"/>
          </p:nvPr>
        </p:nvSpPr>
        <p:spPr>
          <a:xfrm>
            <a:off x="727650" y="1575600"/>
            <a:ext cx="7688700" cy="31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000000"/>
              </a:solidFill>
            </a:endParaRPr>
          </a:p>
          <a:p>
            <a:pPr indent="-330200" lvl="0" marL="457200" rtl="0" algn="just">
              <a:spcBef>
                <a:spcPts val="160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Patient centric system</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A single place for all the parts of the healthcare system</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No third-party involvement</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Cost-effectiveness</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User friendly interface</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Transparent and highly secure ledger: Decentralised </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Peer to peer sharing</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Global Unique Identifiers (address)</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Data integrity and traceability</a:t>
            </a:r>
            <a:endParaRPr sz="1600">
              <a:solidFill>
                <a:srgbClr val="000000"/>
              </a:solidFill>
              <a:latin typeface="Calibri"/>
              <a:ea typeface="Calibri"/>
              <a:cs typeface="Calibri"/>
              <a:sym typeface="Calibri"/>
            </a:endParaRPr>
          </a:p>
          <a:p>
            <a:pPr indent="0" lvl="0" marL="914400" rtl="0" algn="just">
              <a:spcBef>
                <a:spcPts val="1600"/>
              </a:spcBef>
              <a:spcAft>
                <a:spcPts val="0"/>
              </a:spcAft>
              <a:buNone/>
            </a:pPr>
            <a:r>
              <a:t/>
            </a:r>
            <a:endParaRPr sz="1600">
              <a:solidFill>
                <a:srgbClr val="000000"/>
              </a:solidFill>
              <a:latin typeface="Calibri"/>
              <a:ea typeface="Calibri"/>
              <a:cs typeface="Calibri"/>
              <a:sym typeface="Calibri"/>
            </a:endParaRPr>
          </a:p>
          <a:p>
            <a:pPr indent="0" lvl="0" marL="914400" rtl="0" algn="just">
              <a:spcBef>
                <a:spcPts val="1600"/>
              </a:spcBef>
              <a:spcAft>
                <a:spcPts val="0"/>
              </a:spcAft>
              <a:buNone/>
            </a:pPr>
            <a:r>
              <a:t/>
            </a:r>
            <a:endParaRPr sz="1600">
              <a:solidFill>
                <a:srgbClr val="000000"/>
              </a:solidFill>
              <a:latin typeface="Calibri"/>
              <a:ea typeface="Calibri"/>
              <a:cs typeface="Calibri"/>
              <a:sym typeface="Calibri"/>
            </a:endParaRPr>
          </a:p>
          <a:p>
            <a:pPr indent="0" lvl="0" marL="457200" rtl="0" algn="just">
              <a:spcBef>
                <a:spcPts val="1600"/>
              </a:spcBef>
              <a:spcAft>
                <a:spcPts val="1600"/>
              </a:spcAft>
              <a:buNone/>
            </a:pPr>
            <a:r>
              <a:t/>
            </a:r>
            <a:endParaRPr/>
          </a:p>
        </p:txBody>
      </p:sp>
      <p:sp>
        <p:nvSpPr>
          <p:cNvPr id="143" name="Google Shape;143;p21"/>
          <p:cNvSpPr txBox="1"/>
          <p:nvPr>
            <p:ph type="title"/>
          </p:nvPr>
        </p:nvSpPr>
        <p:spPr>
          <a:xfrm>
            <a:off x="727650" y="1244850"/>
            <a:ext cx="7688700" cy="549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Calibri"/>
                <a:ea typeface="Calibri"/>
                <a:cs typeface="Calibri"/>
                <a:sym typeface="Calibri"/>
              </a:rPr>
              <a:t>OUTCOME</a:t>
            </a:r>
            <a:endParaRPr sz="3400">
              <a:solidFill>
                <a:srgbClr val="CC4125"/>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