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60" r:id="rId5"/>
    <p:sldId id="261" r:id="rId6"/>
    <p:sldId id="262" r:id="rId7"/>
    <p:sldId id="267" r:id="rId8"/>
    <p:sldId id="263" r:id="rId9"/>
    <p:sldId id="266" r:id="rId10"/>
    <p:sldId id="264" r:id="rId11"/>
    <p:sldId id="268"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D74A84C-6B5E-407F-A164-AAF1C07FF9BE}" type="datetimeFigureOut">
              <a:rPr lang="en-US" smtClean="0"/>
              <a:t>6/3/2023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168234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74A84C-6B5E-407F-A164-AAF1C07FF9BE}"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413520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74A84C-6B5E-407F-A164-AAF1C07FF9BE}" type="datetimeFigureOut">
              <a:rPr lang="en-US" smtClean="0"/>
              <a:t>6/3/2023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314653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74A84C-6B5E-407F-A164-AAF1C07FF9BE}" type="datetimeFigureOut">
              <a:rPr lang="en-US" smtClean="0"/>
              <a:t>6/3/2023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CEB2AA-28F3-4336-B663-066ECF5FCF3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1712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D74A84C-6B5E-407F-A164-AAF1C07FF9BE}" type="datetimeFigureOut">
              <a:rPr lang="en-US" smtClean="0"/>
              <a:t>6/3/2023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2172915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74A84C-6B5E-407F-A164-AAF1C07FF9BE}"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3686601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74A84C-6B5E-407F-A164-AAF1C07FF9BE}"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2360125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4A84C-6B5E-407F-A164-AAF1C07FF9BE}"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3257102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D74A84C-6B5E-407F-A164-AAF1C07FF9BE}" type="datetimeFigureOut">
              <a:rPr lang="en-US" smtClean="0"/>
              <a:t>6/3/2023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27133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4A84C-6B5E-407F-A164-AAF1C07FF9BE}"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205697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74A84C-6B5E-407F-A164-AAF1C07FF9BE}" type="datetimeFigureOut">
              <a:rPr lang="en-US" smtClean="0"/>
              <a:t>6/3/2023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57102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74A84C-6B5E-407F-A164-AAF1C07FF9BE}"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7917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74A84C-6B5E-407F-A164-AAF1C07FF9BE}" type="datetimeFigureOut">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29541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74A84C-6B5E-407F-A164-AAF1C07FF9BE}"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354601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4A84C-6B5E-407F-A164-AAF1C07FF9BE}"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142684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74A84C-6B5E-407F-A164-AAF1C07FF9BE}"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216474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74A84C-6B5E-407F-A164-AAF1C07FF9BE}"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EB2AA-28F3-4336-B663-066ECF5FCF3D}" type="slidenum">
              <a:rPr lang="en-US" smtClean="0"/>
              <a:t>‹#›</a:t>
            </a:fld>
            <a:endParaRPr lang="en-US"/>
          </a:p>
        </p:txBody>
      </p:sp>
    </p:spTree>
    <p:extLst>
      <p:ext uri="{BB962C8B-B14F-4D97-AF65-F5344CB8AC3E}">
        <p14:creationId xmlns:p14="http://schemas.microsoft.com/office/powerpoint/2010/main" val="161441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74A84C-6B5E-407F-A164-AAF1C07FF9BE}" type="datetimeFigureOut">
              <a:rPr lang="en-US" smtClean="0"/>
              <a:t>6/3/2023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CEB2AA-28F3-4336-B663-066ECF5FCF3D}" type="slidenum">
              <a:rPr lang="en-US" smtClean="0"/>
              <a:t>‹#›</a:t>
            </a:fld>
            <a:endParaRPr lang="en-US"/>
          </a:p>
        </p:txBody>
      </p:sp>
    </p:spTree>
    <p:extLst>
      <p:ext uri="{BB962C8B-B14F-4D97-AF65-F5344CB8AC3E}">
        <p14:creationId xmlns:p14="http://schemas.microsoft.com/office/powerpoint/2010/main" val="2696147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D9A8-C7FA-478A-BCD7-D207D9955D57}"/>
              </a:ext>
            </a:extLst>
          </p:cNvPr>
          <p:cNvSpPr>
            <a:spLocks noGrp="1"/>
          </p:cNvSpPr>
          <p:nvPr>
            <p:ph type="ctrTitle"/>
          </p:nvPr>
        </p:nvSpPr>
        <p:spPr>
          <a:xfrm>
            <a:off x="1524000" y="1416424"/>
            <a:ext cx="9144000" cy="1452283"/>
          </a:xfrm>
        </p:spPr>
        <p:txBody>
          <a:bodyPr>
            <a:normAutofit fontScale="90000"/>
          </a:bodyPr>
          <a:lstStyle/>
          <a:p>
            <a:r>
              <a:rPr lang="en-US" dirty="0"/>
              <a:t>Relational Network Analysis For a Popular Novel</a:t>
            </a:r>
          </a:p>
        </p:txBody>
      </p:sp>
      <p:sp>
        <p:nvSpPr>
          <p:cNvPr id="3" name="Subtitle 2">
            <a:extLst>
              <a:ext uri="{FF2B5EF4-FFF2-40B4-BE49-F238E27FC236}">
                <a16:creationId xmlns:a16="http://schemas.microsoft.com/office/drawing/2014/main" id="{78EC7CEF-5E93-4306-87CA-1D74DD4BB316}"/>
              </a:ext>
            </a:extLst>
          </p:cNvPr>
          <p:cNvSpPr>
            <a:spLocks noGrp="1"/>
          </p:cNvSpPr>
          <p:nvPr>
            <p:ph type="subTitle" idx="1"/>
          </p:nvPr>
        </p:nvSpPr>
        <p:spPr>
          <a:xfrm>
            <a:off x="1187823" y="3429000"/>
            <a:ext cx="10694894" cy="3325907"/>
          </a:xfrm>
        </p:spPr>
        <p:txBody>
          <a:bodyPr>
            <a:normAutofit/>
          </a:bodyPr>
          <a:lstStyle/>
          <a:p>
            <a:r>
              <a:rPr lang="en-US" dirty="0"/>
              <a:t>The miserable:  is a French historical novel by Victor Hugo, first published in 1862, that is considered one of the greatest novels of the 19th century. Les Misérables has been popularized through numerous adaptations for film, television and the stage, including a musical. </a:t>
            </a:r>
          </a:p>
        </p:txBody>
      </p:sp>
    </p:spTree>
    <p:extLst>
      <p:ext uri="{BB962C8B-B14F-4D97-AF65-F5344CB8AC3E}">
        <p14:creationId xmlns:p14="http://schemas.microsoft.com/office/powerpoint/2010/main" val="1629341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C37D-06A0-4B60-B177-ECF0FF8222D3}"/>
              </a:ext>
            </a:extLst>
          </p:cNvPr>
          <p:cNvSpPr>
            <a:spLocks noGrp="1"/>
          </p:cNvSpPr>
          <p:nvPr>
            <p:ph type="title"/>
          </p:nvPr>
        </p:nvSpPr>
        <p:spPr>
          <a:xfrm>
            <a:off x="685800" y="1407458"/>
            <a:ext cx="6019800" cy="107577"/>
          </a:xfrm>
        </p:spPr>
        <p:txBody>
          <a:bodyPr>
            <a:normAutofit fontScale="90000"/>
          </a:bodyPr>
          <a:lstStyle/>
          <a:p>
            <a:r>
              <a:rPr lang="en-US" dirty="0"/>
              <a:t>Eigenvector centrality</a:t>
            </a:r>
            <a:br>
              <a:rPr lang="en-US" b="0" dirty="0">
                <a:solidFill>
                  <a:srgbClr val="D4D4D4"/>
                </a:solidFill>
                <a:effectLst/>
                <a:latin typeface="Courier New" panose="02070309020205020404" pitchFamily="49" charset="0"/>
              </a:rPr>
            </a:br>
            <a:endParaRPr lang="en-US" dirty="0"/>
          </a:p>
        </p:txBody>
      </p:sp>
      <p:sp>
        <p:nvSpPr>
          <p:cNvPr id="3" name="Content Placeholder 2">
            <a:extLst>
              <a:ext uri="{FF2B5EF4-FFF2-40B4-BE49-F238E27FC236}">
                <a16:creationId xmlns:a16="http://schemas.microsoft.com/office/drawing/2014/main" id="{335FB6C1-A6AB-4727-ACDE-EF5B8A297D07}"/>
              </a:ext>
            </a:extLst>
          </p:cNvPr>
          <p:cNvSpPr>
            <a:spLocks noGrp="1"/>
          </p:cNvSpPr>
          <p:nvPr>
            <p:ph idx="1"/>
          </p:nvPr>
        </p:nvSpPr>
        <p:spPr/>
        <p:txBody>
          <a:bodyPr/>
          <a:lstStyle/>
          <a:p>
            <a:r>
              <a:rPr lang="en-US" dirty="0"/>
              <a:t>Eigenvector centrality: The eigenvector centrality of a node measures the influence of a node in the network, taking into account the centrality of its neighbors. The </a:t>
            </a:r>
            <a:r>
              <a:rPr lang="en-US" dirty="0" err="1"/>
              <a:t>eigenvector_centrality</a:t>
            </a:r>
            <a:r>
              <a:rPr lang="en-US" dirty="0"/>
              <a:t> variable is calculated using the </a:t>
            </a:r>
            <a:r>
              <a:rPr lang="en-US" dirty="0" err="1"/>
              <a:t>nx.eigenvector_centrality</a:t>
            </a:r>
            <a:r>
              <a:rPr lang="en-US" dirty="0"/>
              <a:t>(network) function, which returns a dictionary of eigenvector centrality scores for each character. The dictionary is sorted in descending order.</a:t>
            </a:r>
          </a:p>
        </p:txBody>
      </p:sp>
    </p:spTree>
    <p:extLst>
      <p:ext uri="{BB962C8B-B14F-4D97-AF65-F5344CB8AC3E}">
        <p14:creationId xmlns:p14="http://schemas.microsoft.com/office/powerpoint/2010/main" val="358963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71E4-780D-463F-8B8D-BF18E5ED1D02}"/>
              </a:ext>
            </a:extLst>
          </p:cNvPr>
          <p:cNvSpPr>
            <a:spLocks noGrp="1"/>
          </p:cNvSpPr>
          <p:nvPr>
            <p:ph type="title"/>
          </p:nvPr>
        </p:nvSpPr>
        <p:spPr>
          <a:xfrm>
            <a:off x="2895600" y="764373"/>
            <a:ext cx="6920753" cy="1293028"/>
          </a:xfrm>
        </p:spPr>
        <p:txBody>
          <a:bodyPr/>
          <a:lstStyle/>
          <a:p>
            <a:endParaRPr lang="en-US" dirty="0"/>
          </a:p>
        </p:txBody>
      </p:sp>
      <p:pic>
        <p:nvPicPr>
          <p:cNvPr id="5" name="Content Placeholder 4">
            <a:extLst>
              <a:ext uri="{FF2B5EF4-FFF2-40B4-BE49-F238E27FC236}">
                <a16:creationId xmlns:a16="http://schemas.microsoft.com/office/drawing/2014/main" id="{68FB8344-1A43-49BE-8F3F-A31489066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341" y="376518"/>
            <a:ext cx="10067365" cy="6122893"/>
          </a:xfrm>
        </p:spPr>
      </p:pic>
    </p:spTree>
    <p:extLst>
      <p:ext uri="{BB962C8B-B14F-4D97-AF65-F5344CB8AC3E}">
        <p14:creationId xmlns:p14="http://schemas.microsoft.com/office/powerpoint/2010/main" val="344067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FC1-0310-41CF-8F72-82B8C2C868CE}"/>
              </a:ext>
            </a:extLst>
          </p:cNvPr>
          <p:cNvSpPr>
            <a:spLocks noGrp="1"/>
          </p:cNvSpPr>
          <p:nvPr>
            <p:ph type="title"/>
          </p:nvPr>
        </p:nvSpPr>
        <p:spPr>
          <a:xfrm>
            <a:off x="685800" y="639315"/>
            <a:ext cx="4509247" cy="1293028"/>
          </a:xfrm>
        </p:spPr>
        <p:txBody>
          <a:bodyPr/>
          <a:lstStyle/>
          <a:p>
            <a:r>
              <a:rPr lang="en-US" dirty="0"/>
              <a:t>Triadic closure</a:t>
            </a:r>
          </a:p>
        </p:txBody>
      </p:sp>
      <p:sp>
        <p:nvSpPr>
          <p:cNvPr id="3" name="Content Placeholder 2">
            <a:extLst>
              <a:ext uri="{FF2B5EF4-FFF2-40B4-BE49-F238E27FC236}">
                <a16:creationId xmlns:a16="http://schemas.microsoft.com/office/drawing/2014/main" id="{7471E8B0-727D-4B83-A114-95D48C83B5B4}"/>
              </a:ext>
            </a:extLst>
          </p:cNvPr>
          <p:cNvSpPr>
            <a:spLocks noGrp="1"/>
          </p:cNvSpPr>
          <p:nvPr>
            <p:ph idx="1"/>
          </p:nvPr>
        </p:nvSpPr>
        <p:spPr/>
        <p:txBody>
          <a:bodyPr/>
          <a:lstStyle/>
          <a:p>
            <a:r>
              <a:rPr lang="en-US" dirty="0"/>
              <a:t>Triadic closure is a specific type of clustering where two nodes that are connected to a common neighbor have a higher likelihood of being connected to each other as well.</a:t>
            </a:r>
          </a:p>
          <a:p>
            <a:r>
              <a:rPr lang="en-US" dirty="0"/>
              <a:t> In the code you provided, the line strong_triadic_closure = intransitivity(network) calculates the transitivity of the network using the transitivity() function provided by the NetworkX library. The transitivity value represents the ratio of the number of closed triads (i.e., triangles) to the total number of triads in the network.</a:t>
            </a:r>
          </a:p>
        </p:txBody>
      </p:sp>
    </p:spTree>
    <p:extLst>
      <p:ext uri="{BB962C8B-B14F-4D97-AF65-F5344CB8AC3E}">
        <p14:creationId xmlns:p14="http://schemas.microsoft.com/office/powerpoint/2010/main" val="141890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E62B-E4E3-45F6-B190-036BCCF542EB}"/>
              </a:ext>
            </a:extLst>
          </p:cNvPr>
          <p:cNvSpPr>
            <a:spLocks noGrp="1"/>
          </p:cNvSpPr>
          <p:nvPr>
            <p:ph type="title"/>
          </p:nvPr>
        </p:nvSpPr>
        <p:spPr>
          <a:xfrm>
            <a:off x="5495365" y="2680447"/>
            <a:ext cx="1210235" cy="1313330"/>
          </a:xfrm>
        </p:spPr>
        <p:txBody>
          <a:bodyPr/>
          <a:lstStyle/>
          <a:p>
            <a:r>
              <a:rPr lang="en-US" dirty="0"/>
              <a:t>end</a:t>
            </a:r>
          </a:p>
        </p:txBody>
      </p:sp>
      <p:sp>
        <p:nvSpPr>
          <p:cNvPr id="3" name="Content Placeholder 2">
            <a:extLst>
              <a:ext uri="{FF2B5EF4-FFF2-40B4-BE49-F238E27FC236}">
                <a16:creationId xmlns:a16="http://schemas.microsoft.com/office/drawing/2014/main" id="{4F2506B1-6E24-47BE-AC56-5B2236E9C39D}"/>
              </a:ext>
            </a:extLst>
          </p:cNvPr>
          <p:cNvSpPr>
            <a:spLocks noGrp="1"/>
          </p:cNvSpPr>
          <p:nvPr>
            <p:ph idx="1"/>
          </p:nvPr>
        </p:nvSpPr>
        <p:spPr>
          <a:xfrm>
            <a:off x="685800" y="179294"/>
            <a:ext cx="10820400" cy="6039391"/>
          </a:xfrm>
        </p:spPr>
        <p:txBody>
          <a:bodyPr/>
          <a:lstStyle/>
          <a:p>
            <a:r>
              <a:rPr lang="en-US" dirty="0"/>
              <a:t>Made by:</a:t>
            </a:r>
          </a:p>
          <a:p>
            <a:r>
              <a:rPr lang="en-US" dirty="0"/>
              <a:t>Mohammad Sweilmeen</a:t>
            </a:r>
          </a:p>
          <a:p>
            <a:r>
              <a:rPr lang="en-US" dirty="0"/>
              <a:t>Abdulrhman Hannini</a:t>
            </a:r>
          </a:p>
          <a:p>
            <a:r>
              <a:rPr lang="en-US" dirty="0"/>
              <a:t>Osama </a:t>
            </a:r>
            <a:r>
              <a:rPr lang="en-US" dirty="0" err="1"/>
              <a:t>Sardi</a:t>
            </a:r>
            <a:endParaRPr lang="en-US" dirty="0"/>
          </a:p>
        </p:txBody>
      </p:sp>
    </p:spTree>
    <p:extLst>
      <p:ext uri="{BB962C8B-B14F-4D97-AF65-F5344CB8AC3E}">
        <p14:creationId xmlns:p14="http://schemas.microsoft.com/office/powerpoint/2010/main" val="410236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F0C9-8E2E-484B-9F7C-05BEEDD9E9F9}"/>
              </a:ext>
            </a:extLst>
          </p:cNvPr>
          <p:cNvSpPr>
            <a:spLocks noGrp="1"/>
          </p:cNvSpPr>
          <p:nvPr>
            <p:ph type="ctrTitle"/>
          </p:nvPr>
        </p:nvSpPr>
        <p:spPr>
          <a:xfrm>
            <a:off x="1524000" y="1122363"/>
            <a:ext cx="9144000" cy="2400766"/>
          </a:xfrm>
        </p:spPr>
        <p:txBody>
          <a:bodyPr/>
          <a:lstStyle/>
          <a:p>
            <a:endParaRPr lang="en-US" dirty="0"/>
          </a:p>
        </p:txBody>
      </p:sp>
      <p:sp>
        <p:nvSpPr>
          <p:cNvPr id="3" name="Subtitle 2">
            <a:extLst>
              <a:ext uri="{FF2B5EF4-FFF2-40B4-BE49-F238E27FC236}">
                <a16:creationId xmlns:a16="http://schemas.microsoft.com/office/drawing/2014/main" id="{94CEA222-9C24-498C-8736-841ECA32D954}"/>
              </a:ext>
            </a:extLst>
          </p:cNvPr>
          <p:cNvSpPr>
            <a:spLocks noGrp="1"/>
          </p:cNvSpPr>
          <p:nvPr>
            <p:ph type="subTitle" idx="1"/>
          </p:nvPr>
        </p:nvSpPr>
        <p:spPr>
          <a:xfrm>
            <a:off x="2519082" y="3632201"/>
            <a:ext cx="7485530" cy="685800"/>
          </a:xfrm>
        </p:spPr>
        <p:txBody>
          <a:bodyPr/>
          <a:lstStyle/>
          <a:p>
            <a:endParaRPr lang="en-US" dirty="0"/>
          </a:p>
        </p:txBody>
      </p:sp>
      <p:pic>
        <p:nvPicPr>
          <p:cNvPr id="5" name="Picture 4">
            <a:extLst>
              <a:ext uri="{FF2B5EF4-FFF2-40B4-BE49-F238E27FC236}">
                <a16:creationId xmlns:a16="http://schemas.microsoft.com/office/drawing/2014/main" id="{208C4C88-F10A-4794-B0A8-D0AA10178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1011"/>
            <a:ext cx="9251575" cy="6113929"/>
          </a:xfrm>
          <a:prstGeom prst="rect">
            <a:avLst/>
          </a:prstGeom>
        </p:spPr>
      </p:pic>
    </p:spTree>
    <p:extLst>
      <p:ext uri="{BB962C8B-B14F-4D97-AF65-F5344CB8AC3E}">
        <p14:creationId xmlns:p14="http://schemas.microsoft.com/office/powerpoint/2010/main" val="258176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D9B6-A412-4DC6-90AB-D38336B13FF4}"/>
              </a:ext>
            </a:extLst>
          </p:cNvPr>
          <p:cNvSpPr>
            <a:spLocks noGrp="1"/>
          </p:cNvSpPr>
          <p:nvPr>
            <p:ph type="title"/>
          </p:nvPr>
        </p:nvSpPr>
        <p:spPr>
          <a:xfrm>
            <a:off x="838200" y="350981"/>
            <a:ext cx="3769659" cy="1325563"/>
          </a:xfrm>
        </p:spPr>
        <p:txBody>
          <a:bodyPr/>
          <a:lstStyle/>
          <a:p>
            <a:r>
              <a:rPr lang="en-US" dirty="0"/>
              <a:t>Explanation:</a:t>
            </a:r>
          </a:p>
        </p:txBody>
      </p:sp>
      <p:sp>
        <p:nvSpPr>
          <p:cNvPr id="4" name="Rectangle 1">
            <a:extLst>
              <a:ext uri="{FF2B5EF4-FFF2-40B4-BE49-F238E27FC236}">
                <a16:creationId xmlns:a16="http://schemas.microsoft.com/office/drawing/2014/main" id="{55A9CF00-FE9F-49FF-B44F-0F8CA25BEE27}"/>
              </a:ext>
            </a:extLst>
          </p:cNvPr>
          <p:cNvSpPr>
            <a:spLocks noGrp="1" noChangeArrowheads="1"/>
          </p:cNvSpPr>
          <p:nvPr>
            <p:ph idx="1"/>
          </p:nvPr>
        </p:nvSpPr>
        <p:spPr bwMode="auto">
          <a:xfrm>
            <a:off x="838200" y="2221382"/>
            <a:ext cx="49081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a:rPr>
              <a:t>Number of edges: 23</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a:rPr>
              <a:t>Number</a:t>
            </a:r>
            <a:r>
              <a:rPr kumimoji="0" lang="en-US" altLang="en-US" sz="800" b="0" i="0" u="none" strike="noStrike" cap="none" normalizeH="0" baseline="0" dirty="0">
                <a:ln>
                  <a:noFill/>
                </a:ln>
                <a:solidFill>
                  <a:schemeClr val="tx1"/>
                </a:solidFill>
                <a:effectLst/>
                <a:latin typeface="Arial Unicode MS"/>
              </a:rPr>
              <a:t> </a:t>
            </a:r>
            <a:r>
              <a:rPr kumimoji="0" lang="en-US" altLang="en-US" sz="3200" b="0" i="0" u="none" strike="noStrike" cap="none" normalizeH="0" baseline="0" dirty="0">
                <a:ln>
                  <a:noFill/>
                </a:ln>
                <a:solidFill>
                  <a:schemeClr val="tx1"/>
                </a:solidFill>
                <a:effectLst/>
                <a:latin typeface="Arial Unicode MS"/>
              </a:rPr>
              <a:t>of nodes</a:t>
            </a:r>
            <a:r>
              <a:rPr kumimoji="0" lang="en-US" altLang="en-US" sz="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a:ln>
                  <a:noFill/>
                </a:ln>
                <a:solidFill>
                  <a:schemeClr val="tx1"/>
                </a:solidFill>
                <a:effectLst/>
                <a:latin typeface="Arial Unicode MS"/>
              </a:rPr>
              <a:t>20 </a:t>
            </a:r>
          </a:p>
        </p:txBody>
      </p:sp>
      <p:sp>
        <p:nvSpPr>
          <p:cNvPr id="6" name="TextBox 5">
            <a:extLst>
              <a:ext uri="{FF2B5EF4-FFF2-40B4-BE49-F238E27FC236}">
                <a16:creationId xmlns:a16="http://schemas.microsoft.com/office/drawing/2014/main" id="{05C115C6-13E5-4F05-9FE5-678B5C84432E}"/>
              </a:ext>
            </a:extLst>
          </p:cNvPr>
          <p:cNvSpPr txBox="1"/>
          <p:nvPr/>
        </p:nvSpPr>
        <p:spPr>
          <a:xfrm>
            <a:off x="5459505" y="2221382"/>
            <a:ext cx="6096000" cy="3139321"/>
          </a:xfrm>
          <a:prstGeom prst="rect">
            <a:avLst/>
          </a:prstGeom>
          <a:noFill/>
        </p:spPr>
        <p:txBody>
          <a:bodyPr wrap="square">
            <a:spAutoFit/>
          </a:bodyPr>
          <a:lstStyle/>
          <a:p>
            <a:r>
              <a:rPr lang="en-US" sz="1800" b="0" dirty="0">
                <a:solidFill>
                  <a:srgbClr val="6AA94F"/>
                </a:solidFill>
                <a:effectLst/>
                <a:latin typeface="Courier New" panose="02070309020205020404" pitchFamily="49" charset="0"/>
              </a:rPr>
              <a:t># Add characters as nodes</a:t>
            </a:r>
            <a:endParaRPr lang="en-US" sz="1800" b="0" dirty="0">
              <a:solidFill>
                <a:srgbClr val="D4D4D4"/>
              </a:solidFill>
              <a:effectLst/>
              <a:latin typeface="Courier New" panose="02070309020205020404" pitchFamily="49" charset="0"/>
            </a:endParaRPr>
          </a:p>
          <a:p>
            <a:r>
              <a:rPr lang="en-US" sz="1800" b="0" dirty="0">
                <a:solidFill>
                  <a:srgbClr val="D4D4D4"/>
                </a:solidFill>
                <a:effectLst/>
                <a:latin typeface="Courier New" panose="02070309020205020404" pitchFamily="49" charset="0"/>
              </a:rPr>
              <a:t>characters = </a:t>
            </a:r>
            <a:r>
              <a:rPr lang="en-US" sz="1800" b="0" dirty="0">
                <a:solidFill>
                  <a:srgbClr val="DCDCDC"/>
                </a:solidFill>
                <a:effectLst/>
                <a:latin typeface="Courier New" panose="02070309020205020404" pitchFamily="49" charset="0"/>
              </a:rPr>
              <a:t>[</a:t>
            </a:r>
            <a:endParaRPr lang="en-US" sz="1800" b="0" dirty="0">
              <a:solidFill>
                <a:srgbClr val="D4D4D4"/>
              </a:solidFill>
              <a:effectLst/>
              <a:latin typeface="Courier New" panose="02070309020205020404" pitchFamily="49" charset="0"/>
            </a:endParaRPr>
          </a:p>
          <a:p>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"Valjean"</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"Fantine"</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"Cosette"</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"Marius"</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a:t>
            </a:r>
            <a:r>
              <a:rPr lang="en-US" sz="1800" b="0" dirty="0" err="1">
                <a:solidFill>
                  <a:srgbClr val="CE9178"/>
                </a:solidFill>
                <a:effectLst/>
                <a:latin typeface="Courier New" panose="02070309020205020404" pitchFamily="49" charset="0"/>
              </a:rPr>
              <a:t>Eponine</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"Javert"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a:t>
            </a:r>
            <a:r>
              <a:rPr lang="en-US" sz="1800" b="0" dirty="0" err="1">
                <a:solidFill>
                  <a:srgbClr val="CE9178"/>
                </a:solidFill>
                <a:effectLst/>
                <a:latin typeface="Courier New" panose="02070309020205020404" pitchFamily="49" charset="0"/>
              </a:rPr>
              <a:t>Thenardier</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endParaRPr lang="en-US" sz="1800" b="0" dirty="0">
              <a:solidFill>
                <a:srgbClr val="D4D4D4"/>
              </a:solidFill>
              <a:effectLst/>
              <a:latin typeface="Courier New" panose="02070309020205020404" pitchFamily="49" charset="0"/>
            </a:endParaRPr>
          </a:p>
          <a:p>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"Gavroche"</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"Enjolras"</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a:t>
            </a:r>
            <a:r>
              <a:rPr lang="en-US" sz="1800" b="0" dirty="0" err="1">
                <a:solidFill>
                  <a:srgbClr val="CE9178"/>
                </a:solidFill>
                <a:effectLst/>
                <a:latin typeface="Courier New" panose="02070309020205020404" pitchFamily="49" charset="0"/>
              </a:rPr>
              <a:t>Mabeuf</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"Bishop </a:t>
            </a:r>
            <a:r>
              <a:rPr lang="en-US" sz="1800" b="0" dirty="0" err="1">
                <a:solidFill>
                  <a:srgbClr val="CE9178"/>
                </a:solidFill>
                <a:effectLst/>
                <a:latin typeface="Courier New" panose="02070309020205020404" pitchFamily="49" charset="0"/>
              </a:rPr>
              <a:t>Myriel</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a:t>
            </a:r>
            <a:r>
              <a:rPr lang="en-US" sz="1800" b="0" dirty="0" err="1">
                <a:solidFill>
                  <a:srgbClr val="CE9178"/>
                </a:solidFill>
                <a:effectLst/>
                <a:latin typeface="Courier New" panose="02070309020205020404" pitchFamily="49" charset="0"/>
              </a:rPr>
              <a:t>Tholomyes</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a:t>
            </a:r>
            <a:r>
              <a:rPr lang="en-US" sz="1800" b="0" dirty="0" err="1">
                <a:solidFill>
                  <a:srgbClr val="CE9178"/>
                </a:solidFill>
                <a:effectLst/>
                <a:latin typeface="Courier New" panose="02070309020205020404" pitchFamily="49" charset="0"/>
              </a:rPr>
              <a:t>Grantaire</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endParaRPr lang="en-US" sz="1800" b="0" dirty="0">
              <a:solidFill>
                <a:srgbClr val="D4D4D4"/>
              </a:solidFill>
              <a:effectLst/>
              <a:latin typeface="Courier New" panose="02070309020205020404" pitchFamily="49" charset="0"/>
            </a:endParaRPr>
          </a:p>
          <a:p>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"Félix </a:t>
            </a:r>
            <a:r>
              <a:rPr lang="en-US" sz="1800" b="0" dirty="0" err="1">
                <a:solidFill>
                  <a:srgbClr val="CE9178"/>
                </a:solidFill>
                <a:effectLst/>
                <a:latin typeface="Courier New" panose="02070309020205020404" pitchFamily="49" charset="0"/>
              </a:rPr>
              <a:t>Tholomyès</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a:t>
            </a:r>
            <a:r>
              <a:rPr lang="en-US" sz="1800" b="0" dirty="0" err="1">
                <a:solidFill>
                  <a:srgbClr val="CE9178"/>
                </a:solidFill>
                <a:effectLst/>
                <a:latin typeface="Courier New" panose="02070309020205020404" pitchFamily="49" charset="0"/>
              </a:rPr>
              <a:t>Azelma</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"Montparnasse"</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a:t>
            </a:r>
            <a:r>
              <a:rPr lang="en-US" sz="1800" b="0" dirty="0" err="1">
                <a:solidFill>
                  <a:srgbClr val="CE9178"/>
                </a:solidFill>
                <a:effectLst/>
                <a:latin typeface="Courier New" panose="02070309020205020404" pitchFamily="49" charset="0"/>
              </a:rPr>
              <a:t>Bahorel</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a:t>
            </a:r>
            <a:r>
              <a:rPr lang="en-US" sz="1800" b="0" dirty="0" err="1">
                <a:solidFill>
                  <a:srgbClr val="CE9178"/>
                </a:solidFill>
                <a:effectLst/>
                <a:latin typeface="Courier New" panose="02070309020205020404" pitchFamily="49" charset="0"/>
              </a:rPr>
              <a:t>Combeferre</a:t>
            </a:r>
            <a:r>
              <a:rPr lang="en-US" sz="1800" b="0" dirty="0">
                <a:solidFill>
                  <a:srgbClr val="CE9178"/>
                </a:solidFill>
                <a:effectLst/>
                <a:latin typeface="Courier New" panose="02070309020205020404" pitchFamily="49" charset="0"/>
              </a:rPr>
              <a: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 </a:t>
            </a:r>
            <a:r>
              <a:rPr lang="en-US" sz="1800" b="0" dirty="0">
                <a:solidFill>
                  <a:srgbClr val="CE9178"/>
                </a:solidFill>
                <a:effectLst/>
                <a:latin typeface="Courier New" panose="02070309020205020404" pitchFamily="49" charset="0"/>
              </a:rPr>
              <a:t>"</a:t>
            </a:r>
            <a:r>
              <a:rPr lang="en-US" sz="1800" b="0" dirty="0" err="1">
                <a:solidFill>
                  <a:srgbClr val="CE9178"/>
                </a:solidFill>
                <a:effectLst/>
                <a:latin typeface="Courier New" panose="02070309020205020404" pitchFamily="49" charset="0"/>
              </a:rPr>
              <a:t>Feuilly</a:t>
            </a:r>
            <a:r>
              <a:rPr lang="en-US" sz="1800" b="0" dirty="0">
                <a:solidFill>
                  <a:srgbClr val="CE9178"/>
                </a:solidFill>
                <a:effectLst/>
                <a:latin typeface="Courier New" panose="02070309020205020404" pitchFamily="49" charset="0"/>
              </a:rPr>
              <a:t>"</a:t>
            </a:r>
            <a:endParaRPr lang="en-US" sz="1800" b="0" dirty="0">
              <a:solidFill>
                <a:srgbClr val="D4D4D4"/>
              </a:solidFill>
              <a:effectLst/>
              <a:latin typeface="Courier New" panose="02070309020205020404" pitchFamily="49" charset="0"/>
            </a:endParaRPr>
          </a:p>
          <a:p>
            <a:r>
              <a:rPr lang="en-US" sz="1800" b="0" dirty="0">
                <a:solidFill>
                  <a:srgbClr val="DCDCDC"/>
                </a:solidFill>
                <a:effectLst/>
                <a:latin typeface="Courier New" panose="02070309020205020404" pitchFamily="49" charset="0"/>
              </a:rPr>
              <a:t>]</a:t>
            </a:r>
            <a:endParaRPr lang="en-US" sz="18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275037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150650-7E29-4968-AB6E-AF016C24C6DB}"/>
              </a:ext>
            </a:extLst>
          </p:cNvPr>
          <p:cNvSpPr>
            <a:spLocks noGrp="1" noChangeArrowheads="1"/>
          </p:cNvSpPr>
          <p:nvPr>
            <p:ph idx="1"/>
          </p:nvPr>
        </p:nvSpPr>
        <p:spPr bwMode="auto">
          <a:xfrm>
            <a:off x="2156396" y="1331312"/>
            <a:ext cx="787920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Top 5 characters by degree centrality: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 </a:t>
            </a:r>
            <a:r>
              <a:rPr kumimoji="0" lang="en-US" altLang="en-US" sz="3600" b="0" i="0" u="none" strike="noStrike" cap="none" normalizeH="0" baseline="0" dirty="0" err="1">
                <a:ln>
                  <a:noFill/>
                </a:ln>
                <a:solidFill>
                  <a:schemeClr val="tx1"/>
                </a:solidFill>
                <a:effectLst/>
                <a:latin typeface="Arial Unicode MS"/>
              </a:rPr>
              <a:t>Thenardier</a:t>
            </a:r>
            <a:r>
              <a:rPr kumimoji="0" lang="en-US" altLang="en-US" sz="3600" b="0" i="0" u="none" strike="noStrike" cap="none" normalizeH="0" baseline="0" dirty="0">
                <a:ln>
                  <a:noFill/>
                </a:ln>
                <a:solidFill>
                  <a:schemeClr val="tx1"/>
                </a:solidFill>
                <a:effectLst/>
                <a:latin typeface="Arial Unicode MS"/>
              </a:rPr>
              <a:t> 0.3157894736842105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 Enjolras 0.2631578947368421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latin typeface="Arial Unicode MS"/>
              </a:rPr>
              <a:t> </a:t>
            </a:r>
            <a:r>
              <a:rPr kumimoji="0" lang="en-US" altLang="en-US" sz="3600" b="0" i="0" u="none" strike="noStrike" cap="none" normalizeH="0" baseline="0" dirty="0">
                <a:ln>
                  <a:noFill/>
                </a:ln>
                <a:solidFill>
                  <a:schemeClr val="tx1"/>
                </a:solidFill>
                <a:effectLst/>
                <a:latin typeface="Arial Unicode MS"/>
              </a:rPr>
              <a:t>Valjean 0.21052631578947367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 Marius </a:t>
            </a:r>
            <a:r>
              <a:rPr kumimoji="0" lang="en-US" altLang="en-US" sz="4000" b="0" i="0" u="none" strike="noStrike" cap="none" normalizeH="0" baseline="0" dirty="0">
                <a:ln>
                  <a:noFill/>
                </a:ln>
                <a:solidFill>
                  <a:schemeClr val="tx1"/>
                </a:solidFill>
                <a:effectLst/>
                <a:latin typeface="Arial Unicode MS"/>
              </a:rPr>
              <a:t>0.21052631578947367</a:t>
            </a:r>
            <a:endParaRPr kumimoji="0" lang="en-US" altLang="en-US" sz="3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 </a:t>
            </a:r>
            <a:r>
              <a:rPr kumimoji="0" lang="en-US" altLang="en-US" sz="3600" b="0" i="0" u="none" strike="noStrike" cap="none" normalizeH="0" baseline="0" dirty="0" err="1">
                <a:ln>
                  <a:noFill/>
                </a:ln>
                <a:solidFill>
                  <a:schemeClr val="tx1"/>
                </a:solidFill>
                <a:effectLst/>
                <a:latin typeface="Arial Unicode MS"/>
              </a:rPr>
              <a:t>Eponine</a:t>
            </a:r>
            <a:r>
              <a:rPr kumimoji="0" lang="en-US" altLang="en-US" sz="3600" b="0" i="0" u="none" strike="noStrike" cap="none" normalizeH="0" baseline="0" dirty="0">
                <a:ln>
                  <a:noFill/>
                </a:ln>
                <a:solidFill>
                  <a:schemeClr val="tx1"/>
                </a:solidFill>
                <a:effectLst/>
                <a:latin typeface="Arial Unicode MS"/>
              </a:rPr>
              <a:t> 0.21052631578947367</a:t>
            </a:r>
            <a:r>
              <a:rPr kumimoji="0" lang="en-US" altLang="en-US" sz="28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427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A8DF-2857-4644-A6B1-ED345F50C3E8}"/>
              </a:ext>
            </a:extLst>
          </p:cNvPr>
          <p:cNvSpPr>
            <a:spLocks noGrp="1"/>
          </p:cNvSpPr>
          <p:nvPr>
            <p:ph type="title"/>
          </p:nvPr>
        </p:nvSpPr>
        <p:spPr>
          <a:xfrm>
            <a:off x="685800" y="683690"/>
            <a:ext cx="4876800" cy="1109251"/>
          </a:xfrm>
        </p:spPr>
        <p:txBody>
          <a:bodyPr>
            <a:normAutofit fontScale="90000"/>
          </a:bodyPr>
          <a:lstStyle/>
          <a:p>
            <a:r>
              <a:rPr lang="en-US" dirty="0"/>
              <a:t>Degree Centrality</a:t>
            </a:r>
          </a:p>
        </p:txBody>
      </p:sp>
      <p:sp>
        <p:nvSpPr>
          <p:cNvPr id="3" name="Content Placeholder 2">
            <a:extLst>
              <a:ext uri="{FF2B5EF4-FFF2-40B4-BE49-F238E27FC236}">
                <a16:creationId xmlns:a16="http://schemas.microsoft.com/office/drawing/2014/main" id="{D910CB57-41B4-43EA-A899-899C3E531E0C}"/>
              </a:ext>
            </a:extLst>
          </p:cNvPr>
          <p:cNvSpPr>
            <a:spLocks noGrp="1"/>
          </p:cNvSpPr>
          <p:nvPr>
            <p:ph idx="1"/>
          </p:nvPr>
        </p:nvSpPr>
        <p:spPr>
          <a:xfrm>
            <a:off x="685800" y="2337995"/>
            <a:ext cx="10820400" cy="4024125"/>
          </a:xfrm>
        </p:spPr>
        <p:txBody>
          <a:bodyPr/>
          <a:lstStyle/>
          <a:p>
            <a:r>
              <a:rPr lang="en-US" dirty="0"/>
              <a:t>Degree centrality: The degree centrality of a node is the fraction of nodes it is connected to.</a:t>
            </a:r>
          </a:p>
          <a:p>
            <a:r>
              <a:rPr lang="en-US" dirty="0"/>
              <a:t> In the code, the degree centrality variable is calculated using the nx.degree_centrality(network) function. It returns a dictionary where the keys are characters and the values are their degree centrality scores. The dictionary is then sorted in descending order based on the centrality scores using sorted() and reverse=True</a:t>
            </a:r>
          </a:p>
        </p:txBody>
      </p:sp>
    </p:spTree>
    <p:extLst>
      <p:ext uri="{BB962C8B-B14F-4D97-AF65-F5344CB8AC3E}">
        <p14:creationId xmlns:p14="http://schemas.microsoft.com/office/powerpoint/2010/main" val="83037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AB4A-130E-46CC-8065-7BE62040ED66}"/>
              </a:ext>
            </a:extLst>
          </p:cNvPr>
          <p:cNvSpPr>
            <a:spLocks noGrp="1"/>
          </p:cNvSpPr>
          <p:nvPr>
            <p:ph type="title"/>
          </p:nvPr>
        </p:nvSpPr>
        <p:spPr>
          <a:xfrm>
            <a:off x="685800" y="639315"/>
            <a:ext cx="3021106" cy="1293028"/>
          </a:xfrm>
        </p:spPr>
        <p:txBody>
          <a:bodyPr/>
          <a:lstStyle/>
          <a:p>
            <a:r>
              <a:rPr lang="en-US" dirty="0"/>
              <a:t>Closeness</a:t>
            </a:r>
          </a:p>
        </p:txBody>
      </p:sp>
      <p:sp>
        <p:nvSpPr>
          <p:cNvPr id="3" name="Content Placeholder 2">
            <a:extLst>
              <a:ext uri="{FF2B5EF4-FFF2-40B4-BE49-F238E27FC236}">
                <a16:creationId xmlns:a16="http://schemas.microsoft.com/office/drawing/2014/main" id="{FC8E8BB6-99F8-497A-B74B-D007B523A86B}"/>
              </a:ext>
            </a:extLst>
          </p:cNvPr>
          <p:cNvSpPr>
            <a:spLocks noGrp="1"/>
          </p:cNvSpPr>
          <p:nvPr>
            <p:ph idx="1"/>
          </p:nvPr>
        </p:nvSpPr>
        <p:spPr/>
        <p:txBody>
          <a:bodyPr/>
          <a:lstStyle/>
          <a:p>
            <a:r>
              <a:rPr lang="en-US" dirty="0"/>
              <a:t>Closeness centrality: The closeness centrality of a node is the average length of the shortest paths between the node and all other nodes in the network. </a:t>
            </a:r>
          </a:p>
          <a:p>
            <a:r>
              <a:rPr lang="en-US" dirty="0"/>
              <a:t>Int the code, The closeness centrality variable is calculated using the nx.closeness_centrality(network) function, which returns a dictionary of closeness centrality scores for each character. Similarly, the dictionary is sorted in descending order.</a:t>
            </a:r>
          </a:p>
        </p:txBody>
      </p:sp>
    </p:spTree>
    <p:extLst>
      <p:ext uri="{BB962C8B-B14F-4D97-AF65-F5344CB8AC3E}">
        <p14:creationId xmlns:p14="http://schemas.microsoft.com/office/powerpoint/2010/main" val="151896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5ABE-E185-46C5-A422-D3C122A9893B}"/>
              </a:ext>
            </a:extLst>
          </p:cNvPr>
          <p:cNvSpPr>
            <a:spLocks noGrp="1"/>
          </p:cNvSpPr>
          <p:nvPr>
            <p:ph type="title"/>
          </p:nvPr>
        </p:nvSpPr>
        <p:spPr>
          <a:xfrm>
            <a:off x="2895600" y="764373"/>
            <a:ext cx="7225553" cy="1293028"/>
          </a:xfrm>
        </p:spPr>
        <p:txBody>
          <a:bodyPr/>
          <a:lstStyle/>
          <a:p>
            <a:endParaRPr lang="en-US" dirty="0"/>
          </a:p>
        </p:txBody>
      </p:sp>
      <p:pic>
        <p:nvPicPr>
          <p:cNvPr id="5" name="Content Placeholder 4">
            <a:extLst>
              <a:ext uri="{FF2B5EF4-FFF2-40B4-BE49-F238E27FC236}">
                <a16:creationId xmlns:a16="http://schemas.microsoft.com/office/drawing/2014/main" id="{CFD05FD2-8AC2-4CAE-99C9-EC973D17FD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577" y="313766"/>
            <a:ext cx="10452846" cy="6284258"/>
          </a:xfrm>
        </p:spPr>
      </p:pic>
    </p:spTree>
    <p:extLst>
      <p:ext uri="{BB962C8B-B14F-4D97-AF65-F5344CB8AC3E}">
        <p14:creationId xmlns:p14="http://schemas.microsoft.com/office/powerpoint/2010/main" val="109110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EB42-AB60-47BB-A917-D422F92899BB}"/>
              </a:ext>
            </a:extLst>
          </p:cNvPr>
          <p:cNvSpPr>
            <a:spLocks noGrp="1"/>
          </p:cNvSpPr>
          <p:nvPr>
            <p:ph type="title"/>
          </p:nvPr>
        </p:nvSpPr>
        <p:spPr>
          <a:xfrm>
            <a:off x="685800" y="719549"/>
            <a:ext cx="3612776" cy="1293028"/>
          </a:xfrm>
        </p:spPr>
        <p:txBody>
          <a:bodyPr/>
          <a:lstStyle/>
          <a:p>
            <a:r>
              <a:rPr lang="en-US" dirty="0"/>
              <a:t>Betweenness</a:t>
            </a:r>
          </a:p>
        </p:txBody>
      </p:sp>
      <p:sp>
        <p:nvSpPr>
          <p:cNvPr id="3" name="Content Placeholder 2">
            <a:extLst>
              <a:ext uri="{FF2B5EF4-FFF2-40B4-BE49-F238E27FC236}">
                <a16:creationId xmlns:a16="http://schemas.microsoft.com/office/drawing/2014/main" id="{78B4312B-3CE8-4C98-9530-A7E028BCC543}"/>
              </a:ext>
            </a:extLst>
          </p:cNvPr>
          <p:cNvSpPr>
            <a:spLocks noGrp="1"/>
          </p:cNvSpPr>
          <p:nvPr>
            <p:ph idx="1"/>
          </p:nvPr>
        </p:nvSpPr>
        <p:spPr>
          <a:xfrm>
            <a:off x="685800" y="2194560"/>
            <a:ext cx="10820400" cy="3130475"/>
          </a:xfrm>
        </p:spPr>
        <p:txBody>
          <a:bodyPr/>
          <a:lstStyle/>
          <a:p>
            <a:r>
              <a:rPr lang="en-US" dirty="0"/>
              <a:t>Betweenness centrality: The betweenness centrality of a node measures the extent to which a node lies on the shortest paths between other nodes.</a:t>
            </a:r>
          </a:p>
          <a:p>
            <a:r>
              <a:rPr lang="en-US" dirty="0"/>
              <a:t>In the code, The betweenness centrality variable is calculated using the nx.betweenness_centrality(network) function, which returns a dictionary of betweenness centrality scores for each character. Again, the dictionary is sorted in descending order.</a:t>
            </a:r>
          </a:p>
        </p:txBody>
      </p:sp>
    </p:spTree>
    <p:extLst>
      <p:ext uri="{BB962C8B-B14F-4D97-AF65-F5344CB8AC3E}">
        <p14:creationId xmlns:p14="http://schemas.microsoft.com/office/powerpoint/2010/main" val="3375284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205F-730D-44C5-9738-A663844D2954}"/>
              </a:ext>
            </a:extLst>
          </p:cNvPr>
          <p:cNvSpPr>
            <a:spLocks noGrp="1"/>
          </p:cNvSpPr>
          <p:nvPr>
            <p:ph type="title"/>
          </p:nvPr>
        </p:nvSpPr>
        <p:spPr>
          <a:xfrm>
            <a:off x="2895600" y="764373"/>
            <a:ext cx="6965576" cy="1293028"/>
          </a:xfrm>
        </p:spPr>
        <p:txBody>
          <a:bodyPr/>
          <a:lstStyle/>
          <a:p>
            <a:endParaRPr lang="en-US" dirty="0"/>
          </a:p>
        </p:txBody>
      </p:sp>
      <p:pic>
        <p:nvPicPr>
          <p:cNvPr id="5" name="Content Placeholder 4">
            <a:extLst>
              <a:ext uri="{FF2B5EF4-FFF2-40B4-BE49-F238E27FC236}">
                <a16:creationId xmlns:a16="http://schemas.microsoft.com/office/drawing/2014/main" id="{8E6CBD4A-C9EF-4680-98C4-41099D24D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153" y="403412"/>
            <a:ext cx="10058400" cy="6042211"/>
          </a:xfrm>
        </p:spPr>
      </p:pic>
    </p:spTree>
    <p:extLst>
      <p:ext uri="{BB962C8B-B14F-4D97-AF65-F5344CB8AC3E}">
        <p14:creationId xmlns:p14="http://schemas.microsoft.com/office/powerpoint/2010/main" val="19068968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40</TotalTime>
  <Words>574</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Century Gothic</vt:lpstr>
      <vt:lpstr>Courier New</vt:lpstr>
      <vt:lpstr>Vapor Trail</vt:lpstr>
      <vt:lpstr>Relational Network Analysis For a Popular Novel</vt:lpstr>
      <vt:lpstr>PowerPoint Presentation</vt:lpstr>
      <vt:lpstr>Explanation:</vt:lpstr>
      <vt:lpstr>PowerPoint Presentation</vt:lpstr>
      <vt:lpstr>Degree Centrality</vt:lpstr>
      <vt:lpstr>Closeness</vt:lpstr>
      <vt:lpstr>PowerPoint Presentation</vt:lpstr>
      <vt:lpstr>Betweenness</vt:lpstr>
      <vt:lpstr>PowerPoint Presentation</vt:lpstr>
      <vt:lpstr>Eigenvector centrality </vt:lpstr>
      <vt:lpstr>PowerPoint Presentation</vt:lpstr>
      <vt:lpstr>Triadic closure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Network Analysis For a Popular Novel</dc:title>
  <dc:creator>Abdulrhman hannini</dc:creator>
  <cp:lastModifiedBy>Abdulrhman hannini</cp:lastModifiedBy>
  <cp:revision>6</cp:revision>
  <dcterms:created xsi:type="dcterms:W3CDTF">2023-06-03T14:33:54Z</dcterms:created>
  <dcterms:modified xsi:type="dcterms:W3CDTF">2023-06-03T15:16:14Z</dcterms:modified>
</cp:coreProperties>
</file>