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85"/>
    <p:restoredTop sz="83537"/>
  </p:normalViewPr>
  <p:slideViewPr>
    <p:cSldViewPr snapToGrid="0" snapToObjects="1">
      <p:cViewPr varScale="1">
        <p:scale>
          <a:sx n="90" d="100"/>
          <a:sy n="90" d="100"/>
        </p:scale>
        <p:origin x="22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C5942-8966-4549-B305-7D21D2D9339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C9DE0BE-E5AD-4972-94B8-4BC6FA8E5703}">
      <dgm:prSet/>
      <dgm:spPr/>
      <dgm:t>
        <a:bodyPr/>
        <a:lstStyle/>
        <a:p>
          <a:r>
            <a:rPr lang="en-US" dirty="0">
              <a:latin typeface="Times New Roman" panose="02020603050405020304" pitchFamily="18" charset="0"/>
              <a:cs typeface="Times New Roman" panose="02020603050405020304" pitchFamily="18" charset="0"/>
            </a:rPr>
            <a:t>A neural network is a series of algorithms that endeavors to recognize underlying relationships in a set of data through a process that mimics the way the hum</a:t>
          </a:r>
          <a:r>
            <a:rPr lang="en-US" dirty="0"/>
            <a:t>an brain operates</a:t>
          </a:r>
        </a:p>
      </dgm:t>
    </dgm:pt>
    <dgm:pt modelId="{65A8A704-270E-44EF-9C2B-DF73B49FF858}" type="parTrans" cxnId="{A3E224E1-B537-4A5B-8DEA-0CD9F376A0CD}">
      <dgm:prSet/>
      <dgm:spPr/>
      <dgm:t>
        <a:bodyPr/>
        <a:lstStyle/>
        <a:p>
          <a:endParaRPr lang="en-US"/>
        </a:p>
      </dgm:t>
    </dgm:pt>
    <dgm:pt modelId="{8AC1BFA6-22D3-4198-9DEC-70DF82E5FFFF}" type="sibTrans" cxnId="{A3E224E1-B537-4A5B-8DEA-0CD9F376A0CD}">
      <dgm:prSet/>
      <dgm:spPr/>
      <dgm:t>
        <a:bodyPr/>
        <a:lstStyle/>
        <a:p>
          <a:endParaRPr lang="en-US"/>
        </a:p>
      </dgm:t>
    </dgm:pt>
    <dgm:pt modelId="{8D53F7C5-7351-4AFD-9827-927BC99407AC}">
      <dgm:prSet/>
      <dgm:spPr/>
      <dgm:t>
        <a:bodyPr/>
        <a:lstStyle/>
        <a:p>
          <a:r>
            <a:rPr lang="en-US" dirty="0">
              <a:latin typeface="Times New Roman" panose="02020603050405020304" pitchFamily="18" charset="0"/>
              <a:cs typeface="Times New Roman" panose="02020603050405020304" pitchFamily="18" charset="0"/>
            </a:rPr>
            <a:t>Two types of neural network</a:t>
          </a:r>
          <a:r>
            <a:rPr lang="en-US" dirty="0"/>
            <a:t>s </a:t>
          </a:r>
        </a:p>
      </dgm:t>
    </dgm:pt>
    <dgm:pt modelId="{9CD9AA77-7CD8-4151-B577-725E79D4499E}" type="parTrans" cxnId="{EE597F4B-C18D-4D80-9B4E-8EF0BC8D2C01}">
      <dgm:prSet/>
      <dgm:spPr/>
      <dgm:t>
        <a:bodyPr/>
        <a:lstStyle/>
        <a:p>
          <a:endParaRPr lang="en-US"/>
        </a:p>
      </dgm:t>
    </dgm:pt>
    <dgm:pt modelId="{DDAEADC4-2D92-4FD5-A27E-8A2072416CBE}" type="sibTrans" cxnId="{EE597F4B-C18D-4D80-9B4E-8EF0BC8D2C01}">
      <dgm:prSet/>
      <dgm:spPr/>
      <dgm:t>
        <a:bodyPr/>
        <a:lstStyle/>
        <a:p>
          <a:endParaRPr lang="en-US"/>
        </a:p>
      </dgm:t>
    </dgm:pt>
    <dgm:pt modelId="{0A94C166-616C-4309-B081-0844779DD1F2}">
      <dgm:prSet/>
      <dgm:spPr/>
      <dgm:t>
        <a:bodyPr/>
        <a:lstStyle/>
        <a:p>
          <a:r>
            <a:rPr lang="en-US" dirty="0">
              <a:latin typeface="Times New Roman" panose="02020603050405020304" pitchFamily="18" charset="0"/>
              <a:cs typeface="Times New Roman" panose="02020603050405020304" pitchFamily="18" charset="0"/>
            </a:rPr>
            <a:t>Feedforward</a:t>
          </a:r>
        </a:p>
      </dgm:t>
    </dgm:pt>
    <dgm:pt modelId="{40668AB3-E8A8-4A3F-8E51-A911E335736E}" type="parTrans" cxnId="{CD29B5EF-F6F8-4605-BA5A-D6924AB7DBEB}">
      <dgm:prSet/>
      <dgm:spPr/>
      <dgm:t>
        <a:bodyPr/>
        <a:lstStyle/>
        <a:p>
          <a:endParaRPr lang="en-US"/>
        </a:p>
      </dgm:t>
    </dgm:pt>
    <dgm:pt modelId="{B1C8E810-420B-491F-9D81-CB434A5B0333}" type="sibTrans" cxnId="{CD29B5EF-F6F8-4605-BA5A-D6924AB7DBEB}">
      <dgm:prSet/>
      <dgm:spPr/>
      <dgm:t>
        <a:bodyPr/>
        <a:lstStyle/>
        <a:p>
          <a:endParaRPr lang="en-US"/>
        </a:p>
      </dgm:t>
    </dgm:pt>
    <dgm:pt modelId="{B3BA0098-D395-41EC-91F9-59F8C3212289}">
      <dgm:prSet/>
      <dgm:spPr/>
      <dgm:t>
        <a:bodyPr/>
        <a:lstStyle/>
        <a:p>
          <a:r>
            <a:rPr lang="en-US" dirty="0">
              <a:latin typeface="Times New Roman" panose="02020603050405020304" pitchFamily="18" charset="0"/>
              <a:cs typeface="Times New Roman" panose="02020603050405020304" pitchFamily="18" charset="0"/>
            </a:rPr>
            <a:t>Recurrent</a:t>
          </a:r>
          <a:r>
            <a:rPr lang="en-US" dirty="0"/>
            <a:t> </a:t>
          </a:r>
        </a:p>
      </dgm:t>
    </dgm:pt>
    <dgm:pt modelId="{AEB48534-D1AD-46D9-B03C-BADD4984F9DD}" type="parTrans" cxnId="{26A560F5-4475-4AED-8892-820C13B6930C}">
      <dgm:prSet/>
      <dgm:spPr/>
      <dgm:t>
        <a:bodyPr/>
        <a:lstStyle/>
        <a:p>
          <a:endParaRPr lang="en-US"/>
        </a:p>
      </dgm:t>
    </dgm:pt>
    <dgm:pt modelId="{428B1376-F7AC-4B74-8D5C-6C130D190332}" type="sibTrans" cxnId="{26A560F5-4475-4AED-8892-820C13B6930C}">
      <dgm:prSet/>
      <dgm:spPr/>
      <dgm:t>
        <a:bodyPr/>
        <a:lstStyle/>
        <a:p>
          <a:endParaRPr lang="en-US"/>
        </a:p>
      </dgm:t>
    </dgm:pt>
    <dgm:pt modelId="{C772CAD7-06F8-0D4C-8E20-C4DBBEE20836}" type="pres">
      <dgm:prSet presAssocID="{6F6C5942-8966-4549-B305-7D21D2D93390}" presName="Name0" presStyleCnt="0">
        <dgm:presLayoutVars>
          <dgm:dir/>
          <dgm:animLvl val="lvl"/>
          <dgm:resizeHandles val="exact"/>
        </dgm:presLayoutVars>
      </dgm:prSet>
      <dgm:spPr/>
    </dgm:pt>
    <dgm:pt modelId="{F5063D92-C8BC-3843-A59C-70C00476199D}" type="pres">
      <dgm:prSet presAssocID="{8D53F7C5-7351-4AFD-9827-927BC99407AC}" presName="boxAndChildren" presStyleCnt="0"/>
      <dgm:spPr/>
    </dgm:pt>
    <dgm:pt modelId="{6F4E87EF-54E6-EC49-8958-2EB0AF10CB29}" type="pres">
      <dgm:prSet presAssocID="{8D53F7C5-7351-4AFD-9827-927BC99407AC}" presName="parentTextBox" presStyleLbl="node1" presStyleIdx="0" presStyleCnt="2"/>
      <dgm:spPr/>
    </dgm:pt>
    <dgm:pt modelId="{2F331E13-F3A3-2C45-8F47-CBF3B3CB2E0B}" type="pres">
      <dgm:prSet presAssocID="{8D53F7C5-7351-4AFD-9827-927BC99407AC}" presName="entireBox" presStyleLbl="node1" presStyleIdx="0" presStyleCnt="2"/>
      <dgm:spPr/>
    </dgm:pt>
    <dgm:pt modelId="{EB9001EA-C695-3A4A-9577-052AD57DD8D6}" type="pres">
      <dgm:prSet presAssocID="{8D53F7C5-7351-4AFD-9827-927BC99407AC}" presName="descendantBox" presStyleCnt="0"/>
      <dgm:spPr/>
    </dgm:pt>
    <dgm:pt modelId="{29C42EDF-8958-C74E-9AF6-E94948C2C933}" type="pres">
      <dgm:prSet presAssocID="{0A94C166-616C-4309-B081-0844779DD1F2}" presName="childTextBox" presStyleLbl="fgAccFollowNode1" presStyleIdx="0" presStyleCnt="2">
        <dgm:presLayoutVars>
          <dgm:bulletEnabled val="1"/>
        </dgm:presLayoutVars>
      </dgm:prSet>
      <dgm:spPr/>
    </dgm:pt>
    <dgm:pt modelId="{65547C3C-5A42-D740-8AB6-A6BEE82DF488}" type="pres">
      <dgm:prSet presAssocID="{B3BA0098-D395-41EC-91F9-59F8C3212289}" presName="childTextBox" presStyleLbl="fgAccFollowNode1" presStyleIdx="1" presStyleCnt="2">
        <dgm:presLayoutVars>
          <dgm:bulletEnabled val="1"/>
        </dgm:presLayoutVars>
      </dgm:prSet>
      <dgm:spPr/>
    </dgm:pt>
    <dgm:pt modelId="{18DDCA43-530A-E44F-9F5F-E5CB66CD537E}" type="pres">
      <dgm:prSet presAssocID="{8AC1BFA6-22D3-4198-9DEC-70DF82E5FFFF}" presName="sp" presStyleCnt="0"/>
      <dgm:spPr/>
    </dgm:pt>
    <dgm:pt modelId="{7EF1E329-F0B6-714C-8D15-0E1D812369D4}" type="pres">
      <dgm:prSet presAssocID="{3C9DE0BE-E5AD-4972-94B8-4BC6FA8E5703}" presName="arrowAndChildren" presStyleCnt="0"/>
      <dgm:spPr/>
    </dgm:pt>
    <dgm:pt modelId="{7053810C-16B7-6B45-B030-F8F6C9F56676}" type="pres">
      <dgm:prSet presAssocID="{3C9DE0BE-E5AD-4972-94B8-4BC6FA8E5703}" presName="parentTextArrow" presStyleLbl="node1" presStyleIdx="1" presStyleCnt="2"/>
      <dgm:spPr/>
    </dgm:pt>
  </dgm:ptLst>
  <dgm:cxnLst>
    <dgm:cxn modelId="{B5D25D06-17DF-B64C-A9E0-511C7084DE72}" type="presOf" srcId="{3C9DE0BE-E5AD-4972-94B8-4BC6FA8E5703}" destId="{7053810C-16B7-6B45-B030-F8F6C9F56676}" srcOrd="0" destOrd="0" presId="urn:microsoft.com/office/officeart/2005/8/layout/process4"/>
    <dgm:cxn modelId="{618C090D-E014-724E-A6E2-CBF58C78F1AA}" type="presOf" srcId="{B3BA0098-D395-41EC-91F9-59F8C3212289}" destId="{65547C3C-5A42-D740-8AB6-A6BEE82DF488}" srcOrd="0" destOrd="0" presId="urn:microsoft.com/office/officeart/2005/8/layout/process4"/>
    <dgm:cxn modelId="{E6D5710F-6BBF-BC44-B4A5-04A01D2F31CA}" type="presOf" srcId="{8D53F7C5-7351-4AFD-9827-927BC99407AC}" destId="{2F331E13-F3A3-2C45-8F47-CBF3B3CB2E0B}" srcOrd="1" destOrd="0" presId="urn:microsoft.com/office/officeart/2005/8/layout/process4"/>
    <dgm:cxn modelId="{EE597F4B-C18D-4D80-9B4E-8EF0BC8D2C01}" srcId="{6F6C5942-8966-4549-B305-7D21D2D93390}" destId="{8D53F7C5-7351-4AFD-9827-927BC99407AC}" srcOrd="1" destOrd="0" parTransId="{9CD9AA77-7CD8-4151-B577-725E79D4499E}" sibTransId="{DDAEADC4-2D92-4FD5-A27E-8A2072416CBE}"/>
    <dgm:cxn modelId="{70021851-F11E-D743-B425-74AE65F9CC0F}" type="presOf" srcId="{6F6C5942-8966-4549-B305-7D21D2D93390}" destId="{C772CAD7-06F8-0D4C-8E20-C4DBBEE20836}" srcOrd="0" destOrd="0" presId="urn:microsoft.com/office/officeart/2005/8/layout/process4"/>
    <dgm:cxn modelId="{8C30455C-4958-A34D-B426-3A07AB872A45}" type="presOf" srcId="{0A94C166-616C-4309-B081-0844779DD1F2}" destId="{29C42EDF-8958-C74E-9AF6-E94948C2C933}" srcOrd="0" destOrd="0" presId="urn:microsoft.com/office/officeart/2005/8/layout/process4"/>
    <dgm:cxn modelId="{908138B0-93E9-3A45-9A3B-910CFC39A962}" type="presOf" srcId="{8D53F7C5-7351-4AFD-9827-927BC99407AC}" destId="{6F4E87EF-54E6-EC49-8958-2EB0AF10CB29}" srcOrd="0" destOrd="0" presId="urn:microsoft.com/office/officeart/2005/8/layout/process4"/>
    <dgm:cxn modelId="{A3E224E1-B537-4A5B-8DEA-0CD9F376A0CD}" srcId="{6F6C5942-8966-4549-B305-7D21D2D93390}" destId="{3C9DE0BE-E5AD-4972-94B8-4BC6FA8E5703}" srcOrd="0" destOrd="0" parTransId="{65A8A704-270E-44EF-9C2B-DF73B49FF858}" sibTransId="{8AC1BFA6-22D3-4198-9DEC-70DF82E5FFFF}"/>
    <dgm:cxn modelId="{CD29B5EF-F6F8-4605-BA5A-D6924AB7DBEB}" srcId="{8D53F7C5-7351-4AFD-9827-927BC99407AC}" destId="{0A94C166-616C-4309-B081-0844779DD1F2}" srcOrd="0" destOrd="0" parTransId="{40668AB3-E8A8-4A3F-8E51-A911E335736E}" sibTransId="{B1C8E810-420B-491F-9D81-CB434A5B0333}"/>
    <dgm:cxn modelId="{26A560F5-4475-4AED-8892-820C13B6930C}" srcId="{8D53F7C5-7351-4AFD-9827-927BC99407AC}" destId="{B3BA0098-D395-41EC-91F9-59F8C3212289}" srcOrd="1" destOrd="0" parTransId="{AEB48534-D1AD-46D9-B03C-BADD4984F9DD}" sibTransId="{428B1376-F7AC-4B74-8D5C-6C130D190332}"/>
    <dgm:cxn modelId="{D111EF1F-EAAE-1949-94B1-431D03B71DAF}" type="presParOf" srcId="{C772CAD7-06F8-0D4C-8E20-C4DBBEE20836}" destId="{F5063D92-C8BC-3843-A59C-70C00476199D}" srcOrd="0" destOrd="0" presId="urn:microsoft.com/office/officeart/2005/8/layout/process4"/>
    <dgm:cxn modelId="{BC719C1B-97F3-DC47-BEC6-4264B21525FB}" type="presParOf" srcId="{F5063D92-C8BC-3843-A59C-70C00476199D}" destId="{6F4E87EF-54E6-EC49-8958-2EB0AF10CB29}" srcOrd="0" destOrd="0" presId="urn:microsoft.com/office/officeart/2005/8/layout/process4"/>
    <dgm:cxn modelId="{923F4A9C-6EB9-D243-B4A5-6454D3970107}" type="presParOf" srcId="{F5063D92-C8BC-3843-A59C-70C00476199D}" destId="{2F331E13-F3A3-2C45-8F47-CBF3B3CB2E0B}" srcOrd="1" destOrd="0" presId="urn:microsoft.com/office/officeart/2005/8/layout/process4"/>
    <dgm:cxn modelId="{9E358387-8E14-134D-820E-5872BE21B31C}" type="presParOf" srcId="{F5063D92-C8BC-3843-A59C-70C00476199D}" destId="{EB9001EA-C695-3A4A-9577-052AD57DD8D6}" srcOrd="2" destOrd="0" presId="urn:microsoft.com/office/officeart/2005/8/layout/process4"/>
    <dgm:cxn modelId="{4829803B-100E-F74A-B6CC-EAFAE200FBCC}" type="presParOf" srcId="{EB9001EA-C695-3A4A-9577-052AD57DD8D6}" destId="{29C42EDF-8958-C74E-9AF6-E94948C2C933}" srcOrd="0" destOrd="0" presId="urn:microsoft.com/office/officeart/2005/8/layout/process4"/>
    <dgm:cxn modelId="{8308624C-AA11-AB48-ACEF-A4AE81E78ED8}" type="presParOf" srcId="{EB9001EA-C695-3A4A-9577-052AD57DD8D6}" destId="{65547C3C-5A42-D740-8AB6-A6BEE82DF488}" srcOrd="1" destOrd="0" presId="urn:microsoft.com/office/officeart/2005/8/layout/process4"/>
    <dgm:cxn modelId="{C5AF51F1-14C3-DB4D-A1F0-6F8AB9D897BF}" type="presParOf" srcId="{C772CAD7-06F8-0D4C-8E20-C4DBBEE20836}" destId="{18DDCA43-530A-E44F-9F5F-E5CB66CD537E}" srcOrd="1" destOrd="0" presId="urn:microsoft.com/office/officeart/2005/8/layout/process4"/>
    <dgm:cxn modelId="{B28FBB1D-6553-1C41-8FA0-ED258012FB4E}" type="presParOf" srcId="{C772CAD7-06F8-0D4C-8E20-C4DBBEE20836}" destId="{7EF1E329-F0B6-714C-8D15-0E1D812369D4}" srcOrd="2" destOrd="0" presId="urn:microsoft.com/office/officeart/2005/8/layout/process4"/>
    <dgm:cxn modelId="{C7CF4A26-84B4-9147-87B5-14AC1C33019B}" type="presParOf" srcId="{7EF1E329-F0B6-714C-8D15-0E1D812369D4}" destId="{7053810C-16B7-6B45-B030-F8F6C9F5667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31E13-F3A3-2C45-8F47-CBF3B3CB2E0B}">
      <dsp:nvSpPr>
        <dsp:cNvPr id="0" name=""/>
        <dsp:cNvSpPr/>
      </dsp:nvSpPr>
      <dsp:spPr>
        <a:xfrm>
          <a:off x="0" y="3365876"/>
          <a:ext cx="6396484" cy="220837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Two types of neural network</a:t>
          </a:r>
          <a:r>
            <a:rPr lang="en-US" sz="2700" kern="1200" dirty="0"/>
            <a:t>s </a:t>
          </a:r>
        </a:p>
      </dsp:txBody>
      <dsp:txXfrm>
        <a:off x="0" y="3365876"/>
        <a:ext cx="6396484" cy="1192524"/>
      </dsp:txXfrm>
    </dsp:sp>
    <dsp:sp modelId="{29C42EDF-8958-C74E-9AF6-E94948C2C933}">
      <dsp:nvSpPr>
        <dsp:cNvPr id="0" name=""/>
        <dsp:cNvSpPr/>
      </dsp:nvSpPr>
      <dsp:spPr>
        <a:xfrm>
          <a:off x="0" y="4514233"/>
          <a:ext cx="3198241" cy="10158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Feedforward</a:t>
          </a:r>
        </a:p>
      </dsp:txBody>
      <dsp:txXfrm>
        <a:off x="0" y="4514233"/>
        <a:ext cx="3198241" cy="1015854"/>
      </dsp:txXfrm>
    </dsp:sp>
    <dsp:sp modelId="{65547C3C-5A42-D740-8AB6-A6BEE82DF488}">
      <dsp:nvSpPr>
        <dsp:cNvPr id="0" name=""/>
        <dsp:cNvSpPr/>
      </dsp:nvSpPr>
      <dsp:spPr>
        <a:xfrm>
          <a:off x="3198242" y="4514233"/>
          <a:ext cx="3198241" cy="101585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Recurrent</a:t>
          </a:r>
          <a:r>
            <a:rPr lang="en-US" sz="4000" kern="1200" dirty="0"/>
            <a:t> </a:t>
          </a:r>
        </a:p>
      </dsp:txBody>
      <dsp:txXfrm>
        <a:off x="3198242" y="4514233"/>
        <a:ext cx="3198241" cy="1015854"/>
      </dsp:txXfrm>
    </dsp:sp>
    <dsp:sp modelId="{7053810C-16B7-6B45-B030-F8F6C9F56676}">
      <dsp:nvSpPr>
        <dsp:cNvPr id="0" name=""/>
        <dsp:cNvSpPr/>
      </dsp:nvSpPr>
      <dsp:spPr>
        <a:xfrm rot="10800000">
          <a:off x="0" y="2514"/>
          <a:ext cx="6396484" cy="3396487"/>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A neural network is a series of algorithms that endeavors to recognize underlying relationships in a set of data through a process that mimics the way the hum</a:t>
          </a:r>
          <a:r>
            <a:rPr lang="en-US" sz="2700" kern="1200" dirty="0"/>
            <a:t>an brain operates</a:t>
          </a:r>
        </a:p>
      </dsp:txBody>
      <dsp:txXfrm rot="10800000">
        <a:off x="0" y="2514"/>
        <a:ext cx="6396484" cy="22069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BCA93-B81F-5B49-9D0E-EEF410486684}" type="datetimeFigureOut">
              <a:rPr lang="en-US" smtClean="0"/>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42AB8-151D-784B-B563-0E88E5C6BEA6}" type="slidenum">
              <a:rPr lang="en-US" smtClean="0"/>
              <a:t>‹#›</a:t>
            </a:fld>
            <a:endParaRPr lang="en-US"/>
          </a:p>
        </p:txBody>
      </p:sp>
    </p:spTree>
    <p:extLst>
      <p:ext uri="{BB962C8B-B14F-4D97-AF65-F5344CB8AC3E}">
        <p14:creationId xmlns:p14="http://schemas.microsoft.com/office/powerpoint/2010/main" val="340603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525252"/>
                </a:solidFill>
                <a:latin typeface="IBM Plex Sans" panose="020B0503050203000203" pitchFamily="34" charset="0"/>
              </a:rPr>
              <a:t>These deep learning algorithms are commonly used for ordinal or temporal problems, such as language translation, natural language processing (</a:t>
            </a:r>
            <a:r>
              <a:rPr lang="en-US" dirty="0" err="1">
                <a:solidFill>
                  <a:srgbClr val="525252"/>
                </a:solidFill>
                <a:latin typeface="IBM Plex Sans" panose="020B0503050203000203" pitchFamily="34" charset="0"/>
              </a:rPr>
              <a:t>nlp</a:t>
            </a:r>
            <a:r>
              <a:rPr lang="en-US" dirty="0">
                <a:solidFill>
                  <a:srgbClr val="525252"/>
                </a:solidFill>
                <a:latin typeface="IBM Plex Sans" panose="020B0503050203000203" pitchFamily="34" charset="0"/>
              </a:rPr>
              <a:t>), speech recognition, and image captioning</a:t>
            </a:r>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2</a:t>
            </a:fld>
            <a:endParaRPr lang="en-US"/>
          </a:p>
        </p:txBody>
      </p:sp>
    </p:spTree>
    <p:extLst>
      <p:ext uri="{BB962C8B-B14F-4D97-AF65-F5344CB8AC3E}">
        <p14:creationId xmlns:p14="http://schemas.microsoft.com/office/powerpoint/2010/main" val="295036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14</a:t>
            </a:fld>
            <a:endParaRPr lang="en-US"/>
          </a:p>
        </p:txBody>
      </p:sp>
    </p:spTree>
    <p:extLst>
      <p:ext uri="{BB962C8B-B14F-4D97-AF65-F5344CB8AC3E}">
        <p14:creationId xmlns:p14="http://schemas.microsoft.com/office/powerpoint/2010/main" val="121518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NumPy stands for ‘Numerical Python’ or ‘Numeric Python’. It is an open source module of Python which provides fast mathematical computation on arrays and matrices. Since, arrays and matrices are an essential part of the Machine Learning ecosystem, NumPy along with Machine Learning modules like Scikit-learn, Pandas, Matplotlib, TensorFlow, etc. complete the Python Machine Learning Ecosystem.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NumPy, Pandas is one of the most widely used python libraries in data science. It provides high-performance, easy to use structures and data analysis tools. Unlike NumPy library which provides objects for multi-dimensional arrays, Pandas provides in-memory 2d table object called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It is like a spreadsheet with column names and row labels.</a:t>
            </a:r>
          </a:p>
          <a:p>
            <a:br>
              <a:rPr lang="en-US" dirty="0"/>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15</a:t>
            </a:fld>
            <a:endParaRPr lang="en-US"/>
          </a:p>
        </p:txBody>
      </p:sp>
    </p:spTree>
    <p:extLst>
      <p:ext uri="{BB962C8B-B14F-4D97-AF65-F5344CB8AC3E}">
        <p14:creationId xmlns:p14="http://schemas.microsoft.com/office/powerpoint/2010/main" val="1345116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Created by the Google Brain team, TensorFlow is an open source library for numerical computation and large-scale machine learning. TensorFlow bundles together a slew of machine learning and deep learning (aka neural networking) models and algorithms and makes them useful by way of a common metaphor. It uses Python to provide a convenient front-end API for building applications with the framework, while executing those applications in high-performance C++.</a:t>
            </a:r>
            <a:endParaRPr lang="en-US" dirty="0"/>
          </a:p>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16</a:t>
            </a:fld>
            <a:endParaRPr lang="en-US"/>
          </a:p>
        </p:txBody>
      </p:sp>
    </p:spTree>
    <p:extLst>
      <p:ext uri="{BB962C8B-B14F-4D97-AF65-F5344CB8AC3E}">
        <p14:creationId xmlns:p14="http://schemas.microsoft.com/office/powerpoint/2010/main" val="199160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563" indent="-182563">
              <a:spcBef>
                <a:spcPts val="0"/>
              </a:spcBef>
              <a:spcAft>
                <a:spcPts val="1200"/>
              </a:spcAft>
              <a:buFont typeface="Arial" panose="020B0604020202020204" pitchFamily="34" charset="0"/>
            </a:pPr>
            <a:r>
              <a:rPr lang="en-US" sz="1200" b="1" dirty="0">
                <a:latin typeface="Arial" panose="020B0604020202020204" pitchFamily="34" charset="0"/>
                <a:cs typeface="Arial" panose="020B0604020202020204" pitchFamily="34" charset="0"/>
              </a:rPr>
              <a:t>Recurrent since they receive inputs, update the hidden states depending on the previous computations, and make predictions for every element of a sequence.</a:t>
            </a:r>
          </a:p>
          <a:p>
            <a:pPr marL="182563" indent="-182563">
              <a:spcBef>
                <a:spcPts val="0"/>
              </a:spcBef>
              <a:spcAft>
                <a:spcPts val="1200"/>
              </a:spcAft>
              <a:buFont typeface="Arial" panose="020B0604020202020204" pitchFamily="34" charset="0"/>
            </a:pPr>
            <a:r>
              <a:rPr lang="en-US" sz="1200" b="1" dirty="0">
                <a:latin typeface="Arial" panose="020B0604020202020204" pitchFamily="34" charset="0"/>
                <a:cs typeface="Arial" panose="020B0604020202020204" pitchFamily="34" charset="0"/>
              </a:rPr>
              <a:t>RNNs are a neural network with memory.</a:t>
            </a:r>
          </a:p>
          <a:p>
            <a:pPr marL="182563" indent="-182563">
              <a:spcBef>
                <a:spcPts val="0"/>
              </a:spcBef>
              <a:spcAft>
                <a:spcPts val="1200"/>
              </a:spcAft>
              <a:buFont typeface="Arial" panose="020B0604020202020204" pitchFamily="34" charset="0"/>
            </a:pPr>
            <a:r>
              <a:rPr lang="en-US" sz="1200" b="1" dirty="0">
                <a:latin typeface="Arial" panose="020B0604020202020204" pitchFamily="34" charset="0"/>
                <a:cs typeface="Arial" panose="020B0604020202020204" pitchFamily="34" charset="0"/>
              </a:rPr>
              <a:t>RNNs are very powerful dynamic system for sequence tasks such as speech recognition or handwritten recognition since they maintain a state vector that implicitly contains information about the history of all the past elements of a sequence.</a:t>
            </a:r>
          </a:p>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3</a:t>
            </a:fld>
            <a:endParaRPr lang="en-US"/>
          </a:p>
        </p:txBody>
      </p:sp>
    </p:spTree>
    <p:extLst>
      <p:ext uri="{BB962C8B-B14F-4D97-AF65-F5344CB8AC3E}">
        <p14:creationId xmlns:p14="http://schemas.microsoft.com/office/powerpoint/2010/main" val="37421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is the input </a:t>
            </a:r>
          </a:p>
          <a:p>
            <a:r>
              <a:rPr lang="en-US" dirty="0"/>
              <a:t>H is the output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Hyperbolic Tangent Function (Tanh)</a:t>
            </a:r>
            <a:br>
              <a:rPr lang="en-US" dirty="0"/>
            </a:br>
            <a:br>
              <a:rPr lang="en-US" dirty="0"/>
            </a:br>
            <a:r>
              <a:rPr lang="en-US" dirty="0"/>
              <a:t>The biggest advantage of the tanh function is that it produces a zero-centered output, thereby supporting the backpropagation process.</a:t>
            </a:r>
          </a:p>
        </p:txBody>
      </p:sp>
      <p:sp>
        <p:nvSpPr>
          <p:cNvPr id="4" name="Slide Number Placeholder 3"/>
          <p:cNvSpPr>
            <a:spLocks noGrp="1"/>
          </p:cNvSpPr>
          <p:nvPr>
            <p:ph type="sldNum" sz="quarter" idx="5"/>
          </p:nvPr>
        </p:nvSpPr>
        <p:spPr/>
        <p:txBody>
          <a:bodyPr/>
          <a:lstStyle/>
          <a:p>
            <a:fld id="{A8042AB8-151D-784B-B563-0E88E5C6BEA6}" type="slidenum">
              <a:rPr lang="en-US" smtClean="0"/>
              <a:t>5</a:t>
            </a:fld>
            <a:endParaRPr lang="en-US"/>
          </a:p>
        </p:txBody>
      </p:sp>
    </p:spTree>
    <p:extLst>
      <p:ext uri="{BB962C8B-B14F-4D97-AF65-F5344CB8AC3E}">
        <p14:creationId xmlns:p14="http://schemas.microsoft.com/office/powerpoint/2010/main" val="315454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Definition: The influence of a given input on the hidden layer, and therefore on the network output, either decays or grows exponentially as it propagates through an RNN</a:t>
            </a:r>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6</a:t>
            </a:fld>
            <a:endParaRPr lang="en-US"/>
          </a:p>
        </p:txBody>
      </p:sp>
    </p:spTree>
    <p:extLst>
      <p:ext uri="{BB962C8B-B14F-4D97-AF65-F5344CB8AC3E}">
        <p14:creationId xmlns:p14="http://schemas.microsoft.com/office/powerpoint/2010/main" val="413250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8</a:t>
            </a:fld>
            <a:endParaRPr lang="en-US"/>
          </a:p>
        </p:txBody>
      </p:sp>
    </p:spTree>
    <p:extLst>
      <p:ext uri="{BB962C8B-B14F-4D97-AF65-F5344CB8AC3E}">
        <p14:creationId xmlns:p14="http://schemas.microsoft.com/office/powerpoint/2010/main" val="300997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82563" indent="-182563">
                  <a:spcAft>
                    <a:spcPts val="1200"/>
                  </a:spcAft>
                  <a:buFont typeface="Arial" charset="0"/>
                  <a:buChar char="•"/>
                </a:pPr>
                <a14:m>
                  <m:oMath xmlns:m="http://schemas.openxmlformats.org/officeDocument/2006/math">
                    <m:r>
                      <a:rPr lang="en-US" b="1" i="1" smtClean="0">
                        <a:latin typeface="Cambria Math" panose="02040503050406030204" pitchFamily="18" charset="0"/>
                        <a:cs typeface="Arial" panose="020B0604020202020204" pitchFamily="34" charset="0"/>
                      </a:rPr>
                      <m:t>𝒊</m:t>
                    </m:r>
                    <m:r>
                      <a:rPr lang="en-US" b="1" smtClean="0">
                        <a:latin typeface="Cambria Math" panose="02040503050406030204" pitchFamily="18" charset="0"/>
                        <a:cs typeface="Arial" panose="020B0604020202020204" pitchFamily="34" charset="0"/>
                      </a:rPr>
                      <m:t>: </m:t>
                    </m:r>
                  </m:oMath>
                </a14:m>
                <a:r>
                  <a:rPr lang="en-US" b="1" dirty="0">
                    <a:latin typeface="Arial" panose="020B0604020202020204" pitchFamily="34" charset="0"/>
                    <a:cs typeface="Arial" panose="020B0604020202020204" pitchFamily="34" charset="0"/>
                  </a:rPr>
                  <a:t>input gate, how much of the new information will be let through the memory cell. </a:t>
                </a:r>
              </a:p>
              <a:p>
                <a:pPr marL="182563" indent="-182563">
                  <a:spcAft>
                    <a:spcPts val="1200"/>
                  </a:spcAft>
                  <a:buFont typeface="Arial" charset="0"/>
                  <a:buChar char="•"/>
                </a:pPr>
                <a14:m>
                  <m:oMath xmlns:m="http://schemas.openxmlformats.org/officeDocument/2006/math">
                    <m:r>
                      <a:rPr lang="en-US" b="1" i="1">
                        <a:latin typeface="Cambria Math" panose="02040503050406030204" pitchFamily="18" charset="0"/>
                        <a:cs typeface="Arial" panose="020B0604020202020204" pitchFamily="34" charset="0"/>
                      </a:rPr>
                      <m:t>𝒇</m:t>
                    </m:r>
                  </m:oMath>
                </a14:m>
                <a:r>
                  <a:rPr lang="en-US" b="1" dirty="0">
                    <a:latin typeface="Arial" panose="020B0604020202020204" pitchFamily="34" charset="0"/>
                    <a:cs typeface="Arial" panose="020B0604020202020204" pitchFamily="34" charset="0"/>
                  </a:rPr>
                  <a:t>: forget gate, responsible for information should be thrown away from memory cell. </a:t>
                </a:r>
              </a:p>
              <a:p>
                <a:pPr marL="182563" indent="-182563">
                  <a:spcAft>
                    <a:spcPts val="1200"/>
                  </a:spcAft>
                  <a:buFont typeface="Arial" charset="0"/>
                  <a:buChar char="•"/>
                </a:pPr>
                <a14:m>
                  <m:oMath xmlns:m="http://schemas.openxmlformats.org/officeDocument/2006/math">
                    <m:r>
                      <a:rPr lang="en-US" b="1" i="1">
                        <a:latin typeface="Cambria Math" panose="02040503050406030204" pitchFamily="18" charset="0"/>
                        <a:cs typeface="Arial" panose="020B0604020202020204" pitchFamily="34" charset="0"/>
                      </a:rPr>
                      <m:t>𝒐</m:t>
                    </m:r>
                    <m:r>
                      <a:rPr lang="en-US" b="1">
                        <a:latin typeface="Cambria Math" panose="02040503050406030204" pitchFamily="18" charset="0"/>
                        <a:cs typeface="Arial" panose="020B0604020202020204" pitchFamily="34" charset="0"/>
                      </a:rPr>
                      <m:t>: </m:t>
                    </m:r>
                  </m:oMath>
                </a14:m>
                <a:r>
                  <a:rPr lang="en-US" b="1" dirty="0">
                    <a:latin typeface="Arial" panose="020B0604020202020204" pitchFamily="34" charset="0"/>
                    <a:cs typeface="Arial" panose="020B0604020202020204" pitchFamily="34" charset="0"/>
                  </a:rPr>
                  <a:t>output gate, how much of the information will be passed to expose to the next time step.</a:t>
                </a:r>
              </a:p>
              <a:p>
                <a:pPr marL="182563" indent="-182563">
                  <a:spcAft>
                    <a:spcPts val="1200"/>
                  </a:spcAft>
                  <a:buFont typeface="Arial" charset="0"/>
                  <a:buChar char="•"/>
                </a:pPr>
                <a14:m>
                  <m:oMath xmlns:m="http://schemas.openxmlformats.org/officeDocument/2006/math">
                    <m:r>
                      <a:rPr lang="en-US" b="1" i="1">
                        <a:latin typeface="Cambria Math" panose="02040503050406030204" pitchFamily="18" charset="0"/>
                        <a:cs typeface="Arial" panose="020B0604020202020204" pitchFamily="34" charset="0"/>
                      </a:rPr>
                      <m:t>𝒈</m:t>
                    </m:r>
                    <m:r>
                      <a:rPr lang="en-US" b="1">
                        <a:latin typeface="Cambria Math" panose="02040503050406030204" pitchFamily="18" charset="0"/>
                        <a:cs typeface="Arial" panose="020B0604020202020204" pitchFamily="34" charset="0"/>
                      </a:rPr>
                      <m:t>: </m:t>
                    </m:r>
                  </m:oMath>
                </a14:m>
                <a:r>
                  <a:rPr lang="en-US" b="1" dirty="0">
                    <a:latin typeface="Arial" panose="020B0604020202020204" pitchFamily="34" charset="0"/>
                    <a:cs typeface="Arial" panose="020B0604020202020204" pitchFamily="34" charset="0"/>
                  </a:rPr>
                  <a:t>self-recurrent which is equal to standard RNN</a:t>
                </a:r>
              </a:p>
              <a:p>
                <a:pPr marL="182563" indent="-182563">
                  <a:spcAft>
                    <a:spcPts val="1200"/>
                  </a:spcAft>
                  <a:buFont typeface="Arial" charset="0"/>
                  <a:buChar char="•"/>
                </a:pPr>
                <a14:m>
                  <m:oMath xmlns:m="http://schemas.openxmlformats.org/officeDocument/2006/math">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𝒄</m:t>
                        </m:r>
                      </m:e>
                      <m:sub>
                        <m:r>
                          <a:rPr lang="en-US" b="1" i="1">
                            <a:latin typeface="Cambria Math" panose="02040503050406030204" pitchFamily="18"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internal memory of the memory cell </a:t>
                </a:r>
              </a:p>
              <a:p>
                <a:pPr marL="182563" indent="-182563">
                  <a:spcAft>
                    <a:spcPts val="1200"/>
                  </a:spcAft>
                  <a:buFont typeface="Arial" charset="0"/>
                  <a:buChar char="•"/>
                </a:pPr>
                <a14:m>
                  <m:oMath xmlns:m="http://schemas.openxmlformats.org/officeDocument/2006/math">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𝒔</m:t>
                        </m:r>
                      </m:e>
                      <m:sub>
                        <m:r>
                          <a:rPr lang="en-US" b="1" i="1">
                            <a:latin typeface="Cambria Math" panose="02040503050406030204" pitchFamily="18"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hidden state </a:t>
                </a:r>
              </a:p>
              <a:p>
                <a:pPr marL="182563" indent="-182563">
                  <a:spcAft>
                    <a:spcPts val="1200"/>
                  </a:spcAft>
                  <a:buFont typeface="Arial" charset="0"/>
                  <a:buChar char="•"/>
                </a:pPr>
                <a14:m>
                  <m:oMath xmlns:m="http://schemas.openxmlformats.org/officeDocument/2006/math">
                    <m:r>
                      <a:rPr lang="en-US" b="1" i="0" smtClean="0">
                        <a:latin typeface="Cambria Math" charset="0"/>
                        <a:cs typeface="Arial" panose="020B0604020202020204" pitchFamily="34" charset="0"/>
                      </a:rPr>
                      <m:t>𝐲</m:t>
                    </m:r>
                  </m:oMath>
                </a14:m>
                <a:r>
                  <a:rPr lang="en-US" b="1" dirty="0">
                    <a:latin typeface="Arial" panose="020B0604020202020204" pitchFamily="34" charset="0"/>
                    <a:cs typeface="Arial" panose="020B0604020202020204" pitchFamily="34" charset="0"/>
                  </a:rPr>
                  <a:t>: final output</a:t>
                </a:r>
              </a:p>
              <a:p>
                <a:endParaRPr lang="en-US" dirty="0"/>
              </a:p>
            </p:txBody>
          </p:sp>
        </mc:Choice>
        <mc:Fallback xmlns="">
          <p:sp>
            <p:nvSpPr>
              <p:cNvPr id="3" name="Notes Placeholder 2"/>
              <p:cNvSpPr>
                <a:spLocks noGrp="1"/>
              </p:cNvSpPr>
              <p:nvPr>
                <p:ph type="body" idx="1"/>
              </p:nvPr>
            </p:nvSpPr>
            <p:spPr/>
            <p:txBody>
              <a:bodyPr/>
              <a:lstStyle/>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𝒊: </a:t>
                </a:r>
                <a:r>
                  <a:rPr lang="en-US" b="1" dirty="0">
                    <a:latin typeface="Arial" panose="020B0604020202020204" pitchFamily="34" charset="0"/>
                    <a:cs typeface="Arial" panose="020B0604020202020204" pitchFamily="34" charset="0"/>
                  </a:rPr>
                  <a:t>input gate, how much of the new information will be let through the memory cell. </a:t>
                </a:r>
              </a:p>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𝒇</a:t>
                </a:r>
                <a:r>
                  <a:rPr lang="en-US" b="1" dirty="0">
                    <a:latin typeface="Arial" panose="020B0604020202020204" pitchFamily="34" charset="0"/>
                    <a:cs typeface="Arial" panose="020B0604020202020204" pitchFamily="34" charset="0"/>
                  </a:rPr>
                  <a:t>: forget gate, responsible for information should be thrown away from memory cell. </a:t>
                </a:r>
              </a:p>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𝒐: </a:t>
                </a:r>
                <a:r>
                  <a:rPr lang="en-US" b="1" dirty="0">
                    <a:latin typeface="Arial" panose="020B0604020202020204" pitchFamily="34" charset="0"/>
                    <a:cs typeface="Arial" panose="020B0604020202020204" pitchFamily="34" charset="0"/>
                  </a:rPr>
                  <a:t>output gate, how much of the information will be passed to expose to the next time step.</a:t>
                </a:r>
              </a:p>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𝒈: </a:t>
                </a:r>
                <a:r>
                  <a:rPr lang="en-US" b="1" dirty="0">
                    <a:latin typeface="Arial" panose="020B0604020202020204" pitchFamily="34" charset="0"/>
                    <a:cs typeface="Arial" panose="020B0604020202020204" pitchFamily="34" charset="0"/>
                  </a:rPr>
                  <a:t>self-recurrent which is equal to standard RNN</a:t>
                </a:r>
              </a:p>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𝒄_𝒕</a:t>
                </a:r>
                <a:r>
                  <a:rPr lang="en-US" b="1" dirty="0">
                    <a:latin typeface="Arial" panose="020B0604020202020204" pitchFamily="34" charset="0"/>
                    <a:cs typeface="Arial" panose="020B0604020202020204" pitchFamily="34" charset="0"/>
                  </a:rPr>
                  <a:t>: internal memory of the memory cell </a:t>
                </a:r>
              </a:p>
              <a:p>
                <a:pPr marL="182563" indent="-182563">
                  <a:spcAft>
                    <a:spcPts val="1200"/>
                  </a:spcAft>
                  <a:buFont typeface="Arial" charset="0"/>
                  <a:buChar char="•"/>
                </a:pPr>
                <a:r>
                  <a:rPr lang="en-US" b="1" i="0">
                    <a:latin typeface="Cambria Math" panose="02040503050406030204" pitchFamily="18" charset="0"/>
                    <a:cs typeface="Arial" panose="020B0604020202020204" pitchFamily="34" charset="0"/>
                  </a:rPr>
                  <a:t>𝒔_𝒕</a:t>
                </a:r>
                <a:r>
                  <a:rPr lang="en-US" b="1" dirty="0">
                    <a:latin typeface="Arial" panose="020B0604020202020204" pitchFamily="34" charset="0"/>
                    <a:cs typeface="Arial" panose="020B0604020202020204" pitchFamily="34" charset="0"/>
                  </a:rPr>
                  <a:t>: hidden state </a:t>
                </a:r>
              </a:p>
              <a:p>
                <a:pPr marL="182563" indent="-182563">
                  <a:spcAft>
                    <a:spcPts val="1200"/>
                  </a:spcAft>
                  <a:buFont typeface="Arial" charset="0"/>
                  <a:buChar char="•"/>
                </a:pPr>
                <a:r>
                  <a:rPr lang="en-US" b="1" i="0">
                    <a:latin typeface="Cambria Math" charset="0"/>
                    <a:cs typeface="Arial" panose="020B0604020202020204" pitchFamily="34" charset="0"/>
                  </a:rPr>
                  <a:t>𝐲</a:t>
                </a:r>
                <a:r>
                  <a:rPr lang="en-US" b="1" dirty="0">
                    <a:latin typeface="Arial" panose="020B0604020202020204" pitchFamily="34" charset="0"/>
                    <a:cs typeface="Arial" panose="020B0604020202020204" pitchFamily="34" charset="0"/>
                  </a:rPr>
                  <a:t>: final output</a:t>
                </a:r>
              </a:p>
              <a:p>
                <a:endParaRPr lang="en-US" dirty="0"/>
              </a:p>
            </p:txBody>
          </p:sp>
        </mc:Fallback>
      </mc:AlternateContent>
      <p:sp>
        <p:nvSpPr>
          <p:cNvPr id="4" name="Slide Number Placeholder 3"/>
          <p:cNvSpPr>
            <a:spLocks noGrp="1"/>
          </p:cNvSpPr>
          <p:nvPr>
            <p:ph type="sldNum" sz="quarter" idx="5"/>
          </p:nvPr>
        </p:nvSpPr>
        <p:spPr/>
        <p:txBody>
          <a:bodyPr/>
          <a:lstStyle/>
          <a:p>
            <a:fld id="{A8042AB8-151D-784B-B563-0E88E5C6BEA6}" type="slidenum">
              <a:rPr lang="en-US" smtClean="0"/>
              <a:t>9</a:t>
            </a:fld>
            <a:endParaRPr lang="en-US"/>
          </a:p>
        </p:txBody>
      </p:sp>
    </p:spTree>
    <p:extLst>
      <p:ext uri="{BB962C8B-B14F-4D97-AF65-F5344CB8AC3E}">
        <p14:creationId xmlns:p14="http://schemas.microsoft.com/office/powerpoint/2010/main" val="410880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sigmoid activation function, also called the logistic function, is traditionally </a:t>
            </a:r>
            <a:r>
              <a:rPr lang="en-US" sz="1200" b="1" i="0" kern="1200" dirty="0">
                <a:solidFill>
                  <a:schemeClr val="tx1"/>
                </a:solidFill>
                <a:effectLst/>
                <a:latin typeface="+mn-lt"/>
                <a:ea typeface="+mn-ea"/>
                <a:cs typeface="+mn-cs"/>
              </a:rPr>
              <a:t>a very popular activation function for neural networks</a:t>
            </a:r>
            <a:r>
              <a:rPr lang="en-US" sz="1200" b="0" i="0" kern="1200" dirty="0">
                <a:solidFill>
                  <a:schemeClr val="tx1"/>
                </a:solidFill>
                <a:effectLst/>
                <a:latin typeface="+mn-lt"/>
                <a:ea typeface="+mn-ea"/>
                <a:cs typeface="+mn-cs"/>
              </a:rPr>
              <a:t>. The input to the function is transformed into a value between 0.0 and 1.0.</a:t>
            </a:r>
          </a:p>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10</a:t>
            </a:fld>
            <a:endParaRPr lang="en-US"/>
          </a:p>
        </p:txBody>
      </p:sp>
    </p:spTree>
    <p:extLst>
      <p:ext uri="{BB962C8B-B14F-4D97-AF65-F5344CB8AC3E}">
        <p14:creationId xmlns:p14="http://schemas.microsoft.com/office/powerpoint/2010/main" val="220835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line the the carried memory that </a:t>
            </a:r>
            <a:r>
              <a:rPr lang="en-US" dirty="0" err="1"/>
              <a:t>rnn</a:t>
            </a:r>
            <a:r>
              <a:rPr lang="en-US" dirty="0"/>
              <a:t> doesn’t have </a:t>
            </a:r>
          </a:p>
        </p:txBody>
      </p:sp>
      <p:sp>
        <p:nvSpPr>
          <p:cNvPr id="4" name="Slide Number Placeholder 3"/>
          <p:cNvSpPr>
            <a:spLocks noGrp="1"/>
          </p:cNvSpPr>
          <p:nvPr>
            <p:ph type="sldNum" sz="quarter" idx="5"/>
          </p:nvPr>
        </p:nvSpPr>
        <p:spPr/>
        <p:txBody>
          <a:bodyPr/>
          <a:lstStyle/>
          <a:p>
            <a:fld id="{A8042AB8-151D-784B-B563-0E88E5C6BEA6}" type="slidenum">
              <a:rPr lang="en-US" smtClean="0"/>
              <a:t>11</a:t>
            </a:fld>
            <a:endParaRPr lang="en-US"/>
          </a:p>
        </p:txBody>
      </p:sp>
    </p:spTree>
    <p:extLst>
      <p:ext uri="{BB962C8B-B14F-4D97-AF65-F5344CB8AC3E}">
        <p14:creationId xmlns:p14="http://schemas.microsoft.com/office/powerpoint/2010/main" val="39046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42AB8-151D-784B-B563-0E88E5C6BEA6}" type="slidenum">
              <a:rPr lang="en-US" smtClean="0"/>
              <a:t>12</a:t>
            </a:fld>
            <a:endParaRPr lang="en-US"/>
          </a:p>
        </p:txBody>
      </p:sp>
    </p:spTree>
    <p:extLst>
      <p:ext uri="{BB962C8B-B14F-4D97-AF65-F5344CB8AC3E}">
        <p14:creationId xmlns:p14="http://schemas.microsoft.com/office/powerpoint/2010/main" val="210106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B22F-8EF8-B646-9FB9-9CDE78FC0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C515B0-ECE0-E74D-8090-18C0A7CF8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3A7D0-8078-7246-81B9-E87ED6D3516D}"/>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A4A8B11B-8380-ED4A-B3BE-98CBE81CE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3F20E-114D-104D-A75F-76680FAE5BE3}"/>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20067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6E62-348B-9341-84C1-BFD479AF0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AB4FFA-B4B5-8749-9656-177E042DE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432F5-55F1-7F44-86FB-DD6BE44A80C0}"/>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4265E1C5-435D-BD42-9303-726D800AA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8CA7A-3D78-224A-A3FD-891227321E4C}"/>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214150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8CAF7-7E46-C143-B0A3-2111D9ADF8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B017D-28C8-CB49-BA93-ABDAC36E8C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383B4-9754-404D-84FB-04BDE44AA223}"/>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D401B97B-D6FF-1948-BF40-88DC6F81A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20B6E-2921-4E4D-A01A-408210A83C7F}"/>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382887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03A9-CA4D-2F49-B6FC-E197748F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81E3F-3483-1643-A64B-79F148E58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6D51-BCF2-9E4A-BE9D-134F2F6A0513}"/>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ACD5B4CB-714A-2C41-879B-2976E720D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D8853-05A8-BE4F-B9B2-76F8C672EA8D}"/>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43255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32C5-A757-1946-B17A-843B470CD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1C8CA-09FD-E749-BF72-FC7610789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B83D-CEAF-C041-A2EC-D7900FAD8A2E}"/>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492A8F09-1F1C-784B-A2F1-53A43E716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69BE-2D31-AC4C-A7FB-0556EF65F12C}"/>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4120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231-3EC9-8F45-B01C-BCE5C4248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144B6-07E8-534A-86BB-1D9A8B194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4FB970-6F4B-E24B-A3A3-255486B81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D18112-F226-954A-95CA-A15B2A97F513}"/>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6" name="Footer Placeholder 5">
            <a:extLst>
              <a:ext uri="{FF2B5EF4-FFF2-40B4-BE49-F238E27FC236}">
                <a16:creationId xmlns:a16="http://schemas.microsoft.com/office/drawing/2014/main" id="{4F362B80-B147-EE4A-9691-289894DBA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CADE5-83E7-D74D-8CDD-27CC88B5FBE6}"/>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53994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4058-194B-4040-B588-A6F043C9C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43222-8DFC-1D4D-B80D-4FA1D7061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B2AAA-4967-CB46-B88A-A3A5DDECE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D3440A-BF1A-8047-9DBE-8B636774E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CBE15-3A45-8244-BB74-AD7223C28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1AD50E-977D-2C4B-B1DF-35FE68F5A226}"/>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8" name="Footer Placeholder 7">
            <a:extLst>
              <a:ext uri="{FF2B5EF4-FFF2-40B4-BE49-F238E27FC236}">
                <a16:creationId xmlns:a16="http://schemas.microsoft.com/office/drawing/2014/main" id="{6649C979-5300-DD41-95C4-2D40CB7230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FA61E3-7EC8-AD44-B0FE-DEB19E81E11F}"/>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248122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7D86-B817-FE44-88BA-10E164B2B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CDA28-DFFC-1E4A-AA9B-BB5D68B47C94}"/>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4" name="Footer Placeholder 3">
            <a:extLst>
              <a:ext uri="{FF2B5EF4-FFF2-40B4-BE49-F238E27FC236}">
                <a16:creationId xmlns:a16="http://schemas.microsoft.com/office/drawing/2014/main" id="{28908577-27ED-3B4B-AFBE-607CE95A4D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C1DAE2-A541-3942-8EB8-2CABD175BA8E}"/>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288512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377AD-75C5-1D4B-B94F-CCAC0179DD5E}"/>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3" name="Footer Placeholder 2">
            <a:extLst>
              <a:ext uri="{FF2B5EF4-FFF2-40B4-BE49-F238E27FC236}">
                <a16:creationId xmlns:a16="http://schemas.microsoft.com/office/drawing/2014/main" id="{5692EEFF-38A7-9945-98AB-F43A00F47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D5BEC-DE25-7D43-9BB6-DD2FD4A25D18}"/>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310568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7AEB-3DAD-7B43-8415-4CE4463D0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95530-1222-3048-A8E7-F447F2B3D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45A6F-8016-1849-A7AA-249C3E2C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C2902-5CB6-2244-BA2D-D612EB4BBB18}"/>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6" name="Footer Placeholder 5">
            <a:extLst>
              <a:ext uri="{FF2B5EF4-FFF2-40B4-BE49-F238E27FC236}">
                <a16:creationId xmlns:a16="http://schemas.microsoft.com/office/drawing/2014/main" id="{37C5C22C-3988-A743-B223-CFC9FE0D3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CA886-5EF6-0646-8883-B1850C257130}"/>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122958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7995-2834-CA4A-BFC0-E6A731A87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8B9865-3BF4-DA4C-8DA9-88B0D057C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C4175-3799-994F-B150-D03A7D52B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ACBAC-DB8F-D14A-8469-2FC85CD7A0DE}"/>
              </a:ext>
            </a:extLst>
          </p:cNvPr>
          <p:cNvSpPr>
            <a:spLocks noGrp="1"/>
          </p:cNvSpPr>
          <p:nvPr>
            <p:ph type="dt" sz="half" idx="10"/>
          </p:nvPr>
        </p:nvSpPr>
        <p:spPr/>
        <p:txBody>
          <a:bodyPr/>
          <a:lstStyle/>
          <a:p>
            <a:fld id="{03343B24-1726-3B48-A8B1-0C9BDACEB8DD}" type="datetimeFigureOut">
              <a:rPr lang="en-US" smtClean="0"/>
              <a:t>4/18/22</a:t>
            </a:fld>
            <a:endParaRPr lang="en-US"/>
          </a:p>
        </p:txBody>
      </p:sp>
      <p:sp>
        <p:nvSpPr>
          <p:cNvPr id="6" name="Footer Placeholder 5">
            <a:extLst>
              <a:ext uri="{FF2B5EF4-FFF2-40B4-BE49-F238E27FC236}">
                <a16:creationId xmlns:a16="http://schemas.microsoft.com/office/drawing/2014/main" id="{44D90061-08C4-334F-BA90-669E75C9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457D6-203C-0645-B863-2AC18CD4661B}"/>
              </a:ext>
            </a:extLst>
          </p:cNvPr>
          <p:cNvSpPr>
            <a:spLocks noGrp="1"/>
          </p:cNvSpPr>
          <p:nvPr>
            <p:ph type="sldNum" sz="quarter" idx="12"/>
          </p:nvPr>
        </p:nvSpPr>
        <p:spPr/>
        <p:txBody>
          <a:bodyPr/>
          <a:lstStyle/>
          <a:p>
            <a:fld id="{B7AAA5EE-CA8F-0940-A44B-2BD8717036D7}" type="slidenum">
              <a:rPr lang="en-US" smtClean="0"/>
              <a:t>‹#›</a:t>
            </a:fld>
            <a:endParaRPr lang="en-US"/>
          </a:p>
        </p:txBody>
      </p:sp>
    </p:spTree>
    <p:extLst>
      <p:ext uri="{BB962C8B-B14F-4D97-AF65-F5344CB8AC3E}">
        <p14:creationId xmlns:p14="http://schemas.microsoft.com/office/powerpoint/2010/main" val="410671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EE4EC-0EB5-704D-91F2-71A4662AD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186A7-A338-7443-8A55-2405F1591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0D568-0B17-A245-9C62-59C87870E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43B24-1726-3B48-A8B1-0C9BDACEB8DD}" type="datetimeFigureOut">
              <a:rPr lang="en-US" smtClean="0"/>
              <a:t>4/18/22</a:t>
            </a:fld>
            <a:endParaRPr lang="en-US"/>
          </a:p>
        </p:txBody>
      </p:sp>
      <p:sp>
        <p:nvSpPr>
          <p:cNvPr id="5" name="Footer Placeholder 4">
            <a:extLst>
              <a:ext uri="{FF2B5EF4-FFF2-40B4-BE49-F238E27FC236}">
                <a16:creationId xmlns:a16="http://schemas.microsoft.com/office/drawing/2014/main" id="{974FE58B-D4BE-1D41-A3D8-6CD8678AD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1E4EA1-9E02-F340-B038-D9549A8C7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AA5EE-CA8F-0940-A44B-2BD8717036D7}" type="slidenum">
              <a:rPr lang="en-US" smtClean="0"/>
              <a:t>‹#›</a:t>
            </a:fld>
            <a:endParaRPr lang="en-US"/>
          </a:p>
        </p:txBody>
      </p:sp>
    </p:spTree>
    <p:extLst>
      <p:ext uri="{BB962C8B-B14F-4D97-AF65-F5344CB8AC3E}">
        <p14:creationId xmlns:p14="http://schemas.microsoft.com/office/powerpoint/2010/main" val="371380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115D5-AD56-4E42-986E-F138DAFB292F}"/>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latin typeface="Times New Roman" panose="02020603050405020304" pitchFamily="18" charset="0"/>
                <a:cs typeface="Times New Roman" panose="02020603050405020304" pitchFamily="18" charset="0"/>
              </a:rPr>
              <a:t>LONG SHORT-TERM MEMORY</a:t>
            </a:r>
          </a:p>
        </p:txBody>
      </p:sp>
      <p:sp>
        <p:nvSpPr>
          <p:cNvPr id="14"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ABC841-6F97-D04A-9437-E7F7914DFE2E}"/>
              </a:ext>
            </a:extLst>
          </p:cNvPr>
          <p:cNvSpPr>
            <a:spLocks noGrp="1"/>
          </p:cNvSpPr>
          <p:nvPr>
            <p:ph type="subTitle" idx="1"/>
          </p:nvPr>
        </p:nvSpPr>
        <p:spPr>
          <a:xfrm>
            <a:off x="1155558" y="4307684"/>
            <a:ext cx="9544153" cy="1906846"/>
          </a:xfrm>
        </p:spPr>
        <p:txBody>
          <a:bodyPr anchor="t">
            <a:normAutofit/>
          </a:bodyPr>
          <a:lstStyle/>
          <a:p>
            <a:pPr algn="l"/>
            <a:r>
              <a:rPr lang="en-US" sz="3200" dirty="0">
                <a:latin typeface="Times New Roman" panose="02020603050405020304" pitchFamily="18" charset="0"/>
                <a:cs typeface="Times New Roman" panose="02020603050405020304" pitchFamily="18" charset="0"/>
              </a:rPr>
              <a:t>By Muhammad Abdullah</a:t>
            </a: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34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74BC1-F396-4048-9929-AD3DFBAB42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VISULIZATION OF LSTM </a:t>
            </a:r>
          </a:p>
        </p:txBody>
      </p:sp>
      <p:pic>
        <p:nvPicPr>
          <p:cNvPr id="5" name="Content Placeholder 4" descr="Diagram&#10;&#10;Description automatically generated with medium confidence">
            <a:extLst>
              <a:ext uri="{FF2B5EF4-FFF2-40B4-BE49-F238E27FC236}">
                <a16:creationId xmlns:a16="http://schemas.microsoft.com/office/drawing/2014/main" id="{2344D588-8DD6-1845-B04E-E874CF4ACCAC}"/>
              </a:ext>
            </a:extLst>
          </p:cNvPr>
          <p:cNvPicPr>
            <a:picLocks noGrp="1" noChangeAspect="1"/>
          </p:cNvPicPr>
          <p:nvPr>
            <p:ph idx="1"/>
          </p:nvPr>
        </p:nvPicPr>
        <p:blipFill>
          <a:blip r:embed="rId3"/>
          <a:stretch>
            <a:fillRect/>
          </a:stretch>
        </p:blipFill>
        <p:spPr>
          <a:xfrm>
            <a:off x="643467" y="1827628"/>
            <a:ext cx="10905066" cy="4089396"/>
          </a:xfrm>
          <a:prstGeom prst="rect">
            <a:avLst/>
          </a:prstGeom>
        </p:spPr>
      </p:pic>
    </p:spTree>
    <p:extLst>
      <p:ext uri="{BB962C8B-B14F-4D97-AF65-F5344CB8AC3E}">
        <p14:creationId xmlns:p14="http://schemas.microsoft.com/office/powerpoint/2010/main" val="149851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03BD8-E494-A14E-8836-C7AA67A7DBB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WHY IS LSTM SUPERIOR ?</a:t>
            </a:r>
          </a:p>
        </p:txBody>
      </p:sp>
      <p:pic>
        <p:nvPicPr>
          <p:cNvPr id="5" name="Content Placeholder 4" descr="A picture containing text, clock&#10;&#10;Description automatically generated">
            <a:extLst>
              <a:ext uri="{FF2B5EF4-FFF2-40B4-BE49-F238E27FC236}">
                <a16:creationId xmlns:a16="http://schemas.microsoft.com/office/drawing/2014/main" id="{6549F31B-B556-D247-9880-5C72D1B81133}"/>
              </a:ext>
            </a:extLst>
          </p:cNvPr>
          <p:cNvPicPr>
            <a:picLocks noGrp="1" noChangeAspect="1"/>
          </p:cNvPicPr>
          <p:nvPr>
            <p:ph idx="1"/>
          </p:nvPr>
        </p:nvPicPr>
        <p:blipFill>
          <a:blip r:embed="rId3"/>
          <a:stretch>
            <a:fillRect/>
          </a:stretch>
        </p:blipFill>
        <p:spPr>
          <a:xfrm>
            <a:off x="643467" y="2182042"/>
            <a:ext cx="10905066" cy="4024206"/>
          </a:xfrm>
          <a:prstGeom prst="rect">
            <a:avLst/>
          </a:prstGeom>
        </p:spPr>
      </p:pic>
    </p:spTree>
    <p:extLst>
      <p:ext uri="{BB962C8B-B14F-4D97-AF65-F5344CB8AC3E}">
        <p14:creationId xmlns:p14="http://schemas.microsoft.com/office/powerpoint/2010/main" val="270280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0E96-CDBC-C14D-8D48-9E401278BF5A}"/>
              </a:ext>
            </a:extLst>
          </p:cNvPr>
          <p:cNvSpPr>
            <a:spLocks noGrp="1"/>
          </p:cNvSpPr>
          <p:nvPr>
            <p:ph type="title"/>
          </p:nvPr>
        </p:nvSpPr>
        <p:spPr>
          <a:xfrm>
            <a:off x="838200" y="1037430"/>
            <a:ext cx="10515600" cy="1325563"/>
          </a:xfrm>
        </p:spPr>
        <p:txBody>
          <a:bodyPr>
            <a:normAutofit/>
          </a:bodyPr>
          <a:lstStyle/>
          <a:p>
            <a:pPr algn="ctr"/>
            <a:r>
              <a:rPr lang="en-US" sz="7200" dirty="0"/>
              <a:t>DEMO</a:t>
            </a:r>
          </a:p>
        </p:txBody>
      </p:sp>
      <p:pic>
        <p:nvPicPr>
          <p:cNvPr id="2050" name="Picture 2" descr="Stonks | Know Your Meme">
            <a:extLst>
              <a:ext uri="{FF2B5EF4-FFF2-40B4-BE49-F238E27FC236}">
                <a16:creationId xmlns:a16="http://schemas.microsoft.com/office/drawing/2014/main" id="{E22F0A65-E508-134B-A971-484D98787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2" y="2379267"/>
            <a:ext cx="5641975" cy="423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3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93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B2977-9785-394A-B2DF-F1ABC2C3C270}"/>
              </a:ext>
            </a:extLst>
          </p:cNvPr>
          <p:cNvSpPr>
            <a:spLocks noGrp="1"/>
          </p:cNvSpPr>
          <p:nvPr>
            <p:ph type="title"/>
          </p:nvPr>
        </p:nvSpPr>
        <p:spPr>
          <a:xfrm>
            <a:off x="642938" y="637762"/>
            <a:ext cx="2704696"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LIBRARIES USED</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F37DE3-DE61-0747-98B3-59BDB1266D35}"/>
              </a:ext>
            </a:extLst>
          </p:cNvPr>
          <p:cNvSpPr>
            <a:spLocks noGrp="1"/>
          </p:cNvSpPr>
          <p:nvPr>
            <p:ph idx="1"/>
          </p:nvPr>
        </p:nvSpPr>
        <p:spPr>
          <a:xfrm>
            <a:off x="4654732" y="850052"/>
            <a:ext cx="6390623" cy="5326911"/>
          </a:xfrm>
        </p:spPr>
        <p:txBody>
          <a:bodyPr>
            <a:normAutofit fontScale="85000" lnSpcReduction="10000"/>
          </a:bodyPr>
          <a:lstStyle/>
          <a:p>
            <a:pPr>
              <a:lnSpc>
                <a:spcPct val="200000"/>
              </a:lnSpc>
            </a:pPr>
            <a:r>
              <a:rPr lang="en-US" sz="3200" dirty="0">
                <a:latin typeface="Times New Roman" panose="02020603050405020304" pitchFamily="18" charset="0"/>
                <a:cs typeface="Times New Roman" panose="02020603050405020304" pitchFamily="18" charset="0"/>
              </a:rPr>
              <a:t>PANDAS </a:t>
            </a:r>
          </a:p>
          <a:p>
            <a:pPr>
              <a:lnSpc>
                <a:spcPct val="200000"/>
              </a:lnSpc>
            </a:pPr>
            <a:r>
              <a:rPr lang="en-US" sz="3200" dirty="0">
                <a:latin typeface="Times New Roman" panose="02020603050405020304" pitchFamily="18" charset="0"/>
                <a:cs typeface="Times New Roman" panose="02020603050405020304" pitchFamily="18" charset="0"/>
              </a:rPr>
              <a:t>NUMPY</a:t>
            </a:r>
          </a:p>
          <a:p>
            <a:pPr>
              <a:lnSpc>
                <a:spcPct val="200000"/>
              </a:lnSpc>
            </a:pPr>
            <a:r>
              <a:rPr lang="en-US" sz="3200" dirty="0">
                <a:latin typeface="Times New Roman" panose="02020603050405020304" pitchFamily="18" charset="0"/>
                <a:cs typeface="Times New Roman" panose="02020603050405020304" pitchFamily="18" charset="0"/>
              </a:rPr>
              <a:t>PLOTLY</a:t>
            </a:r>
          </a:p>
          <a:p>
            <a:pPr>
              <a:lnSpc>
                <a:spcPct val="200000"/>
              </a:lnSpc>
            </a:pPr>
            <a:r>
              <a:rPr lang="en-US" sz="3200" dirty="0">
                <a:latin typeface="Times New Roman" panose="02020603050405020304" pitchFamily="18" charset="0"/>
                <a:cs typeface="Times New Roman" panose="02020603050405020304" pitchFamily="18" charset="0"/>
              </a:rPr>
              <a:t>SKLEARN.METRICS</a:t>
            </a:r>
          </a:p>
          <a:p>
            <a:pPr>
              <a:lnSpc>
                <a:spcPct val="200000"/>
              </a:lnSpc>
            </a:pPr>
            <a:r>
              <a:rPr lang="en-US" sz="3200" dirty="0">
                <a:latin typeface="Times New Roman" panose="02020603050405020304" pitchFamily="18" charset="0"/>
                <a:cs typeface="Times New Roman" panose="02020603050405020304" pitchFamily="18" charset="0"/>
              </a:rPr>
              <a:t>TENSORFLOW</a:t>
            </a:r>
          </a:p>
          <a:p>
            <a:pPr>
              <a:lnSpc>
                <a:spcPct val="200000"/>
              </a:lnSpc>
            </a:pPr>
            <a:r>
              <a:rPr lang="en-US" sz="3200" dirty="0">
                <a:latin typeface="Times New Roman" panose="02020603050405020304" pitchFamily="18" charset="0"/>
                <a:cs typeface="Times New Roman" panose="02020603050405020304" pitchFamily="18" charset="0"/>
              </a:rPr>
              <a:t>KERAS</a:t>
            </a:r>
          </a:p>
        </p:txBody>
      </p:sp>
    </p:spTree>
    <p:extLst>
      <p:ext uri="{BB962C8B-B14F-4D97-AF65-F5344CB8AC3E}">
        <p14:creationId xmlns:p14="http://schemas.microsoft.com/office/powerpoint/2010/main" val="196362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F728A-6065-5343-BA62-08CA7D7BF22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WHAT ARE PANDAS AND NUMPY?</a:t>
            </a:r>
          </a:p>
        </p:txBody>
      </p:sp>
      <p:pic>
        <p:nvPicPr>
          <p:cNvPr id="5" name="Content Placeholder 4" descr="A picture containing grass&#10;&#10;Description automatically generated">
            <a:extLst>
              <a:ext uri="{FF2B5EF4-FFF2-40B4-BE49-F238E27FC236}">
                <a16:creationId xmlns:a16="http://schemas.microsoft.com/office/drawing/2014/main" id="{9C03566B-5E31-AB41-843B-867D9508B673}"/>
              </a:ext>
            </a:extLst>
          </p:cNvPr>
          <p:cNvPicPr>
            <a:picLocks noChangeAspect="1"/>
          </p:cNvPicPr>
          <p:nvPr/>
        </p:nvPicPr>
        <p:blipFill rotWithShape="1">
          <a:blip r:embed="rId3"/>
          <a:srcRect l="3708" r="451" b="-3"/>
          <a:stretch/>
        </p:blipFill>
        <p:spPr>
          <a:xfrm>
            <a:off x="2352605" y="1675227"/>
            <a:ext cx="7486790" cy="4394199"/>
          </a:xfrm>
          <a:prstGeom prst="rect">
            <a:avLst/>
          </a:prstGeom>
        </p:spPr>
      </p:pic>
    </p:spTree>
    <p:extLst>
      <p:ext uri="{BB962C8B-B14F-4D97-AF65-F5344CB8AC3E}">
        <p14:creationId xmlns:p14="http://schemas.microsoft.com/office/powerpoint/2010/main" val="206418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87957-858A-A54D-8F07-B7D5B9DE7921}"/>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5600" kern="1200">
                <a:solidFill>
                  <a:schemeClr val="bg1"/>
                </a:solidFill>
                <a:latin typeface="+mj-lt"/>
                <a:ea typeface="+mj-ea"/>
                <a:cs typeface="+mj-cs"/>
              </a:rPr>
              <a:t>WHAT IS TENSORFLOW AND KERAS MODEL?</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D698E2-95A2-8E43-9721-E40639F249BA}"/>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dirty="0">
                <a:solidFill>
                  <a:schemeClr val="tx1"/>
                </a:solidFill>
                <a:latin typeface="+mn-lt"/>
                <a:ea typeface="+mn-ea"/>
                <a:cs typeface="+mn-cs"/>
              </a:rPr>
              <a:t>Essentially just APIs created by google to implement LSTM</a:t>
            </a:r>
          </a:p>
        </p:txBody>
      </p:sp>
    </p:spTree>
    <p:extLst>
      <p:ext uri="{BB962C8B-B14F-4D97-AF65-F5344CB8AC3E}">
        <p14:creationId xmlns:p14="http://schemas.microsoft.com/office/powerpoint/2010/main" val="146243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D8F47-415E-E141-AE50-C6CB38E890C0}"/>
              </a:ext>
            </a:extLst>
          </p:cNvPr>
          <p:cNvSpPr>
            <a:spLocks noGrp="1"/>
          </p:cNvSpPr>
          <p:nvPr>
            <p:ph type="title"/>
          </p:nvPr>
        </p:nvSpPr>
        <p:spPr>
          <a:xfrm>
            <a:off x="1156852" y="637762"/>
            <a:ext cx="2190782" cy="5576770"/>
          </a:xfrm>
        </p:spPr>
        <p:txBody>
          <a:bodyPr anchor="t">
            <a:normAutofit/>
          </a:bodyPr>
          <a:lstStyle/>
          <a:p>
            <a:r>
              <a:rPr lang="en-US" sz="3100">
                <a:solidFill>
                  <a:schemeClr val="bg1"/>
                </a:solidFill>
              </a:rPr>
              <a:t>WHAT ARE NEURAL NETWORKS?</a:t>
            </a:r>
          </a:p>
        </p:txBody>
      </p:sp>
      <p:graphicFrame>
        <p:nvGraphicFramePr>
          <p:cNvPr id="5" name="Content Placeholder 2">
            <a:extLst>
              <a:ext uri="{FF2B5EF4-FFF2-40B4-BE49-F238E27FC236}">
                <a16:creationId xmlns:a16="http://schemas.microsoft.com/office/drawing/2014/main" id="{179C041D-5C5F-A8ED-3085-1F37DC331F88}"/>
              </a:ext>
            </a:extLst>
          </p:cNvPr>
          <p:cNvGraphicFramePr>
            <a:graphicFrameLocks noGrp="1"/>
          </p:cNvGraphicFramePr>
          <p:nvPr>
            <p:ph idx="1"/>
            <p:extLst>
              <p:ext uri="{D42A27DB-BD31-4B8C-83A1-F6EECF244321}">
                <p14:modId xmlns:p14="http://schemas.microsoft.com/office/powerpoint/2010/main" val="2371345151"/>
              </p:ext>
            </p:extLst>
          </p:nvPr>
        </p:nvGraphicFramePr>
        <p:xfrm>
          <a:off x="4648871" y="637762"/>
          <a:ext cx="6396484" cy="5576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704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BF160-5A0A-0446-AB03-E98731BA29AD}"/>
              </a:ext>
            </a:extLst>
          </p:cNvPr>
          <p:cNvSpPr>
            <a:spLocks noGrp="1"/>
          </p:cNvSpPr>
          <p:nvPr>
            <p:ph type="title"/>
          </p:nvPr>
        </p:nvSpPr>
        <p:spPr>
          <a:xfrm>
            <a:off x="1156852" y="637762"/>
            <a:ext cx="2190782" cy="5576770"/>
          </a:xfrm>
        </p:spPr>
        <p:txBody>
          <a:bodyPr anchor="t">
            <a:normAutofit/>
          </a:bodyPr>
          <a:lstStyle/>
          <a:p>
            <a:r>
              <a:rPr lang="en-US" sz="3100">
                <a:solidFill>
                  <a:schemeClr val="bg1"/>
                </a:solidFill>
              </a:rPr>
              <a:t>RECURRENT NEURAL NETWORK (RNN)</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93D6CD-E975-DF43-8C87-14D4AFC56C32}"/>
              </a:ext>
            </a:extLst>
          </p:cNvPr>
          <p:cNvSpPr>
            <a:spLocks noGrp="1"/>
          </p:cNvSpPr>
          <p:nvPr>
            <p:ph idx="1"/>
          </p:nvPr>
        </p:nvSpPr>
        <p:spPr>
          <a:xfrm>
            <a:off x="4654732" y="850052"/>
            <a:ext cx="6390623" cy="5326911"/>
          </a:xfrm>
        </p:spPr>
        <p:txBody>
          <a:bodyPr>
            <a:normAutofit/>
          </a:bodyPr>
          <a:lstStyle/>
          <a:p>
            <a:r>
              <a:rPr lang="en-US" sz="2400" b="1">
                <a:latin typeface="Arial" panose="020B0604020202020204" pitchFamily="34" charset="0"/>
                <a:cs typeface="Arial" panose="020B0604020202020204" pitchFamily="34" charset="0"/>
              </a:rPr>
              <a:t>Recurrent since they receive inputs, update the hidden states</a:t>
            </a:r>
          </a:p>
          <a:p>
            <a:pPr marL="0" indent="0">
              <a:buNone/>
            </a:pPr>
            <a:endParaRPr lang="en-US" sz="2400" b="1">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RNNs are a neural network with memory</a:t>
            </a:r>
          </a:p>
          <a:p>
            <a:pPr marL="0" indent="0">
              <a:buNone/>
            </a:pPr>
            <a:endParaRPr lang="en-US" sz="2400" b="1">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RNNs are very powerful dynamic system</a:t>
            </a:r>
            <a:endParaRPr lang="en-US" sz="2400"/>
          </a:p>
        </p:txBody>
      </p:sp>
    </p:spTree>
    <p:extLst>
      <p:ext uri="{BB962C8B-B14F-4D97-AF65-F5344CB8AC3E}">
        <p14:creationId xmlns:p14="http://schemas.microsoft.com/office/powerpoint/2010/main" val="410823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66985-5C8D-7B46-AE44-E982C9AAD225}"/>
              </a:ext>
            </a:extLst>
          </p:cNvPr>
          <p:cNvSpPr>
            <a:spLocks noGrp="1"/>
          </p:cNvSpPr>
          <p:nvPr>
            <p:ph type="title"/>
          </p:nvPr>
        </p:nvSpPr>
        <p:spPr>
          <a:xfrm>
            <a:off x="579863" y="637762"/>
            <a:ext cx="2767771" cy="5576770"/>
          </a:xfrm>
        </p:spPr>
        <p:txBody>
          <a:bodyPr anchor="t">
            <a:normAutofit/>
          </a:bodyPr>
          <a:lstStyle/>
          <a:p>
            <a:r>
              <a:rPr lang="en-US" sz="2400" dirty="0">
                <a:solidFill>
                  <a:schemeClr val="bg1"/>
                </a:solidFill>
                <a:latin typeface="Times New Roman" panose="02020603050405020304" pitchFamily="18" charset="0"/>
                <a:cs typeface="Times New Roman" panose="02020603050405020304" pitchFamily="18" charset="0"/>
              </a:rPr>
              <a:t>Backpropagation Trough </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Time</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E3F5B7-7101-8F41-8AB5-A32DBA4128F4}"/>
                  </a:ext>
                </a:extLst>
              </p:cNvPr>
              <p:cNvSpPr>
                <a:spLocks noGrp="1"/>
              </p:cNvSpPr>
              <p:nvPr>
                <p:ph idx="1"/>
              </p:nvPr>
            </p:nvSpPr>
            <p:spPr>
              <a:xfrm>
                <a:off x="4654732" y="850052"/>
                <a:ext cx="6390623" cy="5326911"/>
              </a:xfrm>
            </p:spPr>
            <p:txBody>
              <a:bodyPr>
                <a:normAutofit/>
              </a:bodyPr>
              <a:lstStyle/>
              <a:p>
                <a:r>
                  <a:rPr lang="en-US" sz="2400" dirty="0">
                    <a:latin typeface="Times New Roman" panose="02020603050405020304" pitchFamily="18" charset="0"/>
                    <a:cs typeface="Times New Roman" panose="02020603050405020304" pitchFamily="18" charset="0"/>
                  </a:rPr>
                  <a:t>The backpropagation algorithm can be extended to BPTT by unfolding RNN in time and stacking identical copies of the RNN. </a:t>
                </a:r>
              </a:p>
              <a:p>
                <a:endParaRPr lang="en-US" sz="2400" dirty="0">
                  <a:latin typeface="Times New Roman" panose="02020603050405020304" pitchFamily="18" charset="0"/>
                  <a:cs typeface="Times New Roman" panose="02020603050405020304" pitchFamily="18" charset="0"/>
                </a:endParaRPr>
              </a:p>
              <a:p>
                <a:pPr marL="182563" indent="-182563">
                  <a:spcBef>
                    <a:spcPts val="0"/>
                  </a:spcBef>
                  <a:spcAft>
                    <a:spcPts val="600"/>
                  </a:spcAft>
                  <a:buFont typeface="Arial" charset="0"/>
                  <a:buChar char="•"/>
                </a:pPr>
                <a:r>
                  <a:rPr lang="en-US" sz="2400" dirty="0">
                    <a:latin typeface="Times New Roman" panose="02020603050405020304" pitchFamily="18" charset="0"/>
                    <a:cs typeface="Times New Roman" panose="02020603050405020304" pitchFamily="18" charset="0"/>
                  </a:rPr>
                  <a:t>In RNNs, a common choice for the loss function is the cross-entropy loss which is given by:</a:t>
                </a:r>
              </a:p>
              <a:p>
                <a:pPr marL="349250" lvl="1" indent="-166688">
                  <a:buFont typeface="Wingdings" charset="2"/>
                  <a:buChar char="§"/>
                </a:pPr>
                <a14:m>
                  <m:oMath xmlns:m="http://schemas.openxmlformats.org/officeDocument/2006/math">
                    <m:r>
                      <a:rPr lang="en-US" b="0" i="1">
                        <a:latin typeface="Cambria Math" panose="02040503050406030204" pitchFamily="18" charset="0"/>
                        <a:ea typeface="Arial" charset="0"/>
                        <a:cs typeface="Arial" charset="0"/>
                      </a:rPr>
                      <m:t>𝐿</m:t>
                    </m:r>
                    <m:d>
                      <m:dPr>
                        <m:ctrlPr>
                          <a:rPr lang="en-US" i="1">
                            <a:latin typeface="Cambria Math" panose="02040503050406030204" pitchFamily="18" charset="0"/>
                            <a:ea typeface="Arial" charset="0"/>
                            <a:cs typeface="Arial" charset="0"/>
                          </a:rPr>
                        </m:ctrlPr>
                      </m:dPr>
                      <m:e>
                        <m:sSub>
                          <m:sSubPr>
                            <m:ctrlPr>
                              <a:rPr lang="en-US" i="1">
                                <a:latin typeface="Cambria Math" panose="02040503050406030204" pitchFamily="18" charset="0"/>
                                <a:ea typeface="Arial" charset="0"/>
                                <a:cs typeface="Arial" charset="0"/>
                              </a:rPr>
                            </m:ctrlPr>
                          </m:sSubPr>
                          <m:e>
                            <m:r>
                              <a:rPr lang="en-US" b="0" i="1">
                                <a:latin typeface="Cambria Math" panose="02040503050406030204" pitchFamily="18" charset="0"/>
                                <a:ea typeface="Arial" charset="0"/>
                                <a:cs typeface="Arial" charset="0"/>
                              </a:rPr>
                              <m:t>𝑦</m:t>
                            </m:r>
                          </m:e>
                          <m:sub>
                            <m:r>
                              <a:rPr lang="en-US" b="0" i="1">
                                <a:latin typeface="Cambria Math" panose="02040503050406030204" pitchFamily="18" charset="0"/>
                                <a:ea typeface="Arial" charset="0"/>
                                <a:cs typeface="Arial" charset="0"/>
                              </a:rPr>
                              <m:t>𝑙</m:t>
                            </m:r>
                          </m:sub>
                        </m:sSub>
                        <m:r>
                          <a:rPr lang="en-US" b="0">
                            <a:latin typeface="Cambria Math" panose="02040503050406030204" pitchFamily="18" charset="0"/>
                            <a:ea typeface="Arial" charset="0"/>
                            <a:cs typeface="Arial" charset="0"/>
                          </a:rPr>
                          <m:t>,</m:t>
                        </m:r>
                        <m:r>
                          <a:rPr lang="en-US" b="0" i="1">
                            <a:latin typeface="Cambria Math" panose="02040503050406030204" pitchFamily="18" charset="0"/>
                            <a:ea typeface="Arial" charset="0"/>
                            <a:cs typeface="Arial" charset="0"/>
                          </a:rPr>
                          <m:t>𝑦</m:t>
                        </m:r>
                      </m:e>
                    </m:d>
                    <m:r>
                      <a:rPr lang="en-US" b="0">
                        <a:latin typeface="Cambria Math" panose="02040503050406030204" pitchFamily="18" charset="0"/>
                        <a:ea typeface="Arial" charset="0"/>
                        <a:cs typeface="Arial" charset="0"/>
                      </a:rPr>
                      <m:t>=−</m:t>
                    </m:r>
                    <m:f>
                      <m:fPr>
                        <m:ctrlPr>
                          <a:rPr lang="en-US" i="1">
                            <a:latin typeface="Cambria Math" panose="02040503050406030204" pitchFamily="18" charset="0"/>
                            <a:ea typeface="Arial" charset="0"/>
                            <a:cs typeface="Arial" charset="0"/>
                          </a:rPr>
                        </m:ctrlPr>
                      </m:fPr>
                      <m:num>
                        <m:r>
                          <a:rPr lang="en-US" b="0" i="1">
                            <a:latin typeface="Cambria Math" panose="02040503050406030204" pitchFamily="18" charset="0"/>
                            <a:ea typeface="Arial" charset="0"/>
                            <a:cs typeface="Arial" charset="0"/>
                          </a:rPr>
                          <m:t>1</m:t>
                        </m:r>
                      </m:num>
                      <m:den>
                        <m:r>
                          <a:rPr lang="en-US" b="0" i="1">
                            <a:latin typeface="Cambria Math" panose="02040503050406030204" pitchFamily="18" charset="0"/>
                            <a:ea typeface="Arial" charset="0"/>
                            <a:cs typeface="Arial" charset="0"/>
                          </a:rPr>
                          <m:t>𝑁</m:t>
                        </m:r>
                      </m:den>
                    </m:f>
                    <m:nary>
                      <m:naryPr>
                        <m:chr m:val="∑"/>
                        <m:limLoc m:val="undOvr"/>
                        <m:supHide m:val="on"/>
                        <m:ctrlPr>
                          <a:rPr lang="en-US" i="1">
                            <a:latin typeface="Cambria Math" panose="02040503050406030204" pitchFamily="18" charset="0"/>
                            <a:ea typeface="Arial" charset="0"/>
                            <a:cs typeface="Arial" charset="0"/>
                          </a:rPr>
                        </m:ctrlPr>
                      </m:naryPr>
                      <m:sub>
                        <m:r>
                          <a:rPr lang="en-US" b="0" i="1">
                            <a:latin typeface="Cambria Math" panose="02040503050406030204" pitchFamily="18" charset="0"/>
                            <a:ea typeface="Arial" charset="0"/>
                            <a:cs typeface="Arial" charset="0"/>
                          </a:rPr>
                          <m:t>𝑛</m:t>
                        </m:r>
                        <m:r>
                          <a:rPr lang="en-US" b="0">
                            <a:latin typeface="Cambria Math" panose="02040503050406030204" pitchFamily="18" charset="0"/>
                            <a:ea typeface="Arial" charset="0"/>
                            <a:cs typeface="Arial" charset="0"/>
                          </a:rPr>
                          <m:t>∈</m:t>
                        </m:r>
                        <m:r>
                          <a:rPr lang="en-US" b="0" i="1">
                            <a:latin typeface="Cambria Math" panose="02040503050406030204" pitchFamily="18" charset="0"/>
                            <a:ea typeface="Arial" charset="0"/>
                            <a:cs typeface="Arial" charset="0"/>
                          </a:rPr>
                          <m:t>𝑁</m:t>
                        </m:r>
                      </m:sub>
                      <m:sup/>
                      <m:e>
                        <m:sSub>
                          <m:sSubPr>
                            <m:ctrlPr>
                              <a:rPr lang="en-US" i="1">
                                <a:latin typeface="Cambria Math" panose="02040503050406030204" pitchFamily="18" charset="0"/>
                                <a:ea typeface="Arial" charset="0"/>
                                <a:cs typeface="Arial" charset="0"/>
                              </a:rPr>
                            </m:ctrlPr>
                          </m:sSubPr>
                          <m:e>
                            <m:r>
                              <a:rPr lang="en-US" b="0" i="1">
                                <a:latin typeface="Cambria Math" panose="02040503050406030204" pitchFamily="18" charset="0"/>
                                <a:ea typeface="Arial" charset="0"/>
                                <a:cs typeface="Arial" charset="0"/>
                              </a:rPr>
                              <m:t>𝑦</m:t>
                            </m:r>
                          </m:e>
                          <m:sub>
                            <m:r>
                              <a:rPr lang="en-US" b="0" i="1">
                                <a:latin typeface="Cambria Math" panose="02040503050406030204" pitchFamily="18" charset="0"/>
                                <a:ea typeface="Arial" charset="0"/>
                                <a:cs typeface="Arial" charset="0"/>
                              </a:rPr>
                              <m:t>𝑙𝑛</m:t>
                            </m:r>
                          </m:sub>
                        </m:sSub>
                        <m:func>
                          <m:funcPr>
                            <m:ctrlPr>
                              <a:rPr lang="en-US" i="1">
                                <a:latin typeface="Cambria Math" panose="02040503050406030204" pitchFamily="18" charset="0"/>
                                <a:ea typeface="Arial" charset="0"/>
                                <a:cs typeface="Arial" charset="0"/>
                              </a:rPr>
                            </m:ctrlPr>
                          </m:funcPr>
                          <m:fName>
                            <m:r>
                              <a:rPr lang="en-US" b="0" i="1">
                                <a:latin typeface="Cambria Math" panose="02040503050406030204" pitchFamily="18" charset="0"/>
                                <a:ea typeface="Arial" charset="0"/>
                                <a:cs typeface="Arial" charset="0"/>
                              </a:rPr>
                              <m:t>𝑙𝑜𝑔</m:t>
                            </m:r>
                          </m:fName>
                          <m:e>
                            <m:sSub>
                              <m:sSubPr>
                                <m:ctrlPr>
                                  <a:rPr lang="en-US" i="1">
                                    <a:latin typeface="Cambria Math" panose="02040503050406030204" pitchFamily="18" charset="0"/>
                                    <a:ea typeface="Arial" charset="0"/>
                                    <a:cs typeface="Arial" charset="0"/>
                                  </a:rPr>
                                </m:ctrlPr>
                              </m:sSubPr>
                              <m:e>
                                <m:r>
                                  <a:rPr lang="en-US" b="0" i="1">
                                    <a:latin typeface="Cambria Math" panose="02040503050406030204" pitchFamily="18" charset="0"/>
                                    <a:ea typeface="Arial" charset="0"/>
                                    <a:cs typeface="Arial" charset="0"/>
                                  </a:rPr>
                                  <m:t>𝑦</m:t>
                                </m:r>
                              </m:e>
                              <m:sub>
                                <m:r>
                                  <a:rPr lang="en-US" b="0" i="1">
                                    <a:latin typeface="Cambria Math" panose="02040503050406030204" pitchFamily="18" charset="0"/>
                                    <a:ea typeface="Arial" charset="0"/>
                                    <a:cs typeface="Arial" charset="0"/>
                                  </a:rPr>
                                  <m:t>𝑛</m:t>
                                </m:r>
                              </m:sub>
                            </m:sSub>
                          </m:e>
                        </m:func>
                      </m:e>
                    </m:nary>
                    <m:r>
                      <a:rPr lang="en-US" b="0">
                        <a:latin typeface="Cambria Math" panose="02040503050406030204" pitchFamily="18" charset="0"/>
                        <a:ea typeface="Arial" charset="0"/>
                        <a:cs typeface="Arial" charset="0"/>
                      </a:rPr>
                      <m:t> </m:t>
                    </m:r>
                  </m:oMath>
                </a14:m>
                <a:endParaRPr lang="en-US" dirty="0">
                  <a:latin typeface="Times New Roman" panose="02020603050405020304" pitchFamily="18" charset="0"/>
                  <a:ea typeface="Arial" charset="0"/>
                  <a:cs typeface="Times New Roman" panose="02020603050405020304" pitchFamily="18" charset="0"/>
                </a:endParaRPr>
              </a:p>
              <a:p>
                <a:pPr marL="349250" lvl="1" indent="-166688">
                  <a:buFont typeface="Wingdings" charset="2"/>
                  <a:buChar char="§"/>
                </a:pPr>
                <a14:m>
                  <m:oMath xmlns:m="http://schemas.openxmlformats.org/officeDocument/2006/math">
                    <m:r>
                      <a:rPr lang="en-US" b="0" i="1">
                        <a:latin typeface="Cambria Math" panose="02040503050406030204" pitchFamily="18" charset="0"/>
                        <a:ea typeface="Arial" charset="0"/>
                        <a:cs typeface="Arial" charset="0"/>
                      </a:rPr>
                      <m:t>𝑁</m:t>
                    </m:r>
                    <m:r>
                      <a:rPr lang="en-US" b="0">
                        <a:latin typeface="Cambria Math" panose="02040503050406030204" pitchFamily="18" charset="0"/>
                        <a:ea typeface="Arial" charset="0"/>
                        <a:cs typeface="Arial" charset="0"/>
                      </a:rPr>
                      <m:t>:</m:t>
                    </m:r>
                    <m:r>
                      <a:rPr lang="en-US" b="0" i="0">
                        <a:latin typeface="Cambria Math" charset="0"/>
                        <a:ea typeface="Arial" charset="0"/>
                        <a:cs typeface="Arial" charset="0"/>
                      </a:rPr>
                      <m:t> </m:t>
                    </m:r>
                  </m:oMath>
                </a14:m>
                <a:r>
                  <a:rPr lang="en-US" dirty="0">
                    <a:latin typeface="Times New Roman" panose="02020603050405020304" pitchFamily="18" charset="0"/>
                    <a:ea typeface="Arial" charset="0"/>
                    <a:cs typeface="Times New Roman" panose="02020603050405020304" pitchFamily="18" charset="0"/>
                  </a:rPr>
                  <a:t>the number of training examples</a:t>
                </a:r>
              </a:p>
              <a:p>
                <a:pPr marL="349250" lvl="1" indent="-166688">
                  <a:buFont typeface="Wingdings" charset="2"/>
                  <a:buChar char="§"/>
                </a:pPr>
                <a14:m>
                  <m:oMath xmlns:m="http://schemas.openxmlformats.org/officeDocument/2006/math">
                    <m:r>
                      <a:rPr lang="en-US" b="0" i="1">
                        <a:latin typeface="Cambria Math" panose="02040503050406030204" pitchFamily="18" charset="0"/>
                        <a:ea typeface="Arial" charset="0"/>
                        <a:cs typeface="Arial" charset="0"/>
                      </a:rPr>
                      <m:t>𝑦</m:t>
                    </m:r>
                    <m:r>
                      <a:rPr lang="en-US" b="0">
                        <a:latin typeface="Cambria Math" panose="02040503050406030204" pitchFamily="18" charset="0"/>
                        <a:ea typeface="Arial" charset="0"/>
                        <a:cs typeface="Arial" charset="0"/>
                      </a:rPr>
                      <m:t>:</m:t>
                    </m:r>
                  </m:oMath>
                </a14:m>
                <a:r>
                  <a:rPr lang="en-US" dirty="0">
                    <a:latin typeface="Times New Roman" panose="02020603050405020304" pitchFamily="18" charset="0"/>
                    <a:ea typeface="Arial" charset="0"/>
                    <a:cs typeface="Times New Roman" panose="02020603050405020304" pitchFamily="18" charset="0"/>
                  </a:rPr>
                  <a:t> the prediction of the network </a:t>
                </a:r>
              </a:p>
              <a:p>
                <a:pPr marL="349250" lvl="1" indent="-166688">
                  <a:buFont typeface="Wingdings" charset="2"/>
                  <a:buChar char="§"/>
                </a:pPr>
                <a14:m>
                  <m:oMath xmlns:m="http://schemas.openxmlformats.org/officeDocument/2006/math">
                    <m:sSub>
                      <m:sSubPr>
                        <m:ctrlPr>
                          <a:rPr lang="en-US" i="1">
                            <a:latin typeface="Cambria Math" panose="02040503050406030204" pitchFamily="18" charset="0"/>
                            <a:ea typeface="Arial" charset="0"/>
                            <a:cs typeface="Arial" charset="0"/>
                          </a:rPr>
                        </m:ctrlPr>
                      </m:sSubPr>
                      <m:e>
                        <m:r>
                          <a:rPr lang="en-US" b="0" i="1">
                            <a:latin typeface="Cambria Math" panose="02040503050406030204" pitchFamily="18" charset="0"/>
                            <a:ea typeface="Arial" charset="0"/>
                            <a:cs typeface="Arial" charset="0"/>
                          </a:rPr>
                          <m:t>𝑦</m:t>
                        </m:r>
                      </m:e>
                      <m:sub>
                        <m:r>
                          <a:rPr lang="en-US" b="0" i="1">
                            <a:latin typeface="Cambria Math" panose="02040503050406030204" pitchFamily="18" charset="0"/>
                            <a:ea typeface="Arial" charset="0"/>
                            <a:cs typeface="Arial" charset="0"/>
                          </a:rPr>
                          <m:t>𝑙</m:t>
                        </m:r>
                      </m:sub>
                    </m:sSub>
                  </m:oMath>
                </a14:m>
                <a:r>
                  <a:rPr lang="en-US" dirty="0">
                    <a:latin typeface="Times New Roman" panose="02020603050405020304" pitchFamily="18" charset="0"/>
                    <a:ea typeface="Arial" charset="0"/>
                    <a:cs typeface="Times New Roman" panose="02020603050405020304" pitchFamily="18" charset="0"/>
                  </a:rPr>
                  <a:t>: the true label</a:t>
                </a:r>
              </a:p>
              <a:p>
                <a:endParaRPr lang="en-US" sz="2400" dirty="0"/>
              </a:p>
            </p:txBody>
          </p:sp>
        </mc:Choice>
        <mc:Fallback xmlns="">
          <p:sp>
            <p:nvSpPr>
              <p:cNvPr id="3" name="Content Placeholder 2">
                <a:extLst>
                  <a:ext uri="{FF2B5EF4-FFF2-40B4-BE49-F238E27FC236}">
                    <a16:creationId xmlns:a16="http://schemas.microsoft.com/office/drawing/2014/main" id="{C1E3F5B7-7101-8F41-8AB5-A32DBA4128F4}"/>
                  </a:ext>
                </a:extLst>
              </p:cNvPr>
              <p:cNvSpPr>
                <a:spLocks noGrp="1" noRot="1" noChangeAspect="1" noMove="1" noResize="1" noEditPoints="1" noAdjustHandles="1" noChangeArrowheads="1" noChangeShapeType="1" noTextEdit="1"/>
              </p:cNvSpPr>
              <p:nvPr>
                <p:ph idx="1"/>
              </p:nvPr>
            </p:nvSpPr>
            <p:spPr>
              <a:xfrm>
                <a:off x="4654732" y="850052"/>
                <a:ext cx="6390623" cy="5326911"/>
              </a:xfrm>
              <a:blipFill>
                <a:blip r:embed="rId2"/>
                <a:stretch>
                  <a:fillRect l="-1190" t="-1425" r="-2183"/>
                </a:stretch>
              </a:blipFill>
            </p:spPr>
            <p:txBody>
              <a:bodyPr/>
              <a:lstStyle/>
              <a:p>
                <a:r>
                  <a:rPr lang="en-US">
                    <a:noFill/>
                  </a:rPr>
                  <a:t> </a:t>
                </a:r>
              </a:p>
            </p:txBody>
          </p:sp>
        </mc:Fallback>
      </mc:AlternateContent>
    </p:spTree>
    <p:extLst>
      <p:ext uri="{BB962C8B-B14F-4D97-AF65-F5344CB8AC3E}">
        <p14:creationId xmlns:p14="http://schemas.microsoft.com/office/powerpoint/2010/main" val="133449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05829-6AE1-9747-9E91-F75D206C6C4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VISULIZATION OF RNN</a:t>
            </a:r>
          </a:p>
        </p:txBody>
      </p:sp>
      <p:pic>
        <p:nvPicPr>
          <p:cNvPr id="5" name="Content Placeholder 4" descr="Graphical user interface, application&#10;&#10;Description automatically generated">
            <a:extLst>
              <a:ext uri="{FF2B5EF4-FFF2-40B4-BE49-F238E27FC236}">
                <a16:creationId xmlns:a16="http://schemas.microsoft.com/office/drawing/2014/main" id="{DF8CCFE1-6EAA-5441-BE63-82D72CCA8C40}"/>
              </a:ext>
            </a:extLst>
          </p:cNvPr>
          <p:cNvPicPr>
            <a:picLocks noGrp="1" noChangeAspect="1"/>
          </p:cNvPicPr>
          <p:nvPr>
            <p:ph idx="1"/>
          </p:nvPr>
        </p:nvPicPr>
        <p:blipFill>
          <a:blip r:embed="rId3"/>
          <a:stretch>
            <a:fillRect/>
          </a:stretch>
        </p:blipFill>
        <p:spPr>
          <a:xfrm>
            <a:off x="643467" y="1827628"/>
            <a:ext cx="10905066" cy="4089396"/>
          </a:xfrm>
          <a:prstGeom prst="rect">
            <a:avLst/>
          </a:prstGeom>
        </p:spPr>
      </p:pic>
    </p:spTree>
    <p:extLst>
      <p:ext uri="{BB962C8B-B14F-4D97-AF65-F5344CB8AC3E}">
        <p14:creationId xmlns:p14="http://schemas.microsoft.com/office/powerpoint/2010/main" val="2425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66EE-32E0-CF47-AAC5-20DD1681AA0A}"/>
              </a:ext>
            </a:extLst>
          </p:cNvPr>
          <p:cNvSpPr>
            <a:spLocks noGrp="1"/>
          </p:cNvSpPr>
          <p:nvPr>
            <p:ph type="title"/>
          </p:nvPr>
        </p:nvSpPr>
        <p:spPr>
          <a:xfrm>
            <a:off x="657225" y="637762"/>
            <a:ext cx="2690409"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HOLD ON WE HAVE A PROBLEM!</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B3A0BD-85FA-D749-B2B5-474FAD449CF1}"/>
              </a:ext>
            </a:extLst>
          </p:cNvPr>
          <p:cNvSpPr>
            <a:spLocks noGrp="1"/>
          </p:cNvSpPr>
          <p:nvPr>
            <p:ph idx="1"/>
          </p:nvPr>
        </p:nvSpPr>
        <p:spPr>
          <a:xfrm>
            <a:off x="4654732" y="850052"/>
            <a:ext cx="6390623" cy="5326911"/>
          </a:xfrm>
        </p:spPr>
        <p:txBody>
          <a:bodyPr>
            <a:normAutofit/>
          </a:bodyPr>
          <a:lstStyle/>
          <a:p>
            <a:r>
              <a:rPr lang="en-US" sz="2400" dirty="0">
                <a:latin typeface="Times New Roman" panose="02020603050405020304" pitchFamily="18" charset="0"/>
                <a:cs typeface="Times New Roman" panose="02020603050405020304" pitchFamily="18" charset="0"/>
              </a:rPr>
              <a:t>The Vanishing Gradient Problem.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RNN can learn to bridge time intervals in the limit of 10 steps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 </a:t>
            </a:r>
          </a:p>
          <a:p>
            <a:pPr lvl="1"/>
            <a:r>
              <a:rPr lang="en-US" dirty="0">
                <a:latin typeface="Times New Roman" panose="02020603050405020304" pitchFamily="18" charset="0"/>
                <a:cs typeface="Times New Roman" panose="02020603050405020304" pitchFamily="18" charset="0"/>
              </a:rPr>
              <a:t>The </a:t>
            </a:r>
            <a:r>
              <a:rPr lang="en-US" dirty="0">
                <a:highlight>
                  <a:srgbClr val="FFFF00"/>
                </a:highlight>
                <a:latin typeface="Times New Roman" panose="02020603050405020304" pitchFamily="18" charset="0"/>
                <a:cs typeface="Times New Roman" panose="02020603050405020304" pitchFamily="18" charset="0"/>
              </a:rPr>
              <a:t>Tree</a:t>
            </a:r>
            <a:r>
              <a:rPr lang="en-US" dirty="0">
                <a:latin typeface="Times New Roman" panose="02020603050405020304" pitchFamily="18" charset="0"/>
                <a:cs typeface="Times New Roman" panose="02020603050405020304" pitchFamily="18" charset="0"/>
              </a:rPr>
              <a:t> color is </a:t>
            </a:r>
            <a:r>
              <a:rPr lang="en-US" dirty="0">
                <a:highlight>
                  <a:srgbClr val="FFFF00"/>
                </a:highlight>
                <a:latin typeface="Times New Roman" panose="02020603050405020304" pitchFamily="18" charset="0"/>
                <a:cs typeface="Times New Roman" panose="02020603050405020304" pitchFamily="18" charset="0"/>
              </a:rPr>
              <a:t>“Green”. </a:t>
            </a:r>
          </a:p>
          <a:p>
            <a:pPr lvl="1"/>
            <a:endParaRPr lang="en-US" dirty="0">
              <a:highlight>
                <a:srgbClr val="FFFF00"/>
              </a:highlight>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 live in </a:t>
            </a:r>
            <a:r>
              <a:rPr lang="en-US" dirty="0">
                <a:highlight>
                  <a:srgbClr val="FFFF00"/>
                </a:highlight>
                <a:latin typeface="Times New Roman" panose="02020603050405020304" pitchFamily="18" charset="0"/>
                <a:cs typeface="Times New Roman" panose="02020603050405020304" pitchFamily="18" charset="0"/>
              </a:rPr>
              <a:t>Salisbury</a:t>
            </a:r>
            <a:r>
              <a:rPr lang="en-US" dirty="0">
                <a:latin typeface="Times New Roman" panose="02020603050405020304" pitchFamily="18" charset="0"/>
                <a:cs typeface="Times New Roman" panose="02020603050405020304" pitchFamily="18" charset="0"/>
              </a:rPr>
              <a:t>, Maryland that’s on the eastern shore….. The weather here is “</a:t>
            </a:r>
            <a:r>
              <a:rPr lang="en-US" dirty="0">
                <a:highlight>
                  <a:srgbClr val="FFFF00"/>
                </a:highlight>
                <a:latin typeface="Times New Roman" panose="02020603050405020304" pitchFamily="18" charset="0"/>
                <a:cs typeface="Times New Roman" panose="02020603050405020304" pitchFamily="18" charset="0"/>
              </a:rPr>
              <a:t>unpredictable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307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4AC09-BA66-C44A-B0E4-BF4A258C8544}"/>
              </a:ext>
            </a:extLst>
          </p:cNvPr>
          <p:cNvSpPr>
            <a:spLocks noGrp="1"/>
          </p:cNvSpPr>
          <p:nvPr>
            <p:ph type="title"/>
          </p:nvPr>
        </p:nvSpPr>
        <p:spPr>
          <a:xfrm>
            <a:off x="802888" y="637762"/>
            <a:ext cx="2544746"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SOLUTION = LSTM </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96EAEC-C4C3-A04C-81FE-66DF4615877C}"/>
              </a:ext>
            </a:extLst>
          </p:cNvPr>
          <p:cNvSpPr>
            <a:spLocks noGrp="1"/>
          </p:cNvSpPr>
          <p:nvPr>
            <p:ph idx="1"/>
          </p:nvPr>
        </p:nvSpPr>
        <p:spPr>
          <a:xfrm>
            <a:off x="4654732" y="850052"/>
            <a:ext cx="6390623" cy="5326911"/>
          </a:xfrm>
        </p:spPr>
        <p:txBody>
          <a:bodyPr>
            <a:normAutofit/>
          </a:bodyPr>
          <a:lstStyle/>
          <a:p>
            <a:r>
              <a:rPr lang="en-US" sz="2400" dirty="0">
                <a:latin typeface="Times New Roman" panose="02020603050405020304" pitchFamily="18" charset="0"/>
                <a:cs typeface="Times New Roman" panose="02020603050405020304" pitchFamily="18" charset="0"/>
              </a:rPr>
              <a:t>LONG SHORT-TERM MEMORY.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LSTM is a special kind of RNN.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LSTM can learn to bridge time intervals in excess of 1000 steps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achieved by multiplicative gate units</a:t>
            </a:r>
          </a:p>
        </p:txBody>
      </p:sp>
    </p:spTree>
    <p:extLst>
      <p:ext uri="{BB962C8B-B14F-4D97-AF65-F5344CB8AC3E}">
        <p14:creationId xmlns:p14="http://schemas.microsoft.com/office/powerpoint/2010/main" val="261908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B0654-A9A0-F04A-88CF-C76D9516C94F}"/>
              </a:ext>
            </a:extLst>
          </p:cNvPr>
          <p:cNvSpPr>
            <a:spLocks noGrp="1"/>
          </p:cNvSpPr>
          <p:nvPr>
            <p:ph type="title"/>
          </p:nvPr>
        </p:nvSpPr>
        <p:spPr>
          <a:xfrm>
            <a:off x="1156851" y="637762"/>
            <a:ext cx="2898276" cy="5576770"/>
          </a:xfrm>
        </p:spPr>
        <p:txBody>
          <a:bodyPr anchor="t">
            <a:normAutofit/>
          </a:bodyPr>
          <a:lstStyle/>
          <a:p>
            <a:r>
              <a:rPr lang="en-US" dirty="0">
                <a:solidFill>
                  <a:schemeClr val="bg1"/>
                </a:solidFill>
                <a:latin typeface="Times New Roman" panose="02020603050405020304" pitchFamily="18" charset="0"/>
                <a:cs typeface="Times New Roman" panose="02020603050405020304" pitchFamily="18" charset="0"/>
              </a:rPr>
              <a:t>MEMORY IN LSTM.</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8D3373-F353-0E4C-89FD-CE20F5483AC4}"/>
              </a:ext>
            </a:extLst>
          </p:cNvPr>
          <p:cNvSpPr>
            <a:spLocks noGrp="1"/>
          </p:cNvSpPr>
          <p:nvPr>
            <p:ph idx="1"/>
          </p:nvPr>
        </p:nvSpPr>
        <p:spPr>
          <a:xfrm>
            <a:off x="5439976" y="850052"/>
            <a:ext cx="5605373" cy="5326911"/>
          </a:xfrm>
        </p:spPr>
        <p:txBody>
          <a:bodyPr>
            <a:normAutofit/>
          </a:bodyPr>
          <a:lstStyle/>
          <a:p>
            <a:r>
              <a:rPr lang="en-US" sz="2400" dirty="0">
                <a:latin typeface="Times New Roman" panose="02020603050405020304" pitchFamily="18" charset="0"/>
                <a:cs typeface="Times New Roman" panose="02020603050405020304" pitchFamily="18" charset="0"/>
              </a:rPr>
              <a:t>INPUT GATE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FORGET GATE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OUTPUT GATE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Understand the Effect of LSTM Input Gate, Forget Gate and Output Gate - LSTM  Network Tutorial">
            <a:extLst>
              <a:ext uri="{FF2B5EF4-FFF2-40B4-BE49-F238E27FC236}">
                <a16:creationId xmlns:a16="http://schemas.microsoft.com/office/drawing/2014/main" id="{567A265A-ADFC-6540-93C0-5BAB532E9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3146108"/>
            <a:ext cx="7134215" cy="352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7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94F7E-7BB0-B247-AA36-99DBC074A3F4}"/>
              </a:ext>
            </a:extLst>
          </p:cNvPr>
          <p:cNvSpPr>
            <a:spLocks noGrp="1"/>
          </p:cNvSpPr>
          <p:nvPr>
            <p:ph type="title"/>
          </p:nvPr>
        </p:nvSpPr>
        <p:spPr>
          <a:xfrm>
            <a:off x="500063" y="637762"/>
            <a:ext cx="2847571" cy="5576770"/>
          </a:xfrm>
        </p:spPr>
        <p:txBody>
          <a:bodyPr anchor="t">
            <a:normAutofit/>
          </a:bodyPr>
          <a:lstStyle/>
          <a:p>
            <a:r>
              <a:rPr lang="en-US" sz="3300" dirty="0">
                <a:solidFill>
                  <a:schemeClr val="bg1"/>
                </a:solidFill>
                <a:latin typeface="Times New Roman" panose="02020603050405020304" pitchFamily="18" charset="0"/>
                <a:cs typeface="Times New Roman" panose="02020603050405020304" pitchFamily="18" charset="0"/>
              </a:rPr>
              <a:t>LSTM EQUATIONS</a:t>
            </a:r>
          </a:p>
        </p:txBody>
      </p:sp>
      <p:sp>
        <p:nvSpPr>
          <p:cNvPr id="13" name="Rectangle 12">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9D0742E-3B68-A045-82C1-89E85325182A}"/>
                  </a:ext>
                </a:extLst>
              </p:cNvPr>
              <p:cNvSpPr>
                <a:spLocks noGrp="1"/>
              </p:cNvSpPr>
              <p:nvPr>
                <p:ph idx="1"/>
              </p:nvPr>
            </p:nvSpPr>
            <p:spPr>
              <a:xfrm>
                <a:off x="4654732" y="850052"/>
                <a:ext cx="6390623" cy="5326911"/>
              </a:xfrm>
            </p:spPr>
            <p:txBody>
              <a:bodyPr>
                <a:normAutofit/>
              </a:bodyPr>
              <a:lstStyle/>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𝑖</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𝑖</m:t>
                            </m:r>
                          </m:sup>
                        </m:sSup>
                      </m:e>
                    </m:d>
                    <m:r>
                      <a:rPr lang="en-US" sz="2000" i="1">
                        <a:latin typeface="Cambria Math" panose="02040503050406030204" pitchFamily="18" charset="0"/>
                      </a:rPr>
                      <m:t> </m:t>
                    </m:r>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𝑓</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𝑓</m:t>
                            </m:r>
                          </m:sup>
                        </m:sSup>
                      </m:e>
                    </m:d>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𝑜</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𝑜</m:t>
                            </m:r>
                          </m:sup>
                        </m:sSup>
                      </m:e>
                    </m:d>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𝑔</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𝑔</m:t>
                                </m:r>
                              </m:sup>
                            </m:sSup>
                          </m:e>
                        </m:d>
                      </m:e>
                    </m:func>
                    <m:r>
                      <a:rPr lang="en-US" sz="2000" i="1">
                        <a:latin typeface="Cambria Math" panose="02040503050406030204" pitchFamily="18" charset="0"/>
                      </a:rPr>
                      <m:t>  </m:t>
                    </m:r>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 </m:t>
                    </m:r>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e>
                        </m:d>
                      </m:e>
                    </m:func>
                    <m:r>
                      <a:rPr lang="en-US" sz="2000" i="1">
                        <a:latin typeface="Cambria Math" panose="02040503050406030204" pitchFamily="18" charset="0"/>
                      </a:rPr>
                      <m:t>∘</m:t>
                    </m:r>
                    <m:r>
                      <a:rPr lang="en-US" sz="2000" i="1" smtClean="0">
                        <a:latin typeface="Cambria Math" panose="02040503050406030204" pitchFamily="18" charset="0"/>
                      </a:rPr>
                      <m:t>𝑜</m:t>
                    </m:r>
                    <m:r>
                      <a:rPr lang="en-US" sz="2000" i="1" smtClean="0">
                        <a:latin typeface="Cambria Math" panose="02040503050406030204" pitchFamily="18" charset="0"/>
                      </a:rPr>
                      <m:t> </m:t>
                    </m:r>
                  </m:oMath>
                </a14:m>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r>
                      <a:rPr lang="en-US" sz="2000" i="1">
                        <a:latin typeface="Cambria Math" panose="02040503050406030204" pitchFamily="18" charset="0"/>
                      </a:rPr>
                      <m:t>𝑠𝑜𝑓𝑡𝑚𝑎𝑥</m:t>
                    </m:r>
                    <m:d>
                      <m:dPr>
                        <m:ctrlPr>
                          <a:rPr lang="en-US" sz="2000" i="1">
                            <a:latin typeface="Cambria Math" panose="02040503050406030204" pitchFamily="18" charset="0"/>
                          </a:rPr>
                        </m:ctrlPr>
                      </m:dPr>
                      <m:e>
                        <m:r>
                          <a:rPr lang="en-US" sz="2000" i="1">
                            <a:latin typeface="Cambria Math" panose="02040503050406030204" pitchFamily="18" charset="0"/>
                          </a:rPr>
                          <m:t>𝑉</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e>
                    </m:d>
                    <m:r>
                      <a:rPr lang="en-US" sz="2000" i="1">
                        <a:latin typeface="Cambria Math" panose="02040503050406030204" pitchFamily="18" charset="0"/>
                      </a:rPr>
                      <m:t>  </m:t>
                    </m:r>
                  </m:oMath>
                </a14:m>
                <a:endParaRPr lang="en-US" sz="2000" i="1" dirty="0">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B9D0742E-3B68-A045-82C1-89E85325182A}"/>
                  </a:ext>
                </a:extLst>
              </p:cNvPr>
              <p:cNvSpPr>
                <a:spLocks noGrp="1" noRot="1" noChangeAspect="1" noMove="1" noResize="1" noEditPoints="1" noAdjustHandles="1" noChangeArrowheads="1" noChangeShapeType="1" noTextEdit="1"/>
              </p:cNvSpPr>
              <p:nvPr>
                <p:ph idx="1"/>
              </p:nvPr>
            </p:nvSpPr>
            <p:spPr>
              <a:xfrm>
                <a:off x="4654732" y="850052"/>
                <a:ext cx="6390623" cy="5326911"/>
              </a:xfrm>
              <a:blipFill>
                <a:blip r:embed="rId3"/>
                <a:stretch>
                  <a:fillRect l="-794" t="-475" b="-238"/>
                </a:stretch>
              </a:blipFill>
            </p:spPr>
            <p:txBody>
              <a:bodyPr/>
              <a:lstStyle/>
              <a:p>
                <a:r>
                  <a:rPr lang="en-US">
                    <a:noFill/>
                  </a:rPr>
                  <a:t> </a:t>
                </a:r>
              </a:p>
            </p:txBody>
          </p:sp>
        </mc:Fallback>
      </mc:AlternateContent>
    </p:spTree>
    <p:extLst>
      <p:ext uri="{BB962C8B-B14F-4D97-AF65-F5344CB8AC3E}">
        <p14:creationId xmlns:p14="http://schemas.microsoft.com/office/powerpoint/2010/main" val="193189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841</Words>
  <Application>Microsoft Macintosh PowerPoint</Application>
  <PresentationFormat>Widescreen</PresentationFormat>
  <Paragraphs>107</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IBM Plex Sans</vt:lpstr>
      <vt:lpstr>Times New Roman</vt:lpstr>
      <vt:lpstr>Wingdings</vt:lpstr>
      <vt:lpstr>Office Theme</vt:lpstr>
      <vt:lpstr>LONG SHORT-TERM MEMORY</vt:lpstr>
      <vt:lpstr>WHAT ARE NEURAL NETWORKS?</vt:lpstr>
      <vt:lpstr>RECURRENT NEURAL NETWORK (RNN)</vt:lpstr>
      <vt:lpstr>Backpropagation Trough  Time</vt:lpstr>
      <vt:lpstr>VISULIZATION OF RNN</vt:lpstr>
      <vt:lpstr>HOLD ON WE HAVE A PROBLEM!</vt:lpstr>
      <vt:lpstr>SOLUTION = LSTM </vt:lpstr>
      <vt:lpstr>MEMORY IN LSTM.</vt:lpstr>
      <vt:lpstr>LSTM EQUATIONS</vt:lpstr>
      <vt:lpstr>VISULIZATION OF LSTM </vt:lpstr>
      <vt:lpstr>WHY IS LSTM SUPERIOR ?</vt:lpstr>
      <vt:lpstr>DEMO</vt:lpstr>
      <vt:lpstr>PowerPoint Presentation</vt:lpstr>
      <vt:lpstr>LIBRARIES USED</vt:lpstr>
      <vt:lpstr>WHAT ARE PANDAS AND NUMPY?</vt:lpstr>
      <vt:lpstr>WHAT IS TENSORFLOW AND KERAS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SHORT-TERM MEMORY</dc:title>
  <dc:creator>Muhammad Abdullah</dc:creator>
  <cp:lastModifiedBy>Muhammad Abdullah</cp:lastModifiedBy>
  <cp:revision>3</cp:revision>
  <dcterms:created xsi:type="dcterms:W3CDTF">2022-04-18T06:54:51Z</dcterms:created>
  <dcterms:modified xsi:type="dcterms:W3CDTF">2022-04-18T13:26:38Z</dcterms:modified>
</cp:coreProperties>
</file>