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2"/>
  </p:normalViewPr>
  <p:slideViewPr>
    <p:cSldViewPr snapToGrid="0">
      <p:cViewPr varScale="1">
        <p:scale>
          <a:sx n="106" d="100"/>
          <a:sy n="106" d="100"/>
        </p:scale>
        <p:origin x="1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6124E3-739E-B9B1-F50B-8AD4C55CB3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39B5328-9998-494A-8255-DBFB4969F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737C7CF-EE3F-10FE-F7F5-7AF3812C8D96}"/>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5" name="Espace réservé du pied de page 4">
            <a:extLst>
              <a:ext uri="{FF2B5EF4-FFF2-40B4-BE49-F238E27FC236}">
                <a16:creationId xmlns:a16="http://schemas.microsoft.com/office/drawing/2014/main" id="{A75B2661-EEF1-D8A8-20FF-088E0F93B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084977-A62B-67DE-AF9B-720C7D2318DB}"/>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87370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0536E-0BA4-E3A5-59FE-85435674D5D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B8793A8-1617-6993-8273-DF3222EA68B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7E5C0F-C927-9174-C930-B7633CEC4F35}"/>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5" name="Espace réservé du pied de page 4">
            <a:extLst>
              <a:ext uri="{FF2B5EF4-FFF2-40B4-BE49-F238E27FC236}">
                <a16:creationId xmlns:a16="http://schemas.microsoft.com/office/drawing/2014/main" id="{7B81F92A-F0E5-314F-5DAE-589F137176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D3B43A-69CD-09D5-8F07-1E42E03C915D}"/>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189421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C11AB90-6209-4D12-8EB5-EDF7CBC93A9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4138A1D-F9A6-B654-019E-0515904B2F8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60D16E-6E67-AAC9-26E4-4EB446910CA5}"/>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5" name="Espace réservé du pied de page 4">
            <a:extLst>
              <a:ext uri="{FF2B5EF4-FFF2-40B4-BE49-F238E27FC236}">
                <a16:creationId xmlns:a16="http://schemas.microsoft.com/office/drawing/2014/main" id="{CBF9C89F-F2BC-8883-416F-7D60C9D5F3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4BEDA5-FEED-447F-2B1B-2E66F086FFBB}"/>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207616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3A49-71E9-AC85-FCCA-F71273E9C97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C2B2A8E-1605-5B33-A602-066A4742A79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5AFA61-AC00-92E9-718C-E0877D1D560B}"/>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5" name="Espace réservé du pied de page 4">
            <a:extLst>
              <a:ext uri="{FF2B5EF4-FFF2-40B4-BE49-F238E27FC236}">
                <a16:creationId xmlns:a16="http://schemas.microsoft.com/office/drawing/2014/main" id="{D30B2FBA-5440-51DA-D453-8FA032284E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15E4B9-4EDC-F561-5B1A-1C32926AF3CC}"/>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317091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164EF0-7CA8-09A4-D3B3-B6973D3ACE7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F2A7D4D-0942-17A5-93F2-12B558E5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33C90E6-A7C5-D704-EEB9-81549073115F}"/>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5" name="Espace réservé du pied de page 4">
            <a:extLst>
              <a:ext uri="{FF2B5EF4-FFF2-40B4-BE49-F238E27FC236}">
                <a16:creationId xmlns:a16="http://schemas.microsoft.com/office/drawing/2014/main" id="{4422C9B3-30B7-EA22-231C-3CFC1CEE57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6E5EA8-9433-8A8B-623F-C5A11CD513E2}"/>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145387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5D2494-D7C0-13B0-0CF2-51EE27988E1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3C663B-BB93-4E8E-BBA9-028C9B24BE6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EF0F58A-1F50-EEF2-9924-9A027FB1328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D47F23C-B08B-CFF1-A9F1-54F0B9101437}"/>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6" name="Espace réservé du pied de page 5">
            <a:extLst>
              <a:ext uri="{FF2B5EF4-FFF2-40B4-BE49-F238E27FC236}">
                <a16:creationId xmlns:a16="http://schemas.microsoft.com/office/drawing/2014/main" id="{35B4BE96-C49F-017F-E045-A5B4C635B7F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D7203A9-473E-E8AA-0FAF-4DAD2B10F254}"/>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368397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D8AF9-E319-36C3-49DD-7086E8115F0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CD957A5-971C-0A68-775A-29BA883A9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9A6D64-6032-84E2-6B68-B7E754BBEA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14B86E1-1B2F-2FCD-7283-97B375186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B3CACE2-BE12-FFE1-DC4D-A86478FE58D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085106F-D1B3-DAEF-53D9-16290780FA5C}"/>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8" name="Espace réservé du pied de page 7">
            <a:extLst>
              <a:ext uri="{FF2B5EF4-FFF2-40B4-BE49-F238E27FC236}">
                <a16:creationId xmlns:a16="http://schemas.microsoft.com/office/drawing/2014/main" id="{CABAFFA9-31E5-8F41-E14E-5E6157E53AB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6161C74-B564-9C30-F426-9D7E4C2CAFE2}"/>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160889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96E53-A963-9A7B-A1B1-D755667711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48DED93-FB95-BD88-6DB8-1C06392777F3}"/>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4" name="Espace réservé du pied de page 3">
            <a:extLst>
              <a:ext uri="{FF2B5EF4-FFF2-40B4-BE49-F238E27FC236}">
                <a16:creationId xmlns:a16="http://schemas.microsoft.com/office/drawing/2014/main" id="{6056F94C-16FC-7BB1-6948-BD1C595AB6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7EF9BD-90F8-FAE3-1DC7-2D15D3E98C62}"/>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346343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B3E5B0-2527-71EB-5F3F-F3CC1CA41911}"/>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3" name="Espace réservé du pied de page 2">
            <a:extLst>
              <a:ext uri="{FF2B5EF4-FFF2-40B4-BE49-F238E27FC236}">
                <a16:creationId xmlns:a16="http://schemas.microsoft.com/office/drawing/2014/main" id="{5FA295E7-DF36-45CE-FE4E-67BC9E3754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11870F1-B87C-8123-9DF6-0670D3D87B08}"/>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270413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1A6E2-082E-A783-0566-E5648F41D0F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2BE7FB6-EEAE-F4D3-BF29-4C3A4EB6D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4AAF439-15C5-A537-1504-D753A42AF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E560D5-E424-9B75-2C20-909FDC711B4F}"/>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6" name="Espace réservé du pied de page 5">
            <a:extLst>
              <a:ext uri="{FF2B5EF4-FFF2-40B4-BE49-F238E27FC236}">
                <a16:creationId xmlns:a16="http://schemas.microsoft.com/office/drawing/2014/main" id="{A5F9E767-8521-A450-2775-91A2916ED1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3BD332-B603-578F-2165-16374C7FD858}"/>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159792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DF74E7-203E-23F6-9D97-4ACB416271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847BA59-ACAA-4B50-652B-E8D8548F4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B17C968-3922-1206-33D2-779EA910A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FDD5C1-522B-C263-56D0-FFDDB5FEB8EA}"/>
              </a:ext>
            </a:extLst>
          </p:cNvPr>
          <p:cNvSpPr>
            <a:spLocks noGrp="1"/>
          </p:cNvSpPr>
          <p:nvPr>
            <p:ph type="dt" sz="half" idx="10"/>
          </p:nvPr>
        </p:nvSpPr>
        <p:spPr/>
        <p:txBody>
          <a:bodyPr/>
          <a:lstStyle/>
          <a:p>
            <a:fld id="{979F04DA-69B6-D34D-8E61-F4276EDF3874}" type="datetimeFigureOut">
              <a:rPr lang="fr-FR" smtClean="0"/>
              <a:t>28/02/2023</a:t>
            </a:fld>
            <a:endParaRPr lang="fr-FR"/>
          </a:p>
        </p:txBody>
      </p:sp>
      <p:sp>
        <p:nvSpPr>
          <p:cNvPr id="6" name="Espace réservé du pied de page 5">
            <a:extLst>
              <a:ext uri="{FF2B5EF4-FFF2-40B4-BE49-F238E27FC236}">
                <a16:creationId xmlns:a16="http://schemas.microsoft.com/office/drawing/2014/main" id="{3658C1D2-9A4F-26CB-C382-8BE1E26D57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6454C4-AB5A-5ADA-C866-1F6ECC3BC1ED}"/>
              </a:ext>
            </a:extLst>
          </p:cNvPr>
          <p:cNvSpPr>
            <a:spLocks noGrp="1"/>
          </p:cNvSpPr>
          <p:nvPr>
            <p:ph type="sldNum" sz="quarter" idx="12"/>
          </p:nvPr>
        </p:nvSpPr>
        <p:spPr/>
        <p:txBody>
          <a:bodyPr/>
          <a:lstStyle/>
          <a:p>
            <a:fld id="{0F432EE8-52F4-7148-9CE3-C1A9B741097E}" type="slidenum">
              <a:rPr lang="fr-FR" smtClean="0"/>
              <a:t>‹N°›</a:t>
            </a:fld>
            <a:endParaRPr lang="fr-FR"/>
          </a:p>
        </p:txBody>
      </p:sp>
    </p:spTree>
    <p:extLst>
      <p:ext uri="{BB962C8B-B14F-4D97-AF65-F5344CB8AC3E}">
        <p14:creationId xmlns:p14="http://schemas.microsoft.com/office/powerpoint/2010/main" val="330750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D8AE33-AE4E-EC06-F997-18EFCDA71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75BA0C1-B28C-47E9-DB11-6E4507708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F2D5C6-1B55-9067-045D-AA64AEA61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F04DA-69B6-D34D-8E61-F4276EDF3874}" type="datetimeFigureOut">
              <a:rPr lang="fr-FR" smtClean="0"/>
              <a:t>28/02/2023</a:t>
            </a:fld>
            <a:endParaRPr lang="fr-FR"/>
          </a:p>
        </p:txBody>
      </p:sp>
      <p:sp>
        <p:nvSpPr>
          <p:cNvPr id="5" name="Espace réservé du pied de page 4">
            <a:extLst>
              <a:ext uri="{FF2B5EF4-FFF2-40B4-BE49-F238E27FC236}">
                <a16:creationId xmlns:a16="http://schemas.microsoft.com/office/drawing/2014/main" id="{DF9A3A4D-727D-419B-61DE-163E6DF27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75A15B1-D8C6-9A2D-D6F1-9B2A82413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32EE8-52F4-7148-9CE3-C1A9B741097E}" type="slidenum">
              <a:rPr lang="fr-FR" smtClean="0"/>
              <a:t>‹N°›</a:t>
            </a:fld>
            <a:endParaRPr lang="fr-FR"/>
          </a:p>
        </p:txBody>
      </p:sp>
    </p:spTree>
    <p:extLst>
      <p:ext uri="{BB962C8B-B14F-4D97-AF65-F5344CB8AC3E}">
        <p14:creationId xmlns:p14="http://schemas.microsoft.com/office/powerpoint/2010/main" val="3164051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asconsulting.ci/" TargetMode="External"/><Relationship Id="rId4" Type="http://schemas.openxmlformats.org/officeDocument/2006/relationships/hyperlink" Target="mailto:info@asconsulting.c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Définition de la tontine : Qu'est-ce que c'est ? Explications !">
            <a:extLst>
              <a:ext uri="{FF2B5EF4-FFF2-40B4-BE49-F238E27FC236}">
                <a16:creationId xmlns:a16="http://schemas.microsoft.com/office/drawing/2014/main" id="{BB41114C-C6C2-471A-5C20-ED0E0F24EA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53" t="14080" r="13923" b="24836"/>
          <a:stretch/>
        </p:blipFill>
        <p:spPr bwMode="auto">
          <a:xfrm>
            <a:off x="0" y="0"/>
            <a:ext cx="3368842" cy="213067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AF1A1CC9-955E-3E6C-CC97-1C61AF93D0ED}"/>
              </a:ext>
            </a:extLst>
          </p:cNvPr>
          <p:cNvPicPr>
            <a:picLocks noChangeAspect="1"/>
          </p:cNvPicPr>
          <p:nvPr/>
        </p:nvPicPr>
        <p:blipFill>
          <a:blip r:embed="rId3" cstate="print"/>
          <a:stretch>
            <a:fillRect/>
          </a:stretch>
        </p:blipFill>
        <p:spPr>
          <a:xfrm>
            <a:off x="9891265" y="5687736"/>
            <a:ext cx="2089716" cy="975751"/>
          </a:xfrm>
          <a:prstGeom prst="rect">
            <a:avLst/>
          </a:prstGeom>
        </p:spPr>
      </p:pic>
      <p:sp>
        <p:nvSpPr>
          <p:cNvPr id="5" name="ZoneTexte 4">
            <a:extLst>
              <a:ext uri="{FF2B5EF4-FFF2-40B4-BE49-F238E27FC236}">
                <a16:creationId xmlns:a16="http://schemas.microsoft.com/office/drawing/2014/main" id="{ABC46E16-1EC7-1A30-63EF-AA51FBFB3C17}"/>
              </a:ext>
            </a:extLst>
          </p:cNvPr>
          <p:cNvSpPr txBox="1"/>
          <p:nvPr/>
        </p:nvSpPr>
        <p:spPr>
          <a:xfrm>
            <a:off x="3071664" y="4563904"/>
            <a:ext cx="5643602" cy="1862048"/>
          </a:xfrm>
          <a:prstGeom prst="rect">
            <a:avLst/>
          </a:prstGeom>
          <a:noFill/>
        </p:spPr>
        <p:txBody>
          <a:bodyPr wrap="square" rtlCol="0">
            <a:spAutoFit/>
          </a:bodyPr>
          <a:lstStyle/>
          <a:p>
            <a:pPr algn="ctr">
              <a:spcAft>
                <a:spcPts val="600"/>
              </a:spcAft>
            </a:pPr>
            <a:r>
              <a:rPr lang="fr-FR" b="1" dirty="0"/>
              <a:t>par </a:t>
            </a:r>
            <a:endParaRPr lang="fr-FR" b="1" i="1" dirty="0"/>
          </a:p>
          <a:p>
            <a:pPr algn="ctr">
              <a:spcAft>
                <a:spcPts val="600"/>
              </a:spcAft>
            </a:pPr>
            <a:r>
              <a:rPr lang="fr-FR" dirty="0">
                <a:solidFill>
                  <a:schemeClr val="accent2"/>
                </a:solidFill>
              </a:rPr>
              <a:t> </a:t>
            </a:r>
            <a:r>
              <a:rPr lang="fr-FR" sz="2800" b="1" dirty="0">
                <a:solidFill>
                  <a:schemeClr val="accent2"/>
                </a:solidFill>
                <a:latin typeface="Century Gothic" pitchFamily="34" charset="0"/>
              </a:rPr>
              <a:t>AS Consulting </a:t>
            </a:r>
          </a:p>
          <a:p>
            <a:pPr algn="ctr">
              <a:spcAft>
                <a:spcPts val="600"/>
              </a:spcAft>
            </a:pPr>
            <a:r>
              <a:rPr lang="fr-FR" b="1" dirty="0">
                <a:solidFill>
                  <a:schemeClr val="accent2"/>
                </a:solidFill>
              </a:rPr>
              <a:t>Février 2023</a:t>
            </a:r>
            <a:endParaRPr lang="fr-FR" b="1" i="1" dirty="0">
              <a:solidFill>
                <a:schemeClr val="accent2"/>
              </a:solidFill>
            </a:endParaRPr>
          </a:p>
          <a:p>
            <a:pPr algn="ctr"/>
            <a:r>
              <a:rPr lang="fr-FR" sz="1200" b="1" dirty="0">
                <a:latin typeface="Arial" pitchFamily="34" charset="0"/>
                <a:cs typeface="Arial" pitchFamily="34" charset="0"/>
              </a:rPr>
              <a:t>Tel: + 225 25 22 00 82 32 / + 225 07 67 50 45 29</a:t>
            </a:r>
          </a:p>
          <a:p>
            <a:pPr algn="ctr"/>
            <a:r>
              <a:rPr lang="fr-FR" sz="1200" b="1" dirty="0">
                <a:latin typeface="Arial" pitchFamily="34" charset="0"/>
                <a:cs typeface="Arial" pitchFamily="34" charset="0"/>
              </a:rPr>
              <a:t>E-mail: </a:t>
            </a:r>
            <a:r>
              <a:rPr lang="fr-FR" sz="1200" b="1" u="sng" dirty="0">
                <a:latin typeface="Arial" pitchFamily="34" charset="0"/>
                <a:cs typeface="Arial" pitchFamily="34" charset="0"/>
                <a:hlinkClick r:id="rId4"/>
              </a:rPr>
              <a:t>infos@asconsulting.ci</a:t>
            </a:r>
            <a:endParaRPr lang="fr-FR" sz="1200" dirty="0">
              <a:latin typeface="Arial" pitchFamily="34" charset="0"/>
              <a:cs typeface="Arial" pitchFamily="34" charset="0"/>
            </a:endParaRPr>
          </a:p>
          <a:p>
            <a:pPr algn="ctr"/>
            <a:r>
              <a:rPr lang="fr-FR" sz="1200" b="1" dirty="0">
                <a:latin typeface="Arial" pitchFamily="34" charset="0"/>
                <a:cs typeface="Arial" pitchFamily="34" charset="0"/>
              </a:rPr>
              <a:t>Site web : </a:t>
            </a:r>
            <a:r>
              <a:rPr lang="fr-FR" sz="1200" b="1" u="sng" dirty="0">
                <a:latin typeface="Arial" pitchFamily="34" charset="0"/>
                <a:cs typeface="Arial" pitchFamily="34" charset="0"/>
                <a:hlinkClick r:id="rId5"/>
              </a:rPr>
              <a:t>www.asconsulting.ci</a:t>
            </a:r>
            <a:endParaRPr lang="fr-FR" sz="1200" dirty="0">
              <a:latin typeface="Arial" pitchFamily="34" charset="0"/>
              <a:cs typeface="Arial" pitchFamily="34" charset="0"/>
            </a:endParaRPr>
          </a:p>
        </p:txBody>
      </p:sp>
      <p:sp>
        <p:nvSpPr>
          <p:cNvPr id="6" name="Rectangle 5">
            <a:extLst>
              <a:ext uri="{FF2B5EF4-FFF2-40B4-BE49-F238E27FC236}">
                <a16:creationId xmlns:a16="http://schemas.microsoft.com/office/drawing/2014/main" id="{55D1E373-BC28-17A7-FA5B-F7A47051179F}"/>
              </a:ext>
            </a:extLst>
          </p:cNvPr>
          <p:cNvSpPr/>
          <p:nvPr/>
        </p:nvSpPr>
        <p:spPr>
          <a:xfrm>
            <a:off x="3845020" y="2505670"/>
            <a:ext cx="4096892" cy="1200329"/>
          </a:xfrm>
          <a:prstGeom prst="rect">
            <a:avLst/>
          </a:prstGeom>
          <a:noFill/>
        </p:spPr>
        <p:txBody>
          <a:bodyPr wrap="none" lIns="91440" tIns="45720" rIns="91440" bIns="45720">
            <a:spAutoFit/>
          </a:bodyPr>
          <a:lstStyle/>
          <a:p>
            <a:pPr algn="ctr"/>
            <a:r>
              <a:rPr lang="fr-FR" sz="5400" b="0" cap="none" spc="0" dirty="0">
                <a:ln w="0"/>
                <a:solidFill>
                  <a:schemeClr val="accent1"/>
                </a:solidFill>
                <a:effectLst>
                  <a:outerShdw blurRad="38100" dist="25400" dir="5400000" algn="ctr" rotWithShape="0">
                    <a:srgbClr val="6E747A">
                      <a:alpha val="43000"/>
                    </a:srgbClr>
                  </a:outerShdw>
                </a:effectLst>
              </a:rPr>
              <a:t>E-TONTINE</a:t>
            </a:r>
          </a:p>
          <a:p>
            <a:pPr algn="ctr"/>
            <a:r>
              <a:rPr lang="fr-FR" i="1" dirty="0">
                <a:ln w="0"/>
                <a:solidFill>
                  <a:schemeClr val="accent1"/>
                </a:solidFill>
                <a:effectLst>
                  <a:outerShdw blurRad="38100" dist="25400" dir="5400000" algn="ctr" rotWithShape="0">
                    <a:srgbClr val="6E747A">
                      <a:alpha val="43000"/>
                    </a:srgbClr>
                  </a:outerShdw>
                </a:effectLst>
              </a:rPr>
              <a:t>Système informatisé de gestion de tontine</a:t>
            </a:r>
            <a:endParaRPr lang="fr-FR" b="0" i="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362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463ACB86-5D1F-14DA-60FB-7DF4F846B9E8}"/>
              </a:ext>
            </a:extLst>
          </p:cNvPr>
          <p:cNvPicPr>
            <a:picLocks noChangeAspect="1"/>
          </p:cNvPicPr>
          <p:nvPr/>
        </p:nvPicPr>
        <p:blipFill>
          <a:blip r:embed="rId2" cstate="print"/>
          <a:stretch>
            <a:fillRect/>
          </a:stretch>
        </p:blipFill>
        <p:spPr>
          <a:xfrm>
            <a:off x="11003595" y="8204"/>
            <a:ext cx="1017433" cy="475070"/>
          </a:xfrm>
          <a:prstGeom prst="rect">
            <a:avLst/>
          </a:prstGeom>
        </p:spPr>
      </p:pic>
      <p:sp>
        <p:nvSpPr>
          <p:cNvPr id="8" name="ZoneTexte 7">
            <a:extLst>
              <a:ext uri="{FF2B5EF4-FFF2-40B4-BE49-F238E27FC236}">
                <a16:creationId xmlns:a16="http://schemas.microsoft.com/office/drawing/2014/main" id="{0A45C4EF-EC0E-F497-A021-CD114B7E6D4F}"/>
              </a:ext>
            </a:extLst>
          </p:cNvPr>
          <p:cNvSpPr txBox="1"/>
          <p:nvPr/>
        </p:nvSpPr>
        <p:spPr>
          <a:xfrm>
            <a:off x="1" y="13942"/>
            <a:ext cx="10947194"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fr-FR" sz="2400" b="1" dirty="0">
                <a:solidFill>
                  <a:prstClr val="white"/>
                </a:solidFill>
                <a:latin typeface="Century Gothic" panose="020B0502020202020204" pitchFamily="34" charset="0"/>
              </a:rPr>
              <a:t>PRINCIPES</a:t>
            </a:r>
            <a:r>
              <a:rPr lang="fr-FR" sz="2400" b="1" dirty="0">
                <a:solidFill>
                  <a:prstClr val="white"/>
                </a:solidFill>
                <a:latin typeface="Arial Black" panose="020B0A04020102020204" pitchFamily="34" charset="0"/>
              </a:rPr>
              <a:t> </a:t>
            </a:r>
          </a:p>
        </p:txBody>
      </p:sp>
      <p:sp>
        <p:nvSpPr>
          <p:cNvPr id="9" name="ZoneTexte 8">
            <a:extLst>
              <a:ext uri="{FF2B5EF4-FFF2-40B4-BE49-F238E27FC236}">
                <a16:creationId xmlns:a16="http://schemas.microsoft.com/office/drawing/2014/main" id="{DDEC1DCC-CF9A-9B9E-7121-431655ECD78F}"/>
              </a:ext>
            </a:extLst>
          </p:cNvPr>
          <p:cNvSpPr txBox="1"/>
          <p:nvPr/>
        </p:nvSpPr>
        <p:spPr>
          <a:xfrm>
            <a:off x="663121" y="1110087"/>
            <a:ext cx="10947194" cy="5355312"/>
          </a:xfrm>
          <a:prstGeom prst="rect">
            <a:avLst/>
          </a:prstGeom>
          <a:noFill/>
        </p:spPr>
        <p:txBody>
          <a:bodyPr wrap="square" rtlCol="0">
            <a:spAutoFit/>
          </a:bodyPr>
          <a:lstStyle/>
          <a:p>
            <a:pPr algn="just"/>
            <a:r>
              <a:rPr lang="fr-FR" dirty="0"/>
              <a:t>Une tontine est système de financement communautaire à destination de tous les membres de la communauté de manière périodique et tournante. Le financement est réalisé par l’épargne collective périodique de tous les membres de la communauté jusqu’à ce que chaque membre ai bénéficié du financement.</a:t>
            </a:r>
          </a:p>
          <a:p>
            <a:pPr algn="just"/>
            <a:endParaRPr lang="fr-FR" dirty="0"/>
          </a:p>
          <a:p>
            <a:pPr algn="just"/>
            <a:r>
              <a:rPr lang="fr-FR" dirty="0"/>
              <a:t>Notre système est bâti autour d’un partenaire de mobile money permettant :</a:t>
            </a:r>
          </a:p>
          <a:p>
            <a:pPr marL="285750" indent="-285750" algn="just">
              <a:buFontTx/>
              <a:buChar char="-"/>
            </a:pPr>
            <a:r>
              <a:rPr lang="fr-FR" dirty="0"/>
              <a:t>La création automatique d’un compte Mobile Money adossé à une communauté pouvant recevoir les paiement et procéder à des transferts d’argent;</a:t>
            </a:r>
          </a:p>
          <a:p>
            <a:pPr marL="285750" indent="-285750" algn="just">
              <a:buFontTx/>
              <a:buChar char="-"/>
            </a:pPr>
            <a:r>
              <a:rPr lang="fr-FR" dirty="0"/>
              <a:t>La possibilité de réaliser idéalement des prélèvements automatique sur les comptes des membres d’une communauté</a:t>
            </a:r>
          </a:p>
          <a:p>
            <a:pPr marL="285750" indent="-285750" algn="just">
              <a:buFontTx/>
              <a:buChar char="-"/>
            </a:pPr>
            <a:endParaRPr lang="fr-FR" dirty="0"/>
          </a:p>
          <a:p>
            <a:pPr algn="just"/>
            <a:r>
              <a:rPr lang="fr-FR" dirty="0"/>
              <a:t>Le système est une application mobile et web permettant de créer une communauté,  d’inscrire un membre, de procéder aux paiements et suivre l’activité.</a:t>
            </a:r>
          </a:p>
          <a:p>
            <a:pPr algn="just"/>
            <a:endParaRPr lang="fr-FR" dirty="0"/>
          </a:p>
          <a:p>
            <a:pPr algn="just"/>
            <a:r>
              <a:rPr lang="fr-FR" dirty="0"/>
              <a:t>Nous allons décrire ici le comportement de la plateforme sur les aspects : </a:t>
            </a:r>
          </a:p>
          <a:p>
            <a:pPr marL="285750" indent="-285750" algn="just">
              <a:buFontTx/>
              <a:buChar char="-"/>
            </a:pPr>
            <a:r>
              <a:rPr lang="fr-FR" dirty="0"/>
              <a:t>Inscription de nouveaux membres</a:t>
            </a:r>
          </a:p>
          <a:p>
            <a:pPr marL="285750" indent="-285750" algn="just">
              <a:buFontTx/>
              <a:buChar char="-"/>
            </a:pPr>
            <a:r>
              <a:rPr lang="fr-FR" dirty="0"/>
              <a:t>Collecte des cotisations</a:t>
            </a:r>
          </a:p>
          <a:p>
            <a:pPr marL="285750" indent="-285750" algn="just">
              <a:buFontTx/>
              <a:buChar char="-"/>
            </a:pPr>
            <a:r>
              <a:rPr lang="fr-FR" dirty="0"/>
              <a:t>Paiement des ayants droits</a:t>
            </a:r>
          </a:p>
          <a:p>
            <a:pPr marL="285750" indent="-285750" algn="just">
              <a:buFontTx/>
              <a:buChar char="-"/>
            </a:pPr>
            <a:r>
              <a:rPr lang="fr-FR" dirty="0"/>
              <a:t>Suivi de l’activité</a:t>
            </a:r>
          </a:p>
          <a:p>
            <a:pPr algn="just"/>
            <a:endParaRPr lang="fr-FR" dirty="0"/>
          </a:p>
        </p:txBody>
      </p:sp>
    </p:spTree>
    <p:extLst>
      <p:ext uri="{BB962C8B-B14F-4D97-AF65-F5344CB8AC3E}">
        <p14:creationId xmlns:p14="http://schemas.microsoft.com/office/powerpoint/2010/main" val="11847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CDEF9A4-D069-47CB-D558-880310128924}"/>
              </a:ext>
            </a:extLst>
          </p:cNvPr>
          <p:cNvPicPr>
            <a:picLocks noChangeAspect="1"/>
          </p:cNvPicPr>
          <p:nvPr/>
        </p:nvPicPr>
        <p:blipFill>
          <a:blip r:embed="rId2" cstate="print"/>
          <a:stretch>
            <a:fillRect/>
          </a:stretch>
        </p:blipFill>
        <p:spPr>
          <a:xfrm>
            <a:off x="11003595" y="8204"/>
            <a:ext cx="1017433" cy="475070"/>
          </a:xfrm>
          <a:prstGeom prst="rect">
            <a:avLst/>
          </a:prstGeom>
        </p:spPr>
      </p:pic>
      <p:sp>
        <p:nvSpPr>
          <p:cNvPr id="3" name="ZoneTexte 2">
            <a:extLst>
              <a:ext uri="{FF2B5EF4-FFF2-40B4-BE49-F238E27FC236}">
                <a16:creationId xmlns:a16="http://schemas.microsoft.com/office/drawing/2014/main" id="{6068FE8C-811B-9E7D-145C-11E60E912B52}"/>
              </a:ext>
            </a:extLst>
          </p:cNvPr>
          <p:cNvSpPr txBox="1"/>
          <p:nvPr/>
        </p:nvSpPr>
        <p:spPr>
          <a:xfrm>
            <a:off x="1" y="13942"/>
            <a:ext cx="10947194"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fr-FR" sz="2400" b="1" dirty="0">
                <a:solidFill>
                  <a:prstClr val="white"/>
                </a:solidFill>
                <a:latin typeface="Century Gothic" panose="020B0502020202020204" pitchFamily="34" charset="0"/>
              </a:rPr>
              <a:t>INSCRIPTION DES NOUVEAUX MEMBRES</a:t>
            </a:r>
            <a:r>
              <a:rPr lang="fr-FR" sz="2400" b="1" dirty="0">
                <a:solidFill>
                  <a:prstClr val="white"/>
                </a:solidFill>
                <a:latin typeface="Arial Black" panose="020B0A04020102020204" pitchFamily="34" charset="0"/>
              </a:rPr>
              <a:t> </a:t>
            </a:r>
          </a:p>
        </p:txBody>
      </p:sp>
      <p:pic>
        <p:nvPicPr>
          <p:cNvPr id="1026" name="Picture 2" descr="Free Recruiting Office Cliparts, Download Free Recruiting Office Cliparts  png images, Free ClipArts on Clipart Library">
            <a:extLst>
              <a:ext uri="{FF2B5EF4-FFF2-40B4-BE49-F238E27FC236}">
                <a16:creationId xmlns:a16="http://schemas.microsoft.com/office/drawing/2014/main" id="{DB07EFF9-8B67-A0B1-E221-B296AFF2B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053" y="2138613"/>
            <a:ext cx="2628727" cy="307106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334106A-7079-6CD6-D327-B25662BE4224}"/>
              </a:ext>
            </a:extLst>
          </p:cNvPr>
          <p:cNvSpPr txBox="1"/>
          <p:nvPr/>
        </p:nvSpPr>
        <p:spPr>
          <a:xfrm>
            <a:off x="3881432" y="1661495"/>
            <a:ext cx="8007248" cy="3970318"/>
          </a:xfrm>
          <a:prstGeom prst="rect">
            <a:avLst/>
          </a:prstGeom>
          <a:noFill/>
        </p:spPr>
        <p:txBody>
          <a:bodyPr wrap="square" rtlCol="0">
            <a:spAutoFit/>
          </a:bodyPr>
          <a:lstStyle/>
          <a:p>
            <a:pPr algn="just"/>
            <a:r>
              <a:rPr lang="fr-FR" dirty="0"/>
              <a:t>Le groupe est créé et administré par une personne physique précise en indiquant le nombre maximum d’adhérent, le montant des cotisations et la périodicité de paiement;</a:t>
            </a:r>
          </a:p>
          <a:p>
            <a:pPr algn="just"/>
            <a:endParaRPr lang="fr-FR" dirty="0"/>
          </a:p>
          <a:p>
            <a:pPr algn="just"/>
            <a:r>
              <a:rPr lang="fr-FR" dirty="0"/>
              <a:t>Cette personne procède au recrutement des membres de son groupe en transmettant une invitation à un numéro de téléphone en indiquant le montant de la cotisation, la périodicité, la durée totale de la cotisation et le montant devant être reçu par l’adhérent;</a:t>
            </a:r>
          </a:p>
          <a:p>
            <a:pPr algn="just"/>
            <a:endParaRPr lang="fr-FR" dirty="0"/>
          </a:p>
          <a:p>
            <a:pPr algn="just"/>
            <a:r>
              <a:rPr lang="fr-FR" dirty="0"/>
              <a:t>La personne recevant l’invitation clique sur le lien qui y est contenu, renseigne son identité et confirme que les conditions de paiement lui sied;</a:t>
            </a:r>
          </a:p>
          <a:p>
            <a:pPr algn="just"/>
            <a:endParaRPr lang="fr-FR" dirty="0"/>
          </a:p>
          <a:p>
            <a:pPr algn="just"/>
            <a:r>
              <a:rPr lang="fr-FR" dirty="0"/>
              <a:t>Par la suite, l’adhérent est invité à télécharger l’application mobile pour gérer au mieux ses opérations.</a:t>
            </a:r>
          </a:p>
        </p:txBody>
      </p:sp>
    </p:spTree>
    <p:extLst>
      <p:ext uri="{BB962C8B-B14F-4D97-AF65-F5344CB8AC3E}">
        <p14:creationId xmlns:p14="http://schemas.microsoft.com/office/powerpoint/2010/main" val="417135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CDEF9A4-D069-47CB-D558-880310128924}"/>
              </a:ext>
            </a:extLst>
          </p:cNvPr>
          <p:cNvPicPr>
            <a:picLocks noChangeAspect="1"/>
          </p:cNvPicPr>
          <p:nvPr/>
        </p:nvPicPr>
        <p:blipFill>
          <a:blip r:embed="rId2" cstate="print"/>
          <a:stretch>
            <a:fillRect/>
          </a:stretch>
        </p:blipFill>
        <p:spPr>
          <a:xfrm>
            <a:off x="11003595" y="8204"/>
            <a:ext cx="1017433" cy="475070"/>
          </a:xfrm>
          <a:prstGeom prst="rect">
            <a:avLst/>
          </a:prstGeom>
        </p:spPr>
      </p:pic>
      <p:sp>
        <p:nvSpPr>
          <p:cNvPr id="3" name="ZoneTexte 2">
            <a:extLst>
              <a:ext uri="{FF2B5EF4-FFF2-40B4-BE49-F238E27FC236}">
                <a16:creationId xmlns:a16="http://schemas.microsoft.com/office/drawing/2014/main" id="{6068FE8C-811B-9E7D-145C-11E60E912B52}"/>
              </a:ext>
            </a:extLst>
          </p:cNvPr>
          <p:cNvSpPr txBox="1"/>
          <p:nvPr/>
        </p:nvSpPr>
        <p:spPr>
          <a:xfrm>
            <a:off x="1" y="13942"/>
            <a:ext cx="10947194"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fr-FR" sz="2400" b="1" dirty="0">
                <a:solidFill>
                  <a:prstClr val="white"/>
                </a:solidFill>
                <a:latin typeface="Century Gothic" panose="020B0502020202020204" pitchFamily="34" charset="0"/>
              </a:rPr>
              <a:t>COLLECTE DES COTISATIONS</a:t>
            </a:r>
            <a:r>
              <a:rPr lang="fr-FR" sz="2400" b="1" dirty="0">
                <a:solidFill>
                  <a:prstClr val="white"/>
                </a:solidFill>
                <a:latin typeface="Arial Black" panose="020B0A04020102020204" pitchFamily="34" charset="0"/>
              </a:rPr>
              <a:t> </a:t>
            </a:r>
          </a:p>
        </p:txBody>
      </p:sp>
      <p:pic>
        <p:nvPicPr>
          <p:cNvPr id="2050" name="Picture 2" descr="COTISATIONS 2020 | Club TalenSeL">
            <a:extLst>
              <a:ext uri="{FF2B5EF4-FFF2-40B4-BE49-F238E27FC236}">
                <a16:creationId xmlns:a16="http://schemas.microsoft.com/office/drawing/2014/main" id="{EAAD5941-7C64-E99F-3B78-44EF0395D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95" y="2562726"/>
            <a:ext cx="3191043" cy="23932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93935A-1901-1F70-5507-2D50554A439F}"/>
              </a:ext>
            </a:extLst>
          </p:cNvPr>
          <p:cNvSpPr/>
          <p:nvPr/>
        </p:nvSpPr>
        <p:spPr>
          <a:xfrm>
            <a:off x="3404938" y="1337390"/>
            <a:ext cx="3455113" cy="461665"/>
          </a:xfrm>
          <a:prstGeom prst="rect">
            <a:avLst/>
          </a:prstGeom>
          <a:noFill/>
        </p:spPr>
        <p:txBody>
          <a:bodyPr wrap="none" lIns="91440" tIns="45720" rIns="91440" bIns="45720">
            <a:spAutoFit/>
          </a:bodyPr>
          <a:lstStyle/>
          <a:p>
            <a:pPr algn="ctr"/>
            <a:r>
              <a:rPr lang="fr-FR" sz="2400" b="0" cap="none" spc="0" dirty="0">
                <a:ln w="0"/>
                <a:solidFill>
                  <a:schemeClr val="tx1"/>
                </a:solidFill>
                <a:effectLst>
                  <a:outerShdw blurRad="38100" dist="19050" dir="2700000" algn="tl" rotWithShape="0">
                    <a:schemeClr val="dk1">
                      <a:alpha val="40000"/>
                    </a:schemeClr>
                  </a:outerShdw>
                </a:effectLst>
              </a:rPr>
              <a:t>Prélèvement automatique</a:t>
            </a:r>
          </a:p>
        </p:txBody>
      </p:sp>
      <p:sp>
        <p:nvSpPr>
          <p:cNvPr id="5" name="Rectangle 4">
            <a:extLst>
              <a:ext uri="{FF2B5EF4-FFF2-40B4-BE49-F238E27FC236}">
                <a16:creationId xmlns:a16="http://schemas.microsoft.com/office/drawing/2014/main" id="{6F3EFA19-331E-66D5-BF00-96A32BFB1F0D}"/>
              </a:ext>
            </a:extLst>
          </p:cNvPr>
          <p:cNvSpPr/>
          <p:nvPr/>
        </p:nvSpPr>
        <p:spPr>
          <a:xfrm>
            <a:off x="3404938" y="2457195"/>
            <a:ext cx="2702343" cy="461665"/>
          </a:xfrm>
          <a:prstGeom prst="rect">
            <a:avLst/>
          </a:prstGeom>
          <a:noFill/>
        </p:spPr>
        <p:txBody>
          <a:bodyPr wrap="none" lIns="91440" tIns="45720" rIns="91440" bIns="45720">
            <a:spAutoFit/>
          </a:bodyPr>
          <a:lstStyle/>
          <a:p>
            <a:pPr algn="ctr"/>
            <a:r>
              <a:rPr lang="fr-FR" sz="2400" b="0" cap="none" spc="0" dirty="0">
                <a:ln w="0"/>
                <a:solidFill>
                  <a:schemeClr val="tx1"/>
                </a:solidFill>
                <a:effectLst>
                  <a:outerShdw blurRad="38100" dist="19050" dir="2700000" algn="tl" rotWithShape="0">
                    <a:schemeClr val="dk1">
                      <a:alpha val="40000"/>
                    </a:schemeClr>
                  </a:outerShdw>
                </a:effectLst>
              </a:rPr>
              <a:t>Paiement volontaire</a:t>
            </a:r>
          </a:p>
        </p:txBody>
      </p:sp>
      <p:sp>
        <p:nvSpPr>
          <p:cNvPr id="6" name="ZoneTexte 5">
            <a:extLst>
              <a:ext uri="{FF2B5EF4-FFF2-40B4-BE49-F238E27FC236}">
                <a16:creationId xmlns:a16="http://schemas.microsoft.com/office/drawing/2014/main" id="{ED6EF637-F491-646E-C945-305611450295}"/>
              </a:ext>
            </a:extLst>
          </p:cNvPr>
          <p:cNvSpPr txBox="1"/>
          <p:nvPr/>
        </p:nvSpPr>
        <p:spPr>
          <a:xfrm>
            <a:off x="3404938" y="458907"/>
            <a:ext cx="8616090" cy="923330"/>
          </a:xfrm>
          <a:prstGeom prst="rect">
            <a:avLst/>
          </a:prstGeom>
          <a:noFill/>
        </p:spPr>
        <p:txBody>
          <a:bodyPr wrap="square" rtlCol="0">
            <a:spAutoFit/>
          </a:bodyPr>
          <a:lstStyle/>
          <a:p>
            <a:pPr algn="just"/>
            <a:r>
              <a:rPr lang="fr-FR" dirty="0"/>
              <a:t>Au plus tard à l’échéance de paiement, chaque adhérent est tenu d’honorer sa cotisation. En fonction du mode de paiement choisi et des possibilités offertes par le partenaire Mobile Money, trois options de paiement sont possible.</a:t>
            </a:r>
          </a:p>
        </p:txBody>
      </p:sp>
      <p:sp>
        <p:nvSpPr>
          <p:cNvPr id="7" name="Rectangle 6">
            <a:extLst>
              <a:ext uri="{FF2B5EF4-FFF2-40B4-BE49-F238E27FC236}">
                <a16:creationId xmlns:a16="http://schemas.microsoft.com/office/drawing/2014/main" id="{E9040707-8BC8-37DC-E423-515357B3A62B}"/>
              </a:ext>
            </a:extLst>
          </p:cNvPr>
          <p:cNvSpPr/>
          <p:nvPr/>
        </p:nvSpPr>
        <p:spPr>
          <a:xfrm>
            <a:off x="3404938" y="3707638"/>
            <a:ext cx="2380075" cy="461665"/>
          </a:xfrm>
          <a:prstGeom prst="rect">
            <a:avLst/>
          </a:prstGeom>
          <a:noFill/>
        </p:spPr>
        <p:txBody>
          <a:bodyPr wrap="none" lIns="91440" tIns="45720" rIns="91440" bIns="45720">
            <a:spAutoFit/>
          </a:bodyPr>
          <a:lstStyle/>
          <a:p>
            <a:pPr algn="ctr"/>
            <a:r>
              <a:rPr lang="fr-FR" sz="2400" b="0" cap="none" spc="0" dirty="0">
                <a:ln w="0"/>
                <a:solidFill>
                  <a:schemeClr val="tx1"/>
                </a:solidFill>
                <a:effectLst>
                  <a:outerShdw blurRad="38100" dist="19050" dir="2700000" algn="tl" rotWithShape="0">
                    <a:schemeClr val="dk1">
                      <a:alpha val="40000"/>
                    </a:schemeClr>
                  </a:outerShdw>
                </a:effectLst>
              </a:rPr>
              <a:t>Collecte physique</a:t>
            </a:r>
          </a:p>
        </p:txBody>
      </p:sp>
      <p:sp>
        <p:nvSpPr>
          <p:cNvPr id="8" name="ZoneTexte 7">
            <a:extLst>
              <a:ext uri="{FF2B5EF4-FFF2-40B4-BE49-F238E27FC236}">
                <a16:creationId xmlns:a16="http://schemas.microsoft.com/office/drawing/2014/main" id="{CCB8189E-BE8F-1441-8363-8A499CC27C87}"/>
              </a:ext>
            </a:extLst>
          </p:cNvPr>
          <p:cNvSpPr txBox="1"/>
          <p:nvPr/>
        </p:nvSpPr>
        <p:spPr>
          <a:xfrm>
            <a:off x="3404938" y="1814431"/>
            <a:ext cx="8616090" cy="646331"/>
          </a:xfrm>
          <a:prstGeom prst="rect">
            <a:avLst/>
          </a:prstGeom>
          <a:noFill/>
        </p:spPr>
        <p:txBody>
          <a:bodyPr wrap="square" rtlCol="0">
            <a:spAutoFit/>
          </a:bodyPr>
          <a:lstStyle/>
          <a:p>
            <a:pPr algn="just"/>
            <a:r>
              <a:rPr lang="fr-FR" dirty="0"/>
              <a:t>A partir de la date échéance, une tentative de prélèvement automatique est réalisée sur le compte Mobile Money de l’adhérent jusqu’à ce que la totalité du montant dû soit payé.  </a:t>
            </a:r>
          </a:p>
        </p:txBody>
      </p:sp>
      <p:sp>
        <p:nvSpPr>
          <p:cNvPr id="9" name="ZoneTexte 8">
            <a:extLst>
              <a:ext uri="{FF2B5EF4-FFF2-40B4-BE49-F238E27FC236}">
                <a16:creationId xmlns:a16="http://schemas.microsoft.com/office/drawing/2014/main" id="{5F2595E6-0582-3C47-8C67-6A5665AFD71D}"/>
              </a:ext>
            </a:extLst>
          </p:cNvPr>
          <p:cNvSpPr txBox="1"/>
          <p:nvPr/>
        </p:nvSpPr>
        <p:spPr>
          <a:xfrm>
            <a:off x="3404938" y="2851090"/>
            <a:ext cx="8616090" cy="923330"/>
          </a:xfrm>
          <a:prstGeom prst="rect">
            <a:avLst/>
          </a:prstGeom>
          <a:noFill/>
        </p:spPr>
        <p:txBody>
          <a:bodyPr wrap="square" rtlCol="0">
            <a:spAutoFit/>
          </a:bodyPr>
          <a:lstStyle/>
          <a:p>
            <a:pPr algn="just"/>
            <a:r>
              <a:rPr lang="fr-FR" dirty="0"/>
              <a:t>Lorsque l’adhérent se connecte à son interface, il apprécie les échéances de paiement en attente. Il peut choisir l’échéance à régler et procéder au paiement avec l’opérateur partenaire de Mobile Money depuis l’interface de l’application </a:t>
            </a:r>
          </a:p>
        </p:txBody>
      </p:sp>
      <p:sp>
        <p:nvSpPr>
          <p:cNvPr id="10" name="ZoneTexte 9">
            <a:extLst>
              <a:ext uri="{FF2B5EF4-FFF2-40B4-BE49-F238E27FC236}">
                <a16:creationId xmlns:a16="http://schemas.microsoft.com/office/drawing/2014/main" id="{73B90208-FC9D-743A-D430-7274E6CDF5B9}"/>
              </a:ext>
            </a:extLst>
          </p:cNvPr>
          <p:cNvSpPr txBox="1"/>
          <p:nvPr/>
        </p:nvSpPr>
        <p:spPr>
          <a:xfrm>
            <a:off x="3404938" y="4078455"/>
            <a:ext cx="8616090" cy="2585323"/>
          </a:xfrm>
          <a:prstGeom prst="rect">
            <a:avLst/>
          </a:prstGeom>
          <a:noFill/>
        </p:spPr>
        <p:txBody>
          <a:bodyPr wrap="square" rtlCol="0">
            <a:spAutoFit/>
          </a:bodyPr>
          <a:lstStyle/>
          <a:p>
            <a:pPr algn="just"/>
            <a:r>
              <a:rPr lang="fr-FR" dirty="0"/>
              <a:t>L’administrateur du groupe (ou une personne indiquée par ce dernier) reçoit les paiements des membres directement en espèce ou par tout autre canal.</a:t>
            </a:r>
          </a:p>
          <a:p>
            <a:pPr algn="just"/>
            <a:endParaRPr lang="fr-FR" dirty="0"/>
          </a:p>
          <a:p>
            <a:pPr algn="just"/>
            <a:r>
              <a:rPr lang="fr-FR" dirty="0"/>
              <a:t>Ce dernier marque dans le système que ces personnes concernées ont réalisées le paiement en mettant en évidence le mode de paiement;  </a:t>
            </a:r>
          </a:p>
          <a:p>
            <a:pPr algn="just"/>
            <a:br>
              <a:rPr lang="fr-FR" dirty="0"/>
            </a:br>
            <a:r>
              <a:rPr lang="fr-FR" dirty="0"/>
              <a:t>Les personnes concernées reçoivent un reçu de paiement par message.</a:t>
            </a:r>
          </a:p>
          <a:p>
            <a:pPr algn="just"/>
            <a:r>
              <a:rPr lang="fr-FR" dirty="0"/>
              <a:t>L’administrateur procède au chargement d’un compte Mobile Money puis réalise le reversement électronique du montant collecté depuis l’interface de l’application.</a:t>
            </a:r>
          </a:p>
        </p:txBody>
      </p:sp>
    </p:spTree>
    <p:extLst>
      <p:ext uri="{BB962C8B-B14F-4D97-AF65-F5344CB8AC3E}">
        <p14:creationId xmlns:p14="http://schemas.microsoft.com/office/powerpoint/2010/main" val="179710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CDEF9A4-D069-47CB-D558-880310128924}"/>
              </a:ext>
            </a:extLst>
          </p:cNvPr>
          <p:cNvPicPr>
            <a:picLocks noChangeAspect="1"/>
          </p:cNvPicPr>
          <p:nvPr/>
        </p:nvPicPr>
        <p:blipFill>
          <a:blip r:embed="rId2" cstate="print"/>
          <a:stretch>
            <a:fillRect/>
          </a:stretch>
        </p:blipFill>
        <p:spPr>
          <a:xfrm>
            <a:off x="11003595" y="8204"/>
            <a:ext cx="1017433" cy="475070"/>
          </a:xfrm>
          <a:prstGeom prst="rect">
            <a:avLst/>
          </a:prstGeom>
        </p:spPr>
      </p:pic>
      <p:sp>
        <p:nvSpPr>
          <p:cNvPr id="3" name="ZoneTexte 2">
            <a:extLst>
              <a:ext uri="{FF2B5EF4-FFF2-40B4-BE49-F238E27FC236}">
                <a16:creationId xmlns:a16="http://schemas.microsoft.com/office/drawing/2014/main" id="{6068FE8C-811B-9E7D-145C-11E60E912B52}"/>
              </a:ext>
            </a:extLst>
          </p:cNvPr>
          <p:cNvSpPr txBox="1"/>
          <p:nvPr/>
        </p:nvSpPr>
        <p:spPr>
          <a:xfrm>
            <a:off x="1" y="13942"/>
            <a:ext cx="10947194"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fr-FR" sz="2400" b="1" dirty="0">
                <a:solidFill>
                  <a:prstClr val="white"/>
                </a:solidFill>
                <a:latin typeface="Century Gothic" panose="020B0502020202020204" pitchFamily="34" charset="0"/>
              </a:rPr>
              <a:t>PAIEMENT DES AYANT DROITS</a:t>
            </a:r>
            <a:r>
              <a:rPr lang="fr-FR" sz="2400" b="1" dirty="0">
                <a:solidFill>
                  <a:prstClr val="white"/>
                </a:solidFill>
                <a:latin typeface="Arial Black" panose="020B0A04020102020204" pitchFamily="34" charset="0"/>
              </a:rPr>
              <a:t> </a:t>
            </a:r>
          </a:p>
        </p:txBody>
      </p:sp>
      <p:pic>
        <p:nvPicPr>
          <p:cNvPr id="3074" name="Picture 2" descr="Concept De Paiement En Ligne Paiement Mobile Au Lieu D'espèces PNG ,  Affiche, Mode De Paiement, Clipart De Couleur PNG et vecteur pour  téléchargement gratuit">
            <a:extLst>
              <a:ext uri="{FF2B5EF4-FFF2-40B4-BE49-F238E27FC236}">
                <a16:creationId xmlns:a16="http://schemas.microsoft.com/office/drawing/2014/main" id="{DCB9124F-243A-1B21-A2FB-EC3524FED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34842"/>
            <a:ext cx="2442411" cy="244241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13C71A74-6BBA-87B3-3E09-3256619A800D}"/>
              </a:ext>
            </a:extLst>
          </p:cNvPr>
          <p:cNvSpPr txBox="1"/>
          <p:nvPr/>
        </p:nvSpPr>
        <p:spPr>
          <a:xfrm>
            <a:off x="3559804" y="1255390"/>
            <a:ext cx="8461224" cy="4801314"/>
          </a:xfrm>
          <a:prstGeom prst="rect">
            <a:avLst/>
          </a:prstGeom>
          <a:noFill/>
        </p:spPr>
        <p:txBody>
          <a:bodyPr wrap="square" rtlCol="0">
            <a:spAutoFit/>
          </a:bodyPr>
          <a:lstStyle/>
          <a:p>
            <a:r>
              <a:rPr lang="fr-FR" dirty="0"/>
              <a:t>Le paiement se fait suivant une rotation définie à la création du groupe et connu par l’ensemble des acteurs.</a:t>
            </a:r>
          </a:p>
          <a:p>
            <a:endParaRPr lang="fr-FR" dirty="0"/>
          </a:p>
          <a:p>
            <a:r>
              <a:rPr lang="fr-FR" b="1" dirty="0"/>
              <a:t>Paiement automatique :</a:t>
            </a:r>
          </a:p>
          <a:p>
            <a:endParaRPr lang="fr-FR" dirty="0"/>
          </a:p>
          <a:p>
            <a:r>
              <a:rPr lang="fr-FR" dirty="0"/>
              <a:t>Le paiement automatique est une option réalisable en fonction des possibilités offertes par le partenaire Mobile Money.</a:t>
            </a:r>
          </a:p>
          <a:p>
            <a:endParaRPr lang="fr-FR" dirty="0"/>
          </a:p>
          <a:p>
            <a:r>
              <a:rPr lang="fr-FR" dirty="0"/>
              <a:t>Lorsque l’ensemble des cotisations est reçu, le système procède au paiement des bénéficiaires et informe tous les acteurs que le paiement a été réalisé;</a:t>
            </a:r>
          </a:p>
          <a:p>
            <a:endParaRPr lang="fr-FR" dirty="0"/>
          </a:p>
          <a:p>
            <a:r>
              <a:rPr lang="fr-FR" b="1" dirty="0"/>
              <a:t>Paiement manuel:</a:t>
            </a:r>
          </a:p>
          <a:p>
            <a:endParaRPr lang="fr-FR" dirty="0"/>
          </a:p>
          <a:p>
            <a:r>
              <a:rPr lang="fr-FR" dirty="0"/>
              <a:t>L’administrateur du groupe procède au paiement des bénéficiaires en déclenchant l’opération depuis la plateforme. Tous les acteurs sont par la suite notifié que le paiement a été réalisé;</a:t>
            </a:r>
          </a:p>
          <a:p>
            <a:endParaRPr lang="fr-FR" dirty="0"/>
          </a:p>
        </p:txBody>
      </p:sp>
    </p:spTree>
    <p:extLst>
      <p:ext uri="{BB962C8B-B14F-4D97-AF65-F5344CB8AC3E}">
        <p14:creationId xmlns:p14="http://schemas.microsoft.com/office/powerpoint/2010/main" val="327213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CDEF9A4-D069-47CB-D558-880310128924}"/>
              </a:ext>
            </a:extLst>
          </p:cNvPr>
          <p:cNvPicPr>
            <a:picLocks noChangeAspect="1"/>
          </p:cNvPicPr>
          <p:nvPr/>
        </p:nvPicPr>
        <p:blipFill>
          <a:blip r:embed="rId2" cstate="print"/>
          <a:stretch>
            <a:fillRect/>
          </a:stretch>
        </p:blipFill>
        <p:spPr>
          <a:xfrm>
            <a:off x="11003595" y="8204"/>
            <a:ext cx="1017433" cy="475070"/>
          </a:xfrm>
          <a:prstGeom prst="rect">
            <a:avLst/>
          </a:prstGeom>
        </p:spPr>
      </p:pic>
      <p:sp>
        <p:nvSpPr>
          <p:cNvPr id="3" name="ZoneTexte 2">
            <a:extLst>
              <a:ext uri="{FF2B5EF4-FFF2-40B4-BE49-F238E27FC236}">
                <a16:creationId xmlns:a16="http://schemas.microsoft.com/office/drawing/2014/main" id="{6068FE8C-811B-9E7D-145C-11E60E912B52}"/>
              </a:ext>
            </a:extLst>
          </p:cNvPr>
          <p:cNvSpPr txBox="1"/>
          <p:nvPr/>
        </p:nvSpPr>
        <p:spPr>
          <a:xfrm>
            <a:off x="1" y="13942"/>
            <a:ext cx="10947194"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fr-FR" sz="2400" b="1" dirty="0">
                <a:solidFill>
                  <a:prstClr val="white"/>
                </a:solidFill>
                <a:latin typeface="Century Gothic" panose="020B0502020202020204" pitchFamily="34" charset="0"/>
              </a:rPr>
              <a:t>SUIVI DE L’ACTIVITE</a:t>
            </a:r>
            <a:endParaRPr lang="fr-FR" sz="2400" b="1" dirty="0">
              <a:solidFill>
                <a:prstClr val="white"/>
              </a:solidFill>
              <a:latin typeface="Arial Black" panose="020B0A04020102020204" pitchFamily="34" charset="0"/>
            </a:endParaRPr>
          </a:p>
        </p:txBody>
      </p:sp>
      <p:pic>
        <p:nvPicPr>
          <p:cNvPr id="4098" name="Picture 2" descr="tableau de bord d'entreprise 2886681 - Telecharger Vectoriel Gratuit,  Clipart Graphique, Vecteur Dessins et Pictogramme Gratuit">
            <a:extLst>
              <a:ext uri="{FF2B5EF4-FFF2-40B4-BE49-F238E27FC236}">
                <a16:creationId xmlns:a16="http://schemas.microsoft.com/office/drawing/2014/main" id="{024067AA-5BF8-4152-9E1B-66532450B8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12" b="16172"/>
          <a:stretch/>
        </p:blipFill>
        <p:spPr bwMode="auto">
          <a:xfrm>
            <a:off x="453189" y="2714672"/>
            <a:ext cx="3150859" cy="231006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0B64E58-5CC0-B1DA-19CB-D292C51E47BD}"/>
              </a:ext>
            </a:extLst>
          </p:cNvPr>
          <p:cNvSpPr txBox="1"/>
          <p:nvPr/>
        </p:nvSpPr>
        <p:spPr>
          <a:xfrm>
            <a:off x="3559804" y="978663"/>
            <a:ext cx="8461224" cy="4801314"/>
          </a:xfrm>
          <a:prstGeom prst="rect">
            <a:avLst/>
          </a:prstGeom>
          <a:noFill/>
        </p:spPr>
        <p:txBody>
          <a:bodyPr wrap="square" rtlCol="0">
            <a:spAutoFit/>
          </a:bodyPr>
          <a:lstStyle/>
          <a:p>
            <a:r>
              <a:rPr lang="fr-FR" b="1" dirty="0"/>
              <a:t>Administrateur du groupe :</a:t>
            </a:r>
          </a:p>
          <a:p>
            <a:endParaRPr lang="fr-FR" dirty="0"/>
          </a:p>
          <a:p>
            <a:r>
              <a:rPr lang="fr-FR" dirty="0"/>
              <a:t>L’administrateur d’un groupe apprécie l’ensemble de l’activité du groupe qu’il gère.</a:t>
            </a:r>
          </a:p>
          <a:p>
            <a:pPr marL="285750" indent="-285750">
              <a:buFontTx/>
              <a:buChar char="-"/>
            </a:pPr>
            <a:r>
              <a:rPr lang="fr-FR" dirty="0"/>
              <a:t>La liste des adhérents</a:t>
            </a:r>
          </a:p>
          <a:p>
            <a:pPr marL="285750" indent="-285750">
              <a:buFontTx/>
              <a:buChar char="-"/>
            </a:pPr>
            <a:r>
              <a:rPr lang="fr-FR" dirty="0"/>
              <a:t>Le montant total cotisé</a:t>
            </a:r>
          </a:p>
          <a:p>
            <a:pPr marL="285750" indent="-285750">
              <a:buFontTx/>
              <a:buChar char="-"/>
            </a:pPr>
            <a:r>
              <a:rPr lang="fr-FR" dirty="0"/>
              <a:t>Le montant total redistribué</a:t>
            </a:r>
          </a:p>
          <a:p>
            <a:pPr marL="285750" indent="-285750">
              <a:buFontTx/>
              <a:buChar char="-"/>
            </a:pPr>
            <a:r>
              <a:rPr lang="fr-FR" dirty="0"/>
              <a:t>Le nombre de paiement en souffrance</a:t>
            </a:r>
          </a:p>
          <a:p>
            <a:pPr marL="285750" indent="-285750">
              <a:buFontTx/>
              <a:buChar char="-"/>
            </a:pPr>
            <a:r>
              <a:rPr lang="fr-FR" dirty="0"/>
              <a:t>Le montant total restant à collecté et redistribuer pour fermer la boucle de paiement</a:t>
            </a:r>
          </a:p>
          <a:p>
            <a:endParaRPr lang="fr-FR" dirty="0"/>
          </a:p>
          <a:p>
            <a:r>
              <a:rPr lang="fr-FR" b="1" dirty="0"/>
              <a:t>Administrateur de la plateforme:</a:t>
            </a:r>
          </a:p>
          <a:p>
            <a:endParaRPr lang="fr-FR" dirty="0"/>
          </a:p>
          <a:p>
            <a:r>
              <a:rPr lang="fr-FR" dirty="0"/>
              <a:t>L’administrateur de la plateforme a une vue d’ensemble sur :</a:t>
            </a:r>
          </a:p>
          <a:p>
            <a:pPr marL="285750" indent="-285750">
              <a:buFontTx/>
              <a:buChar char="-"/>
            </a:pPr>
            <a:r>
              <a:rPr lang="fr-FR" dirty="0"/>
              <a:t>Les groupes existants et pour chacun, le nombre d’adhérent</a:t>
            </a:r>
          </a:p>
          <a:p>
            <a:pPr marL="285750" indent="-285750">
              <a:buFontTx/>
              <a:buChar char="-"/>
            </a:pPr>
            <a:r>
              <a:rPr lang="fr-FR" dirty="0"/>
              <a:t>Les sommes totales collectées avec les modes de collecte</a:t>
            </a:r>
          </a:p>
          <a:p>
            <a:pPr marL="285750" indent="-285750">
              <a:buFontTx/>
              <a:buChar char="-"/>
            </a:pPr>
            <a:r>
              <a:rPr lang="fr-FR" dirty="0"/>
              <a:t>Les sommes à collecter pour le mois en cours</a:t>
            </a:r>
          </a:p>
          <a:p>
            <a:pPr marL="285750" indent="-285750">
              <a:buFontTx/>
              <a:buChar char="-"/>
            </a:pPr>
            <a:r>
              <a:rPr lang="fr-FR" dirty="0"/>
              <a:t>Les sommes des paiement en souffrance</a:t>
            </a:r>
          </a:p>
          <a:p>
            <a:endParaRPr lang="fr-FR" dirty="0"/>
          </a:p>
        </p:txBody>
      </p:sp>
    </p:spTree>
    <p:extLst>
      <p:ext uri="{BB962C8B-B14F-4D97-AF65-F5344CB8AC3E}">
        <p14:creationId xmlns:p14="http://schemas.microsoft.com/office/powerpoint/2010/main" val="22889176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720</Words>
  <Application>Microsoft Macintosh PowerPoint</Application>
  <PresentationFormat>Grand écran</PresentationFormat>
  <Paragraphs>71</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Arial Black</vt:lpstr>
      <vt:lpstr>Calibri</vt:lpstr>
      <vt:lpstr>Calibri Light</vt:lpstr>
      <vt:lpstr>Century Gothic</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IRITIE, Maxence</dc:creator>
  <cp:lastModifiedBy>IRITIE, Maxence</cp:lastModifiedBy>
  <cp:revision>6</cp:revision>
  <dcterms:created xsi:type="dcterms:W3CDTF">2023-02-28T11:05:15Z</dcterms:created>
  <dcterms:modified xsi:type="dcterms:W3CDTF">2023-02-28T12:49:03Z</dcterms:modified>
</cp:coreProperties>
</file>