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59" r:id="rId6"/>
    <p:sldId id="260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78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302" r:id="rId41"/>
    <p:sldId id="303" r:id="rId42"/>
    <p:sldId id="297" r:id="rId43"/>
    <p:sldId id="299" r:id="rId44"/>
    <p:sldId id="304" r:id="rId45"/>
    <p:sldId id="305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F8E22-41C0-4D7D-97B2-CCBE2626666B}" type="datetimeFigureOut">
              <a:rPr lang="en-US" smtClean="0"/>
              <a:pPr/>
              <a:t>5/10/2022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2D7D-B5E3-4406-9848-8187B8F5D40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2075" y="2362200"/>
            <a:ext cx="882332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6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PL/SQL</a:t>
            </a:r>
            <a:endParaRPr kumimoji="0" lang="en-US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3048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Error Handling</a:t>
            </a: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304800" y="1676400"/>
            <a:ext cx="75438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PL/SQL makes it easy to detect and process predefined and user-defined error conditions called exceptions.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an error occurs, an exception is raised.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execution stops and control then transfers to the exception-handling part of your PL/SQL block or subprogram.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Error Handling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905000"/>
            <a:ext cx="7467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Predefined exceptions are raised implicitly by the runtime system.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if you try to divide a number by zero, PL/SQL raises the predefined exception ZERO_DIVIDE automatically.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 must raise user-defined exceptions explicitly with the RAISE statement.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762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 Control</a:t>
            </a:r>
          </a:p>
        </p:txBody>
      </p:sp>
      <p:sp>
        <p:nvSpPr>
          <p:cNvPr id="3" name="Rectangle 1027" descr="Newsprint"/>
          <p:cNvSpPr txBox="1">
            <a:spLocks noChangeArrowheads="1"/>
          </p:cNvSpPr>
          <p:nvPr/>
        </p:nvSpPr>
        <p:spPr>
          <a:xfrm>
            <a:off x="1428750" y="2044700"/>
            <a:ext cx="4167188" cy="28321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IF-THEN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IF-THEN-ELSE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IF-THEN-ELSIF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98"/>
          <p:cNvSpPr txBox="1">
            <a:spLocks noChangeArrowheads="1"/>
          </p:cNvSpPr>
          <p:nvPr/>
        </p:nvSpPr>
        <p:spPr>
          <a:xfrm>
            <a:off x="228600" y="228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IF-THEN</a:t>
            </a:r>
          </a:p>
        </p:txBody>
      </p:sp>
      <p:sp>
        <p:nvSpPr>
          <p:cNvPr id="3" name="Rectangle 4101" descr="Newsprint"/>
          <p:cNvSpPr txBox="1">
            <a:spLocks noChangeArrowheads="1"/>
          </p:cNvSpPr>
          <p:nvPr/>
        </p:nvSpPr>
        <p:spPr>
          <a:xfrm>
            <a:off x="509590" y="1447800"/>
            <a:ext cx="3633782" cy="27432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condition THEN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sequence_of_statements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IF;</a:t>
            </a:r>
          </a:p>
        </p:txBody>
      </p:sp>
      <p:sp>
        <p:nvSpPr>
          <p:cNvPr id="4" name="Rectangle 4102" descr="Newsprint"/>
          <p:cNvSpPr>
            <a:spLocks noChangeArrowheads="1"/>
          </p:cNvSpPr>
          <p:nvPr/>
        </p:nvSpPr>
        <p:spPr bwMode="auto">
          <a:xfrm>
            <a:off x="4343400" y="1371600"/>
            <a:ext cx="434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defTabSz="695325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Symbol" pitchFamily="18" charset="2"/>
              <a:buNone/>
            </a:pPr>
            <a:r>
              <a:rPr lang="en-US" sz="2100" dirty="0">
                <a:solidFill>
                  <a:schemeClr val="tx1"/>
                </a:solidFill>
              </a:rPr>
              <a:t>Example: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 dirty="0">
                <a:solidFill>
                  <a:schemeClr val="tx1"/>
                </a:solidFill>
              </a:rPr>
              <a:t>IF sales &gt; quota THEN 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 dirty="0">
                <a:solidFill>
                  <a:schemeClr val="tx1"/>
                </a:solidFill>
              </a:rPr>
              <a:t>	UPDATE payroll 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 dirty="0">
                <a:solidFill>
                  <a:schemeClr val="tx1"/>
                </a:solidFill>
              </a:rPr>
              <a:t>	SET pay = pay + bonus 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 dirty="0">
                <a:solidFill>
                  <a:schemeClr val="tx1"/>
                </a:solidFill>
              </a:rPr>
              <a:t>	WHERE </a:t>
            </a:r>
            <a:r>
              <a:rPr lang="en-US" sz="1800" dirty="0" err="1">
                <a:solidFill>
                  <a:schemeClr val="tx1"/>
                </a:solidFill>
              </a:rPr>
              <a:t>empno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emp_id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 dirty="0">
                <a:solidFill>
                  <a:schemeClr val="tx1"/>
                </a:solidFill>
              </a:rPr>
              <a:t>END IF;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IF-THEN-ELSE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676400"/>
            <a:ext cx="4495800" cy="4267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condition THEN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sequence_of_statements1;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sequence_of_statements2;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IF;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24400" y="1619250"/>
            <a:ext cx="358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Example: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IF trans_type = 'CR' THEN 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	amt:=amt+deposit;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ELSE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	amt:=amt-deposit;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END IF;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228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IF-THEN-ELSIF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0" y="1143000"/>
            <a:ext cx="4876800" cy="42672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condition1 THEN   sequence_of_statements1;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ELSIF condition2 THEN   sequence_of_statements2;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ELSE   sequence_of_statements3;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END IF;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24400" y="1147763"/>
            <a:ext cx="419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 b="1">
                <a:solidFill>
                  <a:schemeClr val="tx1"/>
                </a:solidFill>
              </a:rPr>
              <a:t>  </a:t>
            </a:r>
            <a:r>
              <a:rPr lang="en-US" sz="2100">
                <a:solidFill>
                  <a:schemeClr val="tx1"/>
                </a:solidFill>
              </a:rPr>
              <a:t>EXAMPLE: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BEGIN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   ...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   IF sales &gt; 50000 THEN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      bonus := 1500;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   ELSIF sales &gt; 35000 THEN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      bonus := 500;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   ELSE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      bonus := 100;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   END IF; </a:t>
            </a:r>
          </a:p>
          <a:p>
            <a:pPr marL="358775" lvl="1" indent="-357188" defTabSz="695325">
              <a:spcAft>
                <a:spcPct val="200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END;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0338" y="228600"/>
            <a:ext cx="8805862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IF statement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9900" y="1066800"/>
            <a:ext cx="7835900" cy="4760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DECALRE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acct_balance number(11,2);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acct_no varchar2(6);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debit_amt number(5):=2000;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min_bal constant number(5,2):=500.00;</a:t>
            </a:r>
          </a:p>
          <a:p>
            <a:pPr eaLnBrk="0" hangingPunct="0">
              <a:buSzTx/>
            </a:pPr>
            <a:endParaRPr lang="en-US" sz="1800">
              <a:solidFill>
                <a:schemeClr val="tx1"/>
              </a:solidFill>
            </a:endParaRP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BEGIN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acct_no := &amp;acct_no;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Select bal INTO acct_balance FROM accounts where account_id=acct_no;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acct_balance := acct_balance-debit_amt;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	if acct_balance&gt;=min_bal Then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		Update accounts 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		SET bal=bal-debit_amt where account_id=account_no;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	End If;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End;</a:t>
            </a:r>
          </a:p>
          <a:p>
            <a:pPr eaLnBrk="0" hangingPunct="0">
              <a:buSzTx/>
            </a:pPr>
            <a:endParaRPr lang="en-US" sz="1800">
              <a:solidFill>
                <a:schemeClr val="tx1"/>
              </a:solidFill>
            </a:endParaRPr>
          </a:p>
          <a:p>
            <a:pPr eaLnBrk="0" hangingPunct="0">
              <a:buSzTx/>
            </a:pP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Iterative Control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96900" y="1439863"/>
            <a:ext cx="3594100" cy="24892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EXIT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WHILE-LOOP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FOR-LOOP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0338" y="304800"/>
            <a:ext cx="8805862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2000" y="1371600"/>
            <a:ext cx="655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SzTx/>
              <a:buFont typeface="Monotype Sorts" pitchFamily="2" charset="2"/>
              <a:buNone/>
            </a:pPr>
            <a:r>
              <a:rPr lang="en-US" sz="2100">
                <a:solidFill>
                  <a:schemeClr val="tx1"/>
                </a:solidFill>
              </a:rPr>
              <a:t>   Syntax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2100">
                <a:solidFill>
                  <a:schemeClr val="tx1"/>
                </a:solidFill>
              </a:rPr>
              <a:t>LOOP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2100">
                <a:solidFill>
                  <a:schemeClr val="tx1"/>
                </a:solidFill>
              </a:rPr>
              <a:t>	sequence_of_statements;</a:t>
            </a:r>
          </a:p>
          <a:p>
            <a:pPr lvl="1" eaLnBrk="0" hangingPunct="0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2100">
                <a:solidFill>
                  <a:schemeClr val="tx1"/>
                </a:solidFill>
              </a:rPr>
              <a:t>END LOOP;</a:t>
            </a:r>
          </a:p>
          <a:p>
            <a:pPr lvl="1" eaLnBrk="0" hangingPunct="0">
              <a:buSzTx/>
            </a:pPr>
            <a:endParaRPr lang="en-US" sz="2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0"/>
          <p:cNvSpPr txBox="1">
            <a:spLocks noChangeArrowheads="1"/>
          </p:cNvSpPr>
          <p:nvPr/>
        </p:nvSpPr>
        <p:spPr>
          <a:xfrm>
            <a:off x="228600" y="1524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EXIT</a:t>
            </a:r>
          </a:p>
        </p:txBody>
      </p:sp>
      <p:sp>
        <p:nvSpPr>
          <p:cNvPr id="3" name="Rectangle 2053"/>
          <p:cNvSpPr txBox="1">
            <a:spLocks noChangeArrowheads="1"/>
          </p:cNvSpPr>
          <p:nvPr/>
        </p:nvSpPr>
        <p:spPr>
          <a:xfrm>
            <a:off x="228600" y="1447800"/>
            <a:ext cx="3886200" cy="419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EXIT statement forces a loop to complete unconditionally. </a:t>
            </a:r>
          </a:p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an EXIT statement is encountered, the loop completes immediately and control passes to the next statement. </a:t>
            </a:r>
          </a:p>
        </p:txBody>
      </p:sp>
      <p:sp>
        <p:nvSpPr>
          <p:cNvPr id="4" name="Rectangle 2054"/>
          <p:cNvSpPr>
            <a:spLocks noChangeArrowheads="1"/>
          </p:cNvSpPr>
          <p:nvPr/>
        </p:nvSpPr>
        <p:spPr bwMode="auto">
          <a:xfrm>
            <a:off x="4495800" y="1447800"/>
            <a:ext cx="441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LOOP</a:t>
            </a:r>
          </a:p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   ...</a:t>
            </a:r>
          </a:p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   IF credit_rating &lt; 3 THEN</a:t>
            </a:r>
          </a:p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       ...</a:t>
            </a:r>
          </a:p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      EXIT;  -- exit loop immediately</a:t>
            </a:r>
          </a:p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   END IF;</a:t>
            </a:r>
          </a:p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END LOOP;</a:t>
            </a:r>
          </a:p>
          <a:p>
            <a:pPr defTabSz="695325">
              <a:spcAft>
                <a:spcPct val="200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-- control resumes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0338" y="304800"/>
            <a:ext cx="8805862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PL/SQL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0338" y="1449388"/>
            <a:ext cx="8821737" cy="342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PL/SQL sends entire block of statements to the Oracle engine at one time.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facilities of conditional checking, branching and looping.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Handling of errors.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Declaration and use of variable in block code, to store intermediate results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0338" y="228600"/>
            <a:ext cx="8805862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WHILE-LOOP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9600" y="1143000"/>
            <a:ext cx="746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  <a:buSzTx/>
              <a:buFontTx/>
              <a:buChar char="•"/>
            </a:pPr>
            <a:r>
              <a:rPr lang="en-US" sz="2100">
                <a:solidFill>
                  <a:schemeClr val="tx1"/>
                </a:solidFill>
              </a:rPr>
              <a:t> The WHILE-LOOP statement associates a condition with a sequence of statements enclosed by the keywords LOOP and END LOOP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 </a:t>
            </a:r>
          </a:p>
          <a:p>
            <a:pPr eaLnBrk="0" hangingPunct="0">
              <a:buSzTx/>
              <a:buFontTx/>
              <a:buChar char="•"/>
            </a:pPr>
            <a:r>
              <a:rPr lang="en-US" sz="2100">
                <a:solidFill>
                  <a:schemeClr val="tx1"/>
                </a:solidFill>
              </a:rPr>
              <a:t>Syntax</a:t>
            </a:r>
          </a:p>
          <a:p>
            <a:pPr lvl="1"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WHILE condition LOOP</a:t>
            </a:r>
          </a:p>
          <a:p>
            <a:pPr lvl="1"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  sequence_of_statements;</a:t>
            </a:r>
          </a:p>
          <a:p>
            <a:pPr lvl="1"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END LOOP;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9875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WHILE-LOOP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6563" y="1600200"/>
            <a:ext cx="8250237" cy="2616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total &lt;= 25000 LOOP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...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SELECT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INTO salary FROM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WHERE ...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total := total + salary;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LOOP;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0338" y="174625"/>
            <a:ext cx="8805862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WHILE Loop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46125" y="1279525"/>
            <a:ext cx="4664075" cy="4902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DECLARE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pi constant number(4,2):=3.14;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radius number(5);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area number(14,2);</a:t>
            </a:r>
          </a:p>
          <a:p>
            <a:pPr eaLnBrk="0" hangingPunct="0">
              <a:buSzTx/>
            </a:pPr>
            <a:endParaRPr lang="en-US" sz="2100">
              <a:solidFill>
                <a:schemeClr val="tx1"/>
              </a:solidFill>
            </a:endParaRP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BEGIN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   radius :=3;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   while radius&lt;=7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LOOP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 area:=pi * power(radius,2);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 Insert into areas values(radius,area);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 radius := radius +1;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END LOOP;</a:t>
            </a:r>
          </a:p>
          <a:p>
            <a:pPr eaLnBrk="0" hangingPunct="0">
              <a:buSzTx/>
            </a:pPr>
            <a:r>
              <a:rPr lang="en-US" sz="2100">
                <a:solidFill>
                  <a:schemeClr val="tx1"/>
                </a:solidFill>
              </a:rPr>
              <a:t>END;</a:t>
            </a:r>
          </a:p>
          <a:p>
            <a:pPr eaLnBrk="0" hangingPunct="0">
              <a:buSzTx/>
            </a:pPr>
            <a:endParaRPr lang="en-US" sz="2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228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FOR-LOOP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371600"/>
            <a:ext cx="4800600" cy="42672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loops iterate over a specified range of integers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counter IN [REVERSE]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lower_bound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higher_bound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sequence_of_statements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LOOP;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953000" y="1371600"/>
            <a:ext cx="365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defTabSz="695325">
              <a:spcBef>
                <a:spcPts val="500"/>
              </a:spcBef>
              <a:spcAft>
                <a:spcPts val="500"/>
              </a:spcAft>
              <a:buFont typeface="Arial" charset="0"/>
              <a:buNone/>
            </a:pPr>
            <a:r>
              <a:rPr lang="en-US" sz="2100">
                <a:solidFill>
                  <a:schemeClr val="tx1"/>
                </a:solidFill>
              </a:rPr>
              <a:t>Example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FOR i IN 1..3 LOOP sequence_of_stmt;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r>
              <a:rPr lang="en-US" sz="1800">
                <a:solidFill>
                  <a:schemeClr val="tx1"/>
                </a:solidFill>
              </a:rPr>
              <a:t>END LOOP;</a:t>
            </a:r>
          </a:p>
          <a:p>
            <a:pPr marL="358775" lvl="1" indent="-357188" defTabSz="695325">
              <a:spcBef>
                <a:spcPts val="500"/>
              </a:spcBef>
              <a:spcAft>
                <a:spcPts val="500"/>
              </a:spcAft>
              <a:buSzTx/>
            </a:pP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0338" y="228600"/>
            <a:ext cx="8805862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FOR Loop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1373188"/>
            <a:ext cx="7677150" cy="4806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DECALRE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given_number varchar(5) :=‘5639’;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str_length number(2);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inverted_number varchar(5);</a:t>
            </a:r>
          </a:p>
          <a:p>
            <a:pPr eaLnBrk="0" hangingPunct="0">
              <a:buSzTx/>
            </a:pPr>
            <a:endParaRPr lang="en-US" sz="1800">
              <a:solidFill>
                <a:schemeClr val="tx1"/>
              </a:solidFill>
            </a:endParaRP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BEGIN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str_length := length(given_number);</a:t>
            </a:r>
          </a:p>
          <a:p>
            <a:pPr eaLnBrk="0" hangingPunct="0">
              <a:buSzTx/>
            </a:pPr>
            <a:endParaRPr lang="en-US" sz="1800">
              <a:solidFill>
                <a:schemeClr val="tx1"/>
              </a:solidFill>
            </a:endParaRP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FOR cntr IN REVERSE 1..str_length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LOOP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inverted_number := inverted_number || substr(given_number,cntr,1);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END LOOP;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dbms_output.put_line(‘The given number is’ || given_number);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 dbms_output.put_line(‘The inverted number is ‘ || inverted_number);</a:t>
            </a:r>
          </a:p>
          <a:p>
            <a:pPr eaLnBrk="0" hangingPunct="0">
              <a:buSzTx/>
            </a:pPr>
            <a:r>
              <a:rPr lang="en-US" sz="1800">
                <a:solidFill>
                  <a:schemeClr val="tx1"/>
                </a:solidFill>
              </a:rPr>
              <a:t>END;</a:t>
            </a:r>
          </a:p>
          <a:p>
            <a:pPr eaLnBrk="0" hangingPunct="0">
              <a:buSzTx/>
            </a:pPr>
            <a:endParaRPr lang="en-US" sz="1800">
              <a:solidFill>
                <a:schemeClr val="tx1"/>
              </a:solidFill>
            </a:endParaRPr>
          </a:p>
          <a:p>
            <a:pPr eaLnBrk="0" hangingPunct="0">
              <a:buSzTx/>
            </a:pPr>
            <a:endParaRPr lang="en-US" sz="21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1219200"/>
            <a:ext cx="8534400" cy="42672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Ctr="1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 uses work areas called "private SQL areas" to execute SQL statements and store processing information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PL/SQL construct called a "cursor" helps name a private SQL area and access its stored information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two kinds of cursors: 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Implicit and Explicit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PL/SQL implicitly declares a cursor for all SQL data manipulation statements, including queries that return only one row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queries that return more than one row, a cursor can be explicitly declared to process the rows individually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blackWhite">
          <a:xfrm>
            <a:off x="228600" y="304800"/>
            <a:ext cx="5486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0" rIns="648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/>
              <a:t>Cursors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1066800"/>
            <a:ext cx="8839200" cy="53340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Ctr="1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 implicitly opens a cursor to process each SQL statement not associated with an explicitly declared cursor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values of cursor attributes always refer to the most recently executed SQL statement, wherever that statement appears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an attribute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attribute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 has to be saved for later use, it should be assigned to a Boolean value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parts SET qty = qty - 1 WHERE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part_id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sql_notfound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SQL%NOTFOUND;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check_parts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sql_notfound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... 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END IF;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blackWhite">
          <a:xfrm>
            <a:off x="76200" y="228600"/>
            <a:ext cx="525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0" rIns="648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800"/>
              <a:t>Implicit Cursors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28600" y="1447800"/>
            <a:ext cx="8304213" cy="4014788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Ctr="1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set of rows returned by a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multirow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is called the "active set."  Its size is the number of rows that meet your search criteria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explicit cursor points to the current row in the active set.  This allows the  program to process the rows one at a time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a cursor is declared, three commands are used to control it: OPEN, FETCH, and CLOSE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blackWhite">
          <a:xfrm>
            <a:off x="304800" y="3810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0" rIns="64800" bIns="0">
            <a:spAutoFit/>
          </a:bodyPr>
          <a:lstStyle/>
          <a:p>
            <a:r>
              <a:rPr lang="en-US" sz="3800"/>
              <a:t>Explicit Cursors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5800" y="1066800"/>
            <a:ext cx="7772400" cy="51816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Ctr="1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 the cursor mapped to a SQL statement that retrieves data for processing.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 the cursor with the OPEN statement, which identifies the active set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FETCH statement to retrieve the first row. FETCH can be used repeatedly until all rows have been retrieved ,into memory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the data held in memory variable.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 last row has been processed, you release the cursor with the CLOSE statement.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blackWhite">
          <a:xfrm>
            <a:off x="304800" y="228600"/>
            <a:ext cx="7467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0" rIns="64800" bIns="0">
            <a:spAutoFit/>
          </a:bodyPr>
          <a:lstStyle/>
          <a:p>
            <a:r>
              <a:rPr lang="en-US" sz="3800"/>
              <a:t>Steps In Writing A Cursor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0338" y="228600"/>
            <a:ext cx="8805862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Declaring a Cursor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04813" y="1571625"/>
            <a:ext cx="8332787" cy="35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CURSOR c1 IS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* FROM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CURSOR c2 IS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a.emp_name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b.dept_name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dept b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a.dept_no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b.dept_no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338" y="304800"/>
            <a:ext cx="8805862" cy="755650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</a:rPr>
              <a:t>Example</a:t>
            </a:r>
            <a:endParaRPr lang="en-US" sz="3800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0338" y="762000"/>
            <a:ext cx="8821737" cy="1522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Write a PL/SQL procedure to calculate the area of a circle. The radius should be taken as input. Increase radius by a constant value to find area of circles with different radii.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323187"/>
            <a:ext cx="5410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declare</a:t>
            </a:r>
            <a:endParaRPr lang="en-IN" sz="2000" dirty="0"/>
          </a:p>
          <a:p>
            <a:r>
              <a:rPr lang="en-US" sz="2000" dirty="0"/>
              <a:t>pi constant number(4,2):=3.14;</a:t>
            </a:r>
            <a:endParaRPr lang="en-IN" sz="2000" dirty="0"/>
          </a:p>
          <a:p>
            <a:r>
              <a:rPr lang="en-US" sz="2000" dirty="0"/>
              <a:t>radius number(5);</a:t>
            </a:r>
            <a:endParaRPr lang="en-IN" sz="2000" dirty="0"/>
          </a:p>
          <a:p>
            <a:r>
              <a:rPr lang="en-US" sz="2000" dirty="0"/>
              <a:t>area number(14,2);</a:t>
            </a:r>
            <a:endParaRPr lang="en-IN" sz="2000" dirty="0"/>
          </a:p>
          <a:p>
            <a:r>
              <a:rPr lang="en-US" sz="2000" dirty="0"/>
              <a:t>begin</a:t>
            </a:r>
            <a:endParaRPr lang="en-IN" sz="2000" dirty="0"/>
          </a:p>
          <a:p>
            <a:r>
              <a:rPr lang="en-US" sz="2000" dirty="0"/>
              <a:t>radius:=3;</a:t>
            </a:r>
            <a:endParaRPr lang="en-IN" sz="2000" dirty="0"/>
          </a:p>
          <a:p>
            <a:r>
              <a:rPr lang="en-US" sz="2000" dirty="0"/>
              <a:t>loop</a:t>
            </a:r>
            <a:endParaRPr lang="en-IN" sz="2000" dirty="0"/>
          </a:p>
          <a:p>
            <a:r>
              <a:rPr lang="en-US" sz="2000" dirty="0"/>
              <a:t>area:=pi * power(radius,2);</a:t>
            </a:r>
            <a:endParaRPr lang="en-IN" sz="2000" dirty="0"/>
          </a:p>
          <a:p>
            <a:r>
              <a:rPr lang="en-US" sz="2000" dirty="0" err="1"/>
              <a:t>dbms_output.put_line</a:t>
            </a:r>
            <a:r>
              <a:rPr lang="en-US" sz="2000" dirty="0"/>
              <a:t>(area);</a:t>
            </a:r>
            <a:endParaRPr lang="en-IN" sz="2000" dirty="0"/>
          </a:p>
          <a:p>
            <a:r>
              <a:rPr lang="en-US" sz="2000" dirty="0"/>
              <a:t>radius := radius + 1;</a:t>
            </a:r>
            <a:endParaRPr lang="en-IN" sz="2000" dirty="0"/>
          </a:p>
          <a:p>
            <a:r>
              <a:rPr lang="en-US" sz="2000" dirty="0"/>
              <a:t>exit when radius &gt; 8;</a:t>
            </a:r>
            <a:endParaRPr lang="en-IN" sz="2000" dirty="0"/>
          </a:p>
          <a:p>
            <a:r>
              <a:rPr lang="en-US" sz="2000" dirty="0"/>
              <a:t>end loop;</a:t>
            </a:r>
            <a:endParaRPr lang="en-IN" sz="2000" dirty="0"/>
          </a:p>
          <a:p>
            <a:r>
              <a:rPr lang="en-US" sz="2000" dirty="0"/>
              <a:t>end;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04800" y="1295400"/>
            <a:ext cx="8686800" cy="40386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Ctr="1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OPEN statement executes the query associated with an explicitly declared cursor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OPENing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cursor executes the query and identifies the active set, which consists of all rows that meet the query search criteria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Rows in the active set are not retrieved when the OPEN statement is executed.  Rather, the FETCH statement retrieves the rows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</a:t>
            </a:r>
          </a:p>
          <a:p>
            <a:pPr marL="914400" marR="0" lvl="2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c1;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blackWhite">
          <a:xfrm>
            <a:off x="228600" y="381000"/>
            <a:ext cx="8153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0" rIns="64800" bIns="0">
            <a:sp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OPEN Statement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1143000"/>
            <a:ext cx="8686800" cy="5410200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Ctr="1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FETCH statement retrieves the rows in the active set one at a time  into memory variable declared 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time FETCH is executed, the cursor advances to the next row in the active set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 :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FETCH c1 INTO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my_empno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my_ename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my_deptno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Typically, FETCH can be used as follows: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c1; 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LOOP 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FETCH c1 INTO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my_record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EXIT WHEN c1%NOTFOUND; 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-- process retrieved data </a:t>
            </a:r>
          </a:p>
          <a:p>
            <a:pPr marL="457200" marR="0" lvl="1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END LOOP;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blackWhite">
          <a:xfrm>
            <a:off x="228600" y="158750"/>
            <a:ext cx="7848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0" rIns="64800" bIns="0">
            <a:sp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FETCH Statement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1295400"/>
            <a:ext cx="8229600" cy="3414713"/>
          </a:xfrm>
          <a:prstGeom prst="rect">
            <a:avLst/>
          </a:prstGeom>
          <a:noFill/>
          <a:ln/>
        </p:spPr>
        <p:txBody>
          <a:bodyPr vert="horz" lIns="92075" tIns="46038" rIns="92075" bIns="46038" rtlCol="0" anchorCtr="1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CLOSE statement disables the cursor, and the active set becomes undefined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 :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c1;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a cursor is closed, you can reopen  it.  Any other operation on a closed cursor raises the predefined exception INVALID_CURSOR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blackWhite">
          <a:xfrm>
            <a:off x="381000" y="228600"/>
            <a:ext cx="8077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63500" tIns="0" rIns="64800" bIns="0">
            <a:sp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CLOSE Statement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152400"/>
            <a:ext cx="8229600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CURSOR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928671"/>
            <a:ext cx="7673975" cy="61462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en-IN" dirty="0"/>
          </a:p>
          <a:p>
            <a:pPr algn="just"/>
            <a:r>
              <a:rPr lang="en-US" b="1" dirty="0" smtClean="0"/>
              <a:t> </a:t>
            </a:r>
            <a:r>
              <a:rPr lang="en-US" sz="2000" b="1" dirty="0" smtClean="0"/>
              <a:t>Write </a:t>
            </a:r>
            <a:r>
              <a:rPr lang="en-US" sz="2000" b="1" dirty="0"/>
              <a:t>a PL/SQL block which will create a cursor and utilize it to increase the </a:t>
            </a:r>
            <a:r>
              <a:rPr lang="en-US" sz="2000" b="1" dirty="0" smtClean="0"/>
              <a:t>salary </a:t>
            </a:r>
            <a:r>
              <a:rPr lang="en-US" sz="2000" b="1" dirty="0"/>
              <a:t>of employees by a certain percentage according to their departments.</a:t>
            </a:r>
            <a:endParaRPr lang="en-IN" sz="2000" dirty="0"/>
          </a:p>
          <a:p>
            <a:r>
              <a:rPr lang="en-US" sz="2000" b="1" dirty="0"/>
              <a:t>     </a:t>
            </a:r>
            <a:endParaRPr lang="en-IN" sz="2000" dirty="0"/>
          </a:p>
          <a:p>
            <a:r>
              <a:rPr lang="en-US" dirty="0"/>
              <a:t> declare</a:t>
            </a:r>
            <a:endParaRPr lang="en-IN" dirty="0"/>
          </a:p>
          <a:p>
            <a:r>
              <a:rPr lang="en-US" dirty="0"/>
              <a:t> cursor c1 is select * from employee;</a:t>
            </a:r>
            <a:endParaRPr lang="en-IN" dirty="0"/>
          </a:p>
          <a:p>
            <a:r>
              <a:rPr lang="en-US" dirty="0"/>
              <a:t> begin</a:t>
            </a:r>
            <a:endParaRPr lang="en-IN" dirty="0"/>
          </a:p>
          <a:p>
            <a:r>
              <a:rPr lang="en-US" dirty="0"/>
              <a:t> for c1rec in c1</a:t>
            </a:r>
            <a:endParaRPr lang="en-IN" dirty="0"/>
          </a:p>
          <a:p>
            <a:r>
              <a:rPr lang="en-US" dirty="0"/>
              <a:t> loop</a:t>
            </a:r>
            <a:endParaRPr lang="en-IN" dirty="0"/>
          </a:p>
          <a:p>
            <a:r>
              <a:rPr lang="en-US" dirty="0"/>
              <a:t> if c1rec.deptno = 10 then</a:t>
            </a:r>
            <a:endParaRPr lang="en-IN" dirty="0"/>
          </a:p>
          <a:p>
            <a:r>
              <a:rPr lang="en-US" dirty="0"/>
              <a:t> update employee</a:t>
            </a:r>
            <a:endParaRPr lang="en-IN" dirty="0"/>
          </a:p>
          <a:p>
            <a:r>
              <a:rPr lang="en-US" dirty="0"/>
              <a:t> set </a:t>
            </a:r>
            <a:r>
              <a:rPr lang="en-US" dirty="0" err="1"/>
              <a:t>ebasic</a:t>
            </a:r>
            <a:r>
              <a:rPr lang="en-US" dirty="0"/>
              <a:t> = </a:t>
            </a:r>
            <a:r>
              <a:rPr lang="en-US" dirty="0" err="1"/>
              <a:t>ebasic</a:t>
            </a:r>
            <a:r>
              <a:rPr lang="en-US" dirty="0"/>
              <a:t> + 500;</a:t>
            </a:r>
            <a:endParaRPr lang="en-IN" dirty="0"/>
          </a:p>
          <a:p>
            <a:r>
              <a:rPr lang="en-US" dirty="0"/>
              <a:t> else</a:t>
            </a:r>
            <a:endParaRPr lang="en-IN" dirty="0"/>
          </a:p>
          <a:p>
            <a:r>
              <a:rPr lang="en-US" dirty="0"/>
              <a:t> update employee</a:t>
            </a:r>
            <a:endParaRPr lang="en-IN" dirty="0"/>
          </a:p>
          <a:p>
            <a:r>
              <a:rPr lang="en-US" dirty="0"/>
              <a:t> set </a:t>
            </a:r>
            <a:r>
              <a:rPr lang="en-US" dirty="0" err="1"/>
              <a:t>ebasic</a:t>
            </a:r>
            <a:r>
              <a:rPr lang="en-US" dirty="0"/>
              <a:t> = </a:t>
            </a:r>
            <a:r>
              <a:rPr lang="en-US" dirty="0" err="1"/>
              <a:t>ebasic</a:t>
            </a:r>
            <a:r>
              <a:rPr lang="en-US" dirty="0"/>
              <a:t> + 1500;</a:t>
            </a:r>
            <a:endParaRPr lang="en-IN" dirty="0"/>
          </a:p>
          <a:p>
            <a:r>
              <a:rPr lang="en-US" dirty="0"/>
              <a:t> end if;</a:t>
            </a:r>
            <a:endParaRPr lang="en-IN" dirty="0"/>
          </a:p>
          <a:p>
            <a:r>
              <a:rPr lang="en-US" dirty="0"/>
              <a:t> end loop;</a:t>
            </a:r>
            <a:endParaRPr lang="en-IN" dirty="0"/>
          </a:p>
          <a:p>
            <a:r>
              <a:rPr lang="en-US" dirty="0"/>
              <a:t> end;</a:t>
            </a:r>
            <a:endParaRPr lang="en-IN" dirty="0"/>
          </a:p>
          <a:p>
            <a:r>
              <a:rPr lang="en-US" sz="2000" dirty="0"/>
              <a:t> </a:t>
            </a:r>
            <a:endParaRPr lang="en-IN" sz="2000" dirty="0"/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buSzTx/>
            </a:pP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0338" y="228600"/>
            <a:ext cx="8805862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 Cursor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0338" y="1373188"/>
            <a:ext cx="8821737" cy="328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REF CURSOR is a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holds a cursor value in the same way that a VARCHAR2 variable will hold a string value.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REF Cursor allows a cursor to be opened on the server and passed to the client as a unit rather than fetching one row at a time.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can use a Ref Cursor as target of an assignment, and it can be passed as parameter to other program units. 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 Cursors are opened with an OPEN FOR statement. In most other ways they behave similar to normal cursors.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2286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Difference between cursor and ref cursor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69863" y="1371600"/>
            <a:ext cx="8821737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REF Cursor have a return type, but Cursor doesn't have return type 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 Cursor can be associated with many no. of SQL statements where Cursor can be associated only with one SQL statement.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 Cursor is dynamic ,Cursor is static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168275"/>
            <a:ext cx="8229600" cy="135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SYNTAX of REF Cursor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000" y="1371600"/>
            <a:ext cx="5943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ref_cursor_name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REF CURSOR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[RETURN record type];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593725"/>
          </a:xfrm>
        </p:spPr>
        <p:txBody>
          <a:bodyPr>
            <a:normAutofit fontScale="90000"/>
          </a:bodyPr>
          <a:lstStyle/>
          <a:p>
            <a:r>
              <a:rPr lang="en-US" sz="380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06680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OR REPLACE PROCEDURE pass_ref_cur(p_cursor SYS_REFCURSOR) IS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array_t IS TABLE OF VARCHAR2(4000)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 BY BINARY_INTEGER;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rec_array array_t;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FETCH p_cursor BULK COLLECT INTO rec_array;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FOR i IN rec_array.FIRST .. rec_array.LAST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LOOP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 dbms_output.put_line(rec_array(i));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END LOOP;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pass_ref_cur;</a:t>
            </a:r>
            <a:b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593725"/>
          </a:xfrm>
        </p:spPr>
        <p:txBody>
          <a:bodyPr>
            <a:normAutofit fontScale="90000"/>
          </a:bodyPr>
          <a:lstStyle/>
          <a:p>
            <a:r>
              <a:rPr lang="en-US" sz="3800">
                <a:solidFill>
                  <a:schemeClr val="tx1"/>
                </a:solidFill>
              </a:rPr>
              <a:t>EXAMPLE (Contd.)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447800"/>
            <a:ext cx="7772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serveroutput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rec_array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SYS_REFCURSOR;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OPEN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rec_array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'SELECT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empname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employees';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pass_ref_cur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rec_array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CLOSE </a:t>
            </a:r>
            <a:r>
              <a:rPr kumimoji="0" lang="en-US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rec_array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END;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2192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Trigger defines an action the database should take when some event occurs. They can be used to: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supplement declarative integrity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enforce complex business rules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audit changes to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code within a trigger is made up of PL/SQL blocks.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trigger is executed implicitly and it does not accept any arguments.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371600"/>
            <a:ext cx="76962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Block Structure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Constants and Variables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Cursors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Control Structure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Modularity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Data Abstraction</a:t>
            </a: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Error Handling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SQL trigger is </a:t>
            </a:r>
            <a:r>
              <a:rPr lang="en-IN" b="1" dirty="0" smtClean="0"/>
              <a:t>a database object which fires when an event occurs in a database</a:t>
            </a:r>
            <a:r>
              <a:rPr lang="en-IN" dirty="0" smtClean="0"/>
              <a:t>. We can execute a SQL query that will "do something" in a database when a change occurs on a database table such as a record is inserted or updated or deleted. For example, a trigger can be set on a record insert in a database table.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 smtClean="0"/>
              <a:t>trigger can be invoked when a row is inserted into a specified table or when certain table columns are being updated.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Types of Triggers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 INSERT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INSERT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 UPDATE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UPDATE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 DELETE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DELETE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00166" y="142852"/>
            <a:ext cx="5857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Triggers</a:t>
            </a:r>
            <a:endParaRPr lang="en-IN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841489"/>
            <a:ext cx="857256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CREATE TRIGGER </a:t>
            </a:r>
            <a:r>
              <a:rPr lang="en-US" sz="1600" dirty="0" err="1" smtClean="0">
                <a:solidFill>
                  <a:srgbClr val="000066"/>
                </a:solidFill>
                <a:latin typeface="Verdana" pitchFamily="34" charset="0"/>
              </a:rPr>
              <a:t>audit_sal</a:t>
            </a:r>
            <a:endParaRPr lang="en-US" sz="1600" dirty="0" smtClean="0">
              <a:solidFill>
                <a:srgbClr val="000066"/>
              </a:solidFill>
              <a:latin typeface="Verdan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   AFTER UPDATE OF </a:t>
            </a:r>
            <a:r>
              <a:rPr lang="en-US" sz="1600" dirty="0" err="1" smtClean="0">
                <a:solidFill>
                  <a:srgbClr val="000066"/>
                </a:solidFill>
                <a:latin typeface="Verdana" pitchFamily="34" charset="0"/>
              </a:rPr>
              <a:t>sal</a:t>
            </a: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 ON </a:t>
            </a:r>
            <a:r>
              <a:rPr lang="en-US" sz="1600" dirty="0" err="1" smtClean="0">
                <a:solidFill>
                  <a:srgbClr val="000066"/>
                </a:solidFill>
                <a:latin typeface="Verdana" pitchFamily="34" charset="0"/>
              </a:rPr>
              <a:t>emp</a:t>
            </a:r>
            <a:endParaRPr lang="en-US" sz="1600" dirty="0" smtClean="0">
              <a:solidFill>
                <a:srgbClr val="000066"/>
              </a:solidFill>
              <a:latin typeface="Verdan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   FOR EACH ROW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BEGIN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   INSERT INTO </a:t>
            </a:r>
            <a:r>
              <a:rPr lang="en-US" sz="1600" dirty="0" err="1" smtClean="0">
                <a:solidFill>
                  <a:srgbClr val="000066"/>
                </a:solidFill>
                <a:latin typeface="Verdana" pitchFamily="34" charset="0"/>
              </a:rPr>
              <a:t>emp_audit</a:t>
            </a: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 VALUES ...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END;</a:t>
            </a: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85720" y="3123155"/>
            <a:ext cx="8643998" cy="341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CREATE OR REPLACE TRIGGER </a:t>
            </a:r>
            <a:r>
              <a:rPr lang="en-US" sz="1600" i="1" dirty="0" err="1" smtClean="0">
                <a:solidFill>
                  <a:srgbClr val="000066"/>
                </a:solidFill>
                <a:latin typeface="Verdana" pitchFamily="34" charset="0"/>
              </a:rPr>
              <a:t>triggername</a:t>
            </a:r>
            <a:endParaRPr lang="en-US" sz="1600" i="1" dirty="0" smtClean="0">
              <a:solidFill>
                <a:srgbClr val="000066"/>
              </a:solidFill>
              <a:latin typeface="Verdan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BEFORE | AFTER </a:t>
            </a:r>
            <a:r>
              <a:rPr lang="en-US" sz="1600" i="1" dirty="0" err="1" smtClean="0">
                <a:solidFill>
                  <a:srgbClr val="000066"/>
                </a:solidFill>
                <a:latin typeface="Verdana" pitchFamily="34" charset="0"/>
              </a:rPr>
              <a:t>triggeringEvent</a:t>
            </a: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 ON </a:t>
            </a:r>
            <a:r>
              <a:rPr lang="en-US" sz="1600" i="1" dirty="0" err="1" smtClean="0">
                <a:solidFill>
                  <a:srgbClr val="000066"/>
                </a:solidFill>
                <a:latin typeface="Verdana" pitchFamily="34" charset="0"/>
              </a:rPr>
              <a:t>tablename</a:t>
            </a:r>
            <a:endParaRPr lang="en-US" sz="1600" i="1" dirty="0" smtClean="0">
              <a:solidFill>
                <a:srgbClr val="000066"/>
              </a:solidFill>
              <a:latin typeface="Verdan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[ FOR EACH ROW ] [ WHEN condition]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DECLARE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   </a:t>
            </a:r>
            <a:r>
              <a:rPr lang="en-US" sz="1600" i="1" dirty="0" smtClean="0">
                <a:solidFill>
                  <a:srgbClr val="000066"/>
                </a:solidFill>
                <a:latin typeface="Verdana" pitchFamily="34" charset="0"/>
              </a:rPr>
              <a:t>declaration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BEGIN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   </a:t>
            </a:r>
            <a:r>
              <a:rPr lang="en-US" sz="1600" i="1" dirty="0" smtClean="0">
                <a:solidFill>
                  <a:srgbClr val="000066"/>
                </a:solidFill>
                <a:latin typeface="Verdana" pitchFamily="34" charset="0"/>
              </a:rPr>
              <a:t>body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EXCEPTION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   </a:t>
            </a:r>
            <a:r>
              <a:rPr lang="en-US" sz="1600" i="1" dirty="0" smtClean="0">
                <a:solidFill>
                  <a:srgbClr val="000066"/>
                </a:solidFill>
                <a:latin typeface="Verdana" pitchFamily="34" charset="0"/>
              </a:rPr>
              <a:t>exceptions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sz="1600" dirty="0" smtClean="0">
                <a:solidFill>
                  <a:srgbClr val="000066"/>
                </a:solidFill>
                <a:latin typeface="Verdana" pitchFamily="34" charset="0"/>
              </a:rPr>
              <a:t>END;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Trigger Example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create trigger </a:t>
            </a:r>
            <a:r>
              <a:rPr lang="en-IN" dirty="0" err="1" smtClean="0"/>
              <a:t>stud_marks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before </a:t>
            </a:r>
            <a:r>
              <a:rPr lang="en-IN" dirty="0" smtClean="0"/>
              <a:t>INSERT on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Student 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 smtClean="0"/>
              <a:t>each row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Student.total</a:t>
            </a:r>
            <a:r>
              <a:rPr lang="en-IN" dirty="0" smtClean="0"/>
              <a:t> = Student.subj1 + Student.subj2 + Student.subj3, </a:t>
            </a:r>
            <a:r>
              <a:rPr lang="en-IN" dirty="0" err="1" smtClean="0"/>
              <a:t>Student.per</a:t>
            </a:r>
            <a:r>
              <a:rPr lang="en-IN" dirty="0" smtClean="0"/>
              <a:t> = </a:t>
            </a:r>
            <a:r>
              <a:rPr lang="en-IN" dirty="0" err="1" smtClean="0"/>
              <a:t>Student.total</a:t>
            </a:r>
            <a:r>
              <a:rPr lang="en-IN" dirty="0" smtClean="0"/>
              <a:t> * 60 / 100;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DML trigger with a reminder </a:t>
            </a:r>
            <a:r>
              <a:rPr lang="en-IN" b="1" dirty="0" smtClean="0"/>
              <a:t>message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CREATE TRIGGER reminder1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ON </a:t>
            </a:r>
            <a:r>
              <a:rPr lang="en-IN" dirty="0" err="1" smtClean="0"/>
              <a:t>Sales.Customer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AFTER </a:t>
            </a:r>
            <a:r>
              <a:rPr lang="en-IN" dirty="0" smtClean="0"/>
              <a:t>INSERT, UPDATE </a:t>
            </a:r>
            <a:endParaRPr lang="en-IN" dirty="0" smtClean="0"/>
          </a:p>
          <a:p>
            <a:pPr>
              <a:buNone/>
            </a:pPr>
            <a:r>
              <a:rPr lang="en-IN" smtClean="0"/>
              <a:t>AS </a:t>
            </a:r>
            <a:r>
              <a:rPr lang="en-IN" dirty="0" smtClean="0"/>
              <a:t>RAISERROR ('Notify Customer Relations', 16, 10</a:t>
            </a:r>
            <a:r>
              <a:rPr lang="en-IN" smtClean="0"/>
              <a:t>); </a:t>
            </a:r>
            <a:endParaRPr lang="en-IN" smtClean="0"/>
          </a:p>
          <a:p>
            <a:pPr>
              <a:buNone/>
            </a:pPr>
            <a:r>
              <a:rPr lang="en-IN" smtClean="0"/>
              <a:t>GO 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Example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71472" y="1571612"/>
            <a:ext cx="7858180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CREATE OR REPLACE TRIGGER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Print_salary_changes</a:t>
            </a:r>
            <a:endParaRPr lang="en-US" dirty="0" smtClean="0">
              <a:solidFill>
                <a:srgbClr val="000066"/>
              </a:solidFill>
              <a:latin typeface="Verdan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BEFORE DELETE OR INSERT OR UPDATE ON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Emp_tab</a:t>
            </a:r>
            <a:endParaRPr lang="en-US" dirty="0" smtClean="0">
              <a:solidFill>
                <a:srgbClr val="000066"/>
              </a:solidFill>
              <a:latin typeface="Verdan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FOR EACH ROW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WHEN (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new.Empno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&gt; 0)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DECLARE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 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sal_diff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number;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BEGIN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 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sal_diff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:= :new.sal  - :old.sal;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  dbms_output.put('Old salary: ' || :old.sal);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  dbms_output.put('  New salary: ' || :new.sal);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 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dbms_output.put_line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('  Difference ' ||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sal_diff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END;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/</a:t>
            </a:r>
            <a:endParaRPr lang="en-US" dirty="0">
              <a:solidFill>
                <a:srgbClr val="000066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5728"/>
            <a:ext cx="87868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/>
              <a:t>Trigger Example</a:t>
            </a:r>
            <a:endParaRPr lang="en-IN" sz="4400" dirty="0"/>
          </a:p>
        </p:txBody>
      </p:sp>
      <p:sp>
        <p:nvSpPr>
          <p:cNvPr id="3" name="Rectangle 2"/>
          <p:cNvSpPr/>
          <p:nvPr/>
        </p:nvSpPr>
        <p:spPr>
          <a:xfrm>
            <a:off x="500034" y="1071546"/>
            <a:ext cx="8286808" cy="298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CREATE OR REPLACE TRIGGER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Log_salary_increase</a:t>
            </a:r>
            <a:endParaRPr lang="en-US" dirty="0" smtClean="0">
              <a:solidFill>
                <a:srgbClr val="000066"/>
              </a:solidFill>
              <a:latin typeface="Verdan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AFTER UPDATE ON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Emp_tab</a:t>
            </a:r>
            <a:endParaRPr lang="en-US" dirty="0" smtClean="0">
              <a:solidFill>
                <a:srgbClr val="000066"/>
              </a:solidFill>
              <a:latin typeface="Verdan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FOR EACH ROW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WHEN (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new.Sal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&gt; 1000)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BEGIN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  INSERT INTO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Emp_log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(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Emp_id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Log_date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,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New_salary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, Action)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     VALUES (: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new.Empno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, SYSDATE, :new.SAL, 'NEW SAL');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END;</a:t>
            </a:r>
            <a:endParaRPr lang="en-US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2910" y="4429132"/>
            <a:ext cx="7572396" cy="74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UPDATE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Emp_tab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SET Sal = Sal + 1000.0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   WHERE </a:t>
            </a:r>
            <a:r>
              <a:rPr lang="en-US" dirty="0" err="1" smtClean="0">
                <a:solidFill>
                  <a:srgbClr val="000066"/>
                </a:solidFill>
                <a:latin typeface="Verdana" pitchFamily="34" charset="0"/>
              </a:rPr>
              <a:t>Deptno</a:t>
            </a:r>
            <a:r>
              <a:rPr lang="en-US" dirty="0" smtClean="0">
                <a:solidFill>
                  <a:srgbClr val="000066"/>
                </a:solidFill>
                <a:latin typeface="Verdana" pitchFamily="34" charset="0"/>
              </a:rPr>
              <a:t> = 20;</a:t>
            </a:r>
            <a:endParaRPr lang="en-US" dirty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5497313"/>
            <a:ext cx="757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there are 6 employees in </a:t>
            </a:r>
            <a:r>
              <a:rPr lang="en-US" dirty="0" err="1" smtClean="0"/>
              <a:t>DeptNo</a:t>
            </a:r>
            <a:r>
              <a:rPr lang="en-US" dirty="0" smtClean="0"/>
              <a:t> 20 with </a:t>
            </a:r>
            <a:r>
              <a:rPr lang="en-US" dirty="0" err="1" smtClean="0"/>
              <a:t>sal</a:t>
            </a:r>
            <a:r>
              <a:rPr lang="en-US" dirty="0" smtClean="0"/>
              <a:t> &gt; 100 , then trigger is fired 6 times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304800" y="228600"/>
            <a:ext cx="7772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Block Structure</a:t>
            </a: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533400" y="1447800"/>
            <a:ext cx="73914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PL/SQL is a block-structured language.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basic units (procedures, functions, and anonymous blocks) that make up a PL/SQL program are logical blocks, which can contain any number of nested sub-blocks.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logical block corresponds to a problem or sub-problem to be solved.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381000" y="2286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Block Structure</a:t>
            </a:r>
          </a:p>
        </p:txBody>
      </p:sp>
      <p:sp>
        <p:nvSpPr>
          <p:cNvPr id="3" name="Rectangle 1064"/>
          <p:cNvSpPr>
            <a:spLocks noChangeArrowheads="1"/>
          </p:cNvSpPr>
          <p:nvPr/>
        </p:nvSpPr>
        <p:spPr bwMode="auto">
          <a:xfrm>
            <a:off x="914400" y="1676400"/>
            <a:ext cx="6248400" cy="2016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SzTx/>
            </a:pPr>
            <a:r>
              <a:rPr lang="en-US" sz="2100">
                <a:solidFill>
                  <a:schemeClr val="tx1"/>
                </a:solidFill>
              </a:rPr>
              <a:t>DECLARE</a:t>
            </a:r>
          </a:p>
          <a:p>
            <a:pPr>
              <a:buSzTx/>
            </a:pPr>
            <a:r>
              <a:rPr lang="en-US" sz="2100">
                <a:solidFill>
                  <a:schemeClr val="tx1"/>
                </a:solidFill>
              </a:rPr>
              <a:t>---- Declarative section</a:t>
            </a:r>
          </a:p>
          <a:p>
            <a:pPr>
              <a:buSzTx/>
            </a:pPr>
            <a:r>
              <a:rPr lang="en-US" sz="2100">
                <a:solidFill>
                  <a:schemeClr val="tx1"/>
                </a:solidFill>
              </a:rPr>
              <a:t>BEGIN</a:t>
            </a:r>
          </a:p>
          <a:p>
            <a:pPr>
              <a:buSzTx/>
            </a:pPr>
            <a:r>
              <a:rPr lang="en-US" sz="2100">
                <a:solidFill>
                  <a:schemeClr val="tx1"/>
                </a:solidFill>
              </a:rPr>
              <a:t>-- Statement</a:t>
            </a:r>
          </a:p>
          <a:p>
            <a:pPr>
              <a:buSzTx/>
            </a:pPr>
            <a:r>
              <a:rPr lang="en-US" sz="2100">
                <a:solidFill>
                  <a:schemeClr val="tx1"/>
                </a:solidFill>
              </a:rPr>
              <a:t>-EXCEPTION handling</a:t>
            </a:r>
          </a:p>
          <a:p>
            <a:pPr>
              <a:buSzTx/>
            </a:pPr>
            <a:r>
              <a:rPr lang="en-US" sz="2100">
                <a:solidFill>
                  <a:schemeClr val="tx1"/>
                </a:solidFill>
              </a:rPr>
              <a:t>END;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63525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 Structure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2044700"/>
            <a:ext cx="7677150" cy="40147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structures are the most important PL/SQL extension to SQL.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let you manipulate Oracle data and  process the data using conditional, iterative, and sequential flow-of-control statements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52400" y="228600"/>
            <a:ext cx="7772400" cy="1022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Modularity</a:t>
            </a: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381000" y="1905000"/>
            <a:ext cx="7467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Modularity lets you break an application down into manageable, well-defined logic modules.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Besides blocks and subprograms, PL/SQL provides the package, which allows you to group related program items into larger units.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Abstraction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0825" y="1830388"/>
            <a:ext cx="8367713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abstraction lets you extract the essential properties of data while ignoring unnecessary details.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Once you design a data structure, you can forget the details and focus on designing algorithms that manipulate the data structure.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1876</Words>
  <Application>Microsoft Office PowerPoint</Application>
  <PresentationFormat>On-screen Show (4:3)</PresentationFormat>
  <Paragraphs>360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Slide 2</vt:lpstr>
      <vt:lpstr>Example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EXAMPLE</vt:lpstr>
      <vt:lpstr>EXAMPLE (Contd.)</vt:lpstr>
      <vt:lpstr>Triggers</vt:lpstr>
      <vt:lpstr>Triggers</vt:lpstr>
      <vt:lpstr>Triggers</vt:lpstr>
      <vt:lpstr>Types of Triggers</vt:lpstr>
      <vt:lpstr>Slide 43</vt:lpstr>
      <vt:lpstr>Trigger Example </vt:lpstr>
      <vt:lpstr>DML trigger with a reminder message</vt:lpstr>
      <vt:lpstr>Trigger Example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</dc:creator>
  <cp:lastModifiedBy>DC</cp:lastModifiedBy>
  <cp:revision>8</cp:revision>
  <dcterms:created xsi:type="dcterms:W3CDTF">2017-04-19T03:34:16Z</dcterms:created>
  <dcterms:modified xsi:type="dcterms:W3CDTF">2022-05-10T03:46:56Z</dcterms:modified>
</cp:coreProperties>
</file>