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56" r:id="rId2"/>
    <p:sldId id="260" r:id="rId3"/>
    <p:sldId id="313" r:id="rId4"/>
    <p:sldId id="314" r:id="rId5"/>
    <p:sldId id="315" r:id="rId6"/>
    <p:sldId id="316" r:id="rId7"/>
    <p:sldId id="317" r:id="rId8"/>
    <p:sldId id="318" r:id="rId9"/>
    <p:sldId id="319" r:id="rId10"/>
    <p:sldId id="320" r:id="rId11"/>
    <p:sldId id="337" r:id="rId12"/>
    <p:sldId id="321" r:id="rId13"/>
    <p:sldId id="263" r:id="rId14"/>
    <p:sldId id="330" r:id="rId15"/>
    <p:sldId id="331" r:id="rId16"/>
    <p:sldId id="276" r:id="rId17"/>
    <p:sldId id="278" r:id="rId18"/>
    <p:sldId id="333" r:id="rId19"/>
    <p:sldId id="334" r:id="rId20"/>
    <p:sldId id="335" r:id="rId21"/>
    <p:sldId id="336" r:id="rId22"/>
    <p:sldId id="338" r:id="rId23"/>
    <p:sldId id="280" r:id="rId24"/>
    <p:sldId id="281" r:id="rId25"/>
    <p:sldId id="396" r:id="rId26"/>
    <p:sldId id="397" r:id="rId27"/>
    <p:sldId id="398" r:id="rId28"/>
    <p:sldId id="399" r:id="rId29"/>
    <p:sldId id="346" r:id="rId30"/>
    <p:sldId id="347" r:id="rId31"/>
    <p:sldId id="348" r:id="rId32"/>
    <p:sldId id="349" r:id="rId33"/>
    <p:sldId id="350" r:id="rId34"/>
    <p:sldId id="351" r:id="rId35"/>
    <p:sldId id="352" r:id="rId36"/>
    <p:sldId id="353" r:id="rId37"/>
    <p:sldId id="395" r:id="rId38"/>
    <p:sldId id="354" r:id="rId39"/>
    <p:sldId id="409"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339" r:id="rId55"/>
    <p:sldId id="340" r:id="rId56"/>
    <p:sldId id="341" r:id="rId57"/>
    <p:sldId id="342" r:id="rId58"/>
    <p:sldId id="344" r:id="rId59"/>
    <p:sldId id="343" r:id="rId60"/>
    <p:sldId id="345" r:id="rId61"/>
    <p:sldId id="355" r:id="rId62"/>
    <p:sldId id="356" r:id="rId63"/>
    <p:sldId id="357" r:id="rId64"/>
    <p:sldId id="360" r:id="rId65"/>
    <p:sldId id="358" r:id="rId66"/>
    <p:sldId id="359" r:id="rId67"/>
    <p:sldId id="362" r:id="rId68"/>
    <p:sldId id="363" r:id="rId69"/>
    <p:sldId id="364" r:id="rId70"/>
    <p:sldId id="365" r:id="rId71"/>
    <p:sldId id="366" r:id="rId72"/>
    <p:sldId id="367" r:id="rId73"/>
    <p:sldId id="368" r:id="rId74"/>
    <p:sldId id="369" r:id="rId75"/>
    <p:sldId id="375" r:id="rId76"/>
    <p:sldId id="376" r:id="rId77"/>
    <p:sldId id="370" r:id="rId78"/>
    <p:sldId id="371" r:id="rId79"/>
    <p:sldId id="372" r:id="rId80"/>
    <p:sldId id="373" r:id="rId81"/>
    <p:sldId id="374" r:id="rId82"/>
    <p:sldId id="377" r:id="rId83"/>
    <p:sldId id="378" r:id="rId84"/>
    <p:sldId id="379" r:id="rId85"/>
    <p:sldId id="380" r:id="rId86"/>
    <p:sldId id="382" r:id="rId87"/>
    <p:sldId id="381" r:id="rId88"/>
    <p:sldId id="383" r:id="rId89"/>
    <p:sldId id="384" r:id="rId90"/>
    <p:sldId id="385" r:id="rId91"/>
    <p:sldId id="390" r:id="rId92"/>
    <p:sldId id="391" r:id="rId93"/>
    <p:sldId id="392" r:id="rId94"/>
    <p:sldId id="386" r:id="rId95"/>
    <p:sldId id="393" r:id="rId96"/>
    <p:sldId id="388" r:id="rId97"/>
    <p:sldId id="394" r:id="rId98"/>
    <p:sldId id="389" r:id="rId99"/>
    <p:sldId id="400" r:id="rId100"/>
    <p:sldId id="401" r:id="rId101"/>
    <p:sldId id="402" r:id="rId102"/>
    <p:sldId id="407" r:id="rId103"/>
    <p:sldId id="403" r:id="rId104"/>
    <p:sldId id="404" r:id="rId105"/>
    <p:sldId id="405" r:id="rId106"/>
    <p:sldId id="406" r:id="rId107"/>
    <p:sldId id="408"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67" autoAdjust="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56D7B0-A65A-4C0C-9AFF-D32D3E45D985}" type="datetimeFigureOut">
              <a:rPr lang="en-US" smtClean="0"/>
              <a:pPr/>
              <a:t>12/16/2020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20FBD-38E1-498E-85C2-8B36BA3C82B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F57D844-83E0-43DC-942F-7C1D3C29CCDE}" type="slidenum">
              <a:rPr lang="en-US"/>
              <a:pPr/>
              <a:t>39</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60690-74CA-453F-AE02-6B40085BC4CB}" type="slidenum">
              <a:rPr lang="en-US" altLang="zh-CN"/>
              <a:pPr/>
              <a:t>89</a:t>
            </a:fld>
            <a:endParaRPr lang="en-US" altLang="zh-CN"/>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4FEF14-E873-4A4E-8BC6-6AF632A7D962}" type="slidenum">
              <a:rPr lang="en-US" altLang="zh-CN"/>
              <a:pPr/>
              <a:t>90</a:t>
            </a:fld>
            <a:endParaRPr lang="en-US" altLang="zh-CN"/>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altLang="zh-CN"/>
              <a:t>The illumination component of an image generally is characterized by slow spatial variations, while the reflectance component tends to vary abruptly, particularly at the junctions of dissimilar objects.</a:t>
            </a:r>
          </a:p>
          <a:p>
            <a:endParaRPr lang="en-US" altLang="zh-CN"/>
          </a:p>
          <a:p>
            <a:r>
              <a:rPr lang="en-US" altLang="zh-CN"/>
              <a:t>The net results of homomophic filtering is simultaneous dynamic range compression and contrast enhancement.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883FE8-465D-45AC-B363-FBEC2B717EFD}" type="slidenum">
              <a:rPr lang="en-US" altLang="zh-CN"/>
              <a:pPr/>
              <a:t>94</a:t>
            </a:fld>
            <a:endParaRPr lang="en-US" altLang="zh-CN"/>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DEA68-DF4A-4329-9154-296A6AAF6ED2}" type="slidenum">
              <a:rPr lang="en-US" altLang="zh-CN"/>
              <a:pPr/>
              <a:t>96</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altLang="zh-CN"/>
              <a:t>The paramenters gamma_L and gamma_H are chosen so that gamma_L&lt;1 and gamma_H&gt;1. The curve shape can be approximated using the basic form of any of the ideal highpass filters.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93D9C4-AEEA-4470-8ED8-40D31272A629}" type="slidenum">
              <a:rPr lang="en-US" altLang="zh-CN"/>
              <a:pPr/>
              <a:t>98</a:t>
            </a:fld>
            <a:endParaRPr lang="en-US" altLang="zh-CN"/>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lang="en-US" altLang="zh-CN"/>
              <a:t>Gamma_L = 0.5, Gamma_H =2.0. A reduction of dynamic range in the brightness, together with an increase in contrast, brought out the details of objects inside the shelter and balanced the gray levels of the outside wall. The enhanced image is also sharper.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074378-3843-4235-ACD1-FF0D08D6284D}"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3A667-6BE7-4D06-B86F-5A8FBE816B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074378-3843-4235-ACD1-FF0D08D6284D}"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3A667-6BE7-4D06-B86F-5A8FBE816B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074378-3843-4235-ACD1-FF0D08D6284D}"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3A667-6BE7-4D06-B86F-5A8FBE816B6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074378-3843-4235-ACD1-FF0D08D6284D}"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3A667-6BE7-4D06-B86F-5A8FBE816B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74378-3843-4235-ACD1-FF0D08D6284D}"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3A667-6BE7-4D06-B86F-5A8FBE816B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074378-3843-4235-ACD1-FF0D08D6284D}" type="datetimeFigureOut">
              <a:rPr lang="en-US" smtClean="0"/>
              <a:pPr/>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3A667-6BE7-4D06-B86F-5A8FBE816B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074378-3843-4235-ACD1-FF0D08D6284D}" type="datetimeFigureOut">
              <a:rPr lang="en-US" smtClean="0"/>
              <a:pPr/>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3A667-6BE7-4D06-B86F-5A8FBE816B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074378-3843-4235-ACD1-FF0D08D6284D}"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3A667-6BE7-4D06-B86F-5A8FBE816B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074378-3843-4235-ACD1-FF0D08D6284D}" type="datetimeFigureOut">
              <a:rPr lang="en-US" smtClean="0"/>
              <a:pPr/>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3A667-6BE7-4D06-B86F-5A8FBE816B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074378-3843-4235-ACD1-FF0D08D6284D}" type="datetimeFigureOut">
              <a:rPr lang="en-US" smtClean="0"/>
              <a:pPr/>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3A667-6BE7-4D06-B86F-5A8FBE816B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074378-3843-4235-ACD1-FF0D08D6284D}" type="datetimeFigureOut">
              <a:rPr lang="en-US" smtClean="0"/>
              <a:pPr/>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3A667-6BE7-4D06-B86F-5A8FBE816B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74378-3843-4235-ACD1-FF0D08D6284D}" type="datetimeFigureOut">
              <a:rPr lang="en-US" smtClean="0"/>
              <a:pPr/>
              <a:t>12/16/2020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3A667-6BE7-4D06-B86F-5A8FBE816B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13.bin"/></Relationships>
</file>

<file path=ppt/slides/_rels/slide100.x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oleObject" Target="../embeddings/oleObject85.bin"/><Relationship Id="rId1" Type="http://schemas.openxmlformats.org/officeDocument/2006/relationships/slideLayout" Target="../slideLayouts/slideLayout2.xml"/><Relationship Id="rId5" Type="http://schemas.openxmlformats.org/officeDocument/2006/relationships/image" Target="../media/image144.wmf"/><Relationship Id="rId4" Type="http://schemas.openxmlformats.org/officeDocument/2006/relationships/oleObject" Target="../embeddings/oleObject86.bin"/></Relationships>
</file>

<file path=ppt/slides/_rels/slide101.x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oleObject" Target="../embeddings/oleObject87.bin"/><Relationship Id="rId1" Type="http://schemas.openxmlformats.org/officeDocument/2006/relationships/slideLayout" Target="../slideLayouts/slideLayout2.xml"/><Relationship Id="rId5" Type="http://schemas.openxmlformats.org/officeDocument/2006/relationships/image" Target="../media/image146.wmf"/><Relationship Id="rId4" Type="http://schemas.openxmlformats.org/officeDocument/2006/relationships/oleObject" Target="../embeddings/oleObject88.bin"/></Relationships>
</file>

<file path=ppt/slides/_rels/slide102.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oleObject" Target="../embeddings/oleObject89.bin"/><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oleObject" Target="../embeddings/oleObject90.bin"/><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oleObject" Target="../embeddings/oleObject91.bin"/><Relationship Id="rId1" Type="http://schemas.openxmlformats.org/officeDocument/2006/relationships/slideLayout" Target="../slideLayouts/slideLayout2.xml"/><Relationship Id="rId5" Type="http://schemas.openxmlformats.org/officeDocument/2006/relationships/image" Target="../media/image151.wmf"/><Relationship Id="rId4" Type="http://schemas.openxmlformats.org/officeDocument/2006/relationships/oleObject" Target="../embeddings/oleObject92.bin"/></Relationships>
</file>

<file path=ppt/slides/_rels/slide107.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5" Type="http://schemas.openxmlformats.org/officeDocument/2006/relationships/image" Target="../media/image15.wmf"/><Relationship Id="rId4"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0.bin"/><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2.bin"/><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1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4.bin"/><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7.bin"/><Relationship Id="rId1" Type="http://schemas.openxmlformats.org/officeDocument/2006/relationships/slideLayout" Target="../slideLayouts/slideLayout2.xml"/><Relationship Id="rId5" Type="http://schemas.openxmlformats.org/officeDocument/2006/relationships/image" Target="../media/image29.wmf"/><Relationship Id="rId4"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1.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32.bin"/><Relationship Id="rId1" Type="http://schemas.openxmlformats.org/officeDocument/2006/relationships/slideLayout" Target="../slideLayouts/slideLayout2.xml"/><Relationship Id="rId6" Type="http://schemas.openxmlformats.org/officeDocument/2006/relationships/oleObject" Target="../embeddings/oleObject34.bin"/><Relationship Id="rId5" Type="http://schemas.openxmlformats.org/officeDocument/2006/relationships/image" Target="../media/image34.wmf"/><Relationship Id="rId4" Type="http://schemas.openxmlformats.org/officeDocument/2006/relationships/oleObject" Target="../embeddings/oleObject33.bin"/></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http://www.dca.fee.unicamp.br/dipcourse/html-dip/c5/s2/original.gif" TargetMode="External"/><Relationship Id="rId7" Type="http://schemas.openxmlformats.org/officeDocument/2006/relationships/image" Target="http://www.dca.fee.unicamp.br/dipcourse/html-dip/c5/s2/dft-2d.gif" TargetMode="External"/><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http://www.dca.fee.unicamp.br/dipcourse/html-dip/c5/s2/dft-w.gif" TargetMode="Externa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http://www.dca.fee.unicamp.br/dipcourse/html-dip/c5/s5/3dplot.gif" TargetMode="External"/><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http://www.dca.fee.unicamp.br/dipcourse/html-dip/c5/s3/original.gif" TargetMode="External"/><Relationship Id="rId7" Type="http://schemas.openxmlformats.org/officeDocument/2006/relationships/image" Target="http://www.dca.fee.unicamp.br/dipcourse/html-dip/c5/s3/rotated.gif" TargetMode="External"/><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http://www.dca.fee.unicamp.br/dipcourse/html-dip/c5/s3/original-spectrum.gif" TargetMode="External"/><Relationship Id="rId4" Type="http://schemas.openxmlformats.org/officeDocument/2006/relationships/image" Target="../media/image47.png"/><Relationship Id="rId9" Type="http://schemas.openxmlformats.org/officeDocument/2006/relationships/image" Target="http://www.dca.fee.unicamp.br/dipcourse/html-dip/c5/s3/rotated-spectrum.gif"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http://www.dca.fee.unicamp.br/dipcourse/html-dip/c5/s3/addition-spectrum.gif" TargetMode="External"/><Relationship Id="rId3" Type="http://schemas.openxmlformats.org/officeDocument/2006/relationships/image" Target="http://www.dca.fee.unicamp.br/dipcourse/html-dip/c5/s3/original.gif" TargetMode="External"/><Relationship Id="rId7" Type="http://schemas.openxmlformats.org/officeDocument/2006/relationships/image" Target="http://www.dca.fee.unicamp.br/dipcourse/html-dip/c5/s3/addition.gif" TargetMode="External"/><Relationship Id="rId12"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http://www.dca.fee.unicamp.br/dipcourse/html-dip/c5/s3/rotated-spectrum.gif" TargetMode="External"/><Relationship Id="rId5" Type="http://schemas.openxmlformats.org/officeDocument/2006/relationships/image" Target="http://www.dca.fee.unicamp.br/dipcourse/html-dip/c5/s3/rotated.gif" TargetMode="External"/><Relationship Id="rId10"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http://www.dca.fee.unicamp.br/dipcourse/html-dip/c5/s3/original-spectrum.gif"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http://www.dca.fee.unicamp.br/dipcourse/html-dip/c5/s3/original.gif" TargetMode="External"/><Relationship Id="rId7" Type="http://schemas.openxmlformats.org/officeDocument/2006/relationships/image" Target="http://www.dca.fee.unicamp.br/dipcourse/html-dip/c5/s3/resize.gif" TargetMode="External"/><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http://www.dca.fee.unicamp.br/dipcourse/html-dip/c5/s3/original-spectrum.gif" TargetMode="External"/><Relationship Id="rId4" Type="http://schemas.openxmlformats.org/officeDocument/2006/relationships/image" Target="../media/image47.png"/><Relationship Id="rId9" Type="http://schemas.openxmlformats.org/officeDocument/2006/relationships/image" Target="http://www.dca.fee.unicamp.br/dipcourse/html-dip/c5/s3/resize-spectrum.gif"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http://www.dca.fee.unicamp.br/dipcourse/html-dip/c5/s4/sine-dft.gif" TargetMode="External"/><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http://www.dca.fee.unicamp.br/dipcourse/html-dip/c5/s4/rec-dft.gif" TargetMode="External"/><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3" Type="http://schemas.openxmlformats.org/officeDocument/2006/relationships/image" Target="http://www.dca.fee.unicamp.br/dipcourse/html-dip/c5/s4/gauss-dft.gif" TargetMode="External"/><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http://www.dca.fee.unicamp.br/dipcourse/html-dip/c5/s4/impulse-dft.gif" TargetMode="External"/><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jpeg"/><Relationship Id="rId9" Type="http://schemas.openxmlformats.org/officeDocument/2006/relationships/image" Target="../media/image66.png"/></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oleObject" Target="../embeddings/oleObject35.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36.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image" Target="../media/image70.png"/><Relationship Id="rId1" Type="http://schemas.openxmlformats.org/officeDocument/2006/relationships/slideLayout" Target="../slideLayouts/slideLayout13.xml"/><Relationship Id="rId4" Type="http://schemas.openxmlformats.org/officeDocument/2006/relationships/image" Target="../media/image71.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oleObject" Target="../embeddings/oleObject38.bin"/><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oleObject" Target="../embeddings/oleObject39.bin"/><Relationship Id="rId1" Type="http://schemas.openxmlformats.org/officeDocument/2006/relationships/slideLayout" Target="../slideLayouts/slideLayout2.xml"/><Relationship Id="rId5" Type="http://schemas.openxmlformats.org/officeDocument/2006/relationships/image" Target="../media/image75.wmf"/><Relationship Id="rId4" Type="http://schemas.openxmlformats.org/officeDocument/2006/relationships/oleObject" Target="../embeddings/oleObject40.bin"/></Relationships>
</file>

<file path=ppt/slides/_rels/slide54.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oleObject" Target="../embeddings/oleObject41.bin"/><Relationship Id="rId1" Type="http://schemas.openxmlformats.org/officeDocument/2006/relationships/slideLayout" Target="../slideLayouts/slideLayout2.xml"/><Relationship Id="rId5" Type="http://schemas.openxmlformats.org/officeDocument/2006/relationships/image" Target="../media/image77.wmf"/><Relationship Id="rId4" Type="http://schemas.openxmlformats.org/officeDocument/2006/relationships/oleObject" Target="../embeddings/oleObject42.bin"/></Relationships>
</file>

<file path=ppt/slides/_rels/slide55.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oleObject" Target="../embeddings/oleObject43.bin"/><Relationship Id="rId1" Type="http://schemas.openxmlformats.org/officeDocument/2006/relationships/slideLayout" Target="../slideLayouts/slideLayout2.xml"/><Relationship Id="rId5" Type="http://schemas.openxmlformats.org/officeDocument/2006/relationships/image" Target="../media/image79.wmf"/><Relationship Id="rId4" Type="http://schemas.openxmlformats.org/officeDocument/2006/relationships/oleObject" Target="../embeddings/oleObject44.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oleObject" Target="../embeddings/oleObject45.bin"/><Relationship Id="rId1" Type="http://schemas.openxmlformats.org/officeDocument/2006/relationships/slideLayout" Target="../slideLayouts/slideLayout2.xml"/><Relationship Id="rId5" Type="http://schemas.openxmlformats.org/officeDocument/2006/relationships/image" Target="../media/image81.wmf"/><Relationship Id="rId4" Type="http://schemas.openxmlformats.org/officeDocument/2006/relationships/oleObject" Target="../embeddings/oleObject46.bin"/></Relationships>
</file>

<file path=ppt/slides/_rels/slide58.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oleObject" Target="../embeddings/oleObject47.bin"/><Relationship Id="rId1" Type="http://schemas.openxmlformats.org/officeDocument/2006/relationships/slideLayout" Target="../slideLayouts/slideLayout2.xml"/><Relationship Id="rId5" Type="http://schemas.openxmlformats.org/officeDocument/2006/relationships/image" Target="../media/image83.wmf"/><Relationship Id="rId4" Type="http://schemas.openxmlformats.org/officeDocument/2006/relationships/oleObject" Target="../embeddings/oleObject48.bin"/></Relationships>
</file>

<file path=ppt/slides/_rels/slide5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oleObject" Target="../embeddings/oleObject49.bin"/><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oleObject" Target="../embeddings/oleObject50.bin"/><Relationship Id="rId1" Type="http://schemas.openxmlformats.org/officeDocument/2006/relationships/slideLayout" Target="../slideLayouts/slideLayout12.xml"/><Relationship Id="rId5" Type="http://schemas.openxmlformats.org/officeDocument/2006/relationships/image" Target="../media/image87.wmf"/><Relationship Id="rId4" Type="http://schemas.openxmlformats.org/officeDocument/2006/relationships/oleObject" Target="../embeddings/oleObject51.bin"/></Relationships>
</file>

<file path=ppt/slides/_rels/slide6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oleObject" Target="../embeddings/oleObject52.bin"/><Relationship Id="rId1" Type="http://schemas.openxmlformats.org/officeDocument/2006/relationships/slideLayout" Target="../slideLayouts/slideLayout2.xml"/><Relationship Id="rId5" Type="http://schemas.openxmlformats.org/officeDocument/2006/relationships/image" Target="../media/image90.wmf"/><Relationship Id="rId4" Type="http://schemas.openxmlformats.org/officeDocument/2006/relationships/oleObject" Target="../embeddings/oleObject53.bin"/></Relationships>
</file>

<file path=ppt/slides/_rels/slide6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image" Target="../media/image94.png"/><Relationship Id="rId1" Type="http://schemas.openxmlformats.org/officeDocument/2006/relationships/slideLayout" Target="../slideLayouts/slideLayout7.xml"/><Relationship Id="rId4" Type="http://schemas.openxmlformats.org/officeDocument/2006/relationships/image" Target="../media/image95.wmf"/></Relationships>
</file>

<file path=ppt/slides/_rels/slide6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image" Target="../media/image98.png"/><Relationship Id="rId1" Type="http://schemas.openxmlformats.org/officeDocument/2006/relationships/slideLayout" Target="../slideLayouts/slideLayout7.xml"/><Relationship Id="rId4" Type="http://schemas.openxmlformats.org/officeDocument/2006/relationships/image" Target="../media/image99.wmf"/></Relationships>
</file>

<file path=ppt/slides/_rels/slide7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oleObject" Target="../embeddings/oleObject56.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image" Target="../media/image105.png"/><Relationship Id="rId1" Type="http://schemas.openxmlformats.org/officeDocument/2006/relationships/slideLayout" Target="../slideLayouts/slideLayout6.xml"/><Relationship Id="rId6" Type="http://schemas.openxmlformats.org/officeDocument/2006/relationships/image" Target="../media/image107.wmf"/><Relationship Id="rId5" Type="http://schemas.openxmlformats.org/officeDocument/2006/relationships/oleObject" Target="../embeddings/oleObject58.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60.bin"/></Relationships>
</file>

<file path=ppt/slides/_rels/slide7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image" Target="../media/image111.png"/><Relationship Id="rId1" Type="http://schemas.openxmlformats.org/officeDocument/2006/relationships/slideLayout" Target="../slideLayouts/slideLayout7.xml"/><Relationship Id="rId4" Type="http://schemas.openxmlformats.org/officeDocument/2006/relationships/image" Target="../media/image112.wmf"/></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image" Target="../media/image113.png"/><Relationship Id="rId1" Type="http://schemas.openxmlformats.org/officeDocument/2006/relationships/slideLayout" Target="../slideLayouts/slideLayout7.xml"/><Relationship Id="rId4" Type="http://schemas.openxmlformats.org/officeDocument/2006/relationships/image" Target="../media/image114.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image" Target="../media/image115.png"/><Relationship Id="rId1" Type="http://schemas.openxmlformats.org/officeDocument/2006/relationships/slideLayout" Target="../slideLayouts/slideLayout7.xml"/><Relationship Id="rId4" Type="http://schemas.openxmlformats.org/officeDocument/2006/relationships/image" Target="../media/image116.wmf"/></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image" Target="../media/image117.wmf"/><Relationship Id="rId7" Type="http://schemas.openxmlformats.org/officeDocument/2006/relationships/image" Target="../media/image119.wmf"/><Relationship Id="rId2" Type="http://schemas.openxmlformats.org/officeDocument/2006/relationships/oleObject" Target="../embeddings/oleObject64.bin"/><Relationship Id="rId1" Type="http://schemas.openxmlformats.org/officeDocument/2006/relationships/slideLayout" Target="../slideLayouts/slideLayout4.xml"/><Relationship Id="rId6" Type="http://schemas.openxmlformats.org/officeDocument/2006/relationships/oleObject" Target="../embeddings/oleObject66.bin"/><Relationship Id="rId11" Type="http://schemas.openxmlformats.org/officeDocument/2006/relationships/image" Target="../media/image121.wmf"/><Relationship Id="rId5" Type="http://schemas.openxmlformats.org/officeDocument/2006/relationships/image" Target="../media/image118.w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120.wmf"/></Relationships>
</file>

<file path=ppt/slides/_rels/slide83.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image" Target="../media/image123.png"/><Relationship Id="rId1" Type="http://schemas.openxmlformats.org/officeDocument/2006/relationships/slideLayout" Target="../slideLayouts/slideLayout7.xml"/><Relationship Id="rId4" Type="http://schemas.openxmlformats.org/officeDocument/2006/relationships/image" Target="../media/image124.wmf"/></Relationships>
</file>

<file path=ppt/slides/_rels/slide85.x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oleObject" Target="../embeddings/oleObject70.bin"/><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26.wmf"/><Relationship Id="rId7" Type="http://schemas.openxmlformats.org/officeDocument/2006/relationships/image" Target="../media/image128.wmf"/><Relationship Id="rId2" Type="http://schemas.openxmlformats.org/officeDocument/2006/relationships/oleObject" Target="../embeddings/oleObject71.bin"/><Relationship Id="rId1" Type="http://schemas.openxmlformats.org/officeDocument/2006/relationships/slideLayout" Target="../slideLayouts/slideLayout2.xml"/><Relationship Id="rId6" Type="http://schemas.openxmlformats.org/officeDocument/2006/relationships/oleObject" Target="../embeddings/oleObject73.bin"/><Relationship Id="rId5" Type="http://schemas.openxmlformats.org/officeDocument/2006/relationships/image" Target="../media/image127.wmf"/><Relationship Id="rId4" Type="http://schemas.openxmlformats.org/officeDocument/2006/relationships/oleObject" Target="../embeddings/oleObject72.bin"/></Relationships>
</file>

<file path=ppt/slides/_rels/slide87.xml.rels><?xml version="1.0" encoding="UTF-8" standalone="yes"?>
<Relationships xmlns="http://schemas.openxmlformats.org/package/2006/relationships"><Relationship Id="rId3" Type="http://schemas.openxmlformats.org/officeDocument/2006/relationships/image" Target="../media/image129.wmf"/><Relationship Id="rId7" Type="http://schemas.openxmlformats.org/officeDocument/2006/relationships/image" Target="../media/image131.wmf"/><Relationship Id="rId2" Type="http://schemas.openxmlformats.org/officeDocument/2006/relationships/oleObject" Target="../embeddings/oleObject74.bin"/><Relationship Id="rId1" Type="http://schemas.openxmlformats.org/officeDocument/2006/relationships/slideLayout" Target="../slideLayouts/slideLayout2.xml"/><Relationship Id="rId6" Type="http://schemas.openxmlformats.org/officeDocument/2006/relationships/oleObject" Target="../embeddings/oleObject76.bin"/><Relationship Id="rId5" Type="http://schemas.openxmlformats.org/officeDocument/2006/relationships/image" Target="../media/image130.wmf"/><Relationship Id="rId4" Type="http://schemas.openxmlformats.org/officeDocument/2006/relationships/oleObject" Target="../embeddings/oleObject75.bin"/></Relationships>
</file>

<file path=ppt/slides/_rels/slide88.x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oleObject" Target="../embeddings/oleObject77.bin"/><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oleObject" Target="../embeddings/oleObject78.bin"/><Relationship Id="rId1" Type="http://schemas.openxmlformats.org/officeDocument/2006/relationships/slideLayout" Target="../slideLayouts/slideLayout2.xml"/><Relationship Id="rId5" Type="http://schemas.openxmlformats.org/officeDocument/2006/relationships/image" Target="../media/image134.wmf"/><Relationship Id="rId4" Type="http://schemas.openxmlformats.org/officeDocument/2006/relationships/oleObject" Target="../embeddings/oleObject79.bin"/></Relationships>
</file>

<file path=ppt/slides/_rels/slide92.x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oleObject" Target="../embeddings/oleObject80.bin"/><Relationship Id="rId1" Type="http://schemas.openxmlformats.org/officeDocument/2006/relationships/slideLayout" Target="../slideLayouts/slideLayout2.xml"/><Relationship Id="rId5" Type="http://schemas.openxmlformats.org/officeDocument/2006/relationships/image" Target="../media/image136.wmf"/><Relationship Id="rId4" Type="http://schemas.openxmlformats.org/officeDocument/2006/relationships/oleObject" Target="../embeddings/oleObject81.bin"/></Relationships>
</file>

<file path=ppt/slides/_rels/slide93.x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oleObject" Target="../embeddings/oleObject82.bin"/><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oleObject" Target="../embeddings/oleObject83.bin"/><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42.wmf"/><Relationship Id="rId4" Type="http://schemas.openxmlformats.org/officeDocument/2006/relationships/oleObject" Target="../embeddings/oleObject84.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19200"/>
            <a:ext cx="9144000" cy="1470025"/>
          </a:xfrm>
        </p:spPr>
        <p:txBody>
          <a:bodyPr>
            <a:normAutofit/>
          </a:bodyPr>
          <a:lstStyle/>
          <a:p>
            <a:r>
              <a:rPr lang="en-US" sz="6000" dirty="0">
                <a:solidFill>
                  <a:srgbClr val="FF0000"/>
                </a:solidFill>
              </a:rPr>
              <a:t>DIGITAL IMAGE PROCESSING</a:t>
            </a:r>
          </a:p>
        </p:txBody>
      </p:sp>
      <p:sp>
        <p:nvSpPr>
          <p:cNvPr id="4" name="TextBox 3"/>
          <p:cNvSpPr txBox="1"/>
          <p:nvPr/>
        </p:nvSpPr>
        <p:spPr>
          <a:xfrm>
            <a:off x="0" y="3316069"/>
            <a:ext cx="9144000" cy="630942"/>
          </a:xfrm>
          <a:prstGeom prst="rect">
            <a:avLst/>
          </a:prstGeom>
          <a:noFill/>
        </p:spPr>
        <p:txBody>
          <a:bodyPr wrap="square" rtlCol="0">
            <a:spAutoFit/>
          </a:bodyPr>
          <a:lstStyle/>
          <a:p>
            <a:pPr algn="ctr"/>
            <a:r>
              <a:rPr lang="en-US" sz="3500" dirty="0">
                <a:solidFill>
                  <a:srgbClr val="00B050"/>
                </a:solidFill>
              </a:rPr>
              <a:t>IMAGE ENHANCEMENT IN FREQUENCY DOMAIN</a:t>
            </a:r>
          </a:p>
        </p:txBody>
      </p:sp>
      <p:sp>
        <p:nvSpPr>
          <p:cNvPr id="5" name="Subtitle 4"/>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Few Important Points About DFT</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 variable u has similar interpretation.</a:t>
            </a:r>
          </a:p>
          <a:p>
            <a:pPr algn="just"/>
            <a:endParaRPr lang="en-US" dirty="0"/>
          </a:p>
          <a:p>
            <a:pPr algn="just"/>
            <a:r>
              <a:rPr lang="en-US" dirty="0"/>
              <a:t>The sequence of values of u is 0, </a:t>
            </a:r>
            <a:r>
              <a:rPr lang="el-GR" dirty="0">
                <a:latin typeface="Calibri"/>
              </a:rPr>
              <a:t>Δ</a:t>
            </a:r>
            <a:r>
              <a:rPr lang="en-US" dirty="0">
                <a:latin typeface="Calibri"/>
              </a:rPr>
              <a:t>u, 2</a:t>
            </a:r>
            <a:r>
              <a:rPr lang="el-GR" dirty="0"/>
              <a:t> Δ</a:t>
            </a:r>
            <a:r>
              <a:rPr lang="en-US" dirty="0"/>
              <a:t>u, …, (M – 1)</a:t>
            </a:r>
            <a:r>
              <a:rPr lang="el-GR" dirty="0"/>
              <a:t> Δ</a:t>
            </a:r>
            <a:r>
              <a:rPr lang="en-US" dirty="0"/>
              <a:t>u.</a:t>
            </a:r>
          </a:p>
          <a:p>
            <a:pPr algn="just"/>
            <a:endParaRPr lang="en-US" dirty="0"/>
          </a:p>
          <a:p>
            <a:pPr algn="just"/>
            <a:r>
              <a:rPr lang="en-US" dirty="0"/>
              <a:t>Therefore,</a:t>
            </a:r>
          </a:p>
          <a:p>
            <a:pPr algn="just"/>
            <a:endParaRPr lang="en-US" dirty="0"/>
          </a:p>
          <a:p>
            <a:pPr algn="just"/>
            <a:r>
              <a:rPr lang="en-US" dirty="0"/>
              <a:t>The relation between </a:t>
            </a:r>
            <a:r>
              <a:rPr lang="el-GR" dirty="0">
                <a:latin typeface="Calibri"/>
              </a:rPr>
              <a:t>Δ</a:t>
            </a:r>
            <a:r>
              <a:rPr lang="en-US" dirty="0">
                <a:latin typeface="Calibri"/>
              </a:rPr>
              <a:t>x and </a:t>
            </a:r>
            <a:r>
              <a:rPr lang="el-GR" dirty="0">
                <a:latin typeface="Calibri"/>
              </a:rPr>
              <a:t>Δ</a:t>
            </a:r>
            <a:r>
              <a:rPr lang="en-US" dirty="0">
                <a:latin typeface="Calibri"/>
              </a:rPr>
              <a:t>u is:</a:t>
            </a:r>
            <a:r>
              <a:rPr lang="en-US" dirty="0"/>
              <a:t> </a:t>
            </a:r>
          </a:p>
        </p:txBody>
      </p:sp>
      <p:graphicFrame>
        <p:nvGraphicFramePr>
          <p:cNvPr id="4" name="Object 3"/>
          <p:cNvGraphicFramePr>
            <a:graphicFrameLocks noChangeAspect="1"/>
          </p:cNvGraphicFramePr>
          <p:nvPr/>
        </p:nvGraphicFramePr>
        <p:xfrm>
          <a:off x="2667000" y="4191000"/>
          <a:ext cx="5486400" cy="533400"/>
        </p:xfrm>
        <a:graphic>
          <a:graphicData uri="http://schemas.openxmlformats.org/presentationml/2006/ole">
            <mc:AlternateContent xmlns:mc="http://schemas.openxmlformats.org/markup-compatibility/2006">
              <mc:Choice xmlns:v="urn:schemas-microsoft-com:vml" Requires="v">
                <p:oleObj spid="_x0000_s128002" name="Equation" r:id="rId2" imgW="2273040" imgH="228600" progId="">
                  <p:embed/>
                </p:oleObj>
              </mc:Choice>
              <mc:Fallback>
                <p:oleObj name="Equation" r:id="rId2" imgW="2273040" imgH="2286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191000"/>
                        <a:ext cx="5486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6629400" y="5181600"/>
          <a:ext cx="1524000" cy="762000"/>
        </p:xfrm>
        <a:graphic>
          <a:graphicData uri="http://schemas.openxmlformats.org/presentationml/2006/ole">
            <mc:AlternateContent xmlns:mc="http://schemas.openxmlformats.org/markup-compatibility/2006">
              <mc:Choice xmlns:v="urn:schemas-microsoft-com:vml" Requires="v">
                <p:oleObj spid="_x0000_s128003" name="Equation" r:id="rId4" imgW="723600" imgH="393480" progId="">
                  <p:embed/>
                </p:oleObj>
              </mc:Choice>
              <mc:Fallback>
                <p:oleObj name="Equation" r:id="rId4" imgW="723600" imgH="39348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5181600"/>
                        <a:ext cx="1524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Band-Reject &amp; Band-Pass Filters</a:t>
            </a:r>
          </a:p>
        </p:txBody>
      </p:sp>
      <p:sp>
        <p:nvSpPr>
          <p:cNvPr id="3" name="Content Placeholder 2"/>
          <p:cNvSpPr>
            <a:spLocks noGrp="1"/>
          </p:cNvSpPr>
          <p:nvPr>
            <p:ph idx="1"/>
          </p:nvPr>
        </p:nvSpPr>
        <p:spPr/>
        <p:txBody>
          <a:bodyPr/>
          <a:lstStyle/>
          <a:p>
            <a:pPr algn="just"/>
            <a:r>
              <a:rPr lang="en-US" dirty="0"/>
              <a:t>Ideal Band-reject Filter:</a:t>
            </a:r>
          </a:p>
          <a:p>
            <a:pPr algn="just"/>
            <a:endParaRPr lang="en-US" dirty="0"/>
          </a:p>
          <a:p>
            <a:pPr algn="just"/>
            <a:endParaRPr lang="en-US" dirty="0"/>
          </a:p>
          <a:p>
            <a:pPr algn="just"/>
            <a:r>
              <a:rPr lang="en-US" dirty="0"/>
              <a:t>Butterworth Band-reject Filter of order n:</a:t>
            </a:r>
          </a:p>
        </p:txBody>
      </p:sp>
      <p:graphicFrame>
        <p:nvGraphicFramePr>
          <p:cNvPr id="4" name="Object 3"/>
          <p:cNvGraphicFramePr>
            <a:graphicFrameLocks noChangeAspect="1"/>
          </p:cNvGraphicFramePr>
          <p:nvPr/>
        </p:nvGraphicFramePr>
        <p:xfrm>
          <a:off x="838200" y="2133600"/>
          <a:ext cx="7772400" cy="1371600"/>
        </p:xfrm>
        <a:graphic>
          <a:graphicData uri="http://schemas.openxmlformats.org/presentationml/2006/ole">
            <mc:AlternateContent xmlns:mc="http://schemas.openxmlformats.org/markup-compatibility/2006">
              <mc:Choice xmlns:v="urn:schemas-microsoft-com:vml" Requires="v">
                <p:oleObj spid="_x0000_s330754" name="Equation" r:id="rId2" imgW="2679480" imgH="482400" progId="">
                  <p:embed/>
                </p:oleObj>
              </mc:Choice>
              <mc:Fallback>
                <p:oleObj name="Equation" r:id="rId2" imgW="2679480" imgH="4824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77724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762000" y="3962400"/>
          <a:ext cx="7086600" cy="2362200"/>
        </p:xfrm>
        <a:graphic>
          <a:graphicData uri="http://schemas.openxmlformats.org/presentationml/2006/ole">
            <mc:AlternateContent xmlns:mc="http://schemas.openxmlformats.org/markup-compatibility/2006">
              <mc:Choice xmlns:v="urn:schemas-microsoft-com:vml" Requires="v">
                <p:oleObj spid="_x0000_s330755" name="Equation" r:id="rId4" imgW="1663560" imgH="698400" progId="">
                  <p:embed/>
                </p:oleObj>
              </mc:Choice>
              <mc:Fallback>
                <p:oleObj name="Equation" r:id="rId4" imgW="1663560" imgH="6984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962400"/>
                        <a:ext cx="708660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Band-Reject &amp; Band-Pass Filters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Gaussian Band-reject Filter:</a:t>
            </a:r>
          </a:p>
          <a:p>
            <a:pPr algn="just"/>
            <a:endParaRPr lang="en-US" dirty="0"/>
          </a:p>
          <a:p>
            <a:pPr algn="just"/>
            <a:endParaRPr lang="en-US" dirty="0"/>
          </a:p>
          <a:p>
            <a:pPr algn="just"/>
            <a:endParaRPr lang="en-US" dirty="0"/>
          </a:p>
          <a:p>
            <a:pPr algn="just"/>
            <a:r>
              <a:rPr lang="en-US" dirty="0"/>
              <a:t>In all the above cases, W denote the width of the Band.</a:t>
            </a:r>
          </a:p>
          <a:p>
            <a:pPr algn="just"/>
            <a:endParaRPr lang="en-US" dirty="0"/>
          </a:p>
          <a:p>
            <a:pPr algn="just"/>
            <a:r>
              <a:rPr lang="en-US" dirty="0"/>
              <a:t>A band-pass filter is obtained from the band-reject filter using the following expression:</a:t>
            </a:r>
          </a:p>
        </p:txBody>
      </p:sp>
      <p:graphicFrame>
        <p:nvGraphicFramePr>
          <p:cNvPr id="4" name="Object 3"/>
          <p:cNvGraphicFramePr>
            <a:graphicFrameLocks noChangeAspect="1"/>
          </p:cNvGraphicFramePr>
          <p:nvPr/>
        </p:nvGraphicFramePr>
        <p:xfrm>
          <a:off x="1295400" y="1676400"/>
          <a:ext cx="6324600" cy="1981200"/>
        </p:xfrm>
        <a:graphic>
          <a:graphicData uri="http://schemas.openxmlformats.org/presentationml/2006/ole">
            <mc:AlternateContent xmlns:mc="http://schemas.openxmlformats.org/markup-compatibility/2006">
              <mc:Choice xmlns:v="urn:schemas-microsoft-com:vml" Requires="v">
                <p:oleObj spid="_x0000_s331778" name="Equation" r:id="rId2" imgW="1396800" imgH="457200" progId="">
                  <p:embed/>
                </p:oleObj>
              </mc:Choice>
              <mc:Fallback>
                <p:oleObj name="Equation" r:id="rId2" imgW="1396800" imgH="4572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76400"/>
                        <a:ext cx="6324600"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066800" y="5867400"/>
          <a:ext cx="6553200" cy="685800"/>
        </p:xfrm>
        <a:graphic>
          <a:graphicData uri="http://schemas.openxmlformats.org/presentationml/2006/ole">
            <mc:AlternateContent xmlns:mc="http://schemas.openxmlformats.org/markup-compatibility/2006">
              <mc:Choice xmlns:v="urn:schemas-microsoft-com:vml" Requires="v">
                <p:oleObj spid="_x0000_s331779" name="Equation" r:id="rId4" imgW="1562040" imgH="253800" progId="">
                  <p:embed/>
                </p:oleObj>
              </mc:Choice>
              <mc:Fallback>
                <p:oleObj name="Equation" r:id="rId4" imgW="1562040" imgH="2538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867400"/>
                        <a:ext cx="6553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3" name="Picture 3"/>
          <p:cNvPicPr>
            <a:picLocks noChangeAspect="1" noChangeArrowheads="1"/>
          </p:cNvPicPr>
          <p:nvPr/>
        </p:nvPicPr>
        <p:blipFill>
          <a:blip r:embed="rId2" cstate="print"/>
          <a:srcRect/>
          <a:stretch>
            <a:fillRect/>
          </a:stretch>
        </p:blipFill>
        <p:spPr bwMode="auto">
          <a:xfrm>
            <a:off x="304800" y="2406650"/>
            <a:ext cx="8534400" cy="3536950"/>
          </a:xfrm>
          <a:prstGeom prst="rect">
            <a:avLst/>
          </a:prstGeom>
          <a:noFill/>
          <a:ln w="9525">
            <a:noFill/>
            <a:miter lim="800000"/>
            <a:headEnd/>
            <a:tailEnd/>
          </a:ln>
        </p:spPr>
      </p:pic>
      <p:sp>
        <p:nvSpPr>
          <p:cNvPr id="4"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C00000"/>
                </a:solidFill>
                <a:effectLst/>
                <a:uLnTx/>
                <a:uFillTx/>
                <a:latin typeface="+mj-lt"/>
                <a:ea typeface="+mj-ea"/>
                <a:cs typeface="+mj-cs"/>
              </a:rPr>
              <a:t>Band</a:t>
            </a:r>
            <a:r>
              <a:rPr kumimoji="0" lang="en-US" sz="4400" b="0" i="0" u="none" strike="noStrike" kern="1200" cap="none" spc="0" normalizeH="0" noProof="0" dirty="0">
                <a:ln>
                  <a:noFill/>
                </a:ln>
                <a:solidFill>
                  <a:srgbClr val="C00000"/>
                </a:solidFill>
                <a:effectLst/>
                <a:uLnTx/>
                <a:uFillTx/>
                <a:latin typeface="+mj-lt"/>
                <a:ea typeface="+mj-ea"/>
                <a:cs typeface="+mj-cs"/>
              </a:rPr>
              <a:t> </a:t>
            </a:r>
            <a:r>
              <a:rPr kumimoji="0" lang="en-US" sz="4400" b="0" i="0" u="none" strike="noStrike" kern="1200" cap="none" spc="0" normalizeH="0" baseline="0" noProof="0" dirty="0">
                <a:ln>
                  <a:noFill/>
                </a:ln>
                <a:solidFill>
                  <a:srgbClr val="C00000"/>
                </a:solidFill>
                <a:effectLst/>
                <a:uLnTx/>
                <a:uFillTx/>
                <a:latin typeface="+mj-lt"/>
                <a:ea typeface="+mj-ea"/>
                <a:cs typeface="+mj-cs"/>
              </a:rPr>
              <a:t>Reject Filters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Notch-Reject &amp; Notch-Pass Filters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A notch filter rejects (or passes) frequencies in a predefined neighborhood about the center of the frequency rectangle.</a:t>
            </a:r>
          </a:p>
          <a:p>
            <a:pPr algn="just"/>
            <a:endParaRPr lang="en-US" dirty="0"/>
          </a:p>
          <a:p>
            <a:pPr algn="just"/>
            <a:r>
              <a:rPr lang="en-US" dirty="0"/>
              <a:t>We know that a </a:t>
            </a:r>
            <a:r>
              <a:rPr lang="en-US" dirty="0">
                <a:solidFill>
                  <a:srgbClr val="FF0000"/>
                </a:solidFill>
              </a:rPr>
              <a:t>zero-phase-shift filters</a:t>
            </a:r>
            <a:r>
              <a:rPr lang="en-US" dirty="0"/>
              <a:t> are those filters that affect the real and imaginary parts of the Fourier Transform equally.</a:t>
            </a:r>
          </a:p>
          <a:p>
            <a:pPr algn="just"/>
            <a:endParaRPr lang="en-US" dirty="0">
              <a:solidFill>
                <a:srgbClr val="FF0000"/>
              </a:solidFill>
            </a:endParaRPr>
          </a:p>
          <a:p>
            <a:pPr algn="just"/>
            <a:r>
              <a:rPr lang="en-US" dirty="0"/>
              <a:t>Thus, these filters have no change on the phase of the transform.</a:t>
            </a:r>
          </a:p>
          <a:p>
            <a:pPr algn="just"/>
            <a:endParaRPr lang="en-US" dirty="0"/>
          </a:p>
          <a:p>
            <a:pPr algn="just"/>
            <a:r>
              <a:rPr lang="en-US" dirty="0"/>
              <a:t>These filters must be symmetric about origin.</a:t>
            </a:r>
          </a:p>
          <a:p>
            <a:pPr algn="just"/>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Notch-Reject &amp; Notch-Pass Filters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Since, we are dealing only with zero-phase-shift filters, the notch filters in our case will also be so.</a:t>
            </a:r>
          </a:p>
          <a:p>
            <a:pPr algn="just"/>
            <a:endParaRPr lang="en-US" dirty="0"/>
          </a:p>
          <a:p>
            <a:pPr algn="just"/>
            <a:r>
              <a:rPr lang="en-US" dirty="0"/>
              <a:t>So in our filters, a notch with center at (u</a:t>
            </a:r>
            <a:r>
              <a:rPr lang="en-US" baseline="-25000" dirty="0"/>
              <a:t>0</a:t>
            </a:r>
            <a:r>
              <a:rPr lang="en-US" dirty="0"/>
              <a:t> , v</a:t>
            </a:r>
            <a:r>
              <a:rPr lang="en-US" baseline="-25000" dirty="0"/>
              <a:t>0</a:t>
            </a:r>
            <a:r>
              <a:rPr lang="en-US" dirty="0"/>
              <a:t>) must have a corresponding notch at (-u</a:t>
            </a:r>
            <a:r>
              <a:rPr lang="en-US" baseline="-25000" dirty="0"/>
              <a:t>0</a:t>
            </a:r>
            <a:r>
              <a:rPr lang="en-US" dirty="0"/>
              <a:t> , -v</a:t>
            </a:r>
            <a:r>
              <a:rPr lang="en-US" baseline="-25000" dirty="0"/>
              <a:t>0</a:t>
            </a:r>
            <a:r>
              <a:rPr lang="en-US" dirty="0"/>
              <a:t>).</a:t>
            </a:r>
          </a:p>
          <a:p>
            <a:pPr algn="just"/>
            <a:endParaRPr lang="en-US" dirty="0"/>
          </a:p>
          <a:p>
            <a:pPr algn="just"/>
            <a:r>
              <a:rPr lang="en-US" dirty="0"/>
              <a:t>Notch-reject filters are constructed as products of high-pass filters whose centers have been translated to the centers of the notches.</a:t>
            </a:r>
          </a:p>
          <a:p>
            <a:pPr algn="just"/>
            <a:endParaRPr lang="en-US" dirty="0"/>
          </a:p>
          <a:p>
            <a:pPr algn="just"/>
            <a:r>
              <a:rPr lang="en-US" dirty="0"/>
              <a:t>A notch-pass filter is obtained from a notch-pass using the expression: </a:t>
            </a:r>
          </a:p>
        </p:txBody>
      </p:sp>
      <p:graphicFrame>
        <p:nvGraphicFramePr>
          <p:cNvPr id="4" name="Object 3"/>
          <p:cNvGraphicFramePr>
            <a:graphicFrameLocks noChangeAspect="1"/>
          </p:cNvGraphicFramePr>
          <p:nvPr/>
        </p:nvGraphicFramePr>
        <p:xfrm>
          <a:off x="1371600" y="5638800"/>
          <a:ext cx="5791200" cy="838200"/>
        </p:xfrm>
        <a:graphic>
          <a:graphicData uri="http://schemas.openxmlformats.org/presentationml/2006/ole">
            <mc:AlternateContent xmlns:mc="http://schemas.openxmlformats.org/markup-compatibility/2006">
              <mc:Choice xmlns:v="urn:schemas-microsoft-com:vml" Requires="v">
                <p:oleObj spid="_x0000_s332802" name="Equation" r:id="rId2" imgW="1587240" imgH="253800" progId="">
                  <p:embed/>
                </p:oleObj>
              </mc:Choice>
              <mc:Fallback>
                <p:oleObj name="Equation" r:id="rId2" imgW="1587240" imgH="2538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638800"/>
                        <a:ext cx="57912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Notch-Reject &amp; Notch-Pass Filters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A notch-reject filter can be expressed as:</a:t>
            </a:r>
          </a:p>
          <a:p>
            <a:pPr algn="just"/>
            <a:endParaRPr lang="en-US" dirty="0"/>
          </a:p>
          <a:p>
            <a:pPr algn="just"/>
            <a:endParaRPr lang="en-US" dirty="0"/>
          </a:p>
          <a:p>
            <a:pPr algn="just">
              <a:buNone/>
            </a:pPr>
            <a:r>
              <a:rPr lang="en-US" dirty="0"/>
              <a:t>	</a:t>
            </a:r>
          </a:p>
          <a:p>
            <a:pPr algn="just">
              <a:buNone/>
            </a:pPr>
            <a:r>
              <a:rPr lang="en-US" dirty="0"/>
              <a:t>	where </a:t>
            </a:r>
            <a:r>
              <a:rPr lang="en-US" dirty="0" err="1"/>
              <a:t>H</a:t>
            </a:r>
            <a:r>
              <a:rPr lang="en-US" baseline="-25000" dirty="0" err="1"/>
              <a:t>k</a:t>
            </a:r>
            <a:r>
              <a:rPr lang="en-US" dirty="0"/>
              <a:t>(u , v) and H</a:t>
            </a:r>
            <a:r>
              <a:rPr lang="en-US" baseline="-25000" dirty="0"/>
              <a:t>-k</a:t>
            </a:r>
            <a:r>
              <a:rPr lang="en-US" dirty="0"/>
              <a:t>(u , v) are high-pass filters whose centers are at (</a:t>
            </a:r>
            <a:r>
              <a:rPr lang="en-US" dirty="0" err="1"/>
              <a:t>u</a:t>
            </a:r>
            <a:r>
              <a:rPr lang="en-US" baseline="-25000" dirty="0" err="1"/>
              <a:t>k</a:t>
            </a:r>
            <a:r>
              <a:rPr lang="en-US" baseline="-25000" dirty="0"/>
              <a:t> </a:t>
            </a:r>
            <a:r>
              <a:rPr lang="en-US" dirty="0"/>
              <a:t>, </a:t>
            </a:r>
            <a:r>
              <a:rPr lang="en-US" dirty="0" err="1"/>
              <a:t>v</a:t>
            </a:r>
            <a:r>
              <a:rPr lang="en-US" baseline="-25000" dirty="0" err="1"/>
              <a:t>k</a:t>
            </a:r>
            <a:r>
              <a:rPr lang="en-US" dirty="0"/>
              <a:t>) and (-</a:t>
            </a:r>
            <a:r>
              <a:rPr lang="en-US" dirty="0" err="1"/>
              <a:t>u</a:t>
            </a:r>
            <a:r>
              <a:rPr lang="en-US" baseline="-25000" dirty="0" err="1"/>
              <a:t>k</a:t>
            </a:r>
            <a:r>
              <a:rPr lang="en-US" baseline="-25000" dirty="0"/>
              <a:t> </a:t>
            </a:r>
            <a:r>
              <a:rPr lang="en-US" dirty="0"/>
              <a:t>, -</a:t>
            </a:r>
            <a:r>
              <a:rPr lang="en-US" dirty="0" err="1"/>
              <a:t>v</a:t>
            </a:r>
            <a:r>
              <a:rPr lang="en-US" baseline="-25000" dirty="0" err="1"/>
              <a:t>k</a:t>
            </a:r>
            <a:r>
              <a:rPr lang="en-US" dirty="0"/>
              <a:t>), respectively.</a:t>
            </a:r>
          </a:p>
          <a:p>
            <a:pPr algn="just"/>
            <a:endParaRPr lang="en-US" dirty="0"/>
          </a:p>
          <a:p>
            <a:pPr algn="just"/>
            <a:r>
              <a:rPr lang="en-US" dirty="0"/>
              <a:t>Centers of all the high-pass filters used are specified with respect to (M/2 , N/2), the center of the frequency rectangle. </a:t>
            </a:r>
          </a:p>
        </p:txBody>
      </p:sp>
      <p:graphicFrame>
        <p:nvGraphicFramePr>
          <p:cNvPr id="4" name="Object 3"/>
          <p:cNvGraphicFramePr>
            <a:graphicFrameLocks noChangeAspect="1"/>
          </p:cNvGraphicFramePr>
          <p:nvPr/>
        </p:nvGraphicFramePr>
        <p:xfrm>
          <a:off x="838200" y="1828800"/>
          <a:ext cx="7848600" cy="1676400"/>
        </p:xfrm>
        <a:graphic>
          <a:graphicData uri="http://schemas.openxmlformats.org/presentationml/2006/ole">
            <mc:AlternateContent xmlns:mc="http://schemas.openxmlformats.org/markup-compatibility/2006">
              <mc:Choice xmlns:v="urn:schemas-microsoft-com:vml" Requires="v">
                <p:oleObj spid="_x0000_s333826" name="Equation" r:id="rId2" imgW="2133360" imgH="444240" progId="">
                  <p:embed/>
                </p:oleObj>
              </mc:Choice>
              <mc:Fallback>
                <p:oleObj name="Equation" r:id="rId2" imgW="2133360" imgH="4442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784860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Notch-Reject &amp; Notch-Pass Filters</a:t>
            </a:r>
            <a:endParaRPr lang="en-US" dirty="0"/>
          </a:p>
        </p:txBody>
      </p:sp>
      <p:sp>
        <p:nvSpPr>
          <p:cNvPr id="3" name="Content Placeholder 2"/>
          <p:cNvSpPr>
            <a:spLocks noGrp="1"/>
          </p:cNvSpPr>
          <p:nvPr>
            <p:ph idx="1"/>
          </p:nvPr>
        </p:nvSpPr>
        <p:spPr>
          <a:xfrm>
            <a:off x="457200" y="1295400"/>
            <a:ext cx="8229600" cy="4525963"/>
          </a:xfrm>
        </p:spPr>
        <p:txBody>
          <a:bodyPr/>
          <a:lstStyle/>
          <a:p>
            <a:pPr algn="just"/>
            <a:r>
              <a:rPr lang="en-US" dirty="0"/>
              <a:t>The distance computation for each high-pass filter is carried out as:</a:t>
            </a:r>
          </a:p>
          <a:p>
            <a:pPr algn="just"/>
            <a:endParaRPr lang="en-US" dirty="0"/>
          </a:p>
          <a:p>
            <a:pPr algn="just"/>
            <a:endParaRPr lang="en-US" dirty="0"/>
          </a:p>
          <a:p>
            <a:pPr algn="just"/>
            <a:endParaRPr lang="en-US" dirty="0"/>
          </a:p>
          <a:p>
            <a:pPr algn="just">
              <a:buNone/>
            </a:pPr>
            <a:r>
              <a:rPr lang="en-US" dirty="0">
                <a:solidFill>
                  <a:srgbClr val="00B050"/>
                </a:solidFill>
              </a:rPr>
              <a:t>Example.</a:t>
            </a:r>
            <a:r>
              <a:rPr lang="en-US" dirty="0"/>
              <a:t> A Butterworth notch-reject filter of order n, containing three notches is as follows:</a:t>
            </a:r>
          </a:p>
        </p:txBody>
      </p:sp>
      <p:graphicFrame>
        <p:nvGraphicFramePr>
          <p:cNvPr id="4" name="Object 3"/>
          <p:cNvGraphicFramePr>
            <a:graphicFrameLocks noChangeAspect="1"/>
          </p:cNvGraphicFramePr>
          <p:nvPr/>
        </p:nvGraphicFramePr>
        <p:xfrm>
          <a:off x="838200" y="2209800"/>
          <a:ext cx="7696200" cy="1905000"/>
        </p:xfrm>
        <a:graphic>
          <a:graphicData uri="http://schemas.openxmlformats.org/presentationml/2006/ole">
            <mc:AlternateContent xmlns:mc="http://schemas.openxmlformats.org/markup-compatibility/2006">
              <mc:Choice xmlns:v="urn:schemas-microsoft-com:vml" Requires="v">
                <p:oleObj spid="_x0000_s334850" name="Equation" r:id="rId2" imgW="3098520" imgH="761760" progId="">
                  <p:embed/>
                </p:oleObj>
              </mc:Choice>
              <mc:Fallback>
                <p:oleObj name="Equation" r:id="rId2" imgW="3098520" imgH="761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76962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04800" y="5029200"/>
          <a:ext cx="8534400" cy="1600200"/>
        </p:xfrm>
        <a:graphic>
          <a:graphicData uri="http://schemas.openxmlformats.org/presentationml/2006/ole">
            <mc:AlternateContent xmlns:mc="http://schemas.openxmlformats.org/markup-compatibility/2006">
              <mc:Choice xmlns:v="urn:schemas-microsoft-com:vml" Requires="v">
                <p:oleObj spid="_x0000_s334851" name="Equation" r:id="rId4" imgW="3949560" imgH="583920" progId="">
                  <p:embed/>
                </p:oleObj>
              </mc:Choice>
              <mc:Fallback>
                <p:oleObj name="Equation" r:id="rId4" imgW="3949560" imgH="58392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5029200"/>
                        <a:ext cx="8534400"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3"/>
          <p:cNvPicPr>
            <a:picLocks noChangeAspect="1" noChangeArrowheads="1"/>
          </p:cNvPicPr>
          <p:nvPr/>
        </p:nvPicPr>
        <p:blipFill>
          <a:blip r:embed="rId2" cstate="print"/>
          <a:srcRect/>
          <a:stretch>
            <a:fillRect/>
          </a:stretch>
        </p:blipFill>
        <p:spPr bwMode="auto">
          <a:xfrm>
            <a:off x="609600" y="1295400"/>
            <a:ext cx="8077200" cy="5087937"/>
          </a:xfrm>
          <a:prstGeom prst="rect">
            <a:avLst/>
          </a:prstGeom>
          <a:noFill/>
          <a:ln w="9525">
            <a:noFill/>
            <a:miter lim="800000"/>
            <a:headEnd/>
            <a:tailEnd/>
          </a:ln>
        </p:spPr>
      </p:pic>
      <p:sp>
        <p:nvSpPr>
          <p:cNvPr id="4"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C00000"/>
                </a:solidFill>
                <a:effectLst/>
                <a:uLnTx/>
                <a:uFillTx/>
                <a:latin typeface="+mj-lt"/>
                <a:ea typeface="+mj-ea"/>
                <a:cs typeface="+mj-cs"/>
              </a:rPr>
              <a:t>Notch Reject Filters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Shifting Property of 1D DFT</a:t>
            </a:r>
          </a:p>
        </p:txBody>
      </p:sp>
      <p:sp>
        <p:nvSpPr>
          <p:cNvPr id="3" name="Content Placeholder 2"/>
          <p:cNvSpPr>
            <a:spLocks noGrp="1"/>
          </p:cNvSpPr>
          <p:nvPr>
            <p:ph idx="1"/>
          </p:nvPr>
        </p:nvSpPr>
        <p:spPr/>
        <p:txBody>
          <a:bodyPr>
            <a:normAutofit fontScale="92500" lnSpcReduction="20000"/>
          </a:bodyPr>
          <a:lstStyle/>
          <a:p>
            <a:pPr algn="just"/>
            <a:r>
              <a:rPr lang="en-US" dirty="0"/>
              <a:t>From translation property, we can write for one dimension DFT,</a:t>
            </a:r>
          </a:p>
          <a:p>
            <a:pPr algn="just"/>
            <a:endParaRPr lang="en-US" dirty="0"/>
          </a:p>
          <a:p>
            <a:pPr algn="just"/>
            <a:endParaRPr lang="en-US" dirty="0"/>
          </a:p>
          <a:p>
            <a:pPr algn="just"/>
            <a:r>
              <a:rPr lang="en-US" dirty="0"/>
              <a:t>Now, let u</a:t>
            </a:r>
            <a:r>
              <a:rPr lang="en-US" baseline="-25000" dirty="0"/>
              <a:t>0</a:t>
            </a:r>
            <a:r>
              <a:rPr lang="en-US" dirty="0"/>
              <a:t> = M/2.</a:t>
            </a:r>
          </a:p>
          <a:p>
            <a:pPr algn="just"/>
            <a:endParaRPr lang="en-US" dirty="0"/>
          </a:p>
          <a:p>
            <a:pPr algn="just"/>
            <a:r>
              <a:rPr lang="en-US" dirty="0"/>
              <a:t>Then the exponential term will become:</a:t>
            </a:r>
          </a:p>
          <a:p>
            <a:pPr algn="just"/>
            <a:endParaRPr lang="en-US" dirty="0"/>
          </a:p>
          <a:p>
            <a:pPr algn="just"/>
            <a:endParaRPr lang="en-US" dirty="0"/>
          </a:p>
          <a:p>
            <a:pPr algn="just"/>
            <a:r>
              <a:rPr lang="en-US" dirty="0"/>
              <a:t>Therefore, </a:t>
            </a:r>
          </a:p>
          <a:p>
            <a:pPr algn="just">
              <a:buNone/>
            </a:pPr>
            <a:endParaRPr lang="en-US" dirty="0"/>
          </a:p>
        </p:txBody>
      </p:sp>
      <p:graphicFrame>
        <p:nvGraphicFramePr>
          <p:cNvPr id="4" name="Object 3"/>
          <p:cNvGraphicFramePr>
            <a:graphicFrameLocks noChangeAspect="1"/>
          </p:cNvGraphicFramePr>
          <p:nvPr/>
        </p:nvGraphicFramePr>
        <p:xfrm>
          <a:off x="990600" y="2514600"/>
          <a:ext cx="4191000" cy="533400"/>
        </p:xfrm>
        <a:graphic>
          <a:graphicData uri="http://schemas.openxmlformats.org/presentationml/2006/ole">
            <mc:AlternateContent xmlns:mc="http://schemas.openxmlformats.org/markup-compatibility/2006">
              <mc:Choice xmlns:v="urn:schemas-microsoft-com:vml" Requires="v">
                <p:oleObj spid="_x0000_s157698" name="Equation" r:id="rId2" imgW="1739880" imgH="253800" progId="">
                  <p:embed/>
                </p:oleObj>
              </mc:Choice>
              <mc:Fallback>
                <p:oleObj name="Equation" r:id="rId2" imgW="1739880" imgH="2538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14600"/>
                        <a:ext cx="4191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7162800" y="4191000"/>
          <a:ext cx="1752600" cy="533400"/>
        </p:xfrm>
        <a:graphic>
          <a:graphicData uri="http://schemas.openxmlformats.org/presentationml/2006/ole">
            <mc:AlternateContent xmlns:mc="http://schemas.openxmlformats.org/markup-compatibility/2006">
              <mc:Choice xmlns:v="urn:schemas-microsoft-com:vml" Requires="v">
                <p:oleObj spid="_x0000_s157699" name="Equation" r:id="rId4" imgW="761760" imgH="279360" progId="">
                  <p:embed/>
                </p:oleObj>
              </mc:Choice>
              <mc:Fallback>
                <p:oleObj name="Equation" r:id="rId4" imgW="761760" imgH="27936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4191000"/>
                        <a:ext cx="1752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6676" name="Object 4"/>
          <p:cNvGraphicFramePr>
            <a:graphicFrameLocks noChangeAspect="1"/>
          </p:cNvGraphicFramePr>
          <p:nvPr/>
        </p:nvGraphicFramePr>
        <p:xfrm>
          <a:off x="2590800" y="5508625"/>
          <a:ext cx="4006850" cy="587375"/>
        </p:xfrm>
        <a:graphic>
          <a:graphicData uri="http://schemas.openxmlformats.org/presentationml/2006/ole">
            <mc:AlternateContent xmlns:mc="http://schemas.openxmlformats.org/markup-compatibility/2006">
              <mc:Choice xmlns:v="urn:schemas-microsoft-com:vml" Requires="v">
                <p:oleObj spid="_x0000_s157700" name="Equation" r:id="rId6" imgW="1663560" imgH="279360" progId="">
                  <p:embed/>
                </p:oleObj>
              </mc:Choice>
              <mc:Fallback>
                <p:oleObj name="Equation" r:id="rId6" imgW="1663560" imgH="27936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5508625"/>
                        <a:ext cx="400685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7" name="Picture 3"/>
          <p:cNvPicPr>
            <a:picLocks noChangeAspect="1" noChangeArrowheads="1"/>
          </p:cNvPicPr>
          <p:nvPr/>
        </p:nvPicPr>
        <p:blipFill>
          <a:blip r:embed="rId2" cstate="print"/>
          <a:srcRect/>
          <a:stretch>
            <a:fillRect/>
          </a:stretch>
        </p:blipFill>
        <p:spPr bwMode="auto">
          <a:xfrm>
            <a:off x="900112" y="765175"/>
            <a:ext cx="7329487" cy="4656138"/>
          </a:xfrm>
          <a:prstGeom prst="rect">
            <a:avLst/>
          </a:prstGeom>
          <a:noFill/>
          <a:ln w="9525">
            <a:noFill/>
            <a:miter lim="800000"/>
            <a:headEnd/>
            <a:tailEnd/>
          </a:ln>
          <a:effectLst/>
        </p:spPr>
      </p:pic>
      <p:sp>
        <p:nvSpPr>
          <p:cNvPr id="180228" name="Rectangle 4"/>
          <p:cNvSpPr>
            <a:spLocks noChangeArrowheads="1"/>
          </p:cNvSpPr>
          <p:nvPr/>
        </p:nvSpPr>
        <p:spPr bwMode="auto">
          <a:xfrm>
            <a:off x="457200" y="188913"/>
            <a:ext cx="8305800" cy="461665"/>
          </a:xfrm>
          <a:prstGeom prst="rect">
            <a:avLst/>
          </a:prstGeom>
          <a:noFill/>
          <a:ln w="9525">
            <a:noFill/>
            <a:miter lim="800000"/>
            <a:headEnd/>
            <a:tailEnd/>
          </a:ln>
          <a:effectLst/>
        </p:spPr>
        <p:txBody>
          <a:bodyPr wrap="square">
            <a:spAutoFit/>
          </a:bodyPr>
          <a:lstStyle/>
          <a:p>
            <a:pPr algn="ctr"/>
            <a:r>
              <a:rPr lang="en-US" altLang="zh-CN" sz="2400" dirty="0">
                <a:solidFill>
                  <a:srgbClr val="C00000"/>
                </a:solidFill>
              </a:rPr>
              <a:t>Some</a:t>
            </a:r>
            <a:r>
              <a:rPr lang="en-US" altLang="zh-TW" sz="2400" dirty="0">
                <a:solidFill>
                  <a:srgbClr val="C00000"/>
                </a:solidFill>
              </a:rPr>
              <a:t> One-Dimensional Fourier Transform Example</a:t>
            </a:r>
            <a:r>
              <a:rPr lang="en-US" altLang="zh-CN" sz="2400" dirty="0">
                <a:solidFill>
                  <a:srgbClr val="C00000"/>
                </a:solidFill>
              </a:rPr>
              <a:t>s</a:t>
            </a:r>
          </a:p>
        </p:txBody>
      </p:sp>
      <p:sp>
        <p:nvSpPr>
          <p:cNvPr id="180229" name="Line 5"/>
          <p:cNvSpPr>
            <a:spLocks noChangeShapeType="1"/>
          </p:cNvSpPr>
          <p:nvPr/>
        </p:nvSpPr>
        <p:spPr bwMode="auto">
          <a:xfrm flipV="1">
            <a:off x="1403350" y="3213100"/>
            <a:ext cx="3097213" cy="1439863"/>
          </a:xfrm>
          <a:prstGeom prst="line">
            <a:avLst/>
          </a:prstGeom>
          <a:noFill/>
          <a:ln w="12700">
            <a:solidFill>
              <a:srgbClr val="FF0000"/>
            </a:solidFill>
            <a:round/>
            <a:headEnd/>
            <a:tailEnd type="triangle" w="med" len="med"/>
          </a:ln>
          <a:effectLst/>
        </p:spPr>
        <p:txBody>
          <a:bodyPr/>
          <a:lstStyle/>
          <a:p>
            <a:endParaRPr lang="en-US"/>
          </a:p>
        </p:txBody>
      </p:sp>
      <p:sp>
        <p:nvSpPr>
          <p:cNvPr id="180230" name="Line 6"/>
          <p:cNvSpPr>
            <a:spLocks noChangeShapeType="1"/>
          </p:cNvSpPr>
          <p:nvPr/>
        </p:nvSpPr>
        <p:spPr bwMode="auto">
          <a:xfrm>
            <a:off x="1403350" y="4652963"/>
            <a:ext cx="2592388" cy="576262"/>
          </a:xfrm>
          <a:prstGeom prst="line">
            <a:avLst/>
          </a:prstGeom>
          <a:noFill/>
          <a:ln w="12700">
            <a:solidFill>
              <a:srgbClr val="FF0000"/>
            </a:solidFill>
            <a:round/>
            <a:headEnd/>
            <a:tailEnd type="triangle" w="med" len="med"/>
          </a:ln>
          <a:effectLst/>
        </p:spPr>
        <p:txBody>
          <a:bodyPr/>
          <a:lstStyle/>
          <a:p>
            <a:endParaRPr lang="en-US"/>
          </a:p>
        </p:txBody>
      </p:sp>
      <p:sp>
        <p:nvSpPr>
          <p:cNvPr id="180231" name="Text Box 7"/>
          <p:cNvSpPr txBox="1">
            <a:spLocks noChangeArrowheads="1"/>
          </p:cNvSpPr>
          <p:nvPr/>
        </p:nvSpPr>
        <p:spPr bwMode="auto">
          <a:xfrm>
            <a:off x="808038" y="5511800"/>
            <a:ext cx="8085137" cy="646331"/>
          </a:xfrm>
          <a:prstGeom prst="rect">
            <a:avLst/>
          </a:prstGeom>
          <a:noFill/>
          <a:ln w="9525">
            <a:noFill/>
            <a:miter lim="800000"/>
            <a:headEnd/>
            <a:tailEnd/>
          </a:ln>
          <a:effectLst/>
        </p:spPr>
        <p:txBody>
          <a:bodyPr>
            <a:spAutoFit/>
          </a:bodyPr>
          <a:lstStyle/>
          <a:p>
            <a:pPr algn="ctr"/>
            <a:r>
              <a:rPr lang="en-US" altLang="zh-CN" dirty="0">
                <a:solidFill>
                  <a:srgbClr val="FF0000"/>
                </a:solidFill>
              </a:rPr>
              <a:t>Please note the relationship between the value of K and the height of the spectrum and the number of zeros in the frequency domain.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Two Dimensional Fourier Transform &amp; Its Inverse (Continuous Case)</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The Fourier Transform, F(u , v) of a two variable continuous function f(x , y), is defined by the following equation:</a:t>
            </a:r>
          </a:p>
          <a:p>
            <a:pPr algn="just"/>
            <a:endParaRPr lang="en-US" dirty="0"/>
          </a:p>
          <a:p>
            <a:pPr algn="just"/>
            <a:endParaRPr lang="en-US" dirty="0"/>
          </a:p>
          <a:p>
            <a:pPr algn="just"/>
            <a:endParaRPr lang="en-US" dirty="0"/>
          </a:p>
          <a:p>
            <a:pPr algn="just"/>
            <a:r>
              <a:rPr lang="en-US" dirty="0"/>
              <a:t>Conversely, Given F(u , v), we can obtain f(x , y) by means of the Inverse Fourier Transform given by the following equation:</a:t>
            </a:r>
          </a:p>
          <a:p>
            <a:pPr algn="just"/>
            <a:endParaRPr lang="en-US" dirty="0"/>
          </a:p>
          <a:p>
            <a:pPr algn="just"/>
            <a:endParaRPr lang="en-US" dirty="0"/>
          </a:p>
          <a:p>
            <a:pPr algn="just"/>
            <a:r>
              <a:rPr lang="en-US" dirty="0"/>
              <a:t>The above two equations comprise the Fourier Transform Pair in two dimension. </a:t>
            </a:r>
          </a:p>
          <a:p>
            <a:pPr algn="just"/>
            <a:endParaRPr lang="en-US" dirty="0"/>
          </a:p>
          <a:p>
            <a:pPr algn="just"/>
            <a:endParaRPr lang="en-US" dirty="0"/>
          </a:p>
          <a:p>
            <a:pPr algn="just"/>
            <a:endParaRPr lang="en-US" dirty="0"/>
          </a:p>
          <a:p>
            <a:pPr algn="just"/>
            <a:endParaRPr lang="en-US" dirty="0"/>
          </a:p>
        </p:txBody>
      </p:sp>
      <p:graphicFrame>
        <p:nvGraphicFramePr>
          <p:cNvPr id="2050" name="Object 2"/>
          <p:cNvGraphicFramePr>
            <a:graphicFrameLocks noChangeAspect="1"/>
          </p:cNvGraphicFramePr>
          <p:nvPr/>
        </p:nvGraphicFramePr>
        <p:xfrm>
          <a:off x="1219200" y="2438400"/>
          <a:ext cx="5867400" cy="698500"/>
        </p:xfrm>
        <a:graphic>
          <a:graphicData uri="http://schemas.openxmlformats.org/presentationml/2006/ole">
            <mc:AlternateContent xmlns:mc="http://schemas.openxmlformats.org/markup-compatibility/2006">
              <mc:Choice xmlns:v="urn:schemas-microsoft-com:vml" Requires="v">
                <p:oleObj spid="_x0000_s2050" name="Equation" r:id="rId2" imgW="2336760" imgH="330120" progId="">
                  <p:embed/>
                </p:oleObj>
              </mc:Choice>
              <mc:Fallback>
                <p:oleObj name="Equation" r:id="rId2" imgW="2336760" imgH="33012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38400"/>
                        <a:ext cx="586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1143000" y="4267200"/>
          <a:ext cx="5943600" cy="762000"/>
        </p:xfrm>
        <a:graphic>
          <a:graphicData uri="http://schemas.openxmlformats.org/presentationml/2006/ole">
            <mc:AlternateContent xmlns:mc="http://schemas.openxmlformats.org/markup-compatibility/2006">
              <mc:Choice xmlns:v="urn:schemas-microsoft-com:vml" Requires="v">
                <p:oleObj spid="_x0000_s2051" name="Equation" r:id="rId4" imgW="2298600" imgH="330120" progId="">
                  <p:embed/>
                </p:oleObj>
              </mc:Choice>
              <mc:Fallback>
                <p:oleObj name="Equation" r:id="rId4" imgW="2298600" imgH="33012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267200"/>
                        <a:ext cx="5943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Sampling in 2 Dimension</a:t>
            </a:r>
          </a:p>
        </p:txBody>
      </p:sp>
      <p:sp>
        <p:nvSpPr>
          <p:cNvPr id="3" name="Content Placeholder 2"/>
          <p:cNvSpPr>
            <a:spLocks noGrp="1"/>
          </p:cNvSpPr>
          <p:nvPr>
            <p:ph idx="1"/>
          </p:nvPr>
        </p:nvSpPr>
        <p:spPr/>
        <p:txBody>
          <a:bodyPr>
            <a:normAutofit fontScale="77500" lnSpcReduction="20000"/>
          </a:bodyPr>
          <a:lstStyle/>
          <a:p>
            <a:pPr algn="just"/>
            <a:r>
              <a:rPr lang="en-US" dirty="0"/>
              <a:t>Multiplying a continuous function f(t , z) by an impulse train s</a:t>
            </a:r>
            <a:r>
              <a:rPr lang="el-GR" baseline="-25000" dirty="0"/>
              <a:t>Δ</a:t>
            </a:r>
            <a:r>
              <a:rPr lang="en-US" baseline="-25000" dirty="0"/>
              <a:t>T</a:t>
            </a:r>
            <a:r>
              <a:rPr lang="el-GR" baseline="-25000" dirty="0"/>
              <a:t>Δ</a:t>
            </a:r>
            <a:r>
              <a:rPr lang="en-US" baseline="-25000" dirty="0"/>
              <a:t>Z</a:t>
            </a:r>
            <a:r>
              <a:rPr lang="en-US" dirty="0"/>
              <a:t>(t , z) yields the 2D sampled function.</a:t>
            </a:r>
          </a:p>
          <a:p>
            <a:pPr algn="just"/>
            <a:endParaRPr lang="en-US" dirty="0"/>
          </a:p>
          <a:p>
            <a:pPr algn="just"/>
            <a:r>
              <a:rPr lang="en-US" dirty="0"/>
              <a:t>Similar mathematical formulation may be done for 2 Dimensional case, exactly in the same way as we did in case of 1 dimension.</a:t>
            </a:r>
          </a:p>
          <a:p>
            <a:pPr algn="just"/>
            <a:endParaRPr lang="en-US" dirty="0"/>
          </a:p>
          <a:p>
            <a:pPr algn="just"/>
            <a:r>
              <a:rPr lang="en-US" dirty="0"/>
              <a:t>The function f(t , z) is said to be </a:t>
            </a:r>
            <a:r>
              <a:rPr lang="en-US" dirty="0">
                <a:solidFill>
                  <a:srgbClr val="00B050"/>
                </a:solidFill>
              </a:rPr>
              <a:t>band-limited</a:t>
            </a:r>
            <a:r>
              <a:rPr lang="en-US" dirty="0"/>
              <a:t> if its Fourier Transform is 0 outside a rectangle established by the intervals [-</a:t>
            </a:r>
            <a:r>
              <a:rPr lang="el-GR" dirty="0">
                <a:latin typeface="Calibri"/>
              </a:rPr>
              <a:t>μ</a:t>
            </a:r>
            <a:r>
              <a:rPr lang="en-US" baseline="-25000" dirty="0">
                <a:latin typeface="Calibri"/>
              </a:rPr>
              <a:t>max</a:t>
            </a:r>
            <a:r>
              <a:rPr lang="en-US" dirty="0">
                <a:latin typeface="Calibri"/>
              </a:rPr>
              <a:t> , </a:t>
            </a:r>
            <a:r>
              <a:rPr lang="el-GR" dirty="0"/>
              <a:t>μ</a:t>
            </a:r>
            <a:r>
              <a:rPr lang="en-US" baseline="-25000" dirty="0"/>
              <a:t>max</a:t>
            </a:r>
            <a:r>
              <a:rPr lang="en-US" dirty="0"/>
              <a:t>] and [-</a:t>
            </a:r>
            <a:r>
              <a:rPr lang="el-GR" dirty="0"/>
              <a:t>ν</a:t>
            </a:r>
            <a:r>
              <a:rPr lang="en-US" baseline="-25000" dirty="0"/>
              <a:t>max</a:t>
            </a:r>
            <a:r>
              <a:rPr lang="en-US" dirty="0"/>
              <a:t> , </a:t>
            </a:r>
            <a:r>
              <a:rPr lang="el-GR" dirty="0">
                <a:latin typeface="Calibri"/>
              </a:rPr>
              <a:t>ν</a:t>
            </a:r>
            <a:r>
              <a:rPr lang="en-US" baseline="-25000" dirty="0"/>
              <a:t>max</a:t>
            </a:r>
            <a:r>
              <a:rPr lang="en-US" dirty="0"/>
              <a:t>].</a:t>
            </a:r>
          </a:p>
          <a:p>
            <a:pPr algn="just"/>
            <a:endParaRPr lang="en-US" dirty="0"/>
          </a:p>
          <a:p>
            <a:pPr algn="just"/>
            <a:r>
              <a:rPr lang="en-US" dirty="0"/>
              <a:t>Mathematically:</a:t>
            </a:r>
          </a:p>
        </p:txBody>
      </p:sp>
      <p:graphicFrame>
        <p:nvGraphicFramePr>
          <p:cNvPr id="4" name="Object 3"/>
          <p:cNvGraphicFramePr>
            <a:graphicFrameLocks noChangeAspect="1"/>
          </p:cNvGraphicFramePr>
          <p:nvPr/>
        </p:nvGraphicFramePr>
        <p:xfrm>
          <a:off x="3200400" y="5334000"/>
          <a:ext cx="5791200" cy="533400"/>
        </p:xfrm>
        <a:graphic>
          <a:graphicData uri="http://schemas.openxmlformats.org/presentationml/2006/ole">
            <mc:AlternateContent xmlns:mc="http://schemas.openxmlformats.org/markup-compatibility/2006">
              <mc:Choice xmlns:v="urn:schemas-microsoft-com:vml" Requires="v">
                <p:oleObj spid="_x0000_s134146" name="Equation" r:id="rId2" imgW="3047760" imgH="228600" progId="">
                  <p:embed/>
                </p:oleObj>
              </mc:Choice>
              <mc:Fallback>
                <p:oleObj name="Equation" r:id="rId2" imgW="3047760" imgH="2286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334000"/>
                        <a:ext cx="5791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Sampling Theorem in 2 Dimension</a:t>
            </a:r>
          </a:p>
        </p:txBody>
      </p:sp>
      <p:sp>
        <p:nvSpPr>
          <p:cNvPr id="3" name="Content Placeholder 2"/>
          <p:cNvSpPr>
            <a:spLocks noGrp="1"/>
          </p:cNvSpPr>
          <p:nvPr>
            <p:ph idx="1"/>
          </p:nvPr>
        </p:nvSpPr>
        <p:spPr/>
        <p:txBody>
          <a:bodyPr/>
          <a:lstStyle/>
          <a:p>
            <a:pPr algn="just"/>
            <a:r>
              <a:rPr lang="en-US" dirty="0"/>
              <a:t>The two dimensional sampling theorem states that a continuous, band-limited function f(t , z) can be reconstructed with no error from a set of its samples if the sampling intervals satisfy the following:</a:t>
            </a:r>
          </a:p>
          <a:p>
            <a:pPr algn="just"/>
            <a:endParaRPr lang="en-US" dirty="0"/>
          </a:p>
          <a:p>
            <a:pPr algn="just"/>
            <a:r>
              <a:rPr lang="en-US" dirty="0"/>
              <a:t>The same can be expressed in terms of sampling rate as follows: </a:t>
            </a:r>
          </a:p>
        </p:txBody>
      </p:sp>
      <p:graphicFrame>
        <p:nvGraphicFramePr>
          <p:cNvPr id="4" name="Object 3"/>
          <p:cNvGraphicFramePr>
            <a:graphicFrameLocks noChangeAspect="1"/>
          </p:cNvGraphicFramePr>
          <p:nvPr/>
        </p:nvGraphicFramePr>
        <p:xfrm>
          <a:off x="4419600" y="3581400"/>
          <a:ext cx="4114800" cy="660400"/>
        </p:xfrm>
        <a:graphic>
          <a:graphicData uri="http://schemas.openxmlformats.org/presentationml/2006/ole">
            <mc:AlternateContent xmlns:mc="http://schemas.openxmlformats.org/markup-compatibility/2006">
              <mc:Choice xmlns:v="urn:schemas-microsoft-com:vml" Requires="v">
                <p:oleObj spid="_x0000_s150530" name="Equation" r:id="rId2" imgW="1803240" imgH="431640" progId="">
                  <p:embed/>
                </p:oleObj>
              </mc:Choice>
              <mc:Fallback>
                <p:oleObj name="Equation" r:id="rId2" imgW="1803240" imgH="4316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581400"/>
                        <a:ext cx="41148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5105400" y="5257800"/>
          <a:ext cx="3581400" cy="609600"/>
        </p:xfrm>
        <a:graphic>
          <a:graphicData uri="http://schemas.openxmlformats.org/presentationml/2006/ole">
            <mc:AlternateContent xmlns:mc="http://schemas.openxmlformats.org/markup-compatibility/2006">
              <mc:Choice xmlns:v="urn:schemas-microsoft-com:vml" Requires="v">
                <p:oleObj spid="_x0000_s150531" name="Equation" r:id="rId4" imgW="1790640" imgH="393480" progId="">
                  <p:embed/>
                </p:oleObj>
              </mc:Choice>
              <mc:Fallback>
                <p:oleObj name="Equation" r:id="rId4" imgW="1790640" imgH="39348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5257800"/>
                        <a:ext cx="3581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The Two Dimensional DFT Pair</a:t>
            </a:r>
          </a:p>
        </p:txBody>
      </p:sp>
      <p:sp>
        <p:nvSpPr>
          <p:cNvPr id="3" name="Content Placeholder 2"/>
          <p:cNvSpPr>
            <a:spLocks noGrp="1"/>
          </p:cNvSpPr>
          <p:nvPr>
            <p:ph idx="1"/>
          </p:nvPr>
        </p:nvSpPr>
        <p:spPr/>
        <p:txBody>
          <a:bodyPr>
            <a:normAutofit fontScale="77500" lnSpcReduction="20000"/>
          </a:bodyPr>
          <a:lstStyle/>
          <a:p>
            <a:pPr algn="just"/>
            <a:r>
              <a:rPr lang="en-US" dirty="0"/>
              <a:t>The discrete Fourier Transform of a function f(x , y) of size M X N is given by the following equation:</a:t>
            </a:r>
          </a:p>
          <a:p>
            <a:pPr algn="just"/>
            <a:endParaRPr lang="en-US" dirty="0"/>
          </a:p>
          <a:p>
            <a:pPr algn="just"/>
            <a:endParaRPr lang="en-US" dirty="0"/>
          </a:p>
          <a:p>
            <a:pPr algn="just"/>
            <a:endParaRPr lang="en-US" dirty="0"/>
          </a:p>
          <a:p>
            <a:pPr algn="just"/>
            <a:r>
              <a:rPr lang="en-US" dirty="0"/>
              <a:t>similarly, given F(u , v), we obtain f(x , y) via the inverse Fourier Transform, given by the equation:</a:t>
            </a:r>
          </a:p>
          <a:p>
            <a:pPr algn="just"/>
            <a:endParaRPr lang="en-US" dirty="0"/>
          </a:p>
          <a:p>
            <a:pPr algn="just"/>
            <a:endParaRPr lang="en-US" dirty="0"/>
          </a:p>
          <a:p>
            <a:pPr algn="just"/>
            <a:endParaRPr lang="en-US" dirty="0"/>
          </a:p>
          <a:p>
            <a:pPr algn="just"/>
            <a:r>
              <a:rPr lang="en-US" dirty="0"/>
              <a:t>The variables u &amp; v are </a:t>
            </a:r>
            <a:r>
              <a:rPr lang="en-US" dirty="0">
                <a:solidFill>
                  <a:srgbClr val="00B050"/>
                </a:solidFill>
              </a:rPr>
              <a:t>frequency variables</a:t>
            </a:r>
            <a:r>
              <a:rPr lang="en-US" dirty="0"/>
              <a:t> and x &amp; y are  </a:t>
            </a:r>
            <a:r>
              <a:rPr lang="en-US" dirty="0">
                <a:solidFill>
                  <a:srgbClr val="00B050"/>
                </a:solidFill>
              </a:rPr>
              <a:t>spatial</a:t>
            </a:r>
            <a:r>
              <a:rPr lang="en-US" dirty="0"/>
              <a:t> or </a:t>
            </a:r>
            <a:r>
              <a:rPr lang="en-US" dirty="0">
                <a:solidFill>
                  <a:srgbClr val="00B050"/>
                </a:solidFill>
              </a:rPr>
              <a:t>image variables</a:t>
            </a:r>
            <a:r>
              <a:rPr lang="en-US" dirty="0"/>
              <a:t>.</a:t>
            </a:r>
          </a:p>
          <a:p>
            <a:pPr algn="just">
              <a:buNone/>
            </a:pPr>
            <a:endParaRPr lang="en-US" dirty="0"/>
          </a:p>
          <a:p>
            <a:pPr algn="just">
              <a:buNone/>
            </a:pPr>
            <a:endParaRPr lang="en-US" dirty="0"/>
          </a:p>
        </p:txBody>
      </p:sp>
      <p:graphicFrame>
        <p:nvGraphicFramePr>
          <p:cNvPr id="29698" name="Object 2"/>
          <p:cNvGraphicFramePr>
            <a:graphicFrameLocks noChangeAspect="1"/>
          </p:cNvGraphicFramePr>
          <p:nvPr/>
        </p:nvGraphicFramePr>
        <p:xfrm>
          <a:off x="1143000" y="2260600"/>
          <a:ext cx="7162800" cy="1168400"/>
        </p:xfrm>
        <a:graphic>
          <a:graphicData uri="http://schemas.openxmlformats.org/presentationml/2006/ole">
            <mc:AlternateContent xmlns:mc="http://schemas.openxmlformats.org/markup-compatibility/2006">
              <mc:Choice xmlns:v="urn:schemas-microsoft-com:vml" Requires="v">
                <p:oleObj spid="_x0000_s29698" name="Equation" r:id="rId2" imgW="2908080" imgH="660240" progId="">
                  <p:embed/>
                </p:oleObj>
              </mc:Choice>
              <mc:Fallback>
                <p:oleObj name="Equation" r:id="rId2" imgW="2908080" imgH="6602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60600"/>
                        <a:ext cx="7162800"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699" name="Object 3"/>
          <p:cNvGraphicFramePr>
            <a:graphicFrameLocks noChangeAspect="1"/>
          </p:cNvGraphicFramePr>
          <p:nvPr/>
        </p:nvGraphicFramePr>
        <p:xfrm>
          <a:off x="1066800" y="4114800"/>
          <a:ext cx="7391400" cy="1143000"/>
        </p:xfrm>
        <a:graphic>
          <a:graphicData uri="http://schemas.openxmlformats.org/presentationml/2006/ole">
            <mc:AlternateContent xmlns:mc="http://schemas.openxmlformats.org/markup-compatibility/2006">
              <mc:Choice xmlns:v="urn:schemas-microsoft-com:vml" Requires="v">
                <p:oleObj spid="_x0000_s29699" name="Equation" r:id="rId4" imgW="2908080" imgH="660240" progId="">
                  <p:embed/>
                </p:oleObj>
              </mc:Choice>
              <mc:Fallback>
                <p:oleObj name="Equation" r:id="rId4" imgW="2908080" imgH="66024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114800"/>
                        <a:ext cx="7391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sz="half" idx="1"/>
          </p:nvPr>
        </p:nvSpPr>
        <p:spPr bwMode="auto">
          <a:xfrm>
            <a:off x="323850" y="1417638"/>
            <a:ext cx="8458200" cy="4525962"/>
          </a:xfrm>
          <a:noFill/>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lgn="just"/>
            <a:r>
              <a:rPr lang="en-US" altLang="zh-TW" sz="2400" dirty="0">
                <a:ea typeface="PMingLiU" pitchFamily="18" charset="-120"/>
              </a:rPr>
              <a:t>We define the </a:t>
            </a:r>
            <a:r>
              <a:rPr lang="en-US" altLang="zh-TW" sz="2400" dirty="0">
                <a:solidFill>
                  <a:srgbClr val="00B050"/>
                </a:solidFill>
                <a:ea typeface="PMingLiU" pitchFamily="18" charset="-120"/>
              </a:rPr>
              <a:t>Fourier spectrum</a:t>
            </a:r>
            <a:r>
              <a:rPr lang="en-US" altLang="zh-TW" sz="2400" dirty="0">
                <a:ea typeface="PMingLiU" pitchFamily="18" charset="-120"/>
              </a:rPr>
              <a:t>, </a:t>
            </a:r>
            <a:r>
              <a:rPr lang="en-US" altLang="zh-TW" sz="2400" dirty="0">
                <a:solidFill>
                  <a:srgbClr val="00B050"/>
                </a:solidFill>
                <a:ea typeface="PMingLiU" pitchFamily="18" charset="-120"/>
              </a:rPr>
              <a:t>phase angle</a:t>
            </a:r>
            <a:r>
              <a:rPr lang="en-US" altLang="zh-TW" sz="2400" dirty="0">
                <a:ea typeface="PMingLiU" pitchFamily="18" charset="-120"/>
              </a:rPr>
              <a:t>, and </a:t>
            </a:r>
            <a:r>
              <a:rPr lang="en-US" altLang="zh-TW" sz="2400" dirty="0">
                <a:solidFill>
                  <a:srgbClr val="00B050"/>
                </a:solidFill>
                <a:ea typeface="PMingLiU" pitchFamily="18" charset="-120"/>
              </a:rPr>
              <a:t>power spectrum </a:t>
            </a:r>
            <a:r>
              <a:rPr lang="en-US" altLang="zh-CN" sz="2400" dirty="0">
                <a:ea typeface="PMingLiU" pitchFamily="18" charset="-120"/>
              </a:rPr>
              <a:t>of the </a:t>
            </a:r>
            <a:r>
              <a:rPr lang="en-US" altLang="zh-TW" sz="2400" dirty="0">
                <a:ea typeface="PMingLiU" pitchFamily="18" charset="-120"/>
              </a:rPr>
              <a:t>two-dimensional Fourier transform as follows:</a:t>
            </a:r>
          </a:p>
          <a:p>
            <a:pPr algn="just"/>
            <a:endParaRPr lang="en-US" altLang="zh-TW" sz="2400" dirty="0">
              <a:ea typeface="PMingLiU" pitchFamily="18" charset="-120"/>
            </a:endParaRPr>
          </a:p>
          <a:p>
            <a:pPr algn="just"/>
            <a:endParaRPr lang="en-US" altLang="zh-TW" sz="2800" dirty="0">
              <a:ea typeface="PMingLiU" pitchFamily="18" charset="-120"/>
            </a:endParaRPr>
          </a:p>
          <a:p>
            <a:pPr algn="just"/>
            <a:endParaRPr lang="en-US" altLang="zh-TW" sz="2800" dirty="0">
              <a:ea typeface="PMingLiU" pitchFamily="18" charset="-120"/>
            </a:endParaRPr>
          </a:p>
          <a:p>
            <a:pPr algn="just"/>
            <a:endParaRPr lang="en-US" altLang="zh-TW" sz="2800" dirty="0">
              <a:ea typeface="PMingLiU" pitchFamily="18" charset="-120"/>
            </a:endParaRPr>
          </a:p>
          <a:p>
            <a:pPr algn="just"/>
            <a:endParaRPr lang="en-US" altLang="zh-TW" sz="2800" dirty="0">
              <a:ea typeface="PMingLiU" pitchFamily="18" charset="-120"/>
            </a:endParaRPr>
          </a:p>
          <a:p>
            <a:pPr algn="just"/>
            <a:endParaRPr lang="en-US" altLang="zh-TW" i="1" dirty="0">
              <a:ea typeface="PMingLiU" pitchFamily="18" charset="-120"/>
            </a:endParaRPr>
          </a:p>
          <a:p>
            <a:pPr algn="just"/>
            <a:r>
              <a:rPr lang="en-US" altLang="zh-TW" i="1" dirty="0">
                <a:ea typeface="PMingLiU" pitchFamily="18" charset="-120"/>
              </a:rPr>
              <a:t>R</a:t>
            </a:r>
            <a:r>
              <a:rPr lang="en-US" altLang="zh-TW" dirty="0">
                <a:ea typeface="PMingLiU" pitchFamily="18" charset="-120"/>
              </a:rPr>
              <a:t>(</a:t>
            </a:r>
            <a:r>
              <a:rPr lang="en-US" altLang="zh-TW" i="1" dirty="0">
                <a:ea typeface="PMingLiU" pitchFamily="18" charset="-120"/>
              </a:rPr>
              <a:t>u , v</a:t>
            </a:r>
            <a:r>
              <a:rPr lang="en-US" altLang="zh-TW" dirty="0">
                <a:ea typeface="PMingLiU" pitchFamily="18" charset="-120"/>
              </a:rPr>
              <a:t>): The real part of </a:t>
            </a:r>
            <a:r>
              <a:rPr lang="en-US" altLang="zh-TW" i="1" dirty="0">
                <a:ea typeface="PMingLiU" pitchFamily="18" charset="-120"/>
              </a:rPr>
              <a:t>F</a:t>
            </a:r>
            <a:r>
              <a:rPr lang="en-US" altLang="zh-TW" dirty="0">
                <a:ea typeface="PMingLiU" pitchFamily="18" charset="-120"/>
              </a:rPr>
              <a:t>(</a:t>
            </a:r>
            <a:r>
              <a:rPr lang="en-US" altLang="zh-TW" i="1" dirty="0">
                <a:ea typeface="PMingLiU" pitchFamily="18" charset="-120"/>
              </a:rPr>
              <a:t>u , v</a:t>
            </a:r>
            <a:r>
              <a:rPr lang="en-US" altLang="zh-TW" dirty="0">
                <a:ea typeface="PMingLiU" pitchFamily="18" charset="-120"/>
              </a:rPr>
              <a:t>).</a:t>
            </a:r>
          </a:p>
          <a:p>
            <a:pPr algn="just"/>
            <a:r>
              <a:rPr lang="en-US" altLang="zh-TW" i="1" dirty="0">
                <a:ea typeface="PMingLiU" pitchFamily="18" charset="-120"/>
              </a:rPr>
              <a:t>I</a:t>
            </a:r>
            <a:r>
              <a:rPr lang="en-US" altLang="zh-TW" dirty="0">
                <a:ea typeface="PMingLiU" pitchFamily="18" charset="-120"/>
              </a:rPr>
              <a:t>(</a:t>
            </a:r>
            <a:r>
              <a:rPr lang="en-US" altLang="zh-TW" i="1" dirty="0">
                <a:ea typeface="PMingLiU" pitchFamily="18" charset="-120"/>
              </a:rPr>
              <a:t>u , v</a:t>
            </a:r>
            <a:r>
              <a:rPr lang="en-US" altLang="zh-TW" dirty="0">
                <a:ea typeface="PMingLiU" pitchFamily="18" charset="-120"/>
              </a:rPr>
              <a:t>): The imaginary part of </a:t>
            </a:r>
            <a:r>
              <a:rPr lang="en-US" altLang="zh-TW" i="1" dirty="0">
                <a:ea typeface="PMingLiU" pitchFamily="18" charset="-120"/>
              </a:rPr>
              <a:t>F</a:t>
            </a:r>
            <a:r>
              <a:rPr lang="en-US" altLang="zh-TW" dirty="0">
                <a:ea typeface="PMingLiU" pitchFamily="18" charset="-120"/>
              </a:rPr>
              <a:t>(</a:t>
            </a:r>
            <a:r>
              <a:rPr lang="en-US" altLang="zh-TW" i="1" dirty="0">
                <a:ea typeface="PMingLiU" pitchFamily="18" charset="-120"/>
              </a:rPr>
              <a:t>u , v</a:t>
            </a:r>
            <a:r>
              <a:rPr lang="en-US" altLang="zh-TW" dirty="0">
                <a:ea typeface="PMingLiU" pitchFamily="18" charset="-120"/>
              </a:rPr>
              <a:t>).</a:t>
            </a:r>
          </a:p>
        </p:txBody>
      </p:sp>
      <p:graphicFrame>
        <p:nvGraphicFramePr>
          <p:cNvPr id="185348" name="Object 4"/>
          <p:cNvGraphicFramePr>
            <a:graphicFrameLocks noGrp="1" noChangeAspect="1"/>
          </p:cNvGraphicFramePr>
          <p:nvPr>
            <p:ph sz="quarter" idx="2"/>
          </p:nvPr>
        </p:nvGraphicFramePr>
        <p:xfrm>
          <a:off x="762000" y="2133600"/>
          <a:ext cx="7772400" cy="2355850"/>
        </p:xfrm>
        <a:graphic>
          <a:graphicData uri="http://schemas.openxmlformats.org/presentationml/2006/ole">
            <mc:AlternateContent xmlns:mc="http://schemas.openxmlformats.org/markup-compatibility/2006">
              <mc:Choice xmlns:v="urn:schemas-microsoft-com:vml" Requires="v">
                <p:oleObj spid="_x0000_s30722" name="Equation" r:id="rId2" imgW="3581280" imgH="1130040" progId="">
                  <p:embed/>
                </p:oleObj>
              </mc:Choice>
              <mc:Fallback>
                <p:oleObj name="Equation" r:id="rId2" imgW="3581280" imgH="1130040" progId="">
                  <p:embed/>
                  <p:pic>
                    <p:nvPicPr>
                      <p:cNvPr id="0" name="Picture 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33600"/>
                        <a:ext cx="7772400" cy="235585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itle 1"/>
          <p:cNvSpPr>
            <a:spLocks noGrp="1"/>
          </p:cNvSpPr>
          <p:nvPr>
            <p:ph type="title"/>
          </p:nvPr>
        </p:nvSpPr>
        <p:spPr>
          <a:xfrm>
            <a:off x="457200" y="274638"/>
            <a:ext cx="8229600" cy="1143000"/>
          </a:xfrm>
        </p:spPr>
        <p:txBody>
          <a:bodyPr/>
          <a:lstStyle/>
          <a:p>
            <a:r>
              <a:rPr lang="en-US" dirty="0">
                <a:solidFill>
                  <a:srgbClr val="C00000"/>
                </a:solidFill>
              </a:rPr>
              <a:t>Some Definitions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Relationship Between Spatial &amp; Frequency Intervals</a:t>
            </a:r>
          </a:p>
        </p:txBody>
      </p:sp>
      <p:sp>
        <p:nvSpPr>
          <p:cNvPr id="3" name="Content Placeholder 2"/>
          <p:cNvSpPr>
            <a:spLocks noGrp="1"/>
          </p:cNvSpPr>
          <p:nvPr>
            <p:ph idx="1"/>
          </p:nvPr>
        </p:nvSpPr>
        <p:spPr/>
        <p:txBody>
          <a:bodyPr>
            <a:normAutofit fontScale="92500" lnSpcReduction="20000"/>
          </a:bodyPr>
          <a:lstStyle/>
          <a:p>
            <a:pPr algn="just"/>
            <a:r>
              <a:rPr lang="en-US" dirty="0"/>
              <a:t>Suppose that a continuous function f(t , z) is sampled to form a digital image, f(x , y), consisting of M X N samples taken in the t- and z- directions, respectively.</a:t>
            </a:r>
          </a:p>
          <a:p>
            <a:pPr algn="just"/>
            <a:endParaRPr lang="en-US" dirty="0"/>
          </a:p>
          <a:p>
            <a:pPr algn="just"/>
            <a:r>
              <a:rPr lang="en-US" dirty="0"/>
              <a:t>Let </a:t>
            </a:r>
            <a:r>
              <a:rPr lang="el-GR" dirty="0">
                <a:latin typeface="Calibri"/>
              </a:rPr>
              <a:t>Δ</a:t>
            </a:r>
            <a:r>
              <a:rPr lang="en-US" dirty="0">
                <a:latin typeface="Calibri"/>
              </a:rPr>
              <a:t>T and </a:t>
            </a:r>
            <a:r>
              <a:rPr lang="el-GR" dirty="0">
                <a:latin typeface="Calibri"/>
              </a:rPr>
              <a:t>Δ</a:t>
            </a:r>
            <a:r>
              <a:rPr lang="en-US" dirty="0">
                <a:latin typeface="Calibri"/>
              </a:rPr>
              <a:t>Z denote the separations between the samples.</a:t>
            </a:r>
          </a:p>
          <a:p>
            <a:pPr algn="just"/>
            <a:endParaRPr lang="en-US" dirty="0">
              <a:latin typeface="Calibri"/>
            </a:endParaRPr>
          </a:p>
          <a:p>
            <a:pPr algn="just"/>
            <a:r>
              <a:rPr lang="en-US" dirty="0">
                <a:latin typeface="Calibri"/>
              </a:rPr>
              <a:t>Then the separations between the corresponding discrete, frequency domain variables are given by: </a:t>
            </a:r>
            <a:endParaRPr lang="en-US" dirty="0"/>
          </a:p>
        </p:txBody>
      </p:sp>
      <p:graphicFrame>
        <p:nvGraphicFramePr>
          <p:cNvPr id="4" name="Object 3"/>
          <p:cNvGraphicFramePr>
            <a:graphicFrameLocks noChangeAspect="1"/>
          </p:cNvGraphicFramePr>
          <p:nvPr/>
        </p:nvGraphicFramePr>
        <p:xfrm>
          <a:off x="1447800" y="5562600"/>
          <a:ext cx="4419600" cy="685800"/>
        </p:xfrm>
        <a:graphic>
          <a:graphicData uri="http://schemas.openxmlformats.org/presentationml/2006/ole">
            <mc:AlternateContent xmlns:mc="http://schemas.openxmlformats.org/markup-compatibility/2006">
              <mc:Choice xmlns:v="urn:schemas-microsoft-com:vml" Requires="v">
                <p:oleObj spid="_x0000_s152578" name="Equation" r:id="rId2" imgW="2552400" imgH="393480" progId="">
                  <p:embed/>
                </p:oleObj>
              </mc:Choice>
              <mc:Fallback>
                <p:oleObj name="Equation" r:id="rId2" imgW="2552400" imgH="39348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562600"/>
                        <a:ext cx="4419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Translation of DFT</a:t>
            </a:r>
          </a:p>
        </p:txBody>
      </p:sp>
      <p:sp>
        <p:nvSpPr>
          <p:cNvPr id="3" name="Content Placeholder 2"/>
          <p:cNvSpPr>
            <a:spLocks noGrp="1"/>
          </p:cNvSpPr>
          <p:nvPr>
            <p:ph idx="1"/>
          </p:nvPr>
        </p:nvSpPr>
        <p:spPr/>
        <p:txBody>
          <a:bodyPr>
            <a:normAutofit fontScale="85000" lnSpcReduction="20000"/>
          </a:bodyPr>
          <a:lstStyle/>
          <a:p>
            <a:pPr algn="just"/>
            <a:r>
              <a:rPr lang="en-US" dirty="0"/>
              <a:t>We can easily show the following:</a:t>
            </a:r>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We can interpret the above as follows:</a:t>
            </a:r>
          </a:p>
          <a:p>
            <a:pPr lvl="1" algn="just"/>
            <a:r>
              <a:rPr lang="en-US" dirty="0"/>
              <a:t> Multiplying f(x , y) by exponential shown above shifts the origin of DFT to (u</a:t>
            </a:r>
            <a:r>
              <a:rPr lang="en-US" baseline="-25000" dirty="0"/>
              <a:t>0</a:t>
            </a:r>
            <a:r>
              <a:rPr lang="en-US" dirty="0"/>
              <a:t> , v</a:t>
            </a:r>
            <a:r>
              <a:rPr lang="en-US" baseline="-25000" dirty="0"/>
              <a:t>0</a:t>
            </a:r>
            <a:r>
              <a:rPr lang="en-US" dirty="0"/>
              <a:t>).</a:t>
            </a:r>
          </a:p>
          <a:p>
            <a:pPr lvl="1" algn="just"/>
            <a:r>
              <a:rPr lang="en-US" dirty="0"/>
              <a:t>Conversely, multiplying F(u , v) by negative of the same shifts the origin of f(x , y) to (x</a:t>
            </a:r>
            <a:r>
              <a:rPr lang="en-US" baseline="-25000" dirty="0"/>
              <a:t>0</a:t>
            </a:r>
            <a:r>
              <a:rPr lang="en-US" dirty="0"/>
              <a:t> , y</a:t>
            </a:r>
            <a:r>
              <a:rPr lang="en-US" baseline="-25000" dirty="0"/>
              <a:t>0</a:t>
            </a:r>
            <a:r>
              <a:rPr lang="en-US" dirty="0"/>
              <a:t>).</a:t>
            </a:r>
          </a:p>
        </p:txBody>
      </p:sp>
      <p:graphicFrame>
        <p:nvGraphicFramePr>
          <p:cNvPr id="4" name="Object 3"/>
          <p:cNvGraphicFramePr>
            <a:graphicFrameLocks noChangeAspect="1"/>
          </p:cNvGraphicFramePr>
          <p:nvPr/>
        </p:nvGraphicFramePr>
        <p:xfrm>
          <a:off x="990600" y="2209800"/>
          <a:ext cx="6553200" cy="1676400"/>
        </p:xfrm>
        <a:graphic>
          <a:graphicData uri="http://schemas.openxmlformats.org/presentationml/2006/ole">
            <mc:AlternateContent xmlns:mc="http://schemas.openxmlformats.org/markup-compatibility/2006">
              <mc:Choice xmlns:v="urn:schemas-microsoft-com:vml" Requires="v">
                <p:oleObj spid="_x0000_s153602" name="Equation" r:id="rId2" imgW="2654280" imgH="774360" progId="">
                  <p:embed/>
                </p:oleObj>
              </mc:Choice>
              <mc:Fallback>
                <p:oleObj name="Equation" r:id="rId2" imgW="2654280" imgH="7743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09800"/>
                        <a:ext cx="655320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One Dimensional Fourier Transform &amp; Its Inverse (Continuous Case)</a:t>
            </a:r>
          </a:p>
        </p:txBody>
      </p:sp>
      <p:sp>
        <p:nvSpPr>
          <p:cNvPr id="3" name="Content Placeholder 2"/>
          <p:cNvSpPr>
            <a:spLocks noGrp="1"/>
          </p:cNvSpPr>
          <p:nvPr>
            <p:ph idx="1"/>
          </p:nvPr>
        </p:nvSpPr>
        <p:spPr/>
        <p:txBody>
          <a:bodyPr>
            <a:normAutofit fontScale="77500" lnSpcReduction="20000"/>
          </a:bodyPr>
          <a:lstStyle/>
          <a:p>
            <a:pPr algn="just"/>
            <a:endParaRPr lang="en-US" dirty="0"/>
          </a:p>
          <a:p>
            <a:pPr algn="just"/>
            <a:r>
              <a:rPr lang="en-US" dirty="0"/>
              <a:t>The Fourier Transform, F(u) of a single variable continuous function f(x), is defined by the following equation:</a:t>
            </a:r>
          </a:p>
          <a:p>
            <a:pPr algn="just"/>
            <a:endParaRPr lang="en-US" dirty="0"/>
          </a:p>
          <a:p>
            <a:pPr algn="just"/>
            <a:endParaRPr lang="en-US" dirty="0"/>
          </a:p>
          <a:p>
            <a:pPr algn="just"/>
            <a:endParaRPr lang="en-US" dirty="0"/>
          </a:p>
          <a:p>
            <a:pPr algn="just"/>
            <a:r>
              <a:rPr lang="en-US" dirty="0"/>
              <a:t>Conversely, Given F(u), we can obtain f(x) by means of the Inverse Fourier Transform given by the following equation:</a:t>
            </a:r>
          </a:p>
          <a:p>
            <a:pPr algn="just"/>
            <a:endParaRPr lang="en-US" dirty="0"/>
          </a:p>
          <a:p>
            <a:pPr algn="just"/>
            <a:endParaRPr lang="en-US" dirty="0"/>
          </a:p>
          <a:p>
            <a:pPr algn="just"/>
            <a:r>
              <a:rPr lang="en-US" dirty="0"/>
              <a:t>The above two equations comprise the Fourier Transform Pair in one dimension. </a:t>
            </a:r>
          </a:p>
        </p:txBody>
      </p:sp>
      <p:graphicFrame>
        <p:nvGraphicFramePr>
          <p:cNvPr id="1029" name="Object 5"/>
          <p:cNvGraphicFramePr>
            <a:graphicFrameLocks noChangeAspect="1"/>
          </p:cNvGraphicFramePr>
          <p:nvPr/>
        </p:nvGraphicFramePr>
        <p:xfrm>
          <a:off x="1219200" y="2806700"/>
          <a:ext cx="6477000" cy="850900"/>
        </p:xfrm>
        <a:graphic>
          <a:graphicData uri="http://schemas.openxmlformats.org/presentationml/2006/ole">
            <mc:AlternateContent xmlns:mc="http://schemas.openxmlformats.org/markup-compatibility/2006">
              <mc:Choice xmlns:v="urn:schemas-microsoft-com:vml" Requires="v">
                <p:oleObj spid="_x0000_s1029" name="Equation" r:id="rId2" imgW="2565360" imgH="330120" progId="">
                  <p:embed/>
                </p:oleObj>
              </mc:Choice>
              <mc:Fallback>
                <p:oleObj name="Equation" r:id="rId2" imgW="2565360" imgH="33012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806700"/>
                        <a:ext cx="64770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6"/>
          <p:cNvGraphicFramePr>
            <a:graphicFrameLocks noChangeAspect="1"/>
          </p:cNvGraphicFramePr>
          <p:nvPr/>
        </p:nvGraphicFramePr>
        <p:xfrm>
          <a:off x="1295400" y="4343400"/>
          <a:ext cx="3962400" cy="838200"/>
        </p:xfrm>
        <a:graphic>
          <a:graphicData uri="http://schemas.openxmlformats.org/presentationml/2006/ole">
            <mc:AlternateContent xmlns:mc="http://schemas.openxmlformats.org/markup-compatibility/2006">
              <mc:Choice xmlns:v="urn:schemas-microsoft-com:vml" Requires="v">
                <p:oleObj spid="_x0000_s1030" name="Equation" r:id="rId4" imgW="1485720" imgH="330120" progId="">
                  <p:embed/>
                </p:oleObj>
              </mc:Choice>
              <mc:Fallback>
                <p:oleObj name="Equation" r:id="rId4" imgW="1485720" imgH="330120"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343400"/>
                        <a:ext cx="396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Rotation of DFT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Using the polar coordinates: </a:t>
            </a:r>
          </a:p>
          <a:p>
            <a:pPr algn="just">
              <a:buNone/>
            </a:pPr>
            <a:r>
              <a:rPr lang="en-US" dirty="0">
                <a:latin typeface="Calibri"/>
              </a:rPr>
              <a:t>	</a:t>
            </a:r>
          </a:p>
          <a:p>
            <a:pPr algn="just">
              <a:buNone/>
            </a:pPr>
            <a:r>
              <a:rPr lang="en-US" dirty="0">
                <a:latin typeface="Calibri"/>
              </a:rPr>
              <a:t>	results in the following transform pair:</a:t>
            </a:r>
          </a:p>
          <a:p>
            <a:pPr algn="just">
              <a:buNone/>
            </a:pPr>
            <a:endParaRPr lang="en-US" dirty="0">
              <a:latin typeface="Calibri"/>
            </a:endParaRPr>
          </a:p>
          <a:p>
            <a:pPr algn="just"/>
            <a:r>
              <a:rPr lang="en-US" dirty="0">
                <a:latin typeface="Calibri"/>
              </a:rPr>
              <a:t>The above indicates that rotating f(x , y) by an angle </a:t>
            </a:r>
            <a:r>
              <a:rPr lang="el-GR" dirty="0">
                <a:latin typeface="Calibri"/>
              </a:rPr>
              <a:t>θ</a:t>
            </a:r>
            <a:r>
              <a:rPr lang="en-US" baseline="-25000" dirty="0">
                <a:latin typeface="Calibri"/>
              </a:rPr>
              <a:t>0</a:t>
            </a:r>
            <a:r>
              <a:rPr lang="en-US" dirty="0">
                <a:latin typeface="Calibri"/>
              </a:rPr>
              <a:t> rotates F(u , v) by the same angle.</a:t>
            </a:r>
          </a:p>
          <a:p>
            <a:pPr algn="just"/>
            <a:endParaRPr lang="en-US" dirty="0">
              <a:latin typeface="Calibri"/>
            </a:endParaRPr>
          </a:p>
          <a:p>
            <a:pPr algn="just"/>
            <a:r>
              <a:rPr lang="en-US" dirty="0">
                <a:latin typeface="Calibri"/>
              </a:rPr>
              <a:t>Conversely, rotating </a:t>
            </a:r>
            <a:r>
              <a:rPr lang="en-US" dirty="0"/>
              <a:t>F(u , v) rotates f(x , y) by the same angle.</a:t>
            </a:r>
            <a:endParaRPr lang="en-US" dirty="0">
              <a:latin typeface="Calibri"/>
            </a:endParaRPr>
          </a:p>
        </p:txBody>
      </p:sp>
      <p:graphicFrame>
        <p:nvGraphicFramePr>
          <p:cNvPr id="4" name="Object 3"/>
          <p:cNvGraphicFramePr>
            <a:graphicFrameLocks noChangeAspect="1"/>
          </p:cNvGraphicFramePr>
          <p:nvPr/>
        </p:nvGraphicFramePr>
        <p:xfrm>
          <a:off x="1295400" y="3048000"/>
          <a:ext cx="4953000" cy="609600"/>
        </p:xfrm>
        <a:graphic>
          <a:graphicData uri="http://schemas.openxmlformats.org/presentationml/2006/ole">
            <mc:AlternateContent xmlns:mc="http://schemas.openxmlformats.org/markup-compatibility/2006">
              <mc:Choice xmlns:v="urn:schemas-microsoft-com:vml" Requires="v">
                <p:oleObj spid="_x0000_s154626" name="Equation" r:id="rId2" imgW="1790640" imgH="253800" progId="">
                  <p:embed/>
                </p:oleObj>
              </mc:Choice>
              <mc:Fallback>
                <p:oleObj name="Equation" r:id="rId2" imgW="1790640" imgH="2538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048000"/>
                        <a:ext cx="495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295400" y="2057400"/>
          <a:ext cx="6477000" cy="457200"/>
        </p:xfrm>
        <a:graphic>
          <a:graphicData uri="http://schemas.openxmlformats.org/presentationml/2006/ole">
            <mc:AlternateContent xmlns:mc="http://schemas.openxmlformats.org/markup-compatibility/2006">
              <mc:Choice xmlns:v="urn:schemas-microsoft-com:vml" Requires="v">
                <p:oleObj spid="_x0000_s154627" name="Equation" r:id="rId4" imgW="2882880" imgH="203040" progId="">
                  <p:embed/>
                </p:oleObj>
              </mc:Choice>
              <mc:Fallback>
                <p:oleObj name="Equation" r:id="rId4" imgW="2882880" imgH="20304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057400"/>
                        <a:ext cx="6477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Periodicity of DFT Pair</a:t>
            </a:r>
          </a:p>
        </p:txBody>
      </p:sp>
      <p:sp>
        <p:nvSpPr>
          <p:cNvPr id="3" name="Content Placeholder 2"/>
          <p:cNvSpPr>
            <a:spLocks noGrp="1"/>
          </p:cNvSpPr>
          <p:nvPr>
            <p:ph idx="1"/>
          </p:nvPr>
        </p:nvSpPr>
        <p:spPr/>
        <p:txBody>
          <a:bodyPr/>
          <a:lstStyle/>
          <a:p>
            <a:endParaRPr lang="en-US" dirty="0"/>
          </a:p>
          <a:p>
            <a:r>
              <a:rPr lang="en-US" dirty="0"/>
              <a:t>Fourier Transform and its inverse are infinitely periodic in u and v directions.</a:t>
            </a:r>
          </a:p>
          <a:p>
            <a:endParaRPr lang="en-US" dirty="0"/>
          </a:p>
          <a:p>
            <a:endParaRPr lang="en-US" dirty="0"/>
          </a:p>
          <a:p>
            <a:pPr>
              <a:buNone/>
            </a:pPr>
            <a:r>
              <a:rPr lang="en-US" dirty="0"/>
              <a:t>	</a:t>
            </a:r>
          </a:p>
          <a:p>
            <a:pPr>
              <a:buNone/>
            </a:pPr>
            <a:r>
              <a:rPr lang="en-US" dirty="0"/>
              <a:t>	where k</a:t>
            </a:r>
            <a:r>
              <a:rPr lang="en-US" baseline="-25000" dirty="0"/>
              <a:t>1</a:t>
            </a:r>
            <a:r>
              <a:rPr lang="en-US" dirty="0"/>
              <a:t> and k</a:t>
            </a:r>
            <a:r>
              <a:rPr lang="en-US" baseline="-25000" dirty="0"/>
              <a:t>2</a:t>
            </a:r>
            <a:r>
              <a:rPr lang="en-US" dirty="0"/>
              <a:t> are integers.</a:t>
            </a:r>
          </a:p>
          <a:p>
            <a:pPr>
              <a:buNone/>
            </a:pPr>
            <a:endParaRPr lang="en-US" dirty="0"/>
          </a:p>
          <a:p>
            <a:endParaRPr lang="en-US" dirty="0"/>
          </a:p>
          <a:p>
            <a:endParaRPr lang="en-US" dirty="0"/>
          </a:p>
        </p:txBody>
      </p:sp>
      <p:graphicFrame>
        <p:nvGraphicFramePr>
          <p:cNvPr id="4" name="Object 3"/>
          <p:cNvGraphicFramePr>
            <a:graphicFrameLocks noChangeAspect="1"/>
          </p:cNvGraphicFramePr>
          <p:nvPr/>
        </p:nvGraphicFramePr>
        <p:xfrm>
          <a:off x="838200" y="3352800"/>
          <a:ext cx="7772400" cy="1524000"/>
        </p:xfrm>
        <a:graphic>
          <a:graphicData uri="http://schemas.openxmlformats.org/presentationml/2006/ole">
            <mc:AlternateContent xmlns:mc="http://schemas.openxmlformats.org/markup-compatibility/2006">
              <mc:Choice xmlns:v="urn:schemas-microsoft-com:vml" Requires="v">
                <p:oleObj spid="_x0000_s155650" name="Equation" r:id="rId2" imgW="3898800" imgH="685800" progId="">
                  <p:embed/>
                </p:oleObj>
              </mc:Choice>
              <mc:Fallback>
                <p:oleObj name="Equation" r:id="rId2" imgW="3898800" imgH="6858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52800"/>
                        <a:ext cx="77724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Shifting Property of 2D DFT</a:t>
            </a:r>
          </a:p>
        </p:txBody>
      </p:sp>
      <p:sp>
        <p:nvSpPr>
          <p:cNvPr id="3" name="Content Placeholder 2"/>
          <p:cNvSpPr>
            <a:spLocks noGrp="1"/>
          </p:cNvSpPr>
          <p:nvPr>
            <p:ph idx="1"/>
          </p:nvPr>
        </p:nvSpPr>
        <p:spPr/>
        <p:txBody>
          <a:bodyPr>
            <a:normAutofit fontScale="85000" lnSpcReduction="20000"/>
          </a:bodyPr>
          <a:lstStyle/>
          <a:p>
            <a:pPr algn="just"/>
            <a:r>
              <a:rPr lang="en-US" dirty="0"/>
              <a:t>It is a common practice to multiply an input image function by (-1)</a:t>
            </a:r>
            <a:r>
              <a:rPr lang="en-US" baseline="30000" dirty="0"/>
              <a:t>x + y</a:t>
            </a:r>
            <a:r>
              <a:rPr lang="en-US" dirty="0"/>
              <a:t> prior to computation of DFT. In that case:</a:t>
            </a:r>
          </a:p>
          <a:p>
            <a:pPr algn="just"/>
            <a:endParaRPr lang="en-US" dirty="0"/>
          </a:p>
          <a:p>
            <a:pPr algn="just"/>
            <a:endParaRPr lang="en-US" dirty="0"/>
          </a:p>
          <a:p>
            <a:pPr algn="just"/>
            <a:r>
              <a:rPr lang="en-US" dirty="0"/>
              <a:t>In other words, the above operation shifts the origin of F(u , v) at (M/2 , N/2), which is the center of the M X N area occupied by the 2D DFT.</a:t>
            </a:r>
          </a:p>
          <a:p>
            <a:pPr algn="just"/>
            <a:endParaRPr lang="en-US" dirty="0"/>
          </a:p>
          <a:p>
            <a:pPr algn="just"/>
            <a:r>
              <a:rPr lang="en-US" dirty="0"/>
              <a:t>The above mentioned M X N area of the frequency domain is referred to as </a:t>
            </a:r>
            <a:r>
              <a:rPr lang="en-US" dirty="0">
                <a:solidFill>
                  <a:srgbClr val="00B050"/>
                </a:solidFill>
              </a:rPr>
              <a:t>Frequency Rectangle</a:t>
            </a:r>
            <a:r>
              <a:rPr lang="en-US" dirty="0"/>
              <a:t>. This extends from u = 0 to u = M – 1 and v = 0 to v = N – 1.</a:t>
            </a:r>
          </a:p>
          <a:p>
            <a:pPr algn="just"/>
            <a:endParaRPr lang="en-US" dirty="0"/>
          </a:p>
          <a:p>
            <a:pPr algn="just"/>
            <a:endParaRPr lang="en-US" dirty="0"/>
          </a:p>
        </p:txBody>
      </p:sp>
      <p:graphicFrame>
        <p:nvGraphicFramePr>
          <p:cNvPr id="36866" name="Object 2"/>
          <p:cNvGraphicFramePr>
            <a:graphicFrameLocks noChangeAspect="1"/>
          </p:cNvGraphicFramePr>
          <p:nvPr/>
        </p:nvGraphicFramePr>
        <p:xfrm>
          <a:off x="1219200" y="2514600"/>
          <a:ext cx="6400800" cy="990600"/>
        </p:xfrm>
        <a:graphic>
          <a:graphicData uri="http://schemas.openxmlformats.org/presentationml/2006/ole">
            <mc:AlternateContent xmlns:mc="http://schemas.openxmlformats.org/markup-compatibility/2006">
              <mc:Choice xmlns:v="urn:schemas-microsoft-com:vml" Requires="v">
                <p:oleObj spid="_x0000_s158722" name="Equation" r:id="rId2" imgW="2387520" imgH="393480" progId="">
                  <p:embed/>
                </p:oleObj>
              </mc:Choice>
              <mc:Fallback>
                <p:oleObj name="Equation" r:id="rId2" imgW="2387520" imgH="39348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514600"/>
                        <a:ext cx="6400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Average Property of 2D DFT Pair</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The value of the 2D DFT at (u , v) = (0 , 0) is:</a:t>
            </a:r>
          </a:p>
          <a:p>
            <a:pPr algn="just"/>
            <a:endParaRPr lang="en-US" dirty="0"/>
          </a:p>
          <a:p>
            <a:pPr algn="just"/>
            <a:endParaRPr lang="en-US" dirty="0"/>
          </a:p>
          <a:p>
            <a:pPr algn="just"/>
            <a:r>
              <a:rPr lang="en-US" dirty="0"/>
              <a:t>The above is nothing but the average of f(x , y).</a:t>
            </a:r>
          </a:p>
          <a:p>
            <a:pPr algn="just"/>
            <a:endParaRPr lang="en-US" dirty="0"/>
          </a:p>
          <a:p>
            <a:pPr algn="just"/>
            <a:r>
              <a:rPr lang="en-US" dirty="0"/>
              <a:t>In other words, if f(x , y) is an image, the value of 2D DFT at (0 , 0) is equal to the average gray level of the image.</a:t>
            </a:r>
          </a:p>
          <a:p>
            <a:pPr algn="just"/>
            <a:endParaRPr lang="en-US" dirty="0"/>
          </a:p>
          <a:p>
            <a:pPr algn="just"/>
            <a:r>
              <a:rPr lang="en-US" dirty="0"/>
              <a:t>The above average value is also called the </a:t>
            </a:r>
            <a:r>
              <a:rPr lang="en-US" dirty="0">
                <a:solidFill>
                  <a:srgbClr val="00B050"/>
                </a:solidFill>
              </a:rPr>
              <a:t>dc component</a:t>
            </a:r>
            <a:r>
              <a:rPr lang="en-US" dirty="0"/>
              <a:t>. </a:t>
            </a:r>
          </a:p>
        </p:txBody>
      </p:sp>
      <p:graphicFrame>
        <p:nvGraphicFramePr>
          <p:cNvPr id="37890" name="Object 2"/>
          <p:cNvGraphicFramePr>
            <a:graphicFrameLocks noChangeAspect="1"/>
          </p:cNvGraphicFramePr>
          <p:nvPr/>
        </p:nvGraphicFramePr>
        <p:xfrm>
          <a:off x="1219200" y="1981200"/>
          <a:ext cx="4876800" cy="838200"/>
        </p:xfrm>
        <a:graphic>
          <a:graphicData uri="http://schemas.openxmlformats.org/presentationml/2006/ole">
            <mc:AlternateContent xmlns:mc="http://schemas.openxmlformats.org/markup-compatibility/2006">
              <mc:Choice xmlns:v="urn:schemas-microsoft-com:vml" Requires="v">
                <p:oleObj spid="_x0000_s37890" name="Equation" r:id="rId2" imgW="1739880" imgH="444240" progId="">
                  <p:embed/>
                </p:oleObj>
              </mc:Choice>
              <mc:Fallback>
                <p:oleObj name="Equation" r:id="rId2" imgW="1739880" imgH="4442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81200"/>
                        <a:ext cx="4876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Symmetry of 2D DFT Pair</a:t>
            </a:r>
            <a:endParaRPr lang="en-US" dirty="0"/>
          </a:p>
        </p:txBody>
      </p:sp>
      <p:sp>
        <p:nvSpPr>
          <p:cNvPr id="3" name="Content Placeholder 2"/>
          <p:cNvSpPr>
            <a:spLocks noGrp="1"/>
          </p:cNvSpPr>
          <p:nvPr>
            <p:ph idx="1"/>
          </p:nvPr>
        </p:nvSpPr>
        <p:spPr/>
        <p:txBody>
          <a:bodyPr>
            <a:normAutofit/>
          </a:bodyPr>
          <a:lstStyle/>
          <a:p>
            <a:pPr algn="just"/>
            <a:r>
              <a:rPr lang="en-US" dirty="0"/>
              <a:t>If f(x , y) is real, the 2D DFT of f(x , y) is </a:t>
            </a:r>
            <a:r>
              <a:rPr lang="en-US" dirty="0">
                <a:solidFill>
                  <a:srgbClr val="00B050"/>
                </a:solidFill>
              </a:rPr>
              <a:t>Conjugate Symmetric</a:t>
            </a:r>
            <a:r>
              <a:rPr lang="en-US" dirty="0"/>
              <a:t> in the following sense:</a:t>
            </a:r>
          </a:p>
          <a:p>
            <a:pPr algn="just"/>
            <a:endParaRPr lang="en-US" dirty="0"/>
          </a:p>
          <a:p>
            <a:pPr algn="just"/>
            <a:r>
              <a:rPr lang="en-US" dirty="0"/>
              <a:t>The above result also imply the following </a:t>
            </a:r>
            <a:r>
              <a:rPr lang="en-US" dirty="0">
                <a:solidFill>
                  <a:srgbClr val="00B050"/>
                </a:solidFill>
              </a:rPr>
              <a:t>symmetric property</a:t>
            </a:r>
            <a:r>
              <a:rPr lang="en-US" dirty="0"/>
              <a:t> of its magnitude, as follows:</a:t>
            </a:r>
          </a:p>
          <a:p>
            <a:pPr algn="just"/>
            <a:endParaRPr lang="en-US" dirty="0"/>
          </a:p>
          <a:p>
            <a:pPr algn="just"/>
            <a:r>
              <a:rPr lang="en-US" dirty="0"/>
              <a:t>Again as in 1D DFT, we have:</a:t>
            </a:r>
          </a:p>
          <a:p>
            <a:pPr algn="just"/>
            <a:endParaRPr lang="en-US" dirty="0"/>
          </a:p>
          <a:p>
            <a:pPr algn="just"/>
            <a:endParaRPr lang="en-US" dirty="0"/>
          </a:p>
        </p:txBody>
      </p:sp>
      <p:graphicFrame>
        <p:nvGraphicFramePr>
          <p:cNvPr id="38914" name="Object 2"/>
          <p:cNvGraphicFramePr>
            <a:graphicFrameLocks noChangeAspect="1"/>
          </p:cNvGraphicFramePr>
          <p:nvPr/>
        </p:nvGraphicFramePr>
        <p:xfrm>
          <a:off x="2146300" y="2667000"/>
          <a:ext cx="3263900" cy="508000"/>
        </p:xfrm>
        <a:graphic>
          <a:graphicData uri="http://schemas.openxmlformats.org/presentationml/2006/ole">
            <mc:AlternateContent xmlns:mc="http://schemas.openxmlformats.org/markup-compatibility/2006">
              <mc:Choice xmlns:v="urn:schemas-microsoft-com:vml" Requires="v">
                <p:oleObj spid="_x0000_s38914" name="Equation" r:id="rId2" imgW="1346040" imgH="203040" progId="">
                  <p:embed/>
                </p:oleObj>
              </mc:Choice>
              <mc:Fallback>
                <p:oleObj name="Equation" r:id="rId2" imgW="1346040" imgH="2030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300" y="2667000"/>
                        <a:ext cx="32639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5" name="Object 3"/>
          <p:cNvGraphicFramePr>
            <a:graphicFrameLocks noChangeAspect="1"/>
          </p:cNvGraphicFramePr>
          <p:nvPr/>
        </p:nvGraphicFramePr>
        <p:xfrm>
          <a:off x="2209800" y="4699000"/>
          <a:ext cx="3505200" cy="635000"/>
        </p:xfrm>
        <a:graphic>
          <a:graphicData uri="http://schemas.openxmlformats.org/presentationml/2006/ole">
            <mc:AlternateContent xmlns:mc="http://schemas.openxmlformats.org/markup-compatibility/2006">
              <mc:Choice xmlns:v="urn:schemas-microsoft-com:vml" Requires="v">
                <p:oleObj spid="_x0000_s38915" name="Equation" r:id="rId4" imgW="1333440" imgH="253800" progId="">
                  <p:embed/>
                </p:oleObj>
              </mc:Choice>
              <mc:Fallback>
                <p:oleObj name="Equation" r:id="rId4" imgW="1333440" imgH="2538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699000"/>
                        <a:ext cx="35052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6" name="Object 4"/>
          <p:cNvGraphicFramePr>
            <a:graphicFrameLocks noChangeAspect="1"/>
          </p:cNvGraphicFramePr>
          <p:nvPr/>
        </p:nvGraphicFramePr>
        <p:xfrm>
          <a:off x="5638800" y="5334000"/>
          <a:ext cx="2971800" cy="762000"/>
        </p:xfrm>
        <a:graphic>
          <a:graphicData uri="http://schemas.openxmlformats.org/presentationml/2006/ole">
            <mc:AlternateContent xmlns:mc="http://schemas.openxmlformats.org/markup-compatibility/2006">
              <mc:Choice xmlns:v="urn:schemas-microsoft-com:vml" Requires="v">
                <p:oleObj spid="_x0000_s38916" name="Equation" r:id="rId6" imgW="1701720" imgH="419040" progId="">
                  <p:embed/>
                </p:oleObj>
              </mc:Choice>
              <mc:Fallback>
                <p:oleObj name="Equation" r:id="rId6" imgW="1701720" imgH="41904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5334000"/>
                        <a:ext cx="297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0" y="188913"/>
            <a:ext cx="9144000" cy="1200329"/>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FF0000"/>
                </a:solidFill>
                <a:latin typeface="Verdana" pitchFamily="34" charset="0"/>
                <a:ea typeface="PMingLiU" pitchFamily="18" charset="-120"/>
              </a:rPr>
              <a:t>Some Important Properties of the 2-D Fourier Transform</a:t>
            </a:r>
            <a:endParaRPr lang="en-US" altLang="zh-TW" sz="3600" dirty="0">
              <a:solidFill>
                <a:schemeClr val="tx1"/>
              </a:solidFill>
              <a:latin typeface="Times New Roman" pitchFamily="18" charset="0"/>
              <a:ea typeface="PMingLiU" pitchFamily="18" charset="-120"/>
            </a:endParaRPr>
          </a:p>
        </p:txBody>
      </p:sp>
      <p:pic>
        <p:nvPicPr>
          <p:cNvPr id="231427" name="Picture 3"/>
          <p:cNvPicPr>
            <a:picLocks noChangeAspect="1" noChangeArrowheads="1"/>
          </p:cNvPicPr>
          <p:nvPr/>
        </p:nvPicPr>
        <p:blipFill>
          <a:blip r:embed="rId2" cstate="print"/>
          <a:srcRect/>
          <a:stretch>
            <a:fillRect/>
          </a:stretch>
        </p:blipFill>
        <p:spPr bwMode="auto">
          <a:xfrm>
            <a:off x="0" y="1371600"/>
            <a:ext cx="9144000" cy="529272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450" name="Picture 2"/>
          <p:cNvPicPr>
            <a:picLocks noChangeAspect="1" noChangeArrowheads="1"/>
          </p:cNvPicPr>
          <p:nvPr/>
        </p:nvPicPr>
        <p:blipFill>
          <a:blip r:embed="rId2" cstate="print"/>
          <a:srcRect/>
          <a:stretch>
            <a:fillRect/>
          </a:stretch>
        </p:blipFill>
        <p:spPr bwMode="auto">
          <a:xfrm>
            <a:off x="0" y="1295400"/>
            <a:ext cx="9144000" cy="5562600"/>
          </a:xfrm>
          <a:prstGeom prst="rect">
            <a:avLst/>
          </a:prstGeom>
          <a:noFill/>
          <a:ln w="9525">
            <a:noFill/>
            <a:miter lim="800000"/>
            <a:headEnd/>
            <a:tailEnd/>
          </a:ln>
          <a:effectLst/>
        </p:spPr>
      </p:pic>
      <p:pic>
        <p:nvPicPr>
          <p:cNvPr id="232451" name="Picture 3"/>
          <p:cNvPicPr>
            <a:picLocks noChangeAspect="1" noChangeArrowheads="1"/>
          </p:cNvPicPr>
          <p:nvPr/>
        </p:nvPicPr>
        <p:blipFill>
          <a:blip r:embed="rId3" cstate="print"/>
          <a:srcRect/>
          <a:stretch>
            <a:fillRect/>
          </a:stretch>
        </p:blipFill>
        <p:spPr bwMode="auto">
          <a:xfrm>
            <a:off x="7775575" y="1614488"/>
            <a:ext cx="693738" cy="334962"/>
          </a:xfrm>
          <a:prstGeom prst="rect">
            <a:avLst/>
          </a:prstGeom>
          <a:noFill/>
          <a:ln w="9525">
            <a:noFill/>
            <a:miter lim="800000"/>
            <a:headEnd/>
            <a:tailEnd/>
          </a:ln>
          <a:effectLst/>
        </p:spPr>
      </p:pic>
      <p:sp>
        <p:nvSpPr>
          <p:cNvPr id="4" name="Text Box 2"/>
          <p:cNvSpPr txBox="1">
            <a:spLocks noChangeArrowheads="1"/>
          </p:cNvSpPr>
          <p:nvPr/>
        </p:nvSpPr>
        <p:spPr bwMode="auto">
          <a:xfrm>
            <a:off x="0" y="76200"/>
            <a:ext cx="9144000" cy="1200329"/>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FF0000"/>
                </a:solidFill>
                <a:latin typeface="Verdana" pitchFamily="34" charset="0"/>
                <a:ea typeface="PMingLiU" pitchFamily="18" charset="-120"/>
              </a:rPr>
              <a:t>Some Important Properties of the 2-D Fourier Transform</a:t>
            </a:r>
            <a:endParaRPr lang="en-US" altLang="zh-TW" sz="3600" dirty="0">
              <a:solidFill>
                <a:schemeClr val="tx1"/>
              </a:solidFill>
              <a:latin typeface="Times New Roman" pitchFamily="18" charset="0"/>
              <a:ea typeface="PMingLiU" pitchFamily="18"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5" name="Picture 3"/>
          <p:cNvPicPr>
            <a:picLocks noChangeAspect="1" noChangeArrowheads="1"/>
          </p:cNvPicPr>
          <p:nvPr/>
        </p:nvPicPr>
        <p:blipFill>
          <a:blip r:embed="rId2" cstate="print"/>
          <a:srcRect/>
          <a:stretch>
            <a:fillRect/>
          </a:stretch>
        </p:blipFill>
        <p:spPr bwMode="auto">
          <a:xfrm>
            <a:off x="8251825" y="1649413"/>
            <a:ext cx="693738" cy="334962"/>
          </a:xfrm>
          <a:prstGeom prst="rect">
            <a:avLst/>
          </a:prstGeom>
          <a:noFill/>
          <a:ln w="9525">
            <a:noFill/>
            <a:miter lim="800000"/>
            <a:headEnd/>
            <a:tailEnd/>
          </a:ln>
          <a:effectLst/>
        </p:spPr>
      </p:pic>
      <p:grpSp>
        <p:nvGrpSpPr>
          <p:cNvPr id="2" name="Group 6"/>
          <p:cNvGrpSpPr>
            <a:grpSpLocks/>
          </p:cNvGrpSpPr>
          <p:nvPr/>
        </p:nvGrpSpPr>
        <p:grpSpPr bwMode="auto">
          <a:xfrm>
            <a:off x="228600" y="1300162"/>
            <a:ext cx="8686800" cy="5329238"/>
            <a:chOff x="264" y="986"/>
            <a:chExt cx="4838" cy="3138"/>
          </a:xfrm>
        </p:grpSpPr>
        <p:pic>
          <p:nvPicPr>
            <p:cNvPr id="233474" name="Picture 2"/>
            <p:cNvPicPr>
              <a:picLocks noChangeAspect="1" noChangeArrowheads="1"/>
            </p:cNvPicPr>
            <p:nvPr/>
          </p:nvPicPr>
          <p:blipFill>
            <a:blip r:embed="rId3" cstate="print"/>
            <a:srcRect/>
            <a:stretch>
              <a:fillRect/>
            </a:stretch>
          </p:blipFill>
          <p:spPr bwMode="auto">
            <a:xfrm>
              <a:off x="264" y="986"/>
              <a:ext cx="4838" cy="3138"/>
            </a:xfrm>
            <a:prstGeom prst="rect">
              <a:avLst/>
            </a:prstGeom>
            <a:noFill/>
            <a:ln w="9525">
              <a:noFill/>
              <a:miter lim="800000"/>
              <a:headEnd/>
              <a:tailEnd/>
            </a:ln>
            <a:effectLst/>
          </p:spPr>
        </p:pic>
        <p:sp>
          <p:nvSpPr>
            <p:cNvPr id="233477" name="Rectangle 5"/>
            <p:cNvSpPr>
              <a:spLocks noChangeArrowheads="1"/>
            </p:cNvSpPr>
            <p:nvPr/>
          </p:nvSpPr>
          <p:spPr bwMode="auto">
            <a:xfrm>
              <a:off x="366" y="3008"/>
              <a:ext cx="777" cy="238"/>
            </a:xfrm>
            <a:prstGeom prst="rect">
              <a:avLst/>
            </a:prstGeom>
            <a:noFill/>
            <a:ln w="28575">
              <a:solidFill>
                <a:srgbClr val="FF0000"/>
              </a:solidFill>
              <a:miter lim="800000"/>
              <a:headEnd/>
              <a:tailEnd/>
            </a:ln>
            <a:effectLst/>
          </p:spPr>
          <p:txBody>
            <a:bodyPr wrap="none" anchor="ctr"/>
            <a:lstStyle/>
            <a:p>
              <a:endParaRPr lang="en-US"/>
            </a:p>
          </p:txBody>
        </p:sp>
      </p:grpSp>
      <p:sp>
        <p:nvSpPr>
          <p:cNvPr id="6" name="Text Box 2"/>
          <p:cNvSpPr txBox="1">
            <a:spLocks noChangeArrowheads="1"/>
          </p:cNvSpPr>
          <p:nvPr/>
        </p:nvSpPr>
        <p:spPr bwMode="auto">
          <a:xfrm>
            <a:off x="0" y="152400"/>
            <a:ext cx="9144000" cy="1200329"/>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FF0000"/>
                </a:solidFill>
                <a:latin typeface="Verdana" pitchFamily="34" charset="0"/>
                <a:ea typeface="PMingLiU" pitchFamily="18" charset="-120"/>
              </a:rPr>
              <a:t>Some Important Properties of the 2-D Fourier Transform</a:t>
            </a:r>
            <a:endParaRPr lang="en-US" altLang="zh-TW" sz="3600" dirty="0">
              <a:solidFill>
                <a:schemeClr val="tx1"/>
              </a:solidFill>
              <a:latin typeface="Times New Roman" pitchFamily="18" charset="0"/>
              <a:ea typeface="PMingLiU" pitchFamily="18" charset="-12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Picture 2"/>
          <p:cNvPicPr>
            <a:picLocks noChangeAspect="1" noChangeArrowheads="1"/>
          </p:cNvPicPr>
          <p:nvPr/>
        </p:nvPicPr>
        <p:blipFill>
          <a:blip r:embed="rId2" cstate="print"/>
          <a:srcRect/>
          <a:stretch>
            <a:fillRect/>
          </a:stretch>
        </p:blipFill>
        <p:spPr bwMode="auto">
          <a:xfrm>
            <a:off x="0" y="2057400"/>
            <a:ext cx="9144000" cy="4278313"/>
          </a:xfrm>
          <a:prstGeom prst="rect">
            <a:avLst/>
          </a:prstGeom>
          <a:noFill/>
          <a:ln w="9525">
            <a:noFill/>
            <a:miter lim="800000"/>
            <a:headEnd/>
            <a:tailEnd/>
          </a:ln>
          <a:effectLst/>
        </p:spPr>
      </p:pic>
      <p:pic>
        <p:nvPicPr>
          <p:cNvPr id="234499" name="Picture 3"/>
          <p:cNvPicPr>
            <a:picLocks noChangeAspect="1" noChangeArrowheads="1"/>
          </p:cNvPicPr>
          <p:nvPr/>
        </p:nvPicPr>
        <p:blipFill>
          <a:blip r:embed="rId3" cstate="print"/>
          <a:srcRect/>
          <a:stretch>
            <a:fillRect/>
          </a:stretch>
        </p:blipFill>
        <p:spPr bwMode="auto">
          <a:xfrm>
            <a:off x="7880350" y="1720850"/>
            <a:ext cx="693738" cy="334963"/>
          </a:xfrm>
          <a:prstGeom prst="rect">
            <a:avLst/>
          </a:prstGeom>
          <a:noFill/>
          <a:ln w="9525">
            <a:noFill/>
            <a:miter lim="800000"/>
            <a:headEnd/>
            <a:tailEnd/>
          </a:ln>
          <a:effectLst/>
        </p:spPr>
      </p:pic>
      <p:sp>
        <p:nvSpPr>
          <p:cNvPr id="234502" name="AutoShape 6"/>
          <p:cNvSpPr>
            <a:spLocks/>
          </p:cNvSpPr>
          <p:nvPr/>
        </p:nvSpPr>
        <p:spPr bwMode="auto">
          <a:xfrm>
            <a:off x="228600" y="2444750"/>
            <a:ext cx="142875" cy="2736850"/>
          </a:xfrm>
          <a:prstGeom prst="leftBrace">
            <a:avLst>
              <a:gd name="adj1" fmla="val 159630"/>
              <a:gd name="adj2" fmla="val 50000"/>
            </a:avLst>
          </a:prstGeom>
          <a:noFill/>
          <a:ln w="25400">
            <a:solidFill>
              <a:srgbClr val="FF0000"/>
            </a:solidFill>
            <a:round/>
            <a:headEnd/>
            <a:tailEnd/>
          </a:ln>
          <a:effectLst/>
        </p:spPr>
        <p:txBody>
          <a:bodyPr wrap="none" anchor="ctr"/>
          <a:lstStyle/>
          <a:p>
            <a:endParaRPr lang="en-US"/>
          </a:p>
        </p:txBody>
      </p:sp>
      <p:sp>
        <p:nvSpPr>
          <p:cNvPr id="5" name="Text Box 2"/>
          <p:cNvSpPr txBox="1">
            <a:spLocks noChangeArrowheads="1"/>
          </p:cNvSpPr>
          <p:nvPr/>
        </p:nvSpPr>
        <p:spPr bwMode="auto">
          <a:xfrm>
            <a:off x="0" y="188913"/>
            <a:ext cx="9144000" cy="1200329"/>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FF0000"/>
                </a:solidFill>
                <a:latin typeface="Verdana" pitchFamily="34" charset="0"/>
                <a:ea typeface="PMingLiU" pitchFamily="18" charset="-120"/>
              </a:rPr>
              <a:t>Some Important Properties of the 2-D Fourier Transform</a:t>
            </a:r>
            <a:endParaRPr lang="en-US" altLang="zh-TW" sz="3600" dirty="0">
              <a:solidFill>
                <a:schemeClr val="tx1"/>
              </a:solidFill>
              <a:latin typeface="Times New Roman" pitchFamily="18" charset="0"/>
              <a:ea typeface="PMingLiU" pitchFamily="18" charset="-12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type="body" idx="1"/>
          </p:nvPr>
        </p:nvSpPr>
        <p:spPr bwMode="auto">
          <a:xfrm>
            <a:off x="395288" y="4946650"/>
            <a:ext cx="8229600" cy="682625"/>
          </a:xfrm>
          <a:noFill/>
          <a:ln>
            <a:miter lim="800000"/>
            <a:headEnd/>
            <a:tailEnd/>
          </a:ln>
        </p:spPr>
        <p:txBody>
          <a:bodyPr vert="horz" wrap="square" lIns="91440" tIns="45720" rIns="91440" bIns="45720" numCol="1" anchor="t" anchorCtr="0" compatLnSpc="1">
            <a:prstTxWarp prst="textNoShape">
              <a:avLst/>
            </a:prstTxWarp>
          </a:bodyPr>
          <a:lstStyle/>
          <a:p>
            <a:pPr algn="ctr">
              <a:spcBef>
                <a:spcPct val="0"/>
              </a:spcBef>
              <a:buFontTx/>
              <a:buNone/>
            </a:pPr>
            <a:r>
              <a:rPr lang="en-US" altLang="zh-TW" sz="2400">
                <a:ea typeface="PMingLiU" pitchFamily="18" charset="-120"/>
              </a:rPr>
              <a:t>(a)</a:t>
            </a:r>
            <a:r>
              <a:rPr lang="en-US" altLang="zh-CN" sz="2400">
                <a:ea typeface="PMingLiU" pitchFamily="18" charset="-120"/>
              </a:rPr>
              <a:t> </a:t>
            </a:r>
            <a:r>
              <a:rPr lang="en-US" altLang="zh-TW" sz="2400">
                <a:ea typeface="PMingLiU" pitchFamily="18" charset="-120"/>
              </a:rPr>
              <a:t>f(x,y)               (b)</a:t>
            </a:r>
            <a:r>
              <a:rPr lang="en-US" altLang="zh-CN" sz="2400">
                <a:ea typeface="PMingLiU" pitchFamily="18" charset="-120"/>
              </a:rPr>
              <a:t> </a:t>
            </a:r>
            <a:r>
              <a:rPr lang="en-US" altLang="zh-TW" sz="2400">
                <a:ea typeface="PMingLiU" pitchFamily="18" charset="-120"/>
              </a:rPr>
              <a:t>F(u,y)            </a:t>
            </a:r>
            <a:r>
              <a:rPr lang="en-US" altLang="zh-CN" sz="2400">
                <a:ea typeface="PMingLiU" pitchFamily="18" charset="-120"/>
              </a:rPr>
              <a:t> </a:t>
            </a:r>
            <a:r>
              <a:rPr lang="en-US" altLang="zh-TW" sz="2400">
                <a:ea typeface="PMingLiU" pitchFamily="18" charset="-120"/>
              </a:rPr>
              <a:t>(c)</a:t>
            </a:r>
            <a:r>
              <a:rPr lang="en-US" altLang="zh-CN" sz="2400">
                <a:ea typeface="PMingLiU" pitchFamily="18" charset="-120"/>
              </a:rPr>
              <a:t> </a:t>
            </a:r>
            <a:r>
              <a:rPr lang="en-US" altLang="zh-TW" sz="2400">
                <a:ea typeface="PMingLiU" pitchFamily="18" charset="-120"/>
              </a:rPr>
              <a:t>F(u,v)</a:t>
            </a:r>
            <a:r>
              <a:rPr lang="en-US" altLang="zh-TW">
                <a:ea typeface="PMingLiU" pitchFamily="18" charset="-120"/>
              </a:rPr>
              <a:t> </a:t>
            </a:r>
          </a:p>
          <a:p>
            <a:endParaRPr lang="zh-TW" altLang="en-US">
              <a:ea typeface="PMingLiU" pitchFamily="18" charset="-120"/>
            </a:endParaRPr>
          </a:p>
        </p:txBody>
      </p:sp>
      <p:pic>
        <p:nvPicPr>
          <p:cNvPr id="187396" name="Picture 4" descr="http://www.dca.fee.unicamp.br/dipcourse/html-dip/c5/s2/original.gif"/>
          <p:cNvPicPr>
            <a:picLocks noChangeAspect="1" noChangeArrowheads="1"/>
          </p:cNvPicPr>
          <p:nvPr/>
        </p:nvPicPr>
        <p:blipFill>
          <a:blip r:embed="rId2" r:link="rId3" cstate="print"/>
          <a:srcRect/>
          <a:stretch>
            <a:fillRect/>
          </a:stretch>
        </p:blipFill>
        <p:spPr bwMode="auto">
          <a:xfrm>
            <a:off x="1198563" y="2695575"/>
            <a:ext cx="2179637" cy="2179638"/>
          </a:xfrm>
          <a:prstGeom prst="rect">
            <a:avLst/>
          </a:prstGeom>
          <a:noFill/>
        </p:spPr>
      </p:pic>
      <p:pic>
        <p:nvPicPr>
          <p:cNvPr id="187397" name="Picture 5" descr="http://www.dca.fee.unicamp.br/dipcourse/html-dip/c5/s2/dft-w.gif"/>
          <p:cNvPicPr>
            <a:picLocks noChangeAspect="1" noChangeArrowheads="1"/>
          </p:cNvPicPr>
          <p:nvPr/>
        </p:nvPicPr>
        <p:blipFill>
          <a:blip r:embed="rId4" r:link="rId5" cstate="print"/>
          <a:srcRect/>
          <a:stretch>
            <a:fillRect/>
          </a:stretch>
        </p:blipFill>
        <p:spPr bwMode="auto">
          <a:xfrm>
            <a:off x="3479800" y="2706688"/>
            <a:ext cx="2157413" cy="2157412"/>
          </a:xfrm>
          <a:prstGeom prst="rect">
            <a:avLst/>
          </a:prstGeom>
          <a:noFill/>
        </p:spPr>
      </p:pic>
      <p:pic>
        <p:nvPicPr>
          <p:cNvPr id="187398" name="Picture 6" descr="http://www.dca.fee.unicamp.br/dipcourse/html-dip/c5/s2/dft-2d.gif"/>
          <p:cNvPicPr>
            <a:picLocks noChangeAspect="1" noChangeArrowheads="1"/>
          </p:cNvPicPr>
          <p:nvPr/>
        </p:nvPicPr>
        <p:blipFill>
          <a:blip r:embed="rId6" r:link="rId7" cstate="print"/>
          <a:srcRect/>
          <a:stretch>
            <a:fillRect/>
          </a:stretch>
        </p:blipFill>
        <p:spPr bwMode="auto">
          <a:xfrm>
            <a:off x="5737225" y="2717800"/>
            <a:ext cx="2120900" cy="2120900"/>
          </a:xfrm>
          <a:prstGeom prst="rect">
            <a:avLst/>
          </a:prstGeom>
          <a:noFill/>
        </p:spPr>
      </p:pic>
      <p:sp>
        <p:nvSpPr>
          <p:cNvPr id="187399" name="Rectangle 7"/>
          <p:cNvSpPr>
            <a:spLocks noChangeArrowheads="1"/>
          </p:cNvSpPr>
          <p:nvPr/>
        </p:nvSpPr>
        <p:spPr bwMode="auto">
          <a:xfrm>
            <a:off x="701675" y="1003767"/>
            <a:ext cx="7643813" cy="1938992"/>
          </a:xfrm>
          <a:prstGeom prst="rect">
            <a:avLst/>
          </a:prstGeom>
          <a:noFill/>
          <a:ln w="9525">
            <a:noFill/>
            <a:miter lim="800000"/>
            <a:headEnd/>
            <a:tailEnd/>
          </a:ln>
          <a:effectLst/>
        </p:spPr>
        <p:txBody>
          <a:bodyPr anchor="ctr">
            <a:spAutoFit/>
          </a:bodyPr>
          <a:lstStyle/>
          <a:p>
            <a:pPr eaLnBrk="0" hangingPunct="0"/>
            <a:r>
              <a:rPr lang="en-US" altLang="zh-TW" sz="2400" dirty="0">
                <a:solidFill>
                  <a:srgbClr val="00B050"/>
                </a:solidFill>
                <a:latin typeface="Times New Roman" pitchFamily="18" charset="0"/>
                <a:ea typeface="PMingLiU" pitchFamily="18" charset="-120"/>
              </a:rPr>
              <a:t>The 2D DFT </a:t>
            </a:r>
            <a:r>
              <a:rPr lang="en-US" altLang="zh-TW" sz="2400" b="1" dirty="0">
                <a:solidFill>
                  <a:srgbClr val="00B050"/>
                </a:solidFill>
                <a:latin typeface="Times New Roman" pitchFamily="18" charset="0"/>
                <a:ea typeface="PMingLiU" pitchFamily="18" charset="-120"/>
              </a:rPr>
              <a:t>F(u , v)</a:t>
            </a:r>
            <a:r>
              <a:rPr lang="en-US" altLang="zh-TW" sz="2400" dirty="0">
                <a:solidFill>
                  <a:srgbClr val="00B050"/>
                </a:solidFill>
                <a:latin typeface="Times New Roman" pitchFamily="18" charset="0"/>
                <a:ea typeface="PMingLiU" pitchFamily="18" charset="-120"/>
              </a:rPr>
              <a:t> can be obtained by: </a:t>
            </a:r>
          </a:p>
          <a:p>
            <a:pPr marL="914400" lvl="1" indent="-457200" eaLnBrk="0" hangingPunct="0">
              <a:buFont typeface="+mj-lt"/>
              <a:buAutoNum type="arabicPeriod"/>
            </a:pPr>
            <a:r>
              <a:rPr lang="en-US" altLang="zh-TW" sz="2400" dirty="0">
                <a:solidFill>
                  <a:srgbClr val="00B050"/>
                </a:solidFill>
                <a:latin typeface="Times New Roman" pitchFamily="18" charset="0"/>
                <a:ea typeface="PMingLiU" pitchFamily="18" charset="-120"/>
              </a:rPr>
              <a:t>taking the 1D DFT of every row of image </a:t>
            </a:r>
            <a:r>
              <a:rPr lang="en-US" altLang="zh-TW" sz="2400" b="1" dirty="0">
                <a:solidFill>
                  <a:srgbClr val="00B050"/>
                </a:solidFill>
                <a:latin typeface="Times New Roman" pitchFamily="18" charset="0"/>
                <a:ea typeface="PMingLiU" pitchFamily="18" charset="-120"/>
              </a:rPr>
              <a:t>f(x , y) yielding</a:t>
            </a:r>
            <a:r>
              <a:rPr lang="en-US" altLang="zh-TW" sz="2400" dirty="0">
                <a:solidFill>
                  <a:srgbClr val="00B050"/>
                </a:solidFill>
                <a:latin typeface="Times New Roman" pitchFamily="18" charset="0"/>
                <a:ea typeface="PMingLiU" pitchFamily="18" charset="-120"/>
              </a:rPr>
              <a:t> </a:t>
            </a:r>
            <a:r>
              <a:rPr lang="en-US" altLang="zh-TW" sz="2400" b="1" dirty="0">
                <a:solidFill>
                  <a:srgbClr val="00B050"/>
                </a:solidFill>
                <a:latin typeface="Times New Roman" pitchFamily="18" charset="0"/>
                <a:ea typeface="PMingLiU" pitchFamily="18" charset="-120"/>
              </a:rPr>
              <a:t>F(u , y)</a:t>
            </a:r>
            <a:r>
              <a:rPr lang="en-US" altLang="zh-TW" sz="2400" dirty="0">
                <a:solidFill>
                  <a:srgbClr val="00B050"/>
                </a:solidFill>
                <a:latin typeface="Times New Roman" pitchFamily="18" charset="0"/>
                <a:ea typeface="PMingLiU" pitchFamily="18" charset="-120"/>
              </a:rPr>
              <a:t>.</a:t>
            </a:r>
          </a:p>
          <a:p>
            <a:pPr marL="914400" lvl="1" indent="-457200" eaLnBrk="0" hangingPunct="0">
              <a:buFont typeface="+mj-lt"/>
              <a:buAutoNum type="arabicPeriod"/>
            </a:pPr>
            <a:r>
              <a:rPr lang="en-US" altLang="zh-TW" sz="2400" dirty="0">
                <a:solidFill>
                  <a:srgbClr val="00B050"/>
                </a:solidFill>
                <a:latin typeface="Times New Roman" pitchFamily="18" charset="0"/>
                <a:ea typeface="PMingLiU" pitchFamily="18" charset="-120"/>
              </a:rPr>
              <a:t>taking the 1D DFT of every column of </a:t>
            </a:r>
            <a:r>
              <a:rPr lang="en-US" altLang="zh-TW" sz="2400" b="1" dirty="0">
                <a:solidFill>
                  <a:srgbClr val="00B050"/>
                </a:solidFill>
                <a:latin typeface="Times New Roman" pitchFamily="18" charset="0"/>
                <a:ea typeface="PMingLiU" pitchFamily="18" charset="-120"/>
              </a:rPr>
              <a:t>F(u , y).</a:t>
            </a:r>
            <a:r>
              <a:rPr lang="en-US" altLang="zh-TW" sz="2400" dirty="0">
                <a:solidFill>
                  <a:srgbClr val="00B050"/>
                </a:solidFill>
                <a:latin typeface="Times New Roman" pitchFamily="18" charset="0"/>
                <a:ea typeface="PMingLiU" pitchFamily="18" charset="-120"/>
              </a:rPr>
              <a:t> </a:t>
            </a:r>
          </a:p>
          <a:p>
            <a:pPr eaLnBrk="0" hangingPunct="0"/>
            <a:endParaRPr lang="en-US" altLang="zh-TW" sz="2400" dirty="0">
              <a:solidFill>
                <a:schemeClr val="tx1"/>
              </a:solidFill>
              <a:latin typeface="Times New Roman" pitchFamily="18" charset="0"/>
              <a:ea typeface="PMingLiU" pitchFamily="18" charset="-120"/>
            </a:endParaRPr>
          </a:p>
        </p:txBody>
      </p:sp>
      <p:sp>
        <p:nvSpPr>
          <p:cNvPr id="187400" name="Rectangle 8"/>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87401" name="Rectangle 9"/>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87402" name="Rectangle 10"/>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87403" name="Text Box 11"/>
          <p:cNvSpPr txBox="1">
            <a:spLocks noChangeArrowheads="1"/>
          </p:cNvSpPr>
          <p:nvPr/>
        </p:nvSpPr>
        <p:spPr bwMode="auto">
          <a:xfrm>
            <a:off x="1" y="280988"/>
            <a:ext cx="9143999" cy="646331"/>
          </a:xfrm>
          <a:prstGeom prst="rect">
            <a:avLst/>
          </a:prstGeom>
          <a:noFill/>
          <a:ln w="9525">
            <a:noFill/>
            <a:miter lim="800000"/>
            <a:headEnd/>
            <a:tailEnd/>
          </a:ln>
          <a:effectLst/>
        </p:spPr>
        <p:txBody>
          <a:bodyPr wrap="square">
            <a:spAutoFit/>
          </a:bodyPr>
          <a:lstStyle/>
          <a:p>
            <a:pPr algn="ctr"/>
            <a:r>
              <a:rPr lang="en-US" altLang="zh-CN" sz="3600" dirty="0">
                <a:solidFill>
                  <a:srgbClr val="C00000"/>
                </a:solidFill>
                <a:latin typeface="Times New Roman" pitchFamily="18" charset="0"/>
                <a:ea typeface="PMingLiU" pitchFamily="18" charset="-120"/>
              </a:rPr>
              <a:t>Some Examples of Two-dimensional DFT</a:t>
            </a:r>
          </a:p>
        </p:txBody>
      </p:sp>
      <p:sp>
        <p:nvSpPr>
          <p:cNvPr id="187404" name="Line 12"/>
          <p:cNvSpPr>
            <a:spLocks noChangeShapeType="1"/>
          </p:cNvSpPr>
          <p:nvPr/>
        </p:nvSpPr>
        <p:spPr bwMode="auto">
          <a:xfrm>
            <a:off x="4078288" y="5734050"/>
            <a:ext cx="1008062" cy="0"/>
          </a:xfrm>
          <a:prstGeom prst="line">
            <a:avLst/>
          </a:prstGeom>
          <a:noFill/>
          <a:ln w="9525">
            <a:solidFill>
              <a:schemeClr val="tx1"/>
            </a:solidFill>
            <a:round/>
            <a:headEnd/>
            <a:tailEnd type="triangle" w="med" len="med"/>
          </a:ln>
          <a:effectLst/>
        </p:spPr>
        <p:txBody>
          <a:bodyPr/>
          <a:lstStyle/>
          <a:p>
            <a:endParaRPr lang="en-US"/>
          </a:p>
        </p:txBody>
      </p:sp>
      <p:sp>
        <p:nvSpPr>
          <p:cNvPr id="187405" name="Line 13"/>
          <p:cNvSpPr>
            <a:spLocks noChangeShapeType="1"/>
          </p:cNvSpPr>
          <p:nvPr/>
        </p:nvSpPr>
        <p:spPr bwMode="auto">
          <a:xfrm>
            <a:off x="4078288" y="5734050"/>
            <a:ext cx="0" cy="792163"/>
          </a:xfrm>
          <a:prstGeom prst="line">
            <a:avLst/>
          </a:prstGeom>
          <a:noFill/>
          <a:ln w="9525">
            <a:solidFill>
              <a:schemeClr val="tx1"/>
            </a:solidFill>
            <a:round/>
            <a:headEnd/>
            <a:tailEnd type="triangle" w="med" len="med"/>
          </a:ln>
          <a:effectLst/>
        </p:spPr>
        <p:txBody>
          <a:bodyPr/>
          <a:lstStyle/>
          <a:p>
            <a:endParaRPr lang="en-US"/>
          </a:p>
        </p:txBody>
      </p:sp>
      <p:sp>
        <p:nvSpPr>
          <p:cNvPr id="187406" name="Text Box 14"/>
          <p:cNvSpPr txBox="1">
            <a:spLocks noChangeArrowheads="1"/>
          </p:cNvSpPr>
          <p:nvPr/>
        </p:nvSpPr>
        <p:spPr bwMode="auto">
          <a:xfrm>
            <a:off x="5219700" y="5589588"/>
            <a:ext cx="803275" cy="396875"/>
          </a:xfrm>
          <a:prstGeom prst="rect">
            <a:avLst/>
          </a:prstGeom>
          <a:noFill/>
          <a:ln w="9525">
            <a:noFill/>
            <a:miter lim="800000"/>
            <a:headEnd/>
            <a:tailEnd/>
          </a:ln>
          <a:effectLst/>
        </p:spPr>
        <p:txBody>
          <a:bodyPr wrap="none">
            <a:spAutoFit/>
          </a:bodyPr>
          <a:lstStyle/>
          <a:p>
            <a:r>
              <a:rPr lang="en-US" altLang="zh-CN"/>
              <a:t>y or v</a:t>
            </a:r>
          </a:p>
        </p:txBody>
      </p:sp>
      <p:sp>
        <p:nvSpPr>
          <p:cNvPr id="187407" name="Text Box 15"/>
          <p:cNvSpPr txBox="1">
            <a:spLocks noChangeArrowheads="1"/>
          </p:cNvSpPr>
          <p:nvPr/>
        </p:nvSpPr>
        <p:spPr bwMode="auto">
          <a:xfrm>
            <a:off x="4202113" y="6230938"/>
            <a:ext cx="817562" cy="396875"/>
          </a:xfrm>
          <a:prstGeom prst="rect">
            <a:avLst/>
          </a:prstGeom>
          <a:noFill/>
          <a:ln w="9525">
            <a:noFill/>
            <a:miter lim="800000"/>
            <a:headEnd/>
            <a:tailEnd/>
          </a:ln>
          <a:effectLst/>
        </p:spPr>
        <p:txBody>
          <a:bodyPr wrap="none">
            <a:spAutoFit/>
          </a:bodyPr>
          <a:lstStyle/>
          <a:p>
            <a:r>
              <a:rPr lang="en-US" altLang="zh-CN"/>
              <a:t>x or u</a:t>
            </a:r>
          </a:p>
        </p:txBody>
      </p:sp>
      <p:sp>
        <p:nvSpPr>
          <p:cNvPr id="187408" name="Text Box 16"/>
          <p:cNvSpPr txBox="1">
            <a:spLocks noChangeArrowheads="1"/>
          </p:cNvSpPr>
          <p:nvPr/>
        </p:nvSpPr>
        <p:spPr bwMode="auto">
          <a:xfrm>
            <a:off x="250825" y="5661025"/>
            <a:ext cx="2814232" cy="369332"/>
          </a:xfrm>
          <a:prstGeom prst="rect">
            <a:avLst/>
          </a:prstGeom>
          <a:noFill/>
          <a:ln w="9525">
            <a:noFill/>
            <a:miter lim="800000"/>
            <a:headEnd/>
            <a:tailEnd/>
          </a:ln>
          <a:effectLst/>
        </p:spPr>
        <p:txBody>
          <a:bodyPr wrap="none">
            <a:spAutoFit/>
          </a:bodyPr>
          <a:lstStyle/>
          <a:p>
            <a:r>
              <a:rPr lang="en-US" altLang="zh-CN" dirty="0">
                <a:solidFill>
                  <a:srgbClr val="00B050"/>
                </a:solidFill>
              </a:rPr>
              <a:t>Convention of coordination: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One Dimensional Fourier Transform &amp; Its Inverse (Discrete Case)</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 Fourier Transform of a discrete function of a variable f(x), x = 0, 1, …, M – 1 is given by the following equation:</a:t>
            </a:r>
          </a:p>
          <a:p>
            <a:pPr algn="just"/>
            <a:endParaRPr lang="en-US" dirty="0"/>
          </a:p>
          <a:p>
            <a:pPr algn="just"/>
            <a:endParaRPr lang="en-US" dirty="0"/>
          </a:p>
          <a:p>
            <a:pPr algn="just"/>
            <a:r>
              <a:rPr lang="en-US" dirty="0"/>
              <a:t>Given F(u), we can obtain the original function back using inverse Discrete Fourier Transform given below:</a:t>
            </a:r>
          </a:p>
          <a:p>
            <a:pPr algn="just">
              <a:buNone/>
            </a:pPr>
            <a:r>
              <a:rPr lang="en-US" dirty="0"/>
              <a:t>	</a:t>
            </a:r>
          </a:p>
        </p:txBody>
      </p:sp>
      <p:graphicFrame>
        <p:nvGraphicFramePr>
          <p:cNvPr id="21506" name="Object 2"/>
          <p:cNvGraphicFramePr>
            <a:graphicFrameLocks noChangeAspect="1"/>
          </p:cNvGraphicFramePr>
          <p:nvPr/>
        </p:nvGraphicFramePr>
        <p:xfrm>
          <a:off x="1295400" y="3136900"/>
          <a:ext cx="6705600" cy="749300"/>
        </p:xfrm>
        <a:graphic>
          <a:graphicData uri="http://schemas.openxmlformats.org/presentationml/2006/ole">
            <mc:AlternateContent xmlns:mc="http://schemas.openxmlformats.org/markup-compatibility/2006">
              <mc:Choice xmlns:v="urn:schemas-microsoft-com:vml" Requires="v">
                <p:oleObj spid="_x0000_s121858" name="Equation" r:id="rId2" imgW="3390840" imgH="431640" progId="">
                  <p:embed/>
                </p:oleObj>
              </mc:Choice>
              <mc:Fallback>
                <p:oleObj name="Equation" r:id="rId2" imgW="3390840" imgH="4316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136900"/>
                        <a:ext cx="6705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7" name="Object 3"/>
          <p:cNvGraphicFramePr>
            <a:graphicFrameLocks noChangeAspect="1"/>
          </p:cNvGraphicFramePr>
          <p:nvPr/>
        </p:nvGraphicFramePr>
        <p:xfrm>
          <a:off x="1295400" y="5486400"/>
          <a:ext cx="6934200" cy="838200"/>
        </p:xfrm>
        <a:graphic>
          <a:graphicData uri="http://schemas.openxmlformats.org/presentationml/2006/ole">
            <mc:AlternateContent xmlns:mc="http://schemas.openxmlformats.org/markup-compatibility/2006">
              <mc:Choice xmlns:v="urn:schemas-microsoft-com:vml" Requires="v">
                <p:oleObj spid="_x0000_s121859" name="Equation" r:id="rId4" imgW="3098520" imgH="431640" progId="">
                  <p:embed/>
                </p:oleObj>
              </mc:Choice>
              <mc:Fallback>
                <p:oleObj name="Equation" r:id="rId4" imgW="3098520" imgH="43164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5486400"/>
                        <a:ext cx="6934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419" name="Picture 3"/>
          <p:cNvPicPr>
            <a:picLocks noChangeAspect="1" noChangeArrowheads="1"/>
          </p:cNvPicPr>
          <p:nvPr/>
        </p:nvPicPr>
        <p:blipFill>
          <a:blip r:embed="rId2" cstate="print"/>
          <a:srcRect/>
          <a:stretch>
            <a:fillRect/>
          </a:stretch>
        </p:blipFill>
        <p:spPr bwMode="auto">
          <a:xfrm>
            <a:off x="468313" y="1108075"/>
            <a:ext cx="8383587" cy="4454525"/>
          </a:xfrm>
          <a:prstGeom prst="rect">
            <a:avLst/>
          </a:prstGeom>
          <a:noFill/>
          <a:ln w="9525">
            <a:noFill/>
            <a:miter lim="800000"/>
            <a:headEnd/>
            <a:tailEnd/>
          </a:ln>
          <a:effectLst/>
        </p:spPr>
      </p:pic>
      <p:sp>
        <p:nvSpPr>
          <p:cNvPr id="188421" name="Text Box 5"/>
          <p:cNvSpPr txBox="1">
            <a:spLocks noChangeArrowheads="1"/>
          </p:cNvSpPr>
          <p:nvPr/>
        </p:nvSpPr>
        <p:spPr bwMode="auto">
          <a:xfrm>
            <a:off x="6227763" y="908050"/>
            <a:ext cx="725487" cy="457200"/>
          </a:xfrm>
          <a:prstGeom prst="rect">
            <a:avLst/>
          </a:prstGeom>
          <a:solidFill>
            <a:schemeClr val="hlink"/>
          </a:solid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shift</a:t>
            </a:r>
          </a:p>
        </p:txBody>
      </p:sp>
      <p:sp>
        <p:nvSpPr>
          <p:cNvPr id="188423" name="Text Box 7"/>
          <p:cNvSpPr txBox="1">
            <a:spLocks noChangeArrowheads="1"/>
          </p:cNvSpPr>
          <p:nvPr/>
        </p:nvSpPr>
        <p:spPr bwMode="auto">
          <a:xfrm>
            <a:off x="173038" y="5516563"/>
            <a:ext cx="8970962" cy="646331"/>
          </a:xfrm>
          <a:prstGeom prst="rect">
            <a:avLst/>
          </a:prstGeom>
          <a:noFill/>
          <a:ln w="9525">
            <a:noFill/>
            <a:miter lim="800000"/>
            <a:headEnd/>
            <a:tailEnd/>
          </a:ln>
          <a:effectLst/>
        </p:spPr>
        <p:txBody>
          <a:bodyPr>
            <a:spAutoFit/>
          </a:bodyPr>
          <a:lstStyle/>
          <a:p>
            <a:pPr algn="ctr"/>
            <a:r>
              <a:rPr lang="en-US" altLang="zh-CN" dirty="0">
                <a:solidFill>
                  <a:srgbClr val="00B050"/>
                </a:solidFill>
              </a:rPr>
              <a:t>Consider the relationship between the separation of zeros in u- or v- direction and the width or height of white block of source image.</a:t>
            </a:r>
          </a:p>
        </p:txBody>
      </p:sp>
      <p:sp>
        <p:nvSpPr>
          <p:cNvPr id="5" name="Text Box 11"/>
          <p:cNvSpPr txBox="1">
            <a:spLocks noChangeArrowheads="1"/>
          </p:cNvSpPr>
          <p:nvPr/>
        </p:nvSpPr>
        <p:spPr bwMode="auto">
          <a:xfrm>
            <a:off x="1" y="280988"/>
            <a:ext cx="9143999" cy="646331"/>
          </a:xfrm>
          <a:prstGeom prst="rect">
            <a:avLst/>
          </a:prstGeom>
          <a:noFill/>
          <a:ln w="9525">
            <a:noFill/>
            <a:miter lim="800000"/>
            <a:headEnd/>
            <a:tailEnd/>
          </a:ln>
          <a:effectLst/>
        </p:spPr>
        <p:txBody>
          <a:bodyPr wrap="square">
            <a:spAutoFit/>
          </a:bodyPr>
          <a:lstStyle/>
          <a:p>
            <a:pPr algn="ctr"/>
            <a:r>
              <a:rPr lang="en-US" altLang="zh-CN" sz="3600" dirty="0">
                <a:solidFill>
                  <a:srgbClr val="C00000"/>
                </a:solidFill>
                <a:latin typeface="Times New Roman" pitchFamily="18" charset="0"/>
                <a:ea typeface="PMingLiU" pitchFamily="18" charset="-120"/>
              </a:rPr>
              <a:t>Some Examples of Two-dimensional DFT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89444" name="Rectangle 4"/>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89445" name="Rectangle 5"/>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89446" name="Rectangle 6"/>
          <p:cNvSpPr>
            <a:spLocks noChangeArrowheads="1"/>
          </p:cNvSpPr>
          <p:nvPr/>
        </p:nvSpPr>
        <p:spPr bwMode="auto">
          <a:xfrm>
            <a:off x="463550" y="3016250"/>
            <a:ext cx="9144000" cy="0"/>
          </a:xfrm>
          <a:prstGeom prst="rect">
            <a:avLst/>
          </a:prstGeom>
          <a:noFill/>
          <a:ln w="9525">
            <a:noFill/>
            <a:miter lim="800000"/>
            <a:headEnd/>
            <a:tailEnd/>
          </a:ln>
          <a:effectLst/>
        </p:spPr>
        <p:txBody>
          <a:bodyPr wrap="none" anchor="ctr">
            <a:spAutoFit/>
          </a:bodyPr>
          <a:lstStyle/>
          <a:p>
            <a:endParaRPr lang="en-US"/>
          </a:p>
        </p:txBody>
      </p:sp>
      <p:sp>
        <p:nvSpPr>
          <p:cNvPr id="189447"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89448"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89449" name="Rectangle 9"/>
          <p:cNvSpPr>
            <a:spLocks noChangeArrowheads="1"/>
          </p:cNvSpPr>
          <p:nvPr/>
        </p:nvSpPr>
        <p:spPr bwMode="auto">
          <a:xfrm>
            <a:off x="0" y="1531938"/>
            <a:ext cx="9144000" cy="0"/>
          </a:xfrm>
          <a:prstGeom prst="rect">
            <a:avLst/>
          </a:prstGeom>
          <a:noFill/>
          <a:ln w="9525">
            <a:noFill/>
            <a:miter lim="800000"/>
            <a:headEnd/>
            <a:tailEnd/>
          </a:ln>
          <a:effectLst/>
        </p:spPr>
        <p:txBody>
          <a:bodyPr wrap="none" anchor="ctr">
            <a:spAutoFit/>
          </a:bodyPr>
          <a:lstStyle/>
          <a:p>
            <a:endParaRPr lang="en-US"/>
          </a:p>
        </p:txBody>
      </p:sp>
      <p:pic>
        <p:nvPicPr>
          <p:cNvPr id="189450" name="Picture 10" descr="http://www.dca.fee.unicamp.br/dipcourse/html-dip/c5/s5/3dplot.gif"/>
          <p:cNvPicPr>
            <a:picLocks noChangeAspect="1" noChangeArrowheads="1"/>
          </p:cNvPicPr>
          <p:nvPr/>
        </p:nvPicPr>
        <p:blipFill>
          <a:blip r:embed="rId2" r:link="rId3" cstate="print"/>
          <a:srcRect/>
          <a:stretch>
            <a:fillRect/>
          </a:stretch>
        </p:blipFill>
        <p:spPr bwMode="auto">
          <a:xfrm>
            <a:off x="1524000" y="1027113"/>
            <a:ext cx="5676900" cy="4840287"/>
          </a:xfrm>
          <a:prstGeom prst="rect">
            <a:avLst/>
          </a:prstGeom>
          <a:noFill/>
        </p:spPr>
      </p:pic>
      <p:sp>
        <p:nvSpPr>
          <p:cNvPr id="189451" name="Text Box 11"/>
          <p:cNvSpPr txBox="1">
            <a:spLocks noChangeArrowheads="1"/>
          </p:cNvSpPr>
          <p:nvPr/>
        </p:nvSpPr>
        <p:spPr bwMode="auto">
          <a:xfrm>
            <a:off x="2329487" y="6107668"/>
            <a:ext cx="3757952" cy="369332"/>
          </a:xfrm>
          <a:prstGeom prst="rect">
            <a:avLst/>
          </a:prstGeom>
          <a:noFill/>
          <a:ln w="9525">
            <a:noFill/>
            <a:miter lim="800000"/>
            <a:headEnd/>
            <a:tailEnd/>
          </a:ln>
          <a:effectLst/>
        </p:spPr>
        <p:txBody>
          <a:bodyPr wrap="none">
            <a:spAutoFit/>
          </a:bodyPr>
          <a:lstStyle/>
          <a:p>
            <a:pPr algn="ctr"/>
            <a:r>
              <a:rPr lang="en-US" altLang="zh-CN" dirty="0">
                <a:solidFill>
                  <a:srgbClr val="00B050"/>
                </a:solidFill>
              </a:rPr>
              <a:t>Shape of three dimensional spectrum </a:t>
            </a:r>
          </a:p>
        </p:txBody>
      </p:sp>
      <p:sp>
        <p:nvSpPr>
          <p:cNvPr id="11" name="Text Box 11"/>
          <p:cNvSpPr txBox="1">
            <a:spLocks noChangeArrowheads="1"/>
          </p:cNvSpPr>
          <p:nvPr/>
        </p:nvSpPr>
        <p:spPr bwMode="auto">
          <a:xfrm>
            <a:off x="1" y="152400"/>
            <a:ext cx="9143999" cy="646331"/>
          </a:xfrm>
          <a:prstGeom prst="rect">
            <a:avLst/>
          </a:prstGeom>
          <a:noFill/>
          <a:ln w="9525">
            <a:noFill/>
            <a:miter lim="800000"/>
            <a:headEnd/>
            <a:tailEnd/>
          </a:ln>
          <a:effectLst/>
        </p:spPr>
        <p:txBody>
          <a:bodyPr wrap="square">
            <a:spAutoFit/>
          </a:bodyPr>
          <a:lstStyle/>
          <a:p>
            <a:pPr algn="ctr"/>
            <a:r>
              <a:rPr lang="en-US" altLang="zh-CN" sz="3600" dirty="0">
                <a:solidFill>
                  <a:srgbClr val="C00000"/>
                </a:solidFill>
                <a:latin typeface="Times New Roman" pitchFamily="18" charset="0"/>
                <a:ea typeface="PMingLiU" pitchFamily="18" charset="-120"/>
              </a:rPr>
              <a:t>Shape of The Three-Dimensional Spectrum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90468" name="Rectangle 4"/>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90469" name="Rectangle 5"/>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pic>
        <p:nvPicPr>
          <p:cNvPr id="190470" name="Picture 6" descr="http://www.dca.fee.unicamp.br/dipcourse/html-dip/c5/s3/original.gif"/>
          <p:cNvPicPr>
            <a:picLocks noChangeAspect="1" noChangeArrowheads="1"/>
          </p:cNvPicPr>
          <p:nvPr/>
        </p:nvPicPr>
        <p:blipFill>
          <a:blip r:embed="rId2" r:link="rId3" cstate="print"/>
          <a:srcRect/>
          <a:stretch>
            <a:fillRect/>
          </a:stretch>
        </p:blipFill>
        <p:spPr bwMode="auto">
          <a:xfrm>
            <a:off x="1668463" y="1581150"/>
            <a:ext cx="2087562" cy="2087563"/>
          </a:xfrm>
          <a:prstGeom prst="rect">
            <a:avLst/>
          </a:prstGeom>
          <a:noFill/>
        </p:spPr>
      </p:pic>
      <p:pic>
        <p:nvPicPr>
          <p:cNvPr id="190471" name="Picture 7" descr="http://www.dca.fee.unicamp.br/dipcourse/html-dip/c5/s3/original-spectrum.gif"/>
          <p:cNvPicPr>
            <a:picLocks noChangeAspect="1" noChangeArrowheads="1"/>
          </p:cNvPicPr>
          <p:nvPr/>
        </p:nvPicPr>
        <p:blipFill>
          <a:blip r:embed="rId4" r:link="rId5" cstate="print"/>
          <a:srcRect/>
          <a:stretch>
            <a:fillRect/>
          </a:stretch>
        </p:blipFill>
        <p:spPr bwMode="auto">
          <a:xfrm>
            <a:off x="5175250" y="1557338"/>
            <a:ext cx="2098675" cy="2098675"/>
          </a:xfrm>
          <a:prstGeom prst="rect">
            <a:avLst/>
          </a:prstGeom>
          <a:noFill/>
        </p:spPr>
      </p:pic>
      <p:sp>
        <p:nvSpPr>
          <p:cNvPr id="190472" name="Rectangle 8"/>
          <p:cNvSpPr>
            <a:spLocks noChangeArrowheads="1"/>
          </p:cNvSpPr>
          <p:nvPr/>
        </p:nvSpPr>
        <p:spPr bwMode="auto">
          <a:xfrm>
            <a:off x="463550" y="3016250"/>
            <a:ext cx="9144000" cy="0"/>
          </a:xfrm>
          <a:prstGeom prst="rect">
            <a:avLst/>
          </a:prstGeom>
          <a:noFill/>
          <a:ln w="9525">
            <a:noFill/>
            <a:miter lim="800000"/>
            <a:headEnd/>
            <a:tailEnd/>
          </a:ln>
          <a:effectLst/>
        </p:spPr>
        <p:txBody>
          <a:bodyPr wrap="none" anchor="ctr">
            <a:spAutoFit/>
          </a:bodyPr>
          <a:lstStyle/>
          <a:p>
            <a:endParaRPr lang="en-US"/>
          </a:p>
        </p:txBody>
      </p:sp>
      <p:pic>
        <p:nvPicPr>
          <p:cNvPr id="190473" name="Picture 9" descr="http://www.dca.fee.unicamp.br/dipcourse/html-dip/c5/s3/rotated.gif"/>
          <p:cNvPicPr>
            <a:picLocks noChangeAspect="1" noChangeArrowheads="1"/>
          </p:cNvPicPr>
          <p:nvPr/>
        </p:nvPicPr>
        <p:blipFill>
          <a:blip r:embed="rId6" r:link="rId7" cstate="print"/>
          <a:srcRect/>
          <a:stretch>
            <a:fillRect/>
          </a:stretch>
        </p:blipFill>
        <p:spPr bwMode="auto">
          <a:xfrm>
            <a:off x="1665288" y="3922713"/>
            <a:ext cx="2074862" cy="2074862"/>
          </a:xfrm>
          <a:prstGeom prst="rect">
            <a:avLst/>
          </a:prstGeom>
          <a:noFill/>
        </p:spPr>
      </p:pic>
      <p:pic>
        <p:nvPicPr>
          <p:cNvPr id="190474" name="Picture 10" descr="http://www.dca.fee.unicamp.br/dipcourse/html-dip/c5/s3/rotated-spectrum.gif"/>
          <p:cNvPicPr>
            <a:picLocks noChangeAspect="1" noChangeArrowheads="1"/>
          </p:cNvPicPr>
          <p:nvPr/>
        </p:nvPicPr>
        <p:blipFill>
          <a:blip r:embed="rId8" r:link="rId9" cstate="print"/>
          <a:srcRect/>
          <a:stretch>
            <a:fillRect/>
          </a:stretch>
        </p:blipFill>
        <p:spPr bwMode="auto">
          <a:xfrm>
            <a:off x="5184775" y="3924300"/>
            <a:ext cx="2098675" cy="2098675"/>
          </a:xfrm>
          <a:prstGeom prst="rect">
            <a:avLst/>
          </a:prstGeom>
          <a:noFill/>
        </p:spPr>
      </p:pic>
      <p:sp>
        <p:nvSpPr>
          <p:cNvPr id="190475"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90476" name="Rectangle 1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90477" name="AutoShape 13"/>
          <p:cNvSpPr>
            <a:spLocks noChangeArrowheads="1"/>
          </p:cNvSpPr>
          <p:nvPr/>
        </p:nvSpPr>
        <p:spPr bwMode="auto">
          <a:xfrm>
            <a:off x="4027488" y="2316163"/>
            <a:ext cx="903287" cy="381000"/>
          </a:xfrm>
          <a:prstGeom prst="rightArrow">
            <a:avLst>
              <a:gd name="adj1" fmla="val 50000"/>
              <a:gd name="adj2" fmla="val 59271"/>
            </a:avLst>
          </a:prstGeom>
          <a:solidFill>
            <a:schemeClr val="accent2"/>
          </a:solidFill>
          <a:ln w="9525">
            <a:noFill/>
            <a:miter lim="800000"/>
            <a:headEnd/>
            <a:tailEnd/>
          </a:ln>
          <a:effectLst/>
        </p:spPr>
        <p:txBody>
          <a:bodyPr wrap="none" anchor="ctr"/>
          <a:lstStyle/>
          <a:p>
            <a:endParaRPr lang="en-US"/>
          </a:p>
        </p:txBody>
      </p:sp>
      <p:sp>
        <p:nvSpPr>
          <p:cNvPr id="190478" name="AutoShape 14"/>
          <p:cNvSpPr>
            <a:spLocks noChangeArrowheads="1"/>
          </p:cNvSpPr>
          <p:nvPr/>
        </p:nvSpPr>
        <p:spPr bwMode="auto">
          <a:xfrm>
            <a:off x="4002088" y="4683125"/>
            <a:ext cx="903287" cy="381000"/>
          </a:xfrm>
          <a:prstGeom prst="rightArrow">
            <a:avLst>
              <a:gd name="adj1" fmla="val 50000"/>
              <a:gd name="adj2" fmla="val 59271"/>
            </a:avLst>
          </a:prstGeom>
          <a:solidFill>
            <a:schemeClr val="accent2"/>
          </a:solidFill>
          <a:ln w="9525">
            <a:noFill/>
            <a:miter lim="800000"/>
            <a:headEnd/>
            <a:tailEnd/>
          </a:ln>
          <a:effectLst/>
        </p:spPr>
        <p:txBody>
          <a:bodyPr wrap="none" anchor="ctr"/>
          <a:lstStyle/>
          <a:p>
            <a:endParaRPr lang="en-US"/>
          </a:p>
        </p:txBody>
      </p:sp>
      <p:sp>
        <p:nvSpPr>
          <p:cNvPr id="190479" name="Text Box 15"/>
          <p:cNvSpPr txBox="1">
            <a:spLocks noChangeArrowheads="1"/>
          </p:cNvSpPr>
          <p:nvPr/>
        </p:nvSpPr>
        <p:spPr bwMode="auto">
          <a:xfrm>
            <a:off x="4016375" y="2738438"/>
            <a:ext cx="760413"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DFT</a:t>
            </a:r>
          </a:p>
        </p:txBody>
      </p:sp>
      <p:sp>
        <p:nvSpPr>
          <p:cNvPr id="190480" name="Text Box 16"/>
          <p:cNvSpPr txBox="1">
            <a:spLocks noChangeArrowheads="1"/>
          </p:cNvSpPr>
          <p:nvPr/>
        </p:nvSpPr>
        <p:spPr bwMode="auto">
          <a:xfrm>
            <a:off x="4035425" y="5118100"/>
            <a:ext cx="760413"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DFT</a:t>
            </a:r>
          </a:p>
        </p:txBody>
      </p:sp>
      <p:sp>
        <p:nvSpPr>
          <p:cNvPr id="190481" name="Rectangle 17"/>
          <p:cNvSpPr>
            <a:spLocks noChangeArrowheads="1"/>
          </p:cNvSpPr>
          <p:nvPr/>
        </p:nvSpPr>
        <p:spPr bwMode="auto">
          <a:xfrm>
            <a:off x="76200" y="457200"/>
            <a:ext cx="8974701" cy="646331"/>
          </a:xfrm>
          <a:prstGeom prst="rect">
            <a:avLst/>
          </a:prstGeom>
          <a:noFill/>
          <a:ln w="9525">
            <a:noFill/>
            <a:miter lim="800000"/>
            <a:headEnd/>
            <a:tailEnd/>
          </a:ln>
          <a:effectLst/>
        </p:spPr>
        <p:txBody>
          <a:bodyPr wrap="none">
            <a:spAutoFit/>
          </a:bodyPr>
          <a:lstStyle/>
          <a:p>
            <a:pPr algn="ctr"/>
            <a:r>
              <a:rPr lang="en-US" altLang="zh-TW" sz="3600" dirty="0">
                <a:solidFill>
                  <a:srgbClr val="C00000"/>
                </a:solidFill>
              </a:rPr>
              <a:t>The Property of Two-Dimensional DFT Rotation</a:t>
            </a:r>
            <a:endParaRPr lang="en-US" altLang="zh-CN" sz="3600" dirty="0">
              <a:solidFill>
                <a:srgbClr val="C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91492" name="Rectangle 4"/>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91493" name="Rectangle 5"/>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91494" name="Rectangle 6"/>
          <p:cNvSpPr>
            <a:spLocks noChangeArrowheads="1"/>
          </p:cNvSpPr>
          <p:nvPr/>
        </p:nvSpPr>
        <p:spPr bwMode="auto">
          <a:xfrm>
            <a:off x="463550" y="3016250"/>
            <a:ext cx="9144000" cy="0"/>
          </a:xfrm>
          <a:prstGeom prst="rect">
            <a:avLst/>
          </a:prstGeom>
          <a:noFill/>
          <a:ln w="9525">
            <a:noFill/>
            <a:miter lim="800000"/>
            <a:headEnd/>
            <a:tailEnd/>
          </a:ln>
          <a:effectLst/>
        </p:spPr>
        <p:txBody>
          <a:bodyPr wrap="none" anchor="ctr">
            <a:spAutoFit/>
          </a:bodyPr>
          <a:lstStyle/>
          <a:p>
            <a:endParaRPr lang="en-US"/>
          </a:p>
        </p:txBody>
      </p:sp>
      <p:sp>
        <p:nvSpPr>
          <p:cNvPr id="191495"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91496"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91497" name="AutoShape 9"/>
          <p:cNvSpPr>
            <a:spLocks noChangeArrowheads="1"/>
          </p:cNvSpPr>
          <p:nvPr/>
        </p:nvSpPr>
        <p:spPr bwMode="auto">
          <a:xfrm>
            <a:off x="4643438" y="1544638"/>
            <a:ext cx="903287" cy="381000"/>
          </a:xfrm>
          <a:prstGeom prst="rightArrow">
            <a:avLst>
              <a:gd name="adj1" fmla="val 50000"/>
              <a:gd name="adj2" fmla="val 59271"/>
            </a:avLst>
          </a:prstGeom>
          <a:solidFill>
            <a:schemeClr val="accent2"/>
          </a:solidFill>
          <a:ln w="9525">
            <a:noFill/>
            <a:miter lim="800000"/>
            <a:headEnd/>
            <a:tailEnd/>
          </a:ln>
          <a:effectLst/>
        </p:spPr>
        <p:txBody>
          <a:bodyPr wrap="none" anchor="ctr"/>
          <a:lstStyle/>
          <a:p>
            <a:endParaRPr lang="en-US"/>
          </a:p>
        </p:txBody>
      </p:sp>
      <p:sp>
        <p:nvSpPr>
          <p:cNvPr id="191498" name="AutoShape 10"/>
          <p:cNvSpPr>
            <a:spLocks noChangeArrowheads="1"/>
          </p:cNvSpPr>
          <p:nvPr/>
        </p:nvSpPr>
        <p:spPr bwMode="auto">
          <a:xfrm>
            <a:off x="4697413" y="4629150"/>
            <a:ext cx="903287" cy="381000"/>
          </a:xfrm>
          <a:prstGeom prst="rightArrow">
            <a:avLst>
              <a:gd name="adj1" fmla="val 50000"/>
              <a:gd name="adj2" fmla="val 59271"/>
            </a:avLst>
          </a:prstGeom>
          <a:solidFill>
            <a:schemeClr val="accent2"/>
          </a:solidFill>
          <a:ln w="9525" algn="ctr">
            <a:noFill/>
            <a:miter lim="800000"/>
            <a:headEnd/>
            <a:tailEnd/>
          </a:ln>
          <a:effectLst/>
        </p:spPr>
        <p:txBody>
          <a:bodyPr wrap="none" anchor="ctr"/>
          <a:lstStyle/>
          <a:p>
            <a:endParaRPr lang="en-US"/>
          </a:p>
        </p:txBody>
      </p:sp>
      <p:sp>
        <p:nvSpPr>
          <p:cNvPr id="191499" name="Text Box 11"/>
          <p:cNvSpPr txBox="1">
            <a:spLocks noChangeArrowheads="1"/>
          </p:cNvSpPr>
          <p:nvPr/>
        </p:nvSpPr>
        <p:spPr bwMode="auto">
          <a:xfrm>
            <a:off x="4722813" y="2001838"/>
            <a:ext cx="760412"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DFT</a:t>
            </a:r>
          </a:p>
        </p:txBody>
      </p:sp>
      <p:sp>
        <p:nvSpPr>
          <p:cNvPr id="191500" name="Text Box 12"/>
          <p:cNvSpPr txBox="1">
            <a:spLocks noChangeArrowheads="1"/>
          </p:cNvSpPr>
          <p:nvPr/>
        </p:nvSpPr>
        <p:spPr bwMode="auto">
          <a:xfrm>
            <a:off x="4730750" y="5064125"/>
            <a:ext cx="760413"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DFT</a:t>
            </a:r>
          </a:p>
        </p:txBody>
      </p:sp>
      <p:pic>
        <p:nvPicPr>
          <p:cNvPr id="191501" name="Picture 13" descr="http://www.dca.fee.unicamp.br/dipcourse/html-dip/c5/s3/original.gif"/>
          <p:cNvPicPr>
            <a:picLocks noChangeAspect="1" noChangeArrowheads="1"/>
          </p:cNvPicPr>
          <p:nvPr/>
        </p:nvPicPr>
        <p:blipFill>
          <a:blip r:embed="rId2" r:link="rId3" cstate="print"/>
          <a:srcRect/>
          <a:stretch>
            <a:fillRect/>
          </a:stretch>
        </p:blipFill>
        <p:spPr bwMode="auto">
          <a:xfrm>
            <a:off x="2765425" y="1341438"/>
            <a:ext cx="1219200" cy="1219200"/>
          </a:xfrm>
          <a:prstGeom prst="rect">
            <a:avLst/>
          </a:prstGeom>
          <a:noFill/>
        </p:spPr>
      </p:pic>
      <p:pic>
        <p:nvPicPr>
          <p:cNvPr id="191502" name="Picture 14" descr="http://www.dca.fee.unicamp.br/dipcourse/html-dip/c5/s3/rotated.gif"/>
          <p:cNvPicPr>
            <a:picLocks noChangeAspect="1" noChangeArrowheads="1"/>
          </p:cNvPicPr>
          <p:nvPr/>
        </p:nvPicPr>
        <p:blipFill>
          <a:blip r:embed="rId4" r:link="rId5" cstate="print"/>
          <a:srcRect/>
          <a:stretch>
            <a:fillRect/>
          </a:stretch>
        </p:blipFill>
        <p:spPr bwMode="auto">
          <a:xfrm>
            <a:off x="2770188" y="2684463"/>
            <a:ext cx="1219200" cy="1219200"/>
          </a:xfrm>
          <a:prstGeom prst="rect">
            <a:avLst/>
          </a:prstGeom>
          <a:noFill/>
        </p:spPr>
      </p:pic>
      <p:pic>
        <p:nvPicPr>
          <p:cNvPr id="191503" name="Picture 15" descr="http://www.dca.fee.unicamp.br/dipcourse/html-dip/c5/s3/addition.gif"/>
          <p:cNvPicPr>
            <a:picLocks noChangeAspect="1" noChangeArrowheads="1"/>
          </p:cNvPicPr>
          <p:nvPr/>
        </p:nvPicPr>
        <p:blipFill>
          <a:blip r:embed="rId6" r:link="rId7" cstate="print"/>
          <a:srcRect/>
          <a:stretch>
            <a:fillRect/>
          </a:stretch>
        </p:blipFill>
        <p:spPr bwMode="auto">
          <a:xfrm>
            <a:off x="2305050" y="4165600"/>
            <a:ext cx="2052638" cy="2052638"/>
          </a:xfrm>
          <a:prstGeom prst="rect">
            <a:avLst/>
          </a:prstGeom>
          <a:noFill/>
        </p:spPr>
      </p:pic>
      <p:sp>
        <p:nvSpPr>
          <p:cNvPr id="191504" name="Rectangle 16"/>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1505" name="Rectangle 17"/>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1506" name="Rectangle 18"/>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pic>
        <p:nvPicPr>
          <p:cNvPr id="191507" name="Picture 19" descr="http://www.dca.fee.unicamp.br/dipcourse/html-dip/c5/s3/original-spectrum.gif"/>
          <p:cNvPicPr>
            <a:picLocks noChangeAspect="1" noChangeArrowheads="1"/>
          </p:cNvPicPr>
          <p:nvPr/>
        </p:nvPicPr>
        <p:blipFill>
          <a:blip r:embed="rId8" r:link="rId9" cstate="print"/>
          <a:srcRect/>
          <a:stretch>
            <a:fillRect/>
          </a:stretch>
        </p:blipFill>
        <p:spPr bwMode="auto">
          <a:xfrm>
            <a:off x="6157913" y="1365250"/>
            <a:ext cx="1219200" cy="1219200"/>
          </a:xfrm>
          <a:prstGeom prst="rect">
            <a:avLst/>
          </a:prstGeom>
          <a:noFill/>
        </p:spPr>
      </p:pic>
      <p:pic>
        <p:nvPicPr>
          <p:cNvPr id="191508" name="Picture 20" descr="http://www.dca.fee.unicamp.br/dipcourse/html-dip/c5/s3/rotated-spectrum.gif"/>
          <p:cNvPicPr>
            <a:picLocks noChangeAspect="1" noChangeArrowheads="1"/>
          </p:cNvPicPr>
          <p:nvPr/>
        </p:nvPicPr>
        <p:blipFill>
          <a:blip r:embed="rId10" r:link="rId11" cstate="print"/>
          <a:srcRect/>
          <a:stretch>
            <a:fillRect/>
          </a:stretch>
        </p:blipFill>
        <p:spPr bwMode="auto">
          <a:xfrm>
            <a:off x="6157913" y="2671763"/>
            <a:ext cx="1219200" cy="1219200"/>
          </a:xfrm>
          <a:prstGeom prst="rect">
            <a:avLst/>
          </a:prstGeom>
          <a:noFill/>
        </p:spPr>
      </p:pic>
      <p:pic>
        <p:nvPicPr>
          <p:cNvPr id="191509" name="Picture 21" descr="http://www.dca.fee.unicamp.br/dipcourse/html-dip/c5/s3/addition-spectrum.gif"/>
          <p:cNvPicPr>
            <a:picLocks noChangeAspect="1" noChangeArrowheads="1"/>
          </p:cNvPicPr>
          <p:nvPr/>
        </p:nvPicPr>
        <p:blipFill>
          <a:blip r:embed="rId12" r:link="rId13" cstate="print"/>
          <a:srcRect/>
          <a:stretch>
            <a:fillRect/>
          </a:stretch>
        </p:blipFill>
        <p:spPr bwMode="auto">
          <a:xfrm>
            <a:off x="5894388" y="4095750"/>
            <a:ext cx="2133600" cy="2133600"/>
          </a:xfrm>
          <a:prstGeom prst="rect">
            <a:avLst/>
          </a:prstGeom>
          <a:noFill/>
        </p:spPr>
      </p:pic>
      <p:sp>
        <p:nvSpPr>
          <p:cNvPr id="191510" name="AutoShape 22"/>
          <p:cNvSpPr>
            <a:spLocks noChangeArrowheads="1"/>
          </p:cNvSpPr>
          <p:nvPr/>
        </p:nvSpPr>
        <p:spPr bwMode="auto">
          <a:xfrm>
            <a:off x="4683125" y="2930525"/>
            <a:ext cx="903288" cy="381000"/>
          </a:xfrm>
          <a:prstGeom prst="rightArrow">
            <a:avLst>
              <a:gd name="adj1" fmla="val 50000"/>
              <a:gd name="adj2" fmla="val 59271"/>
            </a:avLst>
          </a:prstGeom>
          <a:solidFill>
            <a:schemeClr val="accent2"/>
          </a:solidFill>
          <a:ln w="9525" algn="ctr">
            <a:noFill/>
            <a:miter lim="800000"/>
            <a:headEnd/>
            <a:tailEnd/>
          </a:ln>
          <a:effectLst/>
        </p:spPr>
        <p:txBody>
          <a:bodyPr wrap="none" anchor="ctr"/>
          <a:lstStyle/>
          <a:p>
            <a:endParaRPr lang="en-US"/>
          </a:p>
        </p:txBody>
      </p:sp>
      <p:sp>
        <p:nvSpPr>
          <p:cNvPr id="191511" name="Text Box 23"/>
          <p:cNvSpPr txBox="1">
            <a:spLocks noChangeArrowheads="1"/>
          </p:cNvSpPr>
          <p:nvPr/>
        </p:nvSpPr>
        <p:spPr bwMode="auto">
          <a:xfrm>
            <a:off x="4672013" y="3467100"/>
            <a:ext cx="760412"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DFT</a:t>
            </a:r>
          </a:p>
        </p:txBody>
      </p:sp>
      <p:sp>
        <p:nvSpPr>
          <p:cNvPr id="191512" name="Text Box 24"/>
          <p:cNvSpPr txBox="1">
            <a:spLocks noChangeArrowheads="1"/>
          </p:cNvSpPr>
          <p:nvPr/>
        </p:nvSpPr>
        <p:spPr bwMode="auto">
          <a:xfrm>
            <a:off x="2114550" y="1685925"/>
            <a:ext cx="404813"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A</a:t>
            </a:r>
          </a:p>
        </p:txBody>
      </p:sp>
      <p:sp>
        <p:nvSpPr>
          <p:cNvPr id="191513" name="Text Box 25"/>
          <p:cNvSpPr txBox="1">
            <a:spLocks noChangeArrowheads="1"/>
          </p:cNvSpPr>
          <p:nvPr/>
        </p:nvSpPr>
        <p:spPr bwMode="auto">
          <a:xfrm>
            <a:off x="2136775" y="3017838"/>
            <a:ext cx="387350"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B</a:t>
            </a:r>
          </a:p>
        </p:txBody>
      </p:sp>
      <p:sp>
        <p:nvSpPr>
          <p:cNvPr id="191514" name="Text Box 26"/>
          <p:cNvSpPr txBox="1">
            <a:spLocks noChangeArrowheads="1"/>
          </p:cNvSpPr>
          <p:nvPr/>
        </p:nvSpPr>
        <p:spPr bwMode="auto">
          <a:xfrm>
            <a:off x="152400" y="4675188"/>
            <a:ext cx="2041525" cy="369332"/>
          </a:xfrm>
          <a:prstGeom prst="rect">
            <a:avLst/>
          </a:prstGeom>
          <a:noFill/>
          <a:ln w="9525">
            <a:noFill/>
            <a:miter lim="800000"/>
            <a:headEnd/>
            <a:tailEnd/>
          </a:ln>
          <a:effectLst/>
        </p:spPr>
        <p:txBody>
          <a:bodyPr wrap="square">
            <a:spAutoFit/>
          </a:bodyPr>
          <a:lstStyle/>
          <a:p>
            <a:pPr algn="ctr" eaLnBrk="0" hangingPunct="0"/>
            <a:r>
              <a:rPr lang="en-US" altLang="zh-TW" dirty="0">
                <a:solidFill>
                  <a:srgbClr val="00B050"/>
                </a:solidFill>
                <a:latin typeface="Times New Roman" pitchFamily="18" charset="0"/>
                <a:ea typeface="PMingLiU" pitchFamily="18" charset="-120"/>
              </a:rPr>
              <a:t>0.25 * A + 0.75 * B</a:t>
            </a:r>
          </a:p>
        </p:txBody>
      </p:sp>
      <p:sp>
        <p:nvSpPr>
          <p:cNvPr id="191515" name="Rectangle 27"/>
          <p:cNvSpPr>
            <a:spLocks noChangeArrowheads="1"/>
          </p:cNvSpPr>
          <p:nvPr/>
        </p:nvSpPr>
        <p:spPr bwMode="auto">
          <a:xfrm>
            <a:off x="0" y="76200"/>
            <a:ext cx="9144000" cy="1200329"/>
          </a:xfrm>
          <a:prstGeom prst="rect">
            <a:avLst/>
          </a:prstGeom>
          <a:noFill/>
          <a:ln w="9525">
            <a:noFill/>
            <a:miter lim="800000"/>
            <a:headEnd/>
            <a:tailEnd/>
          </a:ln>
          <a:effectLst/>
        </p:spPr>
        <p:txBody>
          <a:bodyPr wrap="square">
            <a:spAutoFit/>
          </a:bodyPr>
          <a:lstStyle/>
          <a:p>
            <a:pPr algn="ctr"/>
            <a:r>
              <a:rPr lang="en-US" altLang="zh-TW" sz="3600" dirty="0">
                <a:solidFill>
                  <a:srgbClr val="C00000"/>
                </a:solidFill>
              </a:rPr>
              <a:t>The Property of Two-Dimensional DFT Linear Combination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92516" name="Rectangle 4"/>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92517" name="Rectangle 5"/>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92518" name="Rectangle 6"/>
          <p:cNvSpPr>
            <a:spLocks noChangeArrowheads="1"/>
          </p:cNvSpPr>
          <p:nvPr/>
        </p:nvSpPr>
        <p:spPr bwMode="auto">
          <a:xfrm>
            <a:off x="463550" y="3016250"/>
            <a:ext cx="9144000" cy="0"/>
          </a:xfrm>
          <a:prstGeom prst="rect">
            <a:avLst/>
          </a:prstGeom>
          <a:noFill/>
          <a:ln w="9525">
            <a:noFill/>
            <a:miter lim="800000"/>
            <a:headEnd/>
            <a:tailEnd/>
          </a:ln>
          <a:effectLst/>
        </p:spPr>
        <p:txBody>
          <a:bodyPr wrap="none" anchor="ctr">
            <a:spAutoFit/>
          </a:bodyPr>
          <a:lstStyle/>
          <a:p>
            <a:endParaRPr lang="en-US"/>
          </a:p>
        </p:txBody>
      </p:sp>
      <p:sp>
        <p:nvSpPr>
          <p:cNvPr id="192519"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92520"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92521" name="AutoShape 9"/>
          <p:cNvSpPr>
            <a:spLocks noChangeArrowheads="1"/>
          </p:cNvSpPr>
          <p:nvPr/>
        </p:nvSpPr>
        <p:spPr bwMode="auto">
          <a:xfrm>
            <a:off x="4254500" y="1476375"/>
            <a:ext cx="903288" cy="381000"/>
          </a:xfrm>
          <a:prstGeom prst="rightArrow">
            <a:avLst>
              <a:gd name="adj1" fmla="val 50000"/>
              <a:gd name="adj2" fmla="val 59271"/>
            </a:avLst>
          </a:prstGeom>
          <a:solidFill>
            <a:schemeClr val="accent2"/>
          </a:solidFill>
          <a:ln w="9525" algn="ctr">
            <a:noFill/>
            <a:miter lim="800000"/>
            <a:headEnd/>
            <a:tailEnd/>
          </a:ln>
          <a:effectLst/>
        </p:spPr>
        <p:txBody>
          <a:bodyPr wrap="none" anchor="ctr"/>
          <a:lstStyle/>
          <a:p>
            <a:endParaRPr lang="en-US"/>
          </a:p>
        </p:txBody>
      </p:sp>
      <p:sp>
        <p:nvSpPr>
          <p:cNvPr id="192522" name="Text Box 10"/>
          <p:cNvSpPr txBox="1">
            <a:spLocks noChangeArrowheads="1"/>
          </p:cNvSpPr>
          <p:nvPr/>
        </p:nvSpPr>
        <p:spPr bwMode="auto">
          <a:xfrm>
            <a:off x="4254500" y="1933575"/>
            <a:ext cx="760413"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DFT</a:t>
            </a:r>
          </a:p>
        </p:txBody>
      </p:sp>
      <p:sp>
        <p:nvSpPr>
          <p:cNvPr id="192523" name="Rectangle 11"/>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2524" name="Rectangle 12"/>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2525" name="Rectangle 13"/>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2526" name="AutoShape 14"/>
          <p:cNvSpPr>
            <a:spLocks noChangeArrowheads="1"/>
          </p:cNvSpPr>
          <p:nvPr/>
        </p:nvSpPr>
        <p:spPr bwMode="auto">
          <a:xfrm>
            <a:off x="4179888" y="3533775"/>
            <a:ext cx="903287" cy="381000"/>
          </a:xfrm>
          <a:prstGeom prst="rightArrow">
            <a:avLst>
              <a:gd name="adj1" fmla="val 50000"/>
              <a:gd name="adj2" fmla="val 59271"/>
            </a:avLst>
          </a:prstGeom>
          <a:solidFill>
            <a:schemeClr val="accent2"/>
          </a:solidFill>
          <a:ln w="9525" algn="ctr">
            <a:noFill/>
            <a:miter lim="800000"/>
            <a:headEnd/>
            <a:tailEnd/>
          </a:ln>
          <a:effectLst/>
        </p:spPr>
        <p:txBody>
          <a:bodyPr wrap="none" anchor="ctr"/>
          <a:lstStyle/>
          <a:p>
            <a:endParaRPr lang="en-US"/>
          </a:p>
        </p:txBody>
      </p:sp>
      <p:sp>
        <p:nvSpPr>
          <p:cNvPr id="192527" name="Text Box 15"/>
          <p:cNvSpPr txBox="1">
            <a:spLocks noChangeArrowheads="1"/>
          </p:cNvSpPr>
          <p:nvPr/>
        </p:nvSpPr>
        <p:spPr bwMode="auto">
          <a:xfrm>
            <a:off x="4168775" y="4070350"/>
            <a:ext cx="760413"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DFT</a:t>
            </a:r>
          </a:p>
        </p:txBody>
      </p:sp>
      <p:sp>
        <p:nvSpPr>
          <p:cNvPr id="192528" name="Text Box 16"/>
          <p:cNvSpPr txBox="1">
            <a:spLocks noChangeArrowheads="1"/>
          </p:cNvSpPr>
          <p:nvPr/>
        </p:nvSpPr>
        <p:spPr bwMode="auto">
          <a:xfrm>
            <a:off x="1646238" y="1617663"/>
            <a:ext cx="404812"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A</a:t>
            </a:r>
          </a:p>
        </p:txBody>
      </p:sp>
      <p:sp>
        <p:nvSpPr>
          <p:cNvPr id="192529" name="Text Box 17"/>
          <p:cNvSpPr txBox="1">
            <a:spLocks noChangeArrowheads="1"/>
          </p:cNvSpPr>
          <p:nvPr/>
        </p:nvSpPr>
        <p:spPr bwMode="auto">
          <a:xfrm>
            <a:off x="0" y="5722203"/>
            <a:ext cx="9144000" cy="830997"/>
          </a:xfrm>
          <a:prstGeom prst="rect">
            <a:avLst/>
          </a:prstGeom>
          <a:noFill/>
          <a:ln w="9525">
            <a:noFill/>
            <a:miter lim="800000"/>
            <a:headEnd/>
            <a:tailEnd/>
          </a:ln>
          <a:effectLst/>
        </p:spPr>
        <p:txBody>
          <a:bodyPr wrap="square">
            <a:spAutoFit/>
          </a:bodyPr>
          <a:lstStyle/>
          <a:p>
            <a:pPr algn="ctr" eaLnBrk="0" hangingPunct="0"/>
            <a:r>
              <a:rPr lang="en-US" altLang="zh-TW" sz="2400" dirty="0">
                <a:solidFill>
                  <a:srgbClr val="00B050"/>
                </a:solidFill>
                <a:latin typeface="Times New Roman" pitchFamily="18" charset="0"/>
                <a:ea typeface="PMingLiU" pitchFamily="18" charset="-120"/>
              </a:rPr>
              <a:t>Expanding the original image by a factor of n (n=2), filling the empty new values with zeros, results in the same DFT. </a:t>
            </a:r>
          </a:p>
        </p:txBody>
      </p:sp>
      <p:pic>
        <p:nvPicPr>
          <p:cNvPr id="192530" name="Picture 18" descr="http://www.dca.fee.unicamp.br/dipcourse/html-dip/c5/s3/original.gif"/>
          <p:cNvPicPr>
            <a:picLocks noChangeAspect="1" noChangeArrowheads="1"/>
          </p:cNvPicPr>
          <p:nvPr/>
        </p:nvPicPr>
        <p:blipFill>
          <a:blip r:embed="rId2" r:link="rId3" cstate="print"/>
          <a:srcRect/>
          <a:stretch>
            <a:fillRect/>
          </a:stretch>
        </p:blipFill>
        <p:spPr bwMode="auto">
          <a:xfrm>
            <a:off x="2600325" y="1214438"/>
            <a:ext cx="1219200" cy="1219200"/>
          </a:xfrm>
          <a:prstGeom prst="rect">
            <a:avLst/>
          </a:prstGeom>
          <a:noFill/>
        </p:spPr>
      </p:pic>
      <p:pic>
        <p:nvPicPr>
          <p:cNvPr id="192531" name="Picture 19" descr="http://www.dca.fee.unicamp.br/dipcourse/html-dip/c5/s3/original-spectrum.gif"/>
          <p:cNvPicPr>
            <a:picLocks noChangeAspect="1" noChangeArrowheads="1"/>
          </p:cNvPicPr>
          <p:nvPr/>
        </p:nvPicPr>
        <p:blipFill>
          <a:blip r:embed="rId4" r:link="rId5" cstate="print"/>
          <a:srcRect/>
          <a:stretch>
            <a:fillRect/>
          </a:stretch>
        </p:blipFill>
        <p:spPr bwMode="auto">
          <a:xfrm>
            <a:off x="5354638" y="1225550"/>
            <a:ext cx="1219200" cy="1219200"/>
          </a:xfrm>
          <a:prstGeom prst="rect">
            <a:avLst/>
          </a:prstGeom>
          <a:noFill/>
        </p:spPr>
      </p:pic>
      <p:sp>
        <p:nvSpPr>
          <p:cNvPr id="192532" name="Rectangle 20"/>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2533" name="Rectangle 21"/>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pic>
        <p:nvPicPr>
          <p:cNvPr id="192534" name="Picture 22" descr="http://www.dca.fee.unicamp.br/dipcourse/html-dip/c5/s3/resize.gif"/>
          <p:cNvPicPr>
            <a:picLocks noChangeAspect="1" noChangeArrowheads="1"/>
          </p:cNvPicPr>
          <p:nvPr/>
        </p:nvPicPr>
        <p:blipFill>
          <a:blip r:embed="rId6" r:link="rId7" cstate="print"/>
          <a:srcRect/>
          <a:stretch>
            <a:fillRect/>
          </a:stretch>
        </p:blipFill>
        <p:spPr bwMode="auto">
          <a:xfrm>
            <a:off x="1409700" y="2860675"/>
            <a:ext cx="2438400" cy="2438400"/>
          </a:xfrm>
          <a:prstGeom prst="rect">
            <a:avLst/>
          </a:prstGeom>
          <a:noFill/>
        </p:spPr>
      </p:pic>
      <p:pic>
        <p:nvPicPr>
          <p:cNvPr id="192535" name="Picture 23" descr="http://www.dca.fee.unicamp.br/dipcourse/html-dip/c5/s3/resize-spectrum.gif"/>
          <p:cNvPicPr>
            <a:picLocks noChangeAspect="1" noChangeArrowheads="1"/>
          </p:cNvPicPr>
          <p:nvPr/>
        </p:nvPicPr>
        <p:blipFill>
          <a:blip r:embed="rId8" r:link="rId9" cstate="print"/>
          <a:srcRect/>
          <a:stretch>
            <a:fillRect/>
          </a:stretch>
        </p:blipFill>
        <p:spPr bwMode="auto">
          <a:xfrm>
            <a:off x="5367338" y="2851150"/>
            <a:ext cx="2438400" cy="2438400"/>
          </a:xfrm>
          <a:prstGeom prst="rect">
            <a:avLst/>
          </a:prstGeom>
          <a:noFill/>
        </p:spPr>
      </p:pic>
      <p:sp>
        <p:nvSpPr>
          <p:cNvPr id="192536" name="Rectangle 24"/>
          <p:cNvSpPr>
            <a:spLocks noChangeArrowheads="1"/>
          </p:cNvSpPr>
          <p:nvPr/>
        </p:nvSpPr>
        <p:spPr bwMode="auto">
          <a:xfrm>
            <a:off x="0" y="2209800"/>
            <a:ext cx="9144000" cy="0"/>
          </a:xfrm>
          <a:prstGeom prst="rect">
            <a:avLst/>
          </a:prstGeom>
          <a:noFill/>
          <a:ln w="9525">
            <a:noFill/>
            <a:miter lim="800000"/>
            <a:headEnd/>
            <a:tailEnd/>
          </a:ln>
          <a:effectLst/>
        </p:spPr>
        <p:txBody>
          <a:bodyPr wrap="none" anchor="ctr">
            <a:spAutoFit/>
          </a:bodyPr>
          <a:lstStyle/>
          <a:p>
            <a:endParaRPr lang="en-US"/>
          </a:p>
        </p:txBody>
      </p:sp>
      <p:sp>
        <p:nvSpPr>
          <p:cNvPr id="192537" name="Text Box 25"/>
          <p:cNvSpPr txBox="1">
            <a:spLocks noChangeArrowheads="1"/>
          </p:cNvSpPr>
          <p:nvPr/>
        </p:nvSpPr>
        <p:spPr bwMode="auto">
          <a:xfrm>
            <a:off x="785813" y="3917950"/>
            <a:ext cx="387350"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B</a:t>
            </a:r>
          </a:p>
        </p:txBody>
      </p:sp>
      <p:sp>
        <p:nvSpPr>
          <p:cNvPr id="192538" name="Rectangle 26"/>
          <p:cNvSpPr>
            <a:spLocks noChangeArrowheads="1"/>
          </p:cNvSpPr>
          <p:nvPr/>
        </p:nvSpPr>
        <p:spPr bwMode="auto">
          <a:xfrm>
            <a:off x="0" y="0"/>
            <a:ext cx="9144000" cy="1200329"/>
          </a:xfrm>
          <a:prstGeom prst="rect">
            <a:avLst/>
          </a:prstGeom>
          <a:noFill/>
          <a:ln w="9525">
            <a:noFill/>
            <a:miter lim="800000"/>
            <a:headEnd/>
            <a:tailEnd/>
          </a:ln>
          <a:effectLst/>
        </p:spPr>
        <p:txBody>
          <a:bodyPr wrap="square">
            <a:spAutoFit/>
          </a:bodyPr>
          <a:lstStyle/>
          <a:p>
            <a:pPr algn="ctr"/>
            <a:r>
              <a:rPr lang="en-US" altLang="zh-TW" sz="3600" dirty="0">
                <a:solidFill>
                  <a:srgbClr val="C00000"/>
                </a:solidFill>
              </a:rPr>
              <a:t>The Property of Two-Dimensional DFT Expansion</a:t>
            </a:r>
            <a:endParaRPr lang="en-US" altLang="zh-CN" sz="3600" dirty="0">
              <a:solidFill>
                <a:srgbClr val="C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0" y="0"/>
            <a:ext cx="9143999" cy="1200329"/>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C00000"/>
                </a:solidFill>
                <a:latin typeface="Verdana" pitchFamily="34" charset="0"/>
                <a:ea typeface="PMingLiU" pitchFamily="18" charset="-120"/>
              </a:rPr>
              <a:t>Two-Dimensional DFT with Different Functions</a:t>
            </a:r>
          </a:p>
        </p:txBody>
      </p:sp>
      <p:sp>
        <p:nvSpPr>
          <p:cNvPr id="193539" name="Rectangle 3"/>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93540" name="Rectangle 4"/>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93541" name="Rectangle 5"/>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93542"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93543"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93544" name="Rectangle 8"/>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3545" name="Rectangle 9"/>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3546" name="Rectangle 10"/>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3547" name="Text Box 11"/>
          <p:cNvSpPr txBox="1">
            <a:spLocks noChangeArrowheads="1"/>
          </p:cNvSpPr>
          <p:nvPr/>
        </p:nvSpPr>
        <p:spPr bwMode="auto">
          <a:xfrm>
            <a:off x="793750" y="1925638"/>
            <a:ext cx="1520825"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Sine wave </a:t>
            </a:r>
          </a:p>
        </p:txBody>
      </p:sp>
      <p:sp>
        <p:nvSpPr>
          <p:cNvPr id="193548" name="Rectangle 12"/>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3549" name="Rectangle 13"/>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3550" name="Text Box 14"/>
          <p:cNvSpPr txBox="1">
            <a:spLocks noChangeArrowheads="1"/>
          </p:cNvSpPr>
          <p:nvPr/>
        </p:nvSpPr>
        <p:spPr bwMode="auto">
          <a:xfrm>
            <a:off x="650875" y="4192588"/>
            <a:ext cx="1400175"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Rectangle</a:t>
            </a:r>
          </a:p>
        </p:txBody>
      </p:sp>
      <p:sp>
        <p:nvSpPr>
          <p:cNvPr id="193551" name="Rectangle 1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pic>
        <p:nvPicPr>
          <p:cNvPr id="193552" name="Picture 16" descr="http://www.dca.fee.unicamp.br/dipcourse/html-dip/c5/s4/sine-dft.gif"/>
          <p:cNvPicPr>
            <a:picLocks noChangeAspect="1" noChangeArrowheads="1"/>
          </p:cNvPicPr>
          <p:nvPr/>
        </p:nvPicPr>
        <p:blipFill>
          <a:blip r:embed="rId2" r:link="rId3" cstate="print"/>
          <a:srcRect/>
          <a:stretch>
            <a:fillRect/>
          </a:stretch>
        </p:blipFill>
        <p:spPr bwMode="auto">
          <a:xfrm>
            <a:off x="2308225" y="1260475"/>
            <a:ext cx="4419600" cy="2203450"/>
          </a:xfrm>
          <a:prstGeom prst="rect">
            <a:avLst/>
          </a:prstGeom>
          <a:noFill/>
        </p:spPr>
      </p:pic>
      <p:sp>
        <p:nvSpPr>
          <p:cNvPr id="193553" name="Text Box 17"/>
          <p:cNvSpPr txBox="1">
            <a:spLocks noChangeArrowheads="1"/>
          </p:cNvSpPr>
          <p:nvPr/>
        </p:nvSpPr>
        <p:spPr bwMode="auto">
          <a:xfrm>
            <a:off x="6707188" y="1887538"/>
            <a:ext cx="1217612"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Its DFT </a:t>
            </a:r>
          </a:p>
        </p:txBody>
      </p:sp>
      <p:sp>
        <p:nvSpPr>
          <p:cNvPr id="193554" name="Text Box 18"/>
          <p:cNvSpPr txBox="1">
            <a:spLocks noChangeArrowheads="1"/>
          </p:cNvSpPr>
          <p:nvPr/>
        </p:nvSpPr>
        <p:spPr bwMode="auto">
          <a:xfrm>
            <a:off x="6807200" y="4371975"/>
            <a:ext cx="1217613"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Its DFT </a:t>
            </a:r>
          </a:p>
        </p:txBody>
      </p:sp>
      <p:sp>
        <p:nvSpPr>
          <p:cNvPr id="193555" name="Rectangle 19"/>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pic>
        <p:nvPicPr>
          <p:cNvPr id="193556" name="Picture 20" descr="http://www.dca.fee.unicamp.br/dipcourse/html-dip/c5/s4/rec-dft.gif"/>
          <p:cNvPicPr>
            <a:picLocks noChangeAspect="1" noChangeArrowheads="1"/>
          </p:cNvPicPr>
          <p:nvPr/>
        </p:nvPicPr>
        <p:blipFill>
          <a:blip r:embed="rId4" r:link="rId5" cstate="print"/>
          <a:srcRect/>
          <a:stretch>
            <a:fillRect/>
          </a:stretch>
        </p:blipFill>
        <p:spPr bwMode="auto">
          <a:xfrm>
            <a:off x="2244725" y="3941763"/>
            <a:ext cx="4465638" cy="2225675"/>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1" y="152400"/>
            <a:ext cx="9144000" cy="1200329"/>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C00000"/>
                </a:solidFill>
                <a:latin typeface="Verdana" pitchFamily="34" charset="0"/>
                <a:ea typeface="PMingLiU" pitchFamily="18" charset="-120"/>
              </a:rPr>
              <a:t>Two-Dimensional DFT with Different Functions</a:t>
            </a:r>
          </a:p>
        </p:txBody>
      </p:sp>
      <p:sp>
        <p:nvSpPr>
          <p:cNvPr id="194563" name="Rectangle 3"/>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94564" name="Rectangle 4"/>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94565" name="Rectangle 5"/>
          <p:cNvSpPr>
            <a:spLocks noChangeArrowheads="1"/>
          </p:cNvSpPr>
          <p:nvPr/>
        </p:nvSpPr>
        <p:spPr bwMode="auto">
          <a:xfrm>
            <a:off x="0" y="2393950"/>
            <a:ext cx="9144000" cy="0"/>
          </a:xfrm>
          <a:prstGeom prst="rect">
            <a:avLst/>
          </a:prstGeom>
          <a:noFill/>
          <a:ln w="9525">
            <a:noFill/>
            <a:miter lim="800000"/>
            <a:headEnd/>
            <a:tailEnd/>
          </a:ln>
          <a:effectLst/>
        </p:spPr>
        <p:txBody>
          <a:bodyPr wrap="none" anchor="ctr">
            <a:spAutoFit/>
          </a:bodyPr>
          <a:lstStyle/>
          <a:p>
            <a:endParaRPr lang="en-US"/>
          </a:p>
        </p:txBody>
      </p:sp>
      <p:sp>
        <p:nvSpPr>
          <p:cNvPr id="19456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94567"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94568" name="Rectangle 8"/>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4569" name="Rectangle 9"/>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4570" name="Rectangle 10"/>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4571" name="Text Box 11"/>
          <p:cNvSpPr txBox="1">
            <a:spLocks noChangeArrowheads="1"/>
          </p:cNvSpPr>
          <p:nvPr/>
        </p:nvSpPr>
        <p:spPr bwMode="auto">
          <a:xfrm>
            <a:off x="793750" y="1925638"/>
            <a:ext cx="1751013" cy="822325"/>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2D Gaussian</a:t>
            </a:r>
          </a:p>
          <a:p>
            <a:pPr eaLnBrk="0" hangingPunct="0"/>
            <a:r>
              <a:rPr lang="en-US" altLang="zh-TW" sz="2400">
                <a:solidFill>
                  <a:schemeClr val="tx1"/>
                </a:solidFill>
                <a:latin typeface="Times New Roman" pitchFamily="18" charset="0"/>
                <a:ea typeface="PMingLiU" pitchFamily="18" charset="-120"/>
              </a:rPr>
              <a:t>function </a:t>
            </a:r>
          </a:p>
        </p:txBody>
      </p:sp>
      <p:sp>
        <p:nvSpPr>
          <p:cNvPr id="194572" name="Rectangle 12"/>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4573" name="Rectangle 13"/>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4574" name="Text Box 14"/>
          <p:cNvSpPr txBox="1">
            <a:spLocks noChangeArrowheads="1"/>
          </p:cNvSpPr>
          <p:nvPr/>
        </p:nvSpPr>
        <p:spPr bwMode="auto">
          <a:xfrm>
            <a:off x="650875" y="4192588"/>
            <a:ext cx="1284288"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Impulses</a:t>
            </a:r>
          </a:p>
        </p:txBody>
      </p:sp>
      <p:sp>
        <p:nvSpPr>
          <p:cNvPr id="194575" name="Rectangle 1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94576" name="Text Box 16"/>
          <p:cNvSpPr txBox="1">
            <a:spLocks noChangeArrowheads="1"/>
          </p:cNvSpPr>
          <p:nvPr/>
        </p:nvSpPr>
        <p:spPr bwMode="auto">
          <a:xfrm>
            <a:off x="6707188" y="1887538"/>
            <a:ext cx="1217612"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Its DFT </a:t>
            </a:r>
          </a:p>
        </p:txBody>
      </p:sp>
      <p:sp>
        <p:nvSpPr>
          <p:cNvPr id="194577" name="Text Box 17"/>
          <p:cNvSpPr txBox="1">
            <a:spLocks noChangeArrowheads="1"/>
          </p:cNvSpPr>
          <p:nvPr/>
        </p:nvSpPr>
        <p:spPr bwMode="auto">
          <a:xfrm>
            <a:off x="6807200" y="4371975"/>
            <a:ext cx="1217613"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Its DFT </a:t>
            </a:r>
          </a:p>
        </p:txBody>
      </p:sp>
      <p:sp>
        <p:nvSpPr>
          <p:cNvPr id="194578" name="Rectangle 18"/>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sp>
        <p:nvSpPr>
          <p:cNvPr id="194579" name="Rectangle 19"/>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pic>
        <p:nvPicPr>
          <p:cNvPr id="194580" name="Picture 20" descr="http://www.dca.fee.unicamp.br/dipcourse/html-dip/c5/s4/gauss-dft.gif"/>
          <p:cNvPicPr>
            <a:picLocks noChangeAspect="1" noChangeArrowheads="1"/>
          </p:cNvPicPr>
          <p:nvPr/>
        </p:nvPicPr>
        <p:blipFill>
          <a:blip r:embed="rId2" r:link="rId3" cstate="print"/>
          <a:srcRect/>
          <a:stretch>
            <a:fillRect/>
          </a:stretch>
        </p:blipFill>
        <p:spPr bwMode="auto">
          <a:xfrm>
            <a:off x="2546350" y="1498600"/>
            <a:ext cx="3768725" cy="1878013"/>
          </a:xfrm>
          <a:prstGeom prst="rect">
            <a:avLst/>
          </a:prstGeom>
          <a:noFill/>
        </p:spPr>
      </p:pic>
      <p:sp>
        <p:nvSpPr>
          <p:cNvPr id="194581" name="Rectangle 21"/>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pic>
        <p:nvPicPr>
          <p:cNvPr id="194582" name="Picture 22" descr="http://www.dca.fee.unicamp.br/dipcourse/html-dip/c5/s4/impulse-dft.gif"/>
          <p:cNvPicPr>
            <a:picLocks noChangeAspect="1" noChangeArrowheads="1"/>
          </p:cNvPicPr>
          <p:nvPr/>
        </p:nvPicPr>
        <p:blipFill>
          <a:blip r:embed="rId4" r:link="rId5" cstate="print"/>
          <a:srcRect/>
          <a:stretch>
            <a:fillRect/>
          </a:stretch>
        </p:blipFill>
        <p:spPr bwMode="auto">
          <a:xfrm>
            <a:off x="2546350" y="4010025"/>
            <a:ext cx="3784600" cy="188595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106" name="Picture 2"/>
          <p:cNvPicPr>
            <a:picLocks noChangeAspect="1" noChangeArrowheads="1"/>
          </p:cNvPicPr>
          <p:nvPr/>
        </p:nvPicPr>
        <p:blipFill>
          <a:blip r:embed="rId2" cstate="print"/>
          <a:srcRect/>
          <a:stretch>
            <a:fillRect/>
          </a:stretch>
        </p:blipFill>
        <p:spPr bwMode="auto">
          <a:xfrm>
            <a:off x="304800" y="1752600"/>
            <a:ext cx="8534400" cy="4572000"/>
          </a:xfrm>
          <a:prstGeom prst="rect">
            <a:avLst/>
          </a:prstGeom>
          <a:noFill/>
          <a:ln w="9525">
            <a:noFill/>
            <a:miter lim="800000"/>
            <a:headEnd/>
            <a:tailEnd/>
          </a:ln>
          <a:effectLst/>
        </p:spPr>
      </p:pic>
      <p:sp>
        <p:nvSpPr>
          <p:cNvPr id="4" name="Rectangle 3"/>
          <p:cNvSpPr/>
          <p:nvPr/>
        </p:nvSpPr>
        <p:spPr>
          <a:xfrm>
            <a:off x="0" y="380999"/>
            <a:ext cx="9144000" cy="1200329"/>
          </a:xfrm>
          <a:prstGeom prst="rect">
            <a:avLst/>
          </a:prstGeom>
        </p:spPr>
        <p:txBody>
          <a:bodyPr wrap="square">
            <a:spAutoFit/>
          </a:bodyPr>
          <a:lstStyle/>
          <a:p>
            <a:pPr algn="ctr" eaLnBrk="0" hangingPunct="0"/>
            <a:r>
              <a:rPr lang="en-US" altLang="zh-TW" sz="3600" dirty="0">
                <a:solidFill>
                  <a:srgbClr val="C00000"/>
                </a:solidFill>
                <a:latin typeface="Verdana" pitchFamily="34" charset="0"/>
                <a:ea typeface="PMingLiU" pitchFamily="18" charset="-120"/>
              </a:rPr>
              <a:t>Two-Dimensional DFT with Different Functions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7" name="Picture 3"/>
          <p:cNvPicPr>
            <a:picLocks noChangeAspect="1" noChangeArrowheads="1"/>
          </p:cNvPicPr>
          <p:nvPr/>
        </p:nvPicPr>
        <p:blipFill>
          <a:blip r:embed="rId2" cstate="print"/>
          <a:srcRect/>
          <a:stretch>
            <a:fillRect/>
          </a:stretch>
        </p:blipFill>
        <p:spPr bwMode="auto">
          <a:xfrm>
            <a:off x="2268538" y="1655763"/>
            <a:ext cx="5472112" cy="4973637"/>
          </a:xfrm>
          <a:prstGeom prst="rect">
            <a:avLst/>
          </a:prstGeom>
          <a:noFill/>
          <a:ln w="9525">
            <a:noFill/>
            <a:miter lim="800000"/>
            <a:headEnd/>
            <a:tailEnd/>
          </a:ln>
          <a:effectLst/>
        </p:spPr>
      </p:pic>
      <p:sp>
        <p:nvSpPr>
          <p:cNvPr id="195588" name="Rectangle 4"/>
          <p:cNvSpPr>
            <a:spLocks noGrp="1" noChangeArrowheads="1"/>
          </p:cNvSpPr>
          <p:nvPr>
            <p:ph type="title"/>
          </p:nvPr>
        </p:nvSpPr>
        <p:spPr bwMode="auto">
          <a:xfrm>
            <a:off x="0" y="76200"/>
            <a:ext cx="9144000" cy="647700"/>
          </a:xfrm>
          <a:noFill/>
          <a:ln>
            <a:miter lim="800000"/>
            <a:headEnd/>
            <a:tailEnd/>
          </a:ln>
        </p:spPr>
        <p:txBody>
          <a:bodyPr vert="horz" wrap="square" lIns="91440" tIns="45720" rIns="91440" bIns="45720" numCol="1" anchor="t" anchorCtr="0" compatLnSpc="1">
            <a:prstTxWarp prst="textNoShape">
              <a:avLst/>
            </a:prstTxWarp>
            <a:normAutofit/>
          </a:bodyPr>
          <a:lstStyle/>
          <a:p>
            <a:pPr eaLnBrk="0" hangingPunct="0"/>
            <a:r>
              <a:rPr lang="en-US" altLang="zh-TW" sz="3600" dirty="0">
                <a:solidFill>
                  <a:srgbClr val="C00000"/>
                </a:solidFill>
                <a:latin typeface="Verdana" pitchFamily="34" charset="0"/>
                <a:ea typeface="PMingLiU" pitchFamily="18" charset="-120"/>
              </a:rPr>
              <a:t>Two-Dimensional DFT of An Image</a:t>
            </a:r>
          </a:p>
        </p:txBody>
      </p:sp>
      <p:sp>
        <p:nvSpPr>
          <p:cNvPr id="195589" name="Text Box 5"/>
          <p:cNvSpPr txBox="1">
            <a:spLocks noChangeArrowheads="1"/>
          </p:cNvSpPr>
          <p:nvPr/>
        </p:nvSpPr>
        <p:spPr bwMode="auto">
          <a:xfrm>
            <a:off x="447675" y="914400"/>
            <a:ext cx="8696325" cy="646331"/>
          </a:xfrm>
          <a:prstGeom prst="rect">
            <a:avLst/>
          </a:prstGeom>
          <a:noFill/>
          <a:ln w="9525">
            <a:noFill/>
            <a:miter lim="800000"/>
            <a:headEnd/>
            <a:tailEnd/>
          </a:ln>
          <a:effectLst/>
        </p:spPr>
        <p:txBody>
          <a:bodyPr>
            <a:spAutoFit/>
          </a:bodyPr>
          <a:lstStyle/>
          <a:p>
            <a:pPr algn="ctr"/>
            <a:r>
              <a:rPr lang="en-US" altLang="zh-CN" dirty="0">
                <a:solidFill>
                  <a:srgbClr val="00B050"/>
                </a:solidFill>
              </a:rPr>
              <a:t>Frequency is directly related to rate of change. The frequency of fast varying components in an image is higher than slowly varying components.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pPr>
              <a:defRPr/>
            </a:pPr>
            <a:fld id="{03742EE7-3460-42C9-89A3-282621F85322}" type="slidenum">
              <a:rPr lang="en-US"/>
              <a:pPr>
                <a:defRPr/>
              </a:pPr>
              <a:t>39</a:t>
            </a:fld>
            <a:endParaRPr lang="en-US"/>
          </a:p>
        </p:txBody>
      </p:sp>
      <p:sp>
        <p:nvSpPr>
          <p:cNvPr id="15364" name="Rectangle 4"/>
          <p:cNvSpPr>
            <a:spLocks noGrp="1" noChangeArrowheads="1"/>
          </p:cNvSpPr>
          <p:nvPr>
            <p:ph type="title"/>
          </p:nvPr>
        </p:nvSpPr>
        <p:spPr>
          <a:xfrm>
            <a:off x="0" y="381000"/>
            <a:ext cx="9144000" cy="1143000"/>
          </a:xfrm>
          <a:noFill/>
          <a:ln>
            <a:solidFill>
              <a:schemeClr val="tx1"/>
            </a:solidFill>
          </a:ln>
        </p:spPr>
        <p:txBody>
          <a:bodyPr>
            <a:normAutofit fontScale="90000"/>
          </a:bodyPr>
          <a:lstStyle/>
          <a:p>
            <a:r>
              <a:rPr lang="en-US" altLang="zh-TW" dirty="0">
                <a:solidFill>
                  <a:srgbClr val="C00000"/>
                </a:solidFill>
                <a:latin typeface="Verdana" pitchFamily="34" charset="0"/>
                <a:ea typeface="PMingLiU" pitchFamily="18" charset="-120"/>
              </a:rPr>
              <a:t>Two-Dimensional DFT of An Image</a:t>
            </a:r>
            <a:endParaRPr lang="en-US" dirty="0">
              <a:solidFill>
                <a:schemeClr val="accent1"/>
              </a:solidFill>
            </a:endParaRPr>
          </a:p>
        </p:txBody>
      </p:sp>
      <p:pic>
        <p:nvPicPr>
          <p:cNvPr id="15365" name="Picture 5" descr="lena2"/>
          <p:cNvPicPr>
            <a:picLocks noChangeAspect="1" noChangeArrowheads="1"/>
          </p:cNvPicPr>
          <p:nvPr/>
        </p:nvPicPr>
        <p:blipFill>
          <a:blip r:embed="rId3" cstate="print"/>
          <a:srcRect/>
          <a:stretch>
            <a:fillRect/>
          </a:stretch>
        </p:blipFill>
        <p:spPr bwMode="auto">
          <a:xfrm>
            <a:off x="457200" y="2286000"/>
            <a:ext cx="2641600" cy="2819400"/>
          </a:xfrm>
          <a:prstGeom prst="rect">
            <a:avLst/>
          </a:prstGeom>
          <a:noFill/>
          <a:ln w="9525">
            <a:solidFill>
              <a:schemeClr val="tx1"/>
            </a:solidFill>
            <a:miter lim="800000"/>
            <a:headEnd/>
            <a:tailEnd/>
          </a:ln>
        </p:spPr>
      </p:pic>
      <p:pic>
        <p:nvPicPr>
          <p:cNvPr id="15366" name="Picture 6" descr="one"/>
          <p:cNvPicPr>
            <a:picLocks noChangeAspect="1" noChangeArrowheads="1"/>
          </p:cNvPicPr>
          <p:nvPr/>
        </p:nvPicPr>
        <p:blipFill>
          <a:blip r:embed="rId4" cstate="print"/>
          <a:srcRect/>
          <a:stretch>
            <a:fillRect/>
          </a:stretch>
        </p:blipFill>
        <p:spPr bwMode="auto">
          <a:xfrm>
            <a:off x="4343400" y="2047875"/>
            <a:ext cx="762000" cy="762000"/>
          </a:xfrm>
          <a:prstGeom prst="rect">
            <a:avLst/>
          </a:prstGeom>
          <a:noFill/>
          <a:ln w="9525">
            <a:solidFill>
              <a:schemeClr val="tx1"/>
            </a:solidFill>
            <a:miter lim="800000"/>
            <a:headEnd/>
            <a:tailEnd/>
          </a:ln>
        </p:spPr>
      </p:pic>
      <p:pic>
        <p:nvPicPr>
          <p:cNvPr id="15367" name="Picture 7" descr="two"/>
          <p:cNvPicPr>
            <a:picLocks noChangeAspect="1" noChangeArrowheads="1"/>
          </p:cNvPicPr>
          <p:nvPr/>
        </p:nvPicPr>
        <p:blipFill>
          <a:blip r:embed="rId5" cstate="print"/>
          <a:srcRect/>
          <a:stretch>
            <a:fillRect/>
          </a:stretch>
        </p:blipFill>
        <p:spPr bwMode="auto">
          <a:xfrm>
            <a:off x="4368800" y="3225800"/>
            <a:ext cx="736600" cy="736600"/>
          </a:xfrm>
          <a:prstGeom prst="rect">
            <a:avLst/>
          </a:prstGeom>
          <a:noFill/>
          <a:ln w="9525">
            <a:solidFill>
              <a:schemeClr val="tx1"/>
            </a:solidFill>
            <a:miter lim="800000"/>
            <a:headEnd/>
            <a:tailEnd/>
          </a:ln>
        </p:spPr>
      </p:pic>
      <p:pic>
        <p:nvPicPr>
          <p:cNvPr id="15368" name="Picture 8" descr="three"/>
          <p:cNvPicPr>
            <a:picLocks noChangeAspect="1" noChangeArrowheads="1"/>
          </p:cNvPicPr>
          <p:nvPr/>
        </p:nvPicPr>
        <p:blipFill>
          <a:blip r:embed="rId6" cstate="print"/>
          <a:srcRect/>
          <a:stretch>
            <a:fillRect/>
          </a:stretch>
        </p:blipFill>
        <p:spPr bwMode="auto">
          <a:xfrm>
            <a:off x="4368800" y="4495800"/>
            <a:ext cx="736600" cy="736600"/>
          </a:xfrm>
          <a:prstGeom prst="rect">
            <a:avLst/>
          </a:prstGeom>
          <a:noFill/>
          <a:ln w="9525">
            <a:solidFill>
              <a:schemeClr val="tx1"/>
            </a:solidFill>
            <a:miter lim="800000"/>
            <a:headEnd/>
            <a:tailEnd/>
          </a:ln>
        </p:spPr>
      </p:pic>
      <p:pic>
        <p:nvPicPr>
          <p:cNvPr id="15369" name="Picture 9" descr="FFT of one"/>
          <p:cNvPicPr>
            <a:picLocks noChangeAspect="1" noChangeArrowheads="1"/>
          </p:cNvPicPr>
          <p:nvPr/>
        </p:nvPicPr>
        <p:blipFill>
          <a:blip r:embed="rId7" cstate="print"/>
          <a:srcRect/>
          <a:stretch>
            <a:fillRect/>
          </a:stretch>
        </p:blipFill>
        <p:spPr bwMode="auto">
          <a:xfrm>
            <a:off x="5791200" y="2057400"/>
            <a:ext cx="838200" cy="838200"/>
          </a:xfrm>
          <a:prstGeom prst="rect">
            <a:avLst/>
          </a:prstGeom>
          <a:noFill/>
          <a:ln w="9525">
            <a:solidFill>
              <a:schemeClr val="tx1"/>
            </a:solidFill>
            <a:miter lim="800000"/>
            <a:headEnd/>
            <a:tailEnd/>
          </a:ln>
        </p:spPr>
      </p:pic>
      <p:pic>
        <p:nvPicPr>
          <p:cNvPr id="15370" name="Picture 10" descr="FFT of two"/>
          <p:cNvPicPr>
            <a:picLocks noChangeAspect="1" noChangeArrowheads="1"/>
          </p:cNvPicPr>
          <p:nvPr/>
        </p:nvPicPr>
        <p:blipFill>
          <a:blip r:embed="rId8" cstate="print"/>
          <a:srcRect/>
          <a:stretch>
            <a:fillRect/>
          </a:stretch>
        </p:blipFill>
        <p:spPr bwMode="auto">
          <a:xfrm>
            <a:off x="5791200" y="3225800"/>
            <a:ext cx="838200" cy="838200"/>
          </a:xfrm>
          <a:prstGeom prst="rect">
            <a:avLst/>
          </a:prstGeom>
          <a:noFill/>
          <a:ln w="9525">
            <a:solidFill>
              <a:schemeClr val="tx1"/>
            </a:solidFill>
            <a:miter lim="800000"/>
            <a:headEnd/>
            <a:tailEnd/>
          </a:ln>
        </p:spPr>
      </p:pic>
      <p:pic>
        <p:nvPicPr>
          <p:cNvPr id="15371" name="Picture 11" descr="FFT of three"/>
          <p:cNvPicPr>
            <a:picLocks noChangeAspect="1" noChangeArrowheads="1"/>
          </p:cNvPicPr>
          <p:nvPr/>
        </p:nvPicPr>
        <p:blipFill>
          <a:blip r:embed="rId9" cstate="print"/>
          <a:srcRect/>
          <a:stretch>
            <a:fillRect/>
          </a:stretch>
        </p:blipFill>
        <p:spPr bwMode="auto">
          <a:xfrm>
            <a:off x="5867400" y="4495800"/>
            <a:ext cx="762000" cy="762000"/>
          </a:xfrm>
          <a:prstGeom prst="rect">
            <a:avLst/>
          </a:prstGeom>
          <a:noFill/>
          <a:ln w="9525">
            <a:solidFill>
              <a:schemeClr val="tx1"/>
            </a:solidFill>
            <a:miter lim="800000"/>
            <a:headEnd/>
            <a:tailEnd/>
          </a:ln>
        </p:spPr>
      </p:pic>
      <p:sp>
        <p:nvSpPr>
          <p:cNvPr id="15372" name="Text Box 12"/>
          <p:cNvSpPr txBox="1">
            <a:spLocks noChangeArrowheads="1"/>
          </p:cNvSpPr>
          <p:nvPr/>
        </p:nvSpPr>
        <p:spPr bwMode="auto">
          <a:xfrm>
            <a:off x="3886200" y="2209800"/>
            <a:ext cx="295274" cy="369332"/>
          </a:xfrm>
          <a:prstGeom prst="rect">
            <a:avLst/>
          </a:prstGeom>
          <a:noFill/>
          <a:ln w="9525">
            <a:solidFill>
              <a:schemeClr val="tx1"/>
            </a:solidFill>
            <a:miter lim="800000"/>
            <a:headEnd/>
            <a:tailEnd/>
          </a:ln>
        </p:spPr>
        <p:txBody>
          <a:bodyPr wrap="none">
            <a:spAutoFit/>
          </a:bodyPr>
          <a:lstStyle/>
          <a:p>
            <a:r>
              <a:rPr lang="en-US" dirty="0">
                <a:solidFill>
                  <a:srgbClr val="FF0000"/>
                </a:solidFill>
                <a:ea typeface="ヒラギノ角ゴ Pro W3" pitchFamily="1" charset="-128"/>
              </a:rPr>
              <a:t>a</a:t>
            </a:r>
          </a:p>
        </p:txBody>
      </p:sp>
      <p:sp>
        <p:nvSpPr>
          <p:cNvPr id="15373" name="Text Box 13"/>
          <p:cNvSpPr txBox="1">
            <a:spLocks noChangeArrowheads="1"/>
          </p:cNvSpPr>
          <p:nvPr/>
        </p:nvSpPr>
        <p:spPr bwMode="auto">
          <a:xfrm>
            <a:off x="3886200" y="3352800"/>
            <a:ext cx="306494" cy="369332"/>
          </a:xfrm>
          <a:prstGeom prst="rect">
            <a:avLst/>
          </a:prstGeom>
          <a:noFill/>
          <a:ln w="9525">
            <a:solidFill>
              <a:schemeClr val="tx1"/>
            </a:solidFill>
            <a:miter lim="800000"/>
            <a:headEnd/>
            <a:tailEnd/>
          </a:ln>
        </p:spPr>
        <p:txBody>
          <a:bodyPr wrap="none">
            <a:spAutoFit/>
          </a:bodyPr>
          <a:lstStyle/>
          <a:p>
            <a:r>
              <a:rPr lang="en-US" dirty="0">
                <a:solidFill>
                  <a:srgbClr val="FF0000"/>
                </a:solidFill>
                <a:ea typeface="ヒラギノ角ゴ Pro W3" pitchFamily="1" charset="-128"/>
              </a:rPr>
              <a:t>b</a:t>
            </a:r>
          </a:p>
        </p:txBody>
      </p:sp>
      <p:sp>
        <p:nvSpPr>
          <p:cNvPr id="15374" name="Text Box 14"/>
          <p:cNvSpPr txBox="1">
            <a:spLocks noChangeArrowheads="1"/>
          </p:cNvSpPr>
          <p:nvPr/>
        </p:nvSpPr>
        <p:spPr bwMode="auto">
          <a:xfrm>
            <a:off x="3886200" y="4572000"/>
            <a:ext cx="282450" cy="369332"/>
          </a:xfrm>
          <a:prstGeom prst="rect">
            <a:avLst/>
          </a:prstGeom>
          <a:noFill/>
          <a:ln w="9525">
            <a:solidFill>
              <a:schemeClr val="tx1"/>
            </a:solidFill>
            <a:miter lim="800000"/>
            <a:headEnd/>
            <a:tailEnd/>
          </a:ln>
        </p:spPr>
        <p:txBody>
          <a:bodyPr wrap="none">
            <a:spAutoFit/>
          </a:bodyPr>
          <a:lstStyle/>
          <a:p>
            <a:r>
              <a:rPr lang="en-US" dirty="0">
                <a:solidFill>
                  <a:srgbClr val="FF0000"/>
                </a:solidFill>
                <a:ea typeface="ヒラギノ角ゴ Pro W3" pitchFamily="1" charset="-128"/>
              </a:rPr>
              <a:t>c</a:t>
            </a:r>
          </a:p>
        </p:txBody>
      </p:sp>
      <p:sp>
        <p:nvSpPr>
          <p:cNvPr id="15375" name="Text Box 15"/>
          <p:cNvSpPr txBox="1">
            <a:spLocks noChangeArrowheads="1"/>
          </p:cNvSpPr>
          <p:nvPr/>
        </p:nvSpPr>
        <p:spPr bwMode="auto">
          <a:xfrm>
            <a:off x="1676400" y="2438400"/>
            <a:ext cx="295274" cy="369332"/>
          </a:xfrm>
          <a:prstGeom prst="rect">
            <a:avLst/>
          </a:prstGeom>
          <a:noFill/>
          <a:ln w="9525">
            <a:solidFill>
              <a:schemeClr val="tx1"/>
            </a:solidFill>
            <a:miter lim="800000"/>
            <a:headEnd/>
            <a:tailEnd/>
          </a:ln>
        </p:spPr>
        <p:txBody>
          <a:bodyPr wrap="none">
            <a:spAutoFit/>
          </a:bodyPr>
          <a:lstStyle/>
          <a:p>
            <a:r>
              <a:rPr lang="en-US" dirty="0">
                <a:solidFill>
                  <a:srgbClr val="FF0000"/>
                </a:solidFill>
                <a:ea typeface="ヒラギノ角ゴ Pro W3" pitchFamily="1" charset="-128"/>
              </a:rPr>
              <a:t>a</a:t>
            </a:r>
          </a:p>
        </p:txBody>
      </p:sp>
      <p:sp>
        <p:nvSpPr>
          <p:cNvPr id="15376" name="Text Box 16"/>
          <p:cNvSpPr txBox="1">
            <a:spLocks noChangeArrowheads="1"/>
          </p:cNvSpPr>
          <p:nvPr/>
        </p:nvSpPr>
        <p:spPr bwMode="auto">
          <a:xfrm>
            <a:off x="1828800" y="3657600"/>
            <a:ext cx="354013" cy="369332"/>
          </a:xfrm>
          <a:prstGeom prst="rect">
            <a:avLst/>
          </a:prstGeom>
          <a:noFill/>
          <a:ln w="9525">
            <a:solidFill>
              <a:schemeClr val="tx1"/>
            </a:solidFill>
            <a:miter lim="800000"/>
            <a:headEnd/>
            <a:tailEnd/>
          </a:ln>
        </p:spPr>
        <p:txBody>
          <a:bodyPr>
            <a:spAutoFit/>
          </a:bodyPr>
          <a:lstStyle/>
          <a:p>
            <a:r>
              <a:rPr lang="en-US" dirty="0">
                <a:solidFill>
                  <a:srgbClr val="FF0000"/>
                </a:solidFill>
                <a:ea typeface="ヒラギノ角ゴ Pro W3" pitchFamily="1" charset="-128"/>
              </a:rPr>
              <a:t>b</a:t>
            </a:r>
          </a:p>
        </p:txBody>
      </p:sp>
      <p:sp>
        <p:nvSpPr>
          <p:cNvPr id="15377" name="Text Box 17"/>
          <p:cNvSpPr txBox="1">
            <a:spLocks noChangeArrowheads="1"/>
          </p:cNvSpPr>
          <p:nvPr/>
        </p:nvSpPr>
        <p:spPr bwMode="auto">
          <a:xfrm>
            <a:off x="1143000" y="4038600"/>
            <a:ext cx="282450" cy="369332"/>
          </a:xfrm>
          <a:prstGeom prst="rect">
            <a:avLst/>
          </a:prstGeom>
          <a:noFill/>
          <a:ln w="9525">
            <a:solidFill>
              <a:schemeClr val="tx1"/>
            </a:solidFill>
            <a:miter lim="800000"/>
            <a:headEnd/>
            <a:tailEnd/>
          </a:ln>
        </p:spPr>
        <p:txBody>
          <a:bodyPr wrap="none">
            <a:spAutoFit/>
          </a:bodyPr>
          <a:lstStyle/>
          <a:p>
            <a:r>
              <a:rPr lang="en-US" dirty="0">
                <a:solidFill>
                  <a:srgbClr val="FF0000"/>
                </a:solidFill>
                <a:ea typeface="ヒラギノ角ゴ Pro W3" pitchFamily="1" charset="-128"/>
              </a:rPr>
              <a:t>c</a:t>
            </a:r>
          </a:p>
        </p:txBody>
      </p:sp>
      <p:sp>
        <p:nvSpPr>
          <p:cNvPr id="15378" name="Text Box 18"/>
          <p:cNvSpPr txBox="1">
            <a:spLocks noChangeArrowheads="1"/>
          </p:cNvSpPr>
          <p:nvPr/>
        </p:nvSpPr>
        <p:spPr bwMode="auto">
          <a:xfrm>
            <a:off x="4221163" y="5410200"/>
            <a:ext cx="1041400" cy="466725"/>
          </a:xfrm>
          <a:prstGeom prst="rect">
            <a:avLst/>
          </a:prstGeom>
          <a:noFill/>
          <a:ln w="9525">
            <a:solidFill>
              <a:schemeClr val="tx1"/>
            </a:solidFill>
            <a:miter lim="800000"/>
            <a:headEnd/>
            <a:tailEnd/>
          </a:ln>
        </p:spPr>
        <p:txBody>
          <a:bodyPr wrap="none">
            <a:spAutoFit/>
          </a:bodyPr>
          <a:lstStyle/>
          <a:p>
            <a:pPr algn="ctr"/>
            <a:r>
              <a:rPr lang="en-US">
                <a:solidFill>
                  <a:schemeClr val="accent1"/>
                </a:solidFill>
                <a:ea typeface="ヒラギノ角ゴ Pro W3" pitchFamily="1" charset="-128"/>
              </a:rPr>
              <a:t>Image</a:t>
            </a:r>
          </a:p>
        </p:txBody>
      </p:sp>
      <p:sp>
        <p:nvSpPr>
          <p:cNvPr id="15379" name="Text Box 19"/>
          <p:cNvSpPr txBox="1">
            <a:spLocks noChangeArrowheads="1"/>
          </p:cNvSpPr>
          <p:nvPr/>
        </p:nvSpPr>
        <p:spPr bwMode="auto">
          <a:xfrm>
            <a:off x="5481638" y="5297488"/>
            <a:ext cx="1481137" cy="831850"/>
          </a:xfrm>
          <a:prstGeom prst="rect">
            <a:avLst/>
          </a:prstGeom>
          <a:noFill/>
          <a:ln w="9525">
            <a:solidFill>
              <a:schemeClr val="tx1"/>
            </a:solidFill>
            <a:miter lim="800000"/>
            <a:headEnd/>
            <a:tailEnd/>
          </a:ln>
        </p:spPr>
        <p:txBody>
          <a:bodyPr wrap="none">
            <a:spAutoFit/>
          </a:bodyPr>
          <a:lstStyle/>
          <a:p>
            <a:pPr algn="ctr"/>
            <a:r>
              <a:rPr lang="en-US">
                <a:solidFill>
                  <a:schemeClr val="accent1"/>
                </a:solidFill>
                <a:ea typeface="ヒラギノ角ゴ Pro W3" pitchFamily="1" charset="-128"/>
              </a:rPr>
              <a:t>Fourier</a:t>
            </a:r>
          </a:p>
          <a:p>
            <a:pPr algn="ctr"/>
            <a:r>
              <a:rPr lang="en-US">
                <a:solidFill>
                  <a:schemeClr val="accent1"/>
                </a:solidFill>
                <a:ea typeface="ヒラギノ角ゴ Pro W3" pitchFamily="1" charset="-128"/>
              </a:rPr>
              <a:t>transform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Comments on Definition of DFT Pair</a:t>
            </a:r>
          </a:p>
        </p:txBody>
      </p:sp>
      <p:sp>
        <p:nvSpPr>
          <p:cNvPr id="3" name="Content Placeholder 2"/>
          <p:cNvSpPr>
            <a:spLocks noGrp="1"/>
          </p:cNvSpPr>
          <p:nvPr>
            <p:ph idx="1"/>
          </p:nvPr>
        </p:nvSpPr>
        <p:spPr/>
        <p:txBody>
          <a:bodyPr>
            <a:normAutofit fontScale="77500" lnSpcReduction="20000"/>
          </a:bodyPr>
          <a:lstStyle/>
          <a:p>
            <a:pPr algn="just"/>
            <a:endParaRPr lang="en-US" dirty="0"/>
          </a:p>
          <a:p>
            <a:pPr algn="just"/>
            <a:r>
              <a:rPr lang="en-US" dirty="0"/>
              <a:t>The multiplier	may be placed in front of the inverse transform instead.</a:t>
            </a:r>
          </a:p>
          <a:p>
            <a:pPr algn="just"/>
            <a:endParaRPr lang="en-US" dirty="0"/>
          </a:p>
          <a:p>
            <a:pPr algn="just"/>
            <a:r>
              <a:rPr lang="en-US" dirty="0"/>
              <a:t>Both equations may be multiplied by     , as well.</a:t>
            </a:r>
          </a:p>
          <a:p>
            <a:pPr algn="just"/>
            <a:endParaRPr lang="en-US" dirty="0"/>
          </a:p>
          <a:p>
            <a:pPr algn="just"/>
            <a:r>
              <a:rPr lang="en-US" dirty="0"/>
              <a:t>It takes approximately M</a:t>
            </a:r>
            <a:r>
              <a:rPr lang="en-US" baseline="30000" dirty="0"/>
              <a:t>2</a:t>
            </a:r>
            <a:r>
              <a:rPr lang="en-US" dirty="0"/>
              <a:t> summations and multiplications to compute the DFT as well as inverse DFT.</a:t>
            </a:r>
          </a:p>
          <a:p>
            <a:pPr algn="just"/>
            <a:endParaRPr lang="en-US" dirty="0"/>
          </a:p>
          <a:p>
            <a:pPr algn="just"/>
            <a:r>
              <a:rPr lang="en-US" dirty="0"/>
              <a:t>Unlike its continuous counterpart, we need not be concerned about the existence of DFT or its inverse. </a:t>
            </a:r>
            <a:r>
              <a:rPr lang="en-US" dirty="0">
                <a:solidFill>
                  <a:srgbClr val="FF0000"/>
                </a:solidFill>
              </a:rPr>
              <a:t>They always exist</a:t>
            </a:r>
            <a:r>
              <a:rPr lang="en-US" dirty="0"/>
              <a:t>.</a:t>
            </a:r>
          </a:p>
        </p:txBody>
      </p:sp>
      <p:graphicFrame>
        <p:nvGraphicFramePr>
          <p:cNvPr id="4" name="Object 3"/>
          <p:cNvGraphicFramePr>
            <a:graphicFrameLocks noChangeAspect="1"/>
          </p:cNvGraphicFramePr>
          <p:nvPr/>
        </p:nvGraphicFramePr>
        <p:xfrm>
          <a:off x="2819400" y="1816100"/>
          <a:ext cx="304800" cy="546100"/>
        </p:xfrm>
        <a:graphic>
          <a:graphicData uri="http://schemas.openxmlformats.org/presentationml/2006/ole">
            <mc:AlternateContent xmlns:mc="http://schemas.openxmlformats.org/markup-compatibility/2006">
              <mc:Choice xmlns:v="urn:schemas-microsoft-com:vml" Requires="v">
                <p:oleObj spid="_x0000_s122882" name="Equation" r:id="rId2" imgW="228600" imgH="393480" progId="">
                  <p:embed/>
                </p:oleObj>
              </mc:Choice>
              <mc:Fallback>
                <p:oleObj name="Equation" r:id="rId2" imgW="228600" imgH="39348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816100"/>
                        <a:ext cx="3048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5600700" y="2895600"/>
          <a:ext cx="342900" cy="609600"/>
        </p:xfrm>
        <a:graphic>
          <a:graphicData uri="http://schemas.openxmlformats.org/presentationml/2006/ole">
            <mc:AlternateContent xmlns:mc="http://schemas.openxmlformats.org/markup-compatibility/2006">
              <mc:Choice xmlns:v="urn:schemas-microsoft-com:vml" Requires="v">
                <p:oleObj spid="_x0000_s122883" name="Equation" r:id="rId4" imgW="342720" imgH="419040" progId="">
                  <p:embed/>
                </p:oleObj>
              </mc:Choice>
              <mc:Fallback>
                <p:oleObj name="Equation" r:id="rId4" imgW="342720" imgH="41904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0700" y="2895600"/>
                        <a:ext cx="3429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Filtering in Frequency Domain: Observations</a:t>
            </a:r>
          </a:p>
        </p:txBody>
      </p:sp>
      <p:sp>
        <p:nvSpPr>
          <p:cNvPr id="3" name="Content Placeholder 2"/>
          <p:cNvSpPr>
            <a:spLocks noGrp="1"/>
          </p:cNvSpPr>
          <p:nvPr>
            <p:ph idx="1"/>
          </p:nvPr>
        </p:nvSpPr>
        <p:spPr/>
        <p:txBody>
          <a:bodyPr>
            <a:normAutofit fontScale="85000" lnSpcReduction="10000"/>
          </a:bodyPr>
          <a:lstStyle/>
          <a:p>
            <a:pPr algn="just"/>
            <a:endParaRPr lang="en-US" dirty="0"/>
          </a:p>
          <a:p>
            <a:pPr algn="just"/>
            <a:r>
              <a:rPr lang="en-US" dirty="0"/>
              <a:t>The slowest varying frequency component (u = v = 0) corresponds to average gray level of an image.</a:t>
            </a:r>
          </a:p>
          <a:p>
            <a:pPr algn="just"/>
            <a:endParaRPr lang="en-US" dirty="0"/>
          </a:p>
          <a:p>
            <a:pPr algn="just"/>
            <a:r>
              <a:rPr lang="en-US" dirty="0"/>
              <a:t>As we move away from the origin of the transformation, the low frequencies correspond to the slowly varying components of an image.</a:t>
            </a:r>
          </a:p>
          <a:p>
            <a:pPr algn="just"/>
            <a:endParaRPr lang="en-US" dirty="0"/>
          </a:p>
          <a:p>
            <a:pPr algn="just"/>
            <a:r>
              <a:rPr lang="en-US" dirty="0">
                <a:solidFill>
                  <a:srgbClr val="FF0000"/>
                </a:solidFill>
              </a:rPr>
              <a:t>In other words, they corresponds to regions of smooth gray level variations in the image.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Filtering in Frequency Domain: Observations</a:t>
            </a:r>
            <a:endParaRPr lang="en-US" dirty="0"/>
          </a:p>
        </p:txBody>
      </p:sp>
      <p:sp>
        <p:nvSpPr>
          <p:cNvPr id="3" name="Content Placeholder 2"/>
          <p:cNvSpPr>
            <a:spLocks noGrp="1"/>
          </p:cNvSpPr>
          <p:nvPr>
            <p:ph idx="1"/>
          </p:nvPr>
        </p:nvSpPr>
        <p:spPr/>
        <p:txBody>
          <a:bodyPr/>
          <a:lstStyle/>
          <a:p>
            <a:pPr algn="just"/>
            <a:r>
              <a:rPr lang="en-US" dirty="0"/>
              <a:t>As we move further away from the origin, the higher frequencies begin to correspond to faster and faster intensity changes in the image.</a:t>
            </a:r>
          </a:p>
          <a:p>
            <a:pPr algn="just"/>
            <a:endParaRPr lang="en-US" dirty="0"/>
          </a:p>
          <a:p>
            <a:pPr algn="just"/>
            <a:r>
              <a:rPr lang="en-US" dirty="0">
                <a:solidFill>
                  <a:srgbClr val="FF0000"/>
                </a:solidFill>
              </a:rPr>
              <a:t>In other words, higher frequency components corresponds to edges and abrupt changes given by noise.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7" name="Picture 3"/>
          <p:cNvPicPr>
            <a:picLocks noChangeAspect="1" noChangeArrowheads="1"/>
          </p:cNvPicPr>
          <p:nvPr/>
        </p:nvPicPr>
        <p:blipFill>
          <a:blip r:embed="rId2" cstate="print"/>
          <a:srcRect/>
          <a:stretch>
            <a:fillRect/>
          </a:stretch>
        </p:blipFill>
        <p:spPr bwMode="auto">
          <a:xfrm>
            <a:off x="1524000" y="1557338"/>
            <a:ext cx="6400800" cy="4973637"/>
          </a:xfrm>
          <a:prstGeom prst="rect">
            <a:avLst/>
          </a:prstGeom>
          <a:noFill/>
          <a:ln w="9525">
            <a:noFill/>
            <a:miter lim="800000"/>
            <a:headEnd/>
            <a:tailEnd/>
          </a:ln>
          <a:effectLst/>
        </p:spPr>
      </p:pic>
      <p:sp>
        <p:nvSpPr>
          <p:cNvPr id="195588" name="Rectangle 4"/>
          <p:cNvSpPr>
            <a:spLocks noGrp="1" noChangeArrowheads="1"/>
          </p:cNvSpPr>
          <p:nvPr>
            <p:ph type="title"/>
          </p:nvPr>
        </p:nvSpPr>
        <p:spPr bwMode="auto">
          <a:xfrm>
            <a:off x="611188" y="260350"/>
            <a:ext cx="8229600" cy="6477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TW" sz="3600" dirty="0">
                <a:solidFill>
                  <a:srgbClr val="C00000"/>
                </a:solidFill>
              </a:rPr>
              <a:t>Filtering in the Frequency Domain</a:t>
            </a:r>
            <a:endParaRPr lang="en-US" altLang="zh-CN" sz="3600" dirty="0">
              <a:solidFill>
                <a:srgbClr val="C00000"/>
              </a:solidFill>
            </a:endParaRPr>
          </a:p>
        </p:txBody>
      </p:sp>
      <p:sp>
        <p:nvSpPr>
          <p:cNvPr id="195589" name="Text Box 5"/>
          <p:cNvSpPr txBox="1">
            <a:spLocks noChangeArrowheads="1"/>
          </p:cNvSpPr>
          <p:nvPr/>
        </p:nvSpPr>
        <p:spPr bwMode="auto">
          <a:xfrm>
            <a:off x="228600" y="898525"/>
            <a:ext cx="8696325" cy="646331"/>
          </a:xfrm>
          <a:prstGeom prst="rect">
            <a:avLst/>
          </a:prstGeom>
          <a:noFill/>
          <a:ln w="9525">
            <a:noFill/>
            <a:miter lim="800000"/>
            <a:headEnd/>
            <a:tailEnd/>
          </a:ln>
          <a:effectLst/>
        </p:spPr>
        <p:txBody>
          <a:bodyPr>
            <a:spAutoFit/>
          </a:bodyPr>
          <a:lstStyle/>
          <a:p>
            <a:pPr algn="ctr"/>
            <a:r>
              <a:rPr lang="en-US" altLang="zh-CN" dirty="0">
                <a:solidFill>
                  <a:srgbClr val="00B050"/>
                </a:solidFill>
              </a:rPr>
              <a:t>Frequency is directly related to rate of change. The frequency of fast varying components in an image is higher than slowly varying components.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Filtering in Frequency Domain: Basics</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lgn="just">
              <a:buFont typeface="+mj-lt"/>
              <a:buAutoNum type="arabicPeriod"/>
            </a:pPr>
            <a:r>
              <a:rPr lang="en-US" dirty="0">
                <a:solidFill>
                  <a:srgbClr val="00B050"/>
                </a:solidFill>
              </a:rPr>
              <a:t>Multiply the input image by (-1)</a:t>
            </a:r>
            <a:r>
              <a:rPr lang="en-US" baseline="30000" dirty="0">
                <a:solidFill>
                  <a:srgbClr val="00B050"/>
                </a:solidFill>
              </a:rPr>
              <a:t>x +</a:t>
            </a:r>
            <a:r>
              <a:rPr lang="en-US" dirty="0">
                <a:solidFill>
                  <a:srgbClr val="00B050"/>
                </a:solidFill>
              </a:rPr>
              <a:t> </a:t>
            </a:r>
            <a:r>
              <a:rPr lang="en-US" baseline="30000" dirty="0">
                <a:solidFill>
                  <a:srgbClr val="00B050"/>
                </a:solidFill>
              </a:rPr>
              <a:t>y</a:t>
            </a:r>
            <a:r>
              <a:rPr lang="en-US" dirty="0">
                <a:solidFill>
                  <a:srgbClr val="00B050"/>
                </a:solidFill>
              </a:rPr>
              <a:t> to center the transform.</a:t>
            </a:r>
          </a:p>
          <a:p>
            <a:pPr marL="514350" indent="-514350" algn="just">
              <a:buFont typeface="+mj-lt"/>
              <a:buAutoNum type="arabicPeriod"/>
            </a:pPr>
            <a:endParaRPr lang="en-US" dirty="0">
              <a:solidFill>
                <a:srgbClr val="00B050"/>
              </a:solidFill>
            </a:endParaRPr>
          </a:p>
          <a:p>
            <a:pPr marL="514350" indent="-514350" algn="just">
              <a:buFont typeface="+mj-lt"/>
              <a:buAutoNum type="arabicPeriod"/>
            </a:pPr>
            <a:r>
              <a:rPr lang="en-US" dirty="0">
                <a:solidFill>
                  <a:srgbClr val="00B050"/>
                </a:solidFill>
              </a:rPr>
              <a:t>Compute F(u , v), the 2D DFT of the image f(x , y).</a:t>
            </a:r>
          </a:p>
          <a:p>
            <a:pPr marL="514350" indent="-514350" algn="just">
              <a:buFont typeface="+mj-lt"/>
              <a:buAutoNum type="arabicPeriod"/>
            </a:pPr>
            <a:endParaRPr lang="en-US" dirty="0">
              <a:solidFill>
                <a:srgbClr val="00B050"/>
              </a:solidFill>
            </a:endParaRPr>
          </a:p>
          <a:p>
            <a:pPr marL="514350" indent="-514350" algn="just">
              <a:buFont typeface="+mj-lt"/>
              <a:buAutoNum type="arabicPeriod"/>
            </a:pPr>
            <a:r>
              <a:rPr lang="en-US" dirty="0">
                <a:solidFill>
                  <a:srgbClr val="00B050"/>
                </a:solidFill>
              </a:rPr>
              <a:t>Multiply F(u , v) by filter function H(u , v).</a:t>
            </a:r>
          </a:p>
          <a:p>
            <a:pPr marL="514350" indent="-514350" algn="just">
              <a:buFont typeface="+mj-lt"/>
              <a:buAutoNum type="arabicPeriod"/>
            </a:pPr>
            <a:endParaRPr lang="en-US" dirty="0">
              <a:solidFill>
                <a:srgbClr val="00B050"/>
              </a:solidFill>
            </a:endParaRPr>
          </a:p>
          <a:p>
            <a:pPr marL="514350" indent="-514350" algn="just">
              <a:buFont typeface="+mj-lt"/>
              <a:buAutoNum type="arabicPeriod"/>
            </a:pPr>
            <a:r>
              <a:rPr lang="en-US" dirty="0">
                <a:solidFill>
                  <a:srgbClr val="00B050"/>
                </a:solidFill>
              </a:rPr>
              <a:t>Compute inverse DFT of the result in (3).</a:t>
            </a:r>
          </a:p>
          <a:p>
            <a:pPr marL="514350" indent="-514350" algn="just">
              <a:buFont typeface="+mj-lt"/>
              <a:buAutoNum type="arabicPeriod"/>
            </a:pPr>
            <a:endParaRPr lang="en-US" dirty="0">
              <a:solidFill>
                <a:srgbClr val="00B050"/>
              </a:solidFill>
            </a:endParaRPr>
          </a:p>
          <a:p>
            <a:pPr marL="514350" indent="-514350" algn="just">
              <a:buFont typeface="+mj-lt"/>
              <a:buAutoNum type="arabicPeriod"/>
            </a:pPr>
            <a:r>
              <a:rPr lang="en-US" dirty="0">
                <a:solidFill>
                  <a:srgbClr val="00B050"/>
                </a:solidFill>
              </a:rPr>
              <a:t>Obtain the real part of the result in (4).</a:t>
            </a:r>
          </a:p>
          <a:p>
            <a:pPr marL="514350" indent="-514350" algn="just">
              <a:buFont typeface="+mj-lt"/>
              <a:buAutoNum type="arabicPeriod"/>
            </a:pPr>
            <a:endParaRPr lang="en-US" dirty="0">
              <a:solidFill>
                <a:srgbClr val="00B050"/>
              </a:solidFill>
            </a:endParaRPr>
          </a:p>
          <a:p>
            <a:pPr marL="514350" indent="-514350" algn="just">
              <a:buFont typeface="+mj-lt"/>
              <a:buAutoNum type="arabicPeriod"/>
            </a:pPr>
            <a:r>
              <a:rPr lang="en-US" dirty="0">
                <a:solidFill>
                  <a:srgbClr val="00B050"/>
                </a:solidFill>
              </a:rPr>
              <a:t>Multiply the result in (5) by (-1)</a:t>
            </a:r>
            <a:r>
              <a:rPr lang="en-US" baseline="30000" dirty="0">
                <a:solidFill>
                  <a:srgbClr val="00B050"/>
                </a:solidFill>
              </a:rPr>
              <a:t>x +</a:t>
            </a:r>
            <a:r>
              <a:rPr lang="en-US" dirty="0">
                <a:solidFill>
                  <a:srgbClr val="00B050"/>
                </a:solidFill>
              </a:rPr>
              <a:t> </a:t>
            </a:r>
            <a:r>
              <a:rPr lang="en-US" baseline="30000" dirty="0">
                <a:solidFill>
                  <a:srgbClr val="00B050"/>
                </a:solidFill>
              </a:rPr>
              <a:t>y</a:t>
            </a:r>
            <a:r>
              <a:rPr lang="en-US" dirty="0">
                <a:solidFill>
                  <a:srgbClr val="00B050"/>
                </a:solidFill>
              </a:rPr>
              <a:t> .</a:t>
            </a:r>
          </a:p>
          <a:p>
            <a:pPr algn="just"/>
            <a:endParaRPr lang="en-US" dirty="0"/>
          </a:p>
          <a:p>
            <a:pPr algn="just"/>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611" name="Picture 3"/>
          <p:cNvPicPr>
            <a:picLocks noChangeAspect="1" noChangeArrowheads="1"/>
          </p:cNvPicPr>
          <p:nvPr/>
        </p:nvPicPr>
        <p:blipFill>
          <a:blip r:embed="rId2" cstate="print"/>
          <a:srcRect/>
          <a:stretch>
            <a:fillRect/>
          </a:stretch>
        </p:blipFill>
        <p:spPr bwMode="auto">
          <a:xfrm>
            <a:off x="395288" y="1989138"/>
            <a:ext cx="8042275" cy="4021137"/>
          </a:xfrm>
          <a:prstGeom prst="rect">
            <a:avLst/>
          </a:prstGeom>
          <a:noFill/>
          <a:ln w="9525">
            <a:noFill/>
            <a:miter lim="800000"/>
            <a:headEnd/>
            <a:tailEnd/>
          </a:ln>
          <a:effectLst/>
        </p:spPr>
      </p:pic>
      <p:sp>
        <p:nvSpPr>
          <p:cNvPr id="196612" name="Line 4"/>
          <p:cNvSpPr>
            <a:spLocks noChangeShapeType="1"/>
          </p:cNvSpPr>
          <p:nvPr/>
        </p:nvSpPr>
        <p:spPr bwMode="auto">
          <a:xfrm flipV="1">
            <a:off x="838200" y="1219197"/>
            <a:ext cx="1295400" cy="2286002"/>
          </a:xfrm>
          <a:prstGeom prst="line">
            <a:avLst/>
          </a:prstGeom>
          <a:noFill/>
          <a:ln w="25400">
            <a:solidFill>
              <a:srgbClr val="0000CC"/>
            </a:solidFill>
            <a:round/>
            <a:headEnd/>
            <a:tailEnd type="triangle" w="med" len="med"/>
          </a:ln>
          <a:effectLst/>
        </p:spPr>
        <p:txBody>
          <a:bodyPr/>
          <a:lstStyle/>
          <a:p>
            <a:endParaRPr lang="en-US"/>
          </a:p>
        </p:txBody>
      </p:sp>
      <p:sp>
        <p:nvSpPr>
          <p:cNvPr id="196613" name="Rectangle 5"/>
          <p:cNvSpPr>
            <a:spLocks noChangeArrowheads="1"/>
          </p:cNvSpPr>
          <p:nvPr/>
        </p:nvSpPr>
        <p:spPr bwMode="auto">
          <a:xfrm>
            <a:off x="457200" y="285750"/>
            <a:ext cx="8229600" cy="646331"/>
          </a:xfrm>
          <a:prstGeom prst="rect">
            <a:avLst/>
          </a:prstGeom>
          <a:noFill/>
          <a:ln w="9525">
            <a:noFill/>
            <a:miter lim="800000"/>
            <a:headEnd/>
            <a:tailEnd/>
          </a:ln>
          <a:effectLst/>
        </p:spPr>
        <p:txBody>
          <a:bodyPr wrap="square">
            <a:spAutoFit/>
          </a:bodyPr>
          <a:lstStyle/>
          <a:p>
            <a:pPr algn="ctr"/>
            <a:r>
              <a:rPr lang="en-US" altLang="zh-TW" sz="3600" dirty="0">
                <a:solidFill>
                  <a:srgbClr val="C00000"/>
                </a:solidFill>
              </a:rPr>
              <a:t>Filtering in the Frequency Domain: Basics</a:t>
            </a:r>
            <a:endParaRPr lang="en-US" altLang="zh-CN" sz="3600" dirty="0">
              <a:solidFill>
                <a:srgbClr val="C00000"/>
              </a:solidFill>
            </a:endParaRPr>
          </a:p>
        </p:txBody>
      </p:sp>
      <p:sp>
        <p:nvSpPr>
          <p:cNvPr id="196614" name="Text Box 6"/>
          <p:cNvSpPr txBox="1">
            <a:spLocks noChangeArrowheads="1"/>
          </p:cNvSpPr>
          <p:nvPr/>
        </p:nvSpPr>
        <p:spPr bwMode="auto">
          <a:xfrm>
            <a:off x="395288" y="908050"/>
            <a:ext cx="8367712" cy="369332"/>
          </a:xfrm>
          <a:prstGeom prst="rect">
            <a:avLst/>
          </a:prstGeom>
          <a:noFill/>
          <a:ln w="9525">
            <a:noFill/>
            <a:miter lim="800000"/>
            <a:headEnd/>
            <a:tailEnd/>
          </a:ln>
          <a:effectLst/>
        </p:spPr>
        <p:txBody>
          <a:bodyPr wrap="square">
            <a:spAutoFit/>
          </a:bodyPr>
          <a:lstStyle/>
          <a:p>
            <a:pPr algn="ctr"/>
            <a:r>
              <a:rPr lang="en-US" altLang="zh-CN" dirty="0"/>
              <a:t>Including multiplication the input/output image by (-1)</a:t>
            </a:r>
            <a:r>
              <a:rPr lang="en-US" altLang="zh-CN" baseline="30000" dirty="0"/>
              <a:t>x + y</a:t>
            </a:r>
            <a:r>
              <a:rPr lang="en-US" altLang="zh-CN" dirty="0"/>
              <a:t>.</a:t>
            </a:r>
          </a:p>
        </p:txBody>
      </p:sp>
      <p:sp>
        <p:nvSpPr>
          <p:cNvPr id="196615" name="Line 7"/>
          <p:cNvSpPr>
            <a:spLocks noChangeShapeType="1"/>
          </p:cNvSpPr>
          <p:nvPr/>
        </p:nvSpPr>
        <p:spPr bwMode="auto">
          <a:xfrm flipH="1" flipV="1">
            <a:off x="6156325" y="1268413"/>
            <a:ext cx="1235075" cy="2160587"/>
          </a:xfrm>
          <a:prstGeom prst="line">
            <a:avLst/>
          </a:prstGeom>
          <a:noFill/>
          <a:ln w="25400">
            <a:solidFill>
              <a:srgbClr val="0000CC"/>
            </a:solidFill>
            <a:round/>
            <a:headEnd/>
            <a:tailEnd type="triangle" w="med" len="med"/>
          </a:ln>
          <a:effectLst/>
        </p:spPr>
        <p:txBody>
          <a:bodyPr/>
          <a:lstStyle/>
          <a:p>
            <a:endParaRPr lang="en-US"/>
          </a:p>
        </p:txBody>
      </p:sp>
      <p:sp>
        <p:nvSpPr>
          <p:cNvPr id="196616" name="Text Box 8"/>
          <p:cNvSpPr txBox="1">
            <a:spLocks noChangeArrowheads="1"/>
          </p:cNvSpPr>
          <p:nvPr/>
        </p:nvSpPr>
        <p:spPr bwMode="auto">
          <a:xfrm>
            <a:off x="2606334" y="1335088"/>
            <a:ext cx="3064557" cy="369332"/>
          </a:xfrm>
          <a:prstGeom prst="rect">
            <a:avLst/>
          </a:prstGeom>
          <a:noFill/>
          <a:ln w="9525">
            <a:noFill/>
            <a:miter lim="800000"/>
            <a:headEnd/>
            <a:tailEnd/>
          </a:ln>
          <a:effectLst/>
        </p:spPr>
        <p:txBody>
          <a:bodyPr wrap="none">
            <a:spAutoFit/>
          </a:bodyPr>
          <a:lstStyle/>
          <a:p>
            <a:pPr algn="ctr"/>
            <a:r>
              <a:rPr lang="en-US" altLang="zh-CN"/>
              <a:t>What is </a:t>
            </a:r>
            <a:r>
              <a:rPr lang="en-US" altLang="zh-CN">
                <a:solidFill>
                  <a:srgbClr val="FF0000"/>
                </a:solidFill>
              </a:rPr>
              <a:t>zero-phase-shift filter</a:t>
            </a:r>
            <a:r>
              <a:rPr lang="en-US" altLang="zh-CN"/>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Filters in Frequency Domain</a:t>
            </a:r>
          </a:p>
        </p:txBody>
      </p:sp>
      <p:sp>
        <p:nvSpPr>
          <p:cNvPr id="3" name="Content Placeholder 2"/>
          <p:cNvSpPr>
            <a:spLocks noGrp="1"/>
          </p:cNvSpPr>
          <p:nvPr>
            <p:ph idx="1"/>
          </p:nvPr>
        </p:nvSpPr>
        <p:spPr/>
        <p:txBody>
          <a:bodyPr>
            <a:normAutofit fontScale="70000" lnSpcReduction="20000"/>
          </a:bodyPr>
          <a:lstStyle/>
          <a:p>
            <a:pPr algn="just"/>
            <a:endParaRPr lang="en-US" dirty="0"/>
          </a:p>
          <a:p>
            <a:pPr algn="just"/>
            <a:r>
              <a:rPr lang="en-US" dirty="0"/>
              <a:t>The reason that H(u , v) is called a </a:t>
            </a:r>
            <a:r>
              <a:rPr lang="en-US" dirty="0">
                <a:solidFill>
                  <a:srgbClr val="00B050"/>
                </a:solidFill>
              </a:rPr>
              <a:t>filter </a:t>
            </a:r>
            <a:r>
              <a:rPr lang="en-US" dirty="0"/>
              <a:t>is because it suppresses certain frequencies in the transform while leaving the others unchanged.</a:t>
            </a:r>
          </a:p>
          <a:p>
            <a:pPr algn="just"/>
            <a:endParaRPr lang="en-US" dirty="0">
              <a:solidFill>
                <a:srgbClr val="00B050"/>
              </a:solidFill>
            </a:endParaRPr>
          </a:p>
          <a:p>
            <a:pPr algn="just"/>
            <a:r>
              <a:rPr lang="en-US" dirty="0"/>
              <a:t>Let f(x , y) denote the input image in step (1) and F(u , v) its DFT. Then in step (3), we get,</a:t>
            </a:r>
          </a:p>
          <a:p>
            <a:pPr algn="just"/>
            <a:endParaRPr lang="en-US" dirty="0"/>
          </a:p>
          <a:p>
            <a:pPr algn="just"/>
            <a:r>
              <a:rPr lang="en-US" dirty="0"/>
              <a:t>In our case, we assume that filters are all real filters.</a:t>
            </a:r>
          </a:p>
          <a:p>
            <a:pPr algn="just"/>
            <a:endParaRPr lang="en-US" dirty="0"/>
          </a:p>
          <a:p>
            <a:pPr algn="just"/>
            <a:endParaRPr lang="en-US" dirty="0"/>
          </a:p>
          <a:p>
            <a:pPr algn="just"/>
            <a:r>
              <a:rPr lang="en-US" dirty="0"/>
              <a:t>Such filters are called </a:t>
            </a:r>
            <a:r>
              <a:rPr lang="en-US" dirty="0">
                <a:solidFill>
                  <a:srgbClr val="00B050"/>
                </a:solidFill>
              </a:rPr>
              <a:t>zero-phase-shift filters</a:t>
            </a:r>
            <a:r>
              <a:rPr lang="en-US" dirty="0"/>
              <a:t>, since application of these does not change the phase </a:t>
            </a:r>
            <a:r>
              <a:rPr lang="el-GR" dirty="0">
                <a:solidFill>
                  <a:srgbClr val="00B050"/>
                </a:solidFill>
                <a:latin typeface="Calibri"/>
              </a:rPr>
              <a:t>φ</a:t>
            </a:r>
            <a:r>
              <a:rPr lang="en-US" dirty="0">
                <a:solidFill>
                  <a:srgbClr val="00B050"/>
                </a:solidFill>
                <a:latin typeface="Calibri"/>
              </a:rPr>
              <a:t>(u , v) </a:t>
            </a:r>
            <a:r>
              <a:rPr lang="en-US" dirty="0">
                <a:latin typeface="Calibri"/>
              </a:rPr>
              <a:t>of the transform.</a:t>
            </a:r>
            <a:r>
              <a:rPr lang="en-US" dirty="0"/>
              <a:t>  </a:t>
            </a:r>
          </a:p>
        </p:txBody>
      </p:sp>
      <p:graphicFrame>
        <p:nvGraphicFramePr>
          <p:cNvPr id="4" name="Object 3"/>
          <p:cNvGraphicFramePr>
            <a:graphicFrameLocks noChangeAspect="1"/>
          </p:cNvGraphicFramePr>
          <p:nvPr/>
        </p:nvGraphicFramePr>
        <p:xfrm>
          <a:off x="1447800" y="4419600"/>
          <a:ext cx="4267200" cy="508000"/>
        </p:xfrm>
        <a:graphic>
          <a:graphicData uri="http://schemas.openxmlformats.org/presentationml/2006/ole">
            <mc:AlternateContent xmlns:mc="http://schemas.openxmlformats.org/markup-compatibility/2006">
              <mc:Choice xmlns:v="urn:schemas-microsoft-com:vml" Requires="v">
                <p:oleObj spid="_x0000_s39938" name="Equation" r:id="rId2" imgW="1498320" imgH="203040" progId="">
                  <p:embed/>
                </p:oleObj>
              </mc:Choice>
              <mc:Fallback>
                <p:oleObj name="Equation" r:id="rId2" imgW="1498320" imgH="2030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419600"/>
                        <a:ext cx="42672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Filters in Frequency Domain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The filtered image is obtained by taking the inverse DFT of G(u , v).</a:t>
            </a:r>
          </a:p>
          <a:p>
            <a:pPr algn="just"/>
            <a:endParaRPr lang="en-US" dirty="0"/>
          </a:p>
          <a:p>
            <a:pPr algn="just"/>
            <a:endParaRPr lang="en-US" dirty="0"/>
          </a:p>
          <a:p>
            <a:pPr algn="just"/>
            <a:r>
              <a:rPr lang="en-US" dirty="0"/>
              <a:t>In general, inverse DFT is a complex quantity. But if the input image and the filter function are both real, the imaginary component of the inverse transform should ideally all be zero.</a:t>
            </a:r>
          </a:p>
          <a:p>
            <a:pPr algn="just"/>
            <a:endParaRPr lang="en-US" dirty="0"/>
          </a:p>
          <a:p>
            <a:pPr algn="just"/>
            <a:r>
              <a:rPr lang="en-US" dirty="0"/>
              <a:t>In practice, the inverse DFT has parasitic imaginary components due to computational round off errors. These components must be ignored. </a:t>
            </a:r>
          </a:p>
          <a:p>
            <a:pPr algn="just">
              <a:buNone/>
            </a:pPr>
            <a:endParaRPr lang="en-US" dirty="0"/>
          </a:p>
        </p:txBody>
      </p:sp>
      <p:graphicFrame>
        <p:nvGraphicFramePr>
          <p:cNvPr id="4" name="Object 3"/>
          <p:cNvGraphicFramePr>
            <a:graphicFrameLocks noChangeAspect="1"/>
          </p:cNvGraphicFramePr>
          <p:nvPr/>
        </p:nvGraphicFramePr>
        <p:xfrm>
          <a:off x="1447800" y="2362200"/>
          <a:ext cx="4724400" cy="558800"/>
        </p:xfrm>
        <a:graphic>
          <a:graphicData uri="http://schemas.openxmlformats.org/presentationml/2006/ole">
            <mc:AlternateContent xmlns:mc="http://schemas.openxmlformats.org/markup-compatibility/2006">
              <mc:Choice xmlns:v="urn:schemas-microsoft-com:vml" Requires="v">
                <p:oleObj spid="_x0000_s40962" name="Equation" r:id="rId2" imgW="1841400" imgH="253800" progId="">
                  <p:embed/>
                </p:oleObj>
              </mc:Choice>
              <mc:Fallback>
                <p:oleObj name="Equation" r:id="rId2" imgW="1841400" imgH="2538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362200"/>
                        <a:ext cx="47244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Some Basic Filters and Their Functions</a:t>
            </a:r>
          </a:p>
        </p:txBody>
      </p:sp>
      <p:sp>
        <p:nvSpPr>
          <p:cNvPr id="3" name="Content Placeholder 2"/>
          <p:cNvSpPr>
            <a:spLocks noGrp="1"/>
          </p:cNvSpPr>
          <p:nvPr>
            <p:ph idx="1"/>
          </p:nvPr>
        </p:nvSpPr>
        <p:spPr/>
        <p:txBody>
          <a:bodyPr>
            <a:normAutofit lnSpcReduction="10000"/>
          </a:bodyPr>
          <a:lstStyle/>
          <a:p>
            <a:pPr algn="just"/>
            <a:r>
              <a:rPr lang="en-US" dirty="0"/>
              <a:t>Suppose we wish to force the average value of an image to zero.</a:t>
            </a:r>
          </a:p>
          <a:p>
            <a:pPr algn="just"/>
            <a:endParaRPr lang="en-US" dirty="0"/>
          </a:p>
          <a:p>
            <a:pPr algn="just"/>
            <a:r>
              <a:rPr lang="en-US" dirty="0"/>
              <a:t>We know that the average value of an image is given by F(0 , 0), or by F(M/2 , N/2), if the image transform has been centered.</a:t>
            </a:r>
          </a:p>
          <a:p>
            <a:pPr algn="just"/>
            <a:endParaRPr lang="en-US" dirty="0"/>
          </a:p>
          <a:p>
            <a:pPr algn="just"/>
            <a:r>
              <a:rPr lang="en-US" dirty="0"/>
              <a:t>Hence the corresponding filter function would be given by the filter in the following slide.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635" name="Picture 3"/>
          <p:cNvPicPr>
            <a:picLocks noChangeAspect="1" noChangeArrowheads="1"/>
          </p:cNvPicPr>
          <p:nvPr/>
        </p:nvPicPr>
        <p:blipFill>
          <a:blip r:embed="rId2" cstate="print"/>
          <a:srcRect/>
          <a:stretch>
            <a:fillRect/>
          </a:stretch>
        </p:blipFill>
        <p:spPr bwMode="auto">
          <a:xfrm>
            <a:off x="1330325" y="3252787"/>
            <a:ext cx="6221413" cy="2843213"/>
          </a:xfrm>
          <a:prstGeom prst="rect">
            <a:avLst/>
          </a:prstGeom>
          <a:noFill/>
          <a:ln w="9525">
            <a:noFill/>
            <a:miter lim="800000"/>
            <a:headEnd/>
            <a:tailEnd/>
          </a:ln>
          <a:effectLst/>
        </p:spPr>
      </p:pic>
      <p:sp>
        <p:nvSpPr>
          <p:cNvPr id="197636" name="Rectangle 4"/>
          <p:cNvSpPr>
            <a:spLocks noGrp="1" noChangeArrowheads="1"/>
          </p:cNvSpPr>
          <p:nvPr>
            <p:ph type="body" sz="half" idx="1"/>
          </p:nvPr>
        </p:nvSpPr>
        <p:spPr bwMode="auto">
          <a:xfrm>
            <a:off x="323850" y="1125538"/>
            <a:ext cx="8591550" cy="4525962"/>
          </a:xfrm>
          <a:noFill/>
          <a:ln>
            <a:miter lim="800000"/>
            <a:headEnd/>
            <a:tailEnd/>
          </a:ln>
        </p:spPr>
        <p:txBody>
          <a:bodyPr vert="horz" wrap="square" lIns="91440" tIns="45720" rIns="91440" bIns="45720" numCol="1" anchor="t" anchorCtr="0" compatLnSpc="1">
            <a:prstTxWarp prst="textNoShape">
              <a:avLst/>
            </a:prstTxWarp>
          </a:bodyPr>
          <a:lstStyle/>
          <a:p>
            <a:pPr algn="just"/>
            <a:r>
              <a:rPr lang="en-US" altLang="zh-TW" sz="2000" dirty="0">
                <a:ea typeface="PMingLiU" pitchFamily="18" charset="-120"/>
              </a:rPr>
              <a:t>Multiply all values of </a:t>
            </a:r>
            <a:r>
              <a:rPr lang="en-US" altLang="zh-TW" sz="2000" i="1" dirty="0">
                <a:ea typeface="PMingLiU" pitchFamily="18" charset="-120"/>
              </a:rPr>
              <a:t>F</a:t>
            </a:r>
            <a:r>
              <a:rPr lang="en-US" altLang="zh-TW" sz="2000" dirty="0">
                <a:ea typeface="PMingLiU" pitchFamily="18" charset="-120"/>
              </a:rPr>
              <a:t>(</a:t>
            </a:r>
            <a:r>
              <a:rPr lang="en-US" altLang="zh-TW" sz="2000" i="1" dirty="0">
                <a:ea typeface="PMingLiU" pitchFamily="18" charset="-120"/>
              </a:rPr>
              <a:t>u </a:t>
            </a:r>
            <a:r>
              <a:rPr lang="en-US" altLang="zh-TW" sz="2000" dirty="0">
                <a:ea typeface="PMingLiU" pitchFamily="18" charset="-120"/>
              </a:rPr>
              <a:t>, </a:t>
            </a:r>
            <a:r>
              <a:rPr lang="en-US" altLang="zh-TW" sz="2000" i="1" dirty="0">
                <a:ea typeface="PMingLiU" pitchFamily="18" charset="-120"/>
              </a:rPr>
              <a:t>v</a:t>
            </a:r>
            <a:r>
              <a:rPr lang="en-US" altLang="zh-TW" sz="2000" dirty="0">
                <a:ea typeface="PMingLiU" pitchFamily="18" charset="-120"/>
              </a:rPr>
              <a:t>) by the filter function (</a:t>
            </a:r>
            <a:r>
              <a:rPr lang="en-US" altLang="zh-TW" sz="2000" dirty="0">
                <a:solidFill>
                  <a:srgbClr val="FF0000"/>
                </a:solidFill>
                <a:ea typeface="PMingLiU" pitchFamily="18" charset="-120"/>
              </a:rPr>
              <a:t>Notch filter</a:t>
            </a:r>
            <a:r>
              <a:rPr lang="en-US" altLang="zh-TW" sz="2000" dirty="0">
                <a:ea typeface="PMingLiU" pitchFamily="18" charset="-120"/>
              </a:rPr>
              <a:t>):</a:t>
            </a:r>
          </a:p>
          <a:p>
            <a:endParaRPr lang="en-US" altLang="zh-TW" sz="2000" dirty="0">
              <a:ea typeface="PMingLiU" pitchFamily="18" charset="-120"/>
            </a:endParaRPr>
          </a:p>
          <a:p>
            <a:endParaRPr lang="en-US" altLang="zh-TW" sz="2000" dirty="0">
              <a:ea typeface="PMingLiU" pitchFamily="18" charset="-120"/>
            </a:endParaRPr>
          </a:p>
          <a:p>
            <a:pPr algn="just"/>
            <a:r>
              <a:rPr lang="en-US" altLang="zh-TW" sz="2000" dirty="0">
                <a:solidFill>
                  <a:srgbClr val="00B050"/>
                </a:solidFill>
                <a:ea typeface="PMingLiU" pitchFamily="18" charset="-120"/>
              </a:rPr>
              <a:t>All this filter would do is set </a:t>
            </a:r>
            <a:r>
              <a:rPr lang="en-US" altLang="zh-TW" sz="2000" i="1" dirty="0">
                <a:solidFill>
                  <a:srgbClr val="00B050"/>
                </a:solidFill>
                <a:ea typeface="PMingLiU" pitchFamily="18" charset="-120"/>
              </a:rPr>
              <a:t>F</a:t>
            </a:r>
            <a:r>
              <a:rPr lang="en-US" altLang="zh-TW" sz="2000" dirty="0">
                <a:solidFill>
                  <a:srgbClr val="00B050"/>
                </a:solidFill>
                <a:ea typeface="PMingLiU" pitchFamily="18" charset="-120"/>
              </a:rPr>
              <a:t>(0,0) to zero (force the average value of an image to zero) and leave all</a:t>
            </a:r>
            <a:r>
              <a:rPr lang="en-US" altLang="zh-CN" sz="2000" dirty="0">
                <a:solidFill>
                  <a:srgbClr val="00B050"/>
                </a:solidFill>
                <a:ea typeface="PMingLiU" pitchFamily="18" charset="-120"/>
              </a:rPr>
              <a:t> other</a:t>
            </a:r>
            <a:r>
              <a:rPr lang="en-US" altLang="zh-TW" sz="2000" dirty="0">
                <a:solidFill>
                  <a:srgbClr val="00B050"/>
                </a:solidFill>
                <a:ea typeface="PMingLiU" pitchFamily="18" charset="-120"/>
              </a:rPr>
              <a:t> frequency components of the Fourier transform untouched</a:t>
            </a:r>
            <a:r>
              <a:rPr lang="en-US" altLang="zh-CN" sz="2000" dirty="0">
                <a:solidFill>
                  <a:srgbClr val="00B050"/>
                </a:solidFill>
                <a:ea typeface="PMingLiU" pitchFamily="18" charset="-120"/>
              </a:rPr>
              <a:t> and make prominent edges stand out.</a:t>
            </a:r>
            <a:endParaRPr lang="en-US" altLang="zh-TW" sz="2000" dirty="0">
              <a:solidFill>
                <a:srgbClr val="00B050"/>
              </a:solidFill>
              <a:ea typeface="PMingLiU" pitchFamily="18" charset="-120"/>
            </a:endParaRPr>
          </a:p>
        </p:txBody>
      </p:sp>
      <p:graphicFrame>
        <p:nvGraphicFramePr>
          <p:cNvPr id="197637" name="Object 5"/>
          <p:cNvGraphicFramePr>
            <a:graphicFrameLocks noGrp="1" noChangeAspect="1"/>
          </p:cNvGraphicFramePr>
          <p:nvPr>
            <p:ph sz="half" idx="2"/>
          </p:nvPr>
        </p:nvGraphicFramePr>
        <p:xfrm>
          <a:off x="1447800" y="1531938"/>
          <a:ext cx="5029200" cy="719137"/>
        </p:xfrm>
        <a:graphic>
          <a:graphicData uri="http://schemas.openxmlformats.org/presentationml/2006/ole">
            <mc:AlternateContent xmlns:mc="http://schemas.openxmlformats.org/markup-compatibility/2006">
              <mc:Choice xmlns:v="urn:schemas-microsoft-com:vml" Requires="v">
                <p:oleObj spid="_x0000_s41986" name="Equation" r:id="rId3" imgW="2387520" imgH="457200" progId="">
                  <p:embed/>
                </p:oleObj>
              </mc:Choice>
              <mc:Fallback>
                <p:oleObj name="Equation" r:id="rId3" imgW="2387520" imgH="457200" progId="">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531938"/>
                        <a:ext cx="502920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itle 1"/>
          <p:cNvSpPr>
            <a:spLocks noGrp="1"/>
          </p:cNvSpPr>
          <p:nvPr>
            <p:ph type="title"/>
          </p:nvPr>
        </p:nvSpPr>
        <p:spPr>
          <a:xfrm>
            <a:off x="457200" y="76200"/>
            <a:ext cx="8229600" cy="1143000"/>
          </a:xfrm>
        </p:spPr>
        <p:txBody>
          <a:bodyPr>
            <a:normAutofit fontScale="90000"/>
          </a:bodyPr>
          <a:lstStyle/>
          <a:p>
            <a:r>
              <a:rPr lang="en-US" dirty="0">
                <a:solidFill>
                  <a:srgbClr val="C00000"/>
                </a:solidFill>
              </a:rPr>
              <a:t>Some Basic Filters and Their Functions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Some Basic Filters and Their Functions</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Low frequencies in the Fourier Transform are responsible for the general gray level appearance of an image over smooth areas, while high frequencies are responsible  for detail, such as edges and noise.</a:t>
            </a:r>
          </a:p>
          <a:p>
            <a:pPr algn="just"/>
            <a:endParaRPr lang="en-US" dirty="0"/>
          </a:p>
          <a:p>
            <a:pPr algn="just"/>
            <a:r>
              <a:rPr lang="en-US" dirty="0">
                <a:solidFill>
                  <a:srgbClr val="FF0000"/>
                </a:solidFill>
              </a:rPr>
              <a:t>A filter that attenuates high frequencies while passing low frequencies is called a Low-pass Filter.</a:t>
            </a:r>
          </a:p>
          <a:p>
            <a:pPr algn="just"/>
            <a:endParaRPr lang="en-US" dirty="0">
              <a:solidFill>
                <a:srgbClr val="00B050"/>
              </a:solidFill>
            </a:endParaRPr>
          </a:p>
          <a:p>
            <a:pPr algn="just"/>
            <a:r>
              <a:rPr lang="en-US" dirty="0"/>
              <a:t>We would expect that a low-pass filtered image to have less sharp detail than the original image.</a:t>
            </a:r>
          </a:p>
          <a:p>
            <a:pPr algn="just"/>
            <a:endParaRPr lang="en-US" dirty="0"/>
          </a:p>
          <a:p>
            <a:pPr algn="just"/>
            <a:r>
              <a:rPr lang="en-US" dirty="0">
                <a:solidFill>
                  <a:srgbClr val="FF0000"/>
                </a:solidFill>
              </a:rPr>
              <a:t>A filter that has the opposite characteristic is called a  High-pass Filter.</a:t>
            </a:r>
          </a:p>
          <a:p>
            <a:pPr algn="just"/>
            <a:endParaRPr lang="en-US" dirty="0">
              <a:solidFill>
                <a:srgbClr val="FF0000"/>
              </a:solidFill>
            </a:endParaRPr>
          </a:p>
          <a:p>
            <a:pPr algn="just"/>
            <a:r>
              <a:rPr lang="en-US" dirty="0"/>
              <a:t>On the other hand, a high-pass filtered image have less gray level variations in smooth areas and emphasized transitional (edge) gray level detail.</a:t>
            </a:r>
            <a:r>
              <a:rPr lang="en-US" dirty="0">
                <a:solidFill>
                  <a:srgbClr val="FF0000"/>
                </a:solid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Comments on Definition of DFT Pair</a:t>
            </a:r>
            <a:endParaRPr lang="en-US" dirty="0"/>
          </a:p>
        </p:txBody>
      </p:sp>
      <p:sp>
        <p:nvSpPr>
          <p:cNvPr id="3" name="Content Placeholder 2"/>
          <p:cNvSpPr>
            <a:spLocks noGrp="1"/>
          </p:cNvSpPr>
          <p:nvPr>
            <p:ph idx="1"/>
          </p:nvPr>
        </p:nvSpPr>
        <p:spPr/>
        <p:txBody>
          <a:bodyPr>
            <a:normAutofit fontScale="92500" lnSpcReduction="20000"/>
          </a:bodyPr>
          <a:lstStyle/>
          <a:p>
            <a:pPr algn="just"/>
            <a:endParaRPr lang="en-US" dirty="0"/>
          </a:p>
          <a:p>
            <a:pPr algn="just"/>
            <a:r>
              <a:rPr lang="en-US" dirty="0"/>
              <a:t>We know that				, the Discrete Fourier Transform can be redefined as follows:</a:t>
            </a:r>
          </a:p>
          <a:p>
            <a:pPr algn="just"/>
            <a:endParaRPr lang="en-US" dirty="0"/>
          </a:p>
          <a:p>
            <a:pPr algn="just"/>
            <a:endParaRPr lang="en-US" dirty="0"/>
          </a:p>
          <a:p>
            <a:pPr algn="just"/>
            <a:endParaRPr lang="en-US" dirty="0"/>
          </a:p>
          <a:p>
            <a:pPr algn="just"/>
            <a:endParaRPr lang="en-US" dirty="0"/>
          </a:p>
          <a:p>
            <a:pPr algn="just"/>
            <a:r>
              <a:rPr lang="en-US" dirty="0"/>
              <a:t>Each term of the Fourier transform is composed of sum of all values of the function f(x) multiplied by sine and cosine of various frequencies.</a:t>
            </a:r>
          </a:p>
        </p:txBody>
      </p:sp>
      <p:graphicFrame>
        <p:nvGraphicFramePr>
          <p:cNvPr id="23554" name="Object 2"/>
          <p:cNvGraphicFramePr>
            <a:graphicFrameLocks noChangeAspect="1"/>
          </p:cNvGraphicFramePr>
          <p:nvPr/>
        </p:nvGraphicFramePr>
        <p:xfrm>
          <a:off x="3303588" y="1981200"/>
          <a:ext cx="2613025" cy="533400"/>
        </p:xfrm>
        <a:graphic>
          <a:graphicData uri="http://schemas.openxmlformats.org/presentationml/2006/ole">
            <mc:AlternateContent xmlns:mc="http://schemas.openxmlformats.org/markup-compatibility/2006">
              <mc:Choice xmlns:v="urn:schemas-microsoft-com:vml" Requires="v">
                <p:oleObj spid="_x0000_s123906" name="Equation" r:id="rId2" imgW="1206360" imgH="228600" progId="">
                  <p:embed/>
                </p:oleObj>
              </mc:Choice>
              <mc:Fallback>
                <p:oleObj name="Equation" r:id="rId2" imgW="1206360" imgH="2286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3588" y="1981200"/>
                        <a:ext cx="26130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 name="Object 3"/>
          <p:cNvGraphicFramePr>
            <a:graphicFrameLocks noChangeAspect="1"/>
          </p:cNvGraphicFramePr>
          <p:nvPr/>
        </p:nvGraphicFramePr>
        <p:xfrm>
          <a:off x="1066800" y="3048000"/>
          <a:ext cx="7086600" cy="1371600"/>
        </p:xfrm>
        <a:graphic>
          <a:graphicData uri="http://schemas.openxmlformats.org/presentationml/2006/ole">
            <mc:AlternateContent xmlns:mc="http://schemas.openxmlformats.org/markup-compatibility/2006">
              <mc:Choice xmlns:v="urn:schemas-microsoft-com:vml" Requires="v">
                <p:oleObj spid="_x0000_s123907" name="Equation" r:id="rId4" imgW="3085920" imgH="660240" progId="">
                  <p:embed/>
                </p:oleObj>
              </mc:Choice>
              <mc:Fallback>
                <p:oleObj name="Equation" r:id="rId4" imgW="3085920" imgH="66024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048000"/>
                        <a:ext cx="7086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659" name="Picture 3"/>
          <p:cNvPicPr>
            <a:picLocks noChangeAspect="1" noChangeArrowheads="1"/>
          </p:cNvPicPr>
          <p:nvPr/>
        </p:nvPicPr>
        <p:blipFill>
          <a:blip r:embed="rId2" cstate="print"/>
          <a:srcRect/>
          <a:stretch>
            <a:fillRect/>
          </a:stretch>
        </p:blipFill>
        <p:spPr bwMode="auto">
          <a:xfrm>
            <a:off x="2527300" y="1125538"/>
            <a:ext cx="5529263" cy="5178425"/>
          </a:xfrm>
          <a:prstGeom prst="rect">
            <a:avLst/>
          </a:prstGeom>
          <a:noFill/>
          <a:ln w="9525">
            <a:noFill/>
            <a:miter lim="800000"/>
            <a:headEnd/>
            <a:tailEnd/>
          </a:ln>
          <a:effectLst/>
        </p:spPr>
      </p:pic>
      <p:sp>
        <p:nvSpPr>
          <p:cNvPr id="198660" name="Text Box 4"/>
          <p:cNvSpPr txBox="1">
            <a:spLocks noChangeArrowheads="1"/>
          </p:cNvSpPr>
          <p:nvPr/>
        </p:nvSpPr>
        <p:spPr bwMode="auto">
          <a:xfrm>
            <a:off x="433388" y="2238375"/>
            <a:ext cx="2055371" cy="461665"/>
          </a:xfrm>
          <a:prstGeom prst="rect">
            <a:avLst/>
          </a:prstGeom>
          <a:noFill/>
          <a:ln w="9525">
            <a:noFill/>
            <a:miter lim="800000"/>
            <a:headEnd/>
            <a:tailEnd/>
          </a:ln>
          <a:effectLst/>
        </p:spPr>
        <p:txBody>
          <a:bodyPr wrap="none">
            <a:spAutoFit/>
          </a:bodyPr>
          <a:lstStyle/>
          <a:p>
            <a:pPr eaLnBrk="0" hangingPunct="0"/>
            <a:r>
              <a:rPr lang="en-US" altLang="zh-TW" sz="2400" dirty="0">
                <a:solidFill>
                  <a:srgbClr val="FF0000"/>
                </a:solidFill>
                <a:latin typeface="Times New Roman" pitchFamily="18" charset="0"/>
                <a:ea typeface="PMingLiU" pitchFamily="18" charset="-120"/>
              </a:rPr>
              <a:t>Low-pass filter</a:t>
            </a:r>
          </a:p>
        </p:txBody>
      </p:sp>
      <p:sp>
        <p:nvSpPr>
          <p:cNvPr id="198661" name="Text Box 5"/>
          <p:cNvSpPr txBox="1">
            <a:spLocks noChangeArrowheads="1"/>
          </p:cNvSpPr>
          <p:nvPr/>
        </p:nvSpPr>
        <p:spPr bwMode="auto">
          <a:xfrm>
            <a:off x="446088" y="4067175"/>
            <a:ext cx="2106667" cy="461665"/>
          </a:xfrm>
          <a:prstGeom prst="rect">
            <a:avLst/>
          </a:prstGeom>
          <a:noFill/>
          <a:ln w="9525">
            <a:noFill/>
            <a:miter lim="800000"/>
            <a:headEnd/>
            <a:tailEnd/>
          </a:ln>
          <a:effectLst/>
        </p:spPr>
        <p:txBody>
          <a:bodyPr wrap="none">
            <a:spAutoFit/>
          </a:bodyPr>
          <a:lstStyle/>
          <a:p>
            <a:pPr eaLnBrk="0" hangingPunct="0"/>
            <a:r>
              <a:rPr lang="en-US" altLang="zh-TW" sz="2400" dirty="0">
                <a:solidFill>
                  <a:srgbClr val="FF0000"/>
                </a:solidFill>
                <a:latin typeface="Times New Roman" pitchFamily="18" charset="0"/>
                <a:ea typeface="PMingLiU" pitchFamily="18" charset="-120"/>
              </a:rPr>
              <a:t>High-pass filter</a:t>
            </a:r>
          </a:p>
        </p:txBody>
      </p:sp>
      <p:sp>
        <p:nvSpPr>
          <p:cNvPr id="198662" name="Text Box 6"/>
          <p:cNvSpPr txBox="1">
            <a:spLocks noChangeArrowheads="1"/>
          </p:cNvSpPr>
          <p:nvPr/>
        </p:nvSpPr>
        <p:spPr bwMode="auto">
          <a:xfrm>
            <a:off x="179388" y="3213100"/>
            <a:ext cx="2228850" cy="396875"/>
          </a:xfrm>
          <a:prstGeom prst="rect">
            <a:avLst/>
          </a:prstGeom>
          <a:noFill/>
          <a:ln w="9525">
            <a:noFill/>
            <a:miter lim="800000"/>
            <a:headEnd/>
            <a:tailEnd/>
          </a:ln>
          <a:effectLst/>
        </p:spPr>
        <p:txBody>
          <a:bodyPr wrap="none">
            <a:spAutoFit/>
          </a:bodyPr>
          <a:lstStyle/>
          <a:p>
            <a:r>
              <a:rPr lang="en-US" altLang="zh-CN" dirty="0"/>
              <a:t>Circular symmetry</a:t>
            </a:r>
          </a:p>
        </p:txBody>
      </p:sp>
      <p:sp>
        <p:nvSpPr>
          <p:cNvPr id="198663" name="Line 7"/>
          <p:cNvSpPr>
            <a:spLocks noChangeShapeType="1"/>
          </p:cNvSpPr>
          <p:nvPr/>
        </p:nvSpPr>
        <p:spPr bwMode="auto">
          <a:xfrm flipH="1" flipV="1">
            <a:off x="2268538" y="3573463"/>
            <a:ext cx="1511300" cy="1079500"/>
          </a:xfrm>
          <a:prstGeom prst="line">
            <a:avLst/>
          </a:prstGeom>
          <a:noFill/>
          <a:ln w="25400">
            <a:solidFill>
              <a:srgbClr val="0000CC"/>
            </a:solidFill>
            <a:round/>
            <a:headEnd/>
            <a:tailEnd type="triangle" w="med" len="med"/>
          </a:ln>
          <a:effectLst/>
        </p:spPr>
        <p:txBody>
          <a:bodyPr/>
          <a:lstStyle/>
          <a:p>
            <a:endParaRPr lang="en-US"/>
          </a:p>
        </p:txBody>
      </p:sp>
      <p:sp>
        <p:nvSpPr>
          <p:cNvPr id="198664" name="Line 8"/>
          <p:cNvSpPr>
            <a:spLocks noChangeShapeType="1"/>
          </p:cNvSpPr>
          <p:nvPr/>
        </p:nvSpPr>
        <p:spPr bwMode="auto">
          <a:xfrm flipH="1">
            <a:off x="2195513" y="2636838"/>
            <a:ext cx="792162" cy="720725"/>
          </a:xfrm>
          <a:prstGeom prst="line">
            <a:avLst/>
          </a:prstGeom>
          <a:noFill/>
          <a:ln w="25400">
            <a:solidFill>
              <a:srgbClr val="0000CC"/>
            </a:solidFill>
            <a:round/>
            <a:headEnd/>
            <a:tailEnd type="triangle" w="med" len="med"/>
          </a:ln>
          <a:effectLst/>
        </p:spPr>
        <p:txBody>
          <a:bodyPr/>
          <a:lstStyle/>
          <a:p>
            <a:endParaRPr lang="en-US"/>
          </a:p>
        </p:txBody>
      </p:sp>
      <p:sp>
        <p:nvSpPr>
          <p:cNvPr id="9" name="Title 1"/>
          <p:cNvSpPr txBox="1">
            <a:spLocks/>
          </p:cNvSpPr>
          <p:nvPr/>
        </p:nvSpPr>
        <p:spPr>
          <a:xfrm>
            <a:off x="457200" y="274638"/>
            <a:ext cx="8229600" cy="1143000"/>
          </a:xfrm>
          <a:prstGeom prst="rect">
            <a:avLst/>
          </a:prstGeom>
        </p:spPr>
        <p:txBody>
          <a:bodyP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rgbClr val="C00000"/>
                </a:solidFill>
                <a:effectLst/>
                <a:uLnTx/>
                <a:uFillTx/>
                <a:latin typeface="+mj-lt"/>
                <a:ea typeface="+mj-ea"/>
                <a:cs typeface="+mj-cs"/>
              </a:rPr>
              <a:t>Some Basic Filters and Their Functions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The Convolution Operation</a:t>
            </a:r>
          </a:p>
        </p:txBody>
      </p:sp>
      <p:sp>
        <p:nvSpPr>
          <p:cNvPr id="3" name="Content Placeholder 2"/>
          <p:cNvSpPr>
            <a:spLocks noGrp="1"/>
          </p:cNvSpPr>
          <p:nvPr>
            <p:ph idx="1"/>
          </p:nvPr>
        </p:nvSpPr>
        <p:spPr/>
        <p:txBody>
          <a:bodyPr>
            <a:normAutofit fontScale="77500" lnSpcReduction="20000"/>
          </a:bodyPr>
          <a:lstStyle/>
          <a:p>
            <a:pPr algn="just"/>
            <a:endParaRPr lang="en-US" dirty="0"/>
          </a:p>
          <a:p>
            <a:pPr algn="just"/>
            <a:r>
              <a:rPr lang="en-US" dirty="0"/>
              <a:t>The most fundamental relationship between the spatial and frequency domain is established by a well-known result, called the </a:t>
            </a:r>
            <a:r>
              <a:rPr lang="en-US" dirty="0">
                <a:solidFill>
                  <a:srgbClr val="FF0000"/>
                </a:solidFill>
              </a:rPr>
              <a:t>Convolution Theorem</a:t>
            </a:r>
            <a:r>
              <a:rPr lang="en-US" dirty="0"/>
              <a:t>.</a:t>
            </a:r>
          </a:p>
          <a:p>
            <a:pPr algn="just"/>
            <a:endParaRPr lang="en-US" dirty="0"/>
          </a:p>
          <a:p>
            <a:pPr algn="just"/>
            <a:r>
              <a:rPr lang="en-US" dirty="0">
                <a:solidFill>
                  <a:srgbClr val="00B050"/>
                </a:solidFill>
              </a:rPr>
              <a:t>Convolution</a:t>
            </a:r>
            <a:r>
              <a:rPr lang="en-US" dirty="0"/>
              <a:t> is the process by which we move a mask from pixel to pixel in an image, and compute a predefined quantity at each pixel.</a:t>
            </a:r>
          </a:p>
          <a:p>
            <a:pPr algn="just"/>
            <a:endParaRPr lang="en-US" dirty="0"/>
          </a:p>
          <a:p>
            <a:pPr algn="just"/>
            <a:r>
              <a:rPr lang="en-US" dirty="0"/>
              <a:t>In the next  few slides, we demonstrate convolution theorem.</a:t>
            </a:r>
          </a:p>
          <a:p>
            <a:pPr algn="just">
              <a:buNone/>
            </a:pPr>
            <a:r>
              <a:rPr lang="en-US"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type="body" sz="half" idx="4294967295"/>
          </p:nvPr>
        </p:nvSpPr>
        <p:spPr bwMode="auto">
          <a:xfrm>
            <a:off x="468313" y="1412875"/>
            <a:ext cx="8159750" cy="4525963"/>
          </a:xfrm>
          <a:prstGeom prst="rect">
            <a:avLst/>
          </a:prstGeom>
          <a:noFill/>
          <a:ln>
            <a:miter lim="800000"/>
            <a:headEnd/>
            <a:tailEnd/>
          </a:ln>
        </p:spPr>
        <p:txBody>
          <a:bodyPr>
            <a:normAutofit fontScale="92500" lnSpcReduction="20000"/>
          </a:bodyPr>
          <a:lstStyle/>
          <a:p>
            <a:pPr marL="514350" indent="-457200" algn="just"/>
            <a:r>
              <a:rPr lang="en-US" altLang="zh-TW" sz="2400" dirty="0">
                <a:ea typeface="PMingLiU" pitchFamily="18" charset="-120"/>
              </a:rPr>
              <a:t>The discrete convolution of two functions </a:t>
            </a:r>
            <a:r>
              <a:rPr lang="en-US" altLang="zh-TW" sz="2400" i="1" dirty="0">
                <a:ea typeface="PMingLiU" pitchFamily="18" charset="-120"/>
              </a:rPr>
              <a:t>f</a:t>
            </a:r>
            <a:r>
              <a:rPr lang="en-US" altLang="zh-TW" sz="2400" dirty="0">
                <a:ea typeface="PMingLiU" pitchFamily="18" charset="-120"/>
              </a:rPr>
              <a:t>(</a:t>
            </a:r>
            <a:r>
              <a:rPr lang="en-US" altLang="zh-TW" sz="2400" i="1" dirty="0">
                <a:ea typeface="PMingLiU" pitchFamily="18" charset="-120"/>
              </a:rPr>
              <a:t>x </a:t>
            </a:r>
            <a:r>
              <a:rPr lang="en-US" altLang="zh-TW" sz="2400" dirty="0">
                <a:ea typeface="PMingLiU" pitchFamily="18" charset="-120"/>
              </a:rPr>
              <a:t>, </a:t>
            </a:r>
            <a:r>
              <a:rPr lang="en-US" altLang="zh-TW" sz="2400" i="1" dirty="0">
                <a:ea typeface="PMingLiU" pitchFamily="18" charset="-120"/>
              </a:rPr>
              <a:t>y</a:t>
            </a:r>
            <a:r>
              <a:rPr lang="en-US" altLang="zh-TW" sz="2400" dirty="0">
                <a:ea typeface="PMingLiU" pitchFamily="18" charset="-120"/>
              </a:rPr>
              <a:t>) and </a:t>
            </a:r>
            <a:r>
              <a:rPr lang="en-US" altLang="zh-TW" sz="2400" i="1" dirty="0">
                <a:ea typeface="PMingLiU" pitchFamily="18" charset="-120"/>
              </a:rPr>
              <a:t>h</a:t>
            </a:r>
            <a:r>
              <a:rPr lang="en-US" altLang="zh-TW" sz="2400" dirty="0">
                <a:ea typeface="PMingLiU" pitchFamily="18" charset="-120"/>
              </a:rPr>
              <a:t>(</a:t>
            </a:r>
            <a:r>
              <a:rPr lang="en-US" altLang="zh-TW" sz="2400" i="1" dirty="0">
                <a:ea typeface="PMingLiU" pitchFamily="18" charset="-120"/>
              </a:rPr>
              <a:t>x </a:t>
            </a:r>
            <a:r>
              <a:rPr lang="en-US" altLang="zh-TW" sz="2400" dirty="0">
                <a:ea typeface="PMingLiU" pitchFamily="18" charset="-120"/>
              </a:rPr>
              <a:t>, </a:t>
            </a:r>
            <a:r>
              <a:rPr lang="en-US" altLang="zh-TW" sz="2400" i="1" dirty="0">
                <a:ea typeface="PMingLiU" pitchFamily="18" charset="-120"/>
              </a:rPr>
              <a:t>y</a:t>
            </a:r>
            <a:r>
              <a:rPr lang="en-US" altLang="zh-TW" sz="2400" dirty="0">
                <a:ea typeface="PMingLiU" pitchFamily="18" charset="-120"/>
              </a:rPr>
              <a:t>) of size </a:t>
            </a:r>
            <a:r>
              <a:rPr lang="en-US" altLang="zh-TW" sz="2400" i="1" dirty="0">
                <a:ea typeface="PMingLiU" pitchFamily="18" charset="-120"/>
              </a:rPr>
              <a:t>M</a:t>
            </a:r>
            <a:r>
              <a:rPr lang="en-US" altLang="zh-CN" sz="2400" i="1" dirty="0">
                <a:ea typeface="PMingLiU" pitchFamily="18" charset="-120"/>
              </a:rPr>
              <a:t> </a:t>
            </a:r>
            <a:r>
              <a:rPr lang="en-US" altLang="zh-TW" sz="2400" dirty="0">
                <a:ea typeface="PMingLiU" pitchFamily="18" charset="-120"/>
                <a:sym typeface="Symbol" pitchFamily="18" charset="2"/>
              </a:rPr>
              <a:t></a:t>
            </a:r>
            <a:r>
              <a:rPr lang="en-US" altLang="zh-CN" sz="2400" dirty="0">
                <a:ea typeface="PMingLiU" pitchFamily="18" charset="-120"/>
                <a:sym typeface="Symbol" pitchFamily="18" charset="2"/>
              </a:rPr>
              <a:t> </a:t>
            </a:r>
            <a:r>
              <a:rPr lang="en-US" altLang="zh-TW" sz="2400" i="1" dirty="0">
                <a:ea typeface="PMingLiU" pitchFamily="18" charset="-120"/>
              </a:rPr>
              <a:t>N</a:t>
            </a:r>
            <a:r>
              <a:rPr lang="en-US" altLang="zh-TW" sz="2400" dirty="0">
                <a:ea typeface="PMingLiU" pitchFamily="18" charset="-120"/>
              </a:rPr>
              <a:t> is defined as</a:t>
            </a:r>
          </a:p>
          <a:p>
            <a:pPr marL="914400" lvl="1" indent="-457200" algn="just"/>
            <a:endParaRPr lang="en-US" altLang="zh-TW" sz="2200" dirty="0">
              <a:ea typeface="PMingLiU" pitchFamily="18" charset="-120"/>
            </a:endParaRPr>
          </a:p>
          <a:p>
            <a:pPr marL="914400" lvl="1" indent="-457200" algn="just"/>
            <a:endParaRPr lang="en-US" altLang="zh-TW" sz="2400" dirty="0">
              <a:ea typeface="PMingLiU" pitchFamily="18" charset="-120"/>
            </a:endParaRPr>
          </a:p>
          <a:p>
            <a:pPr marL="914400" lvl="1" indent="-457200" algn="just">
              <a:buFontTx/>
              <a:buNone/>
            </a:pPr>
            <a:endParaRPr lang="en-US" altLang="zh-CN" sz="2000" dirty="0">
              <a:ea typeface="PMingLiU" pitchFamily="18" charset="-120"/>
            </a:endParaRPr>
          </a:p>
          <a:p>
            <a:pPr marL="914400" lvl="1" indent="-457200" algn="just">
              <a:buFontTx/>
              <a:buNone/>
            </a:pPr>
            <a:endParaRPr lang="en-US" altLang="zh-CN" sz="2000" dirty="0">
              <a:ea typeface="PMingLiU" pitchFamily="18" charset="-120"/>
            </a:endParaRPr>
          </a:p>
          <a:p>
            <a:pPr marL="514350" indent="-457200" algn="just"/>
            <a:endParaRPr lang="en-US" altLang="zh-CN" sz="2400" dirty="0">
              <a:ea typeface="PMingLiU" pitchFamily="18" charset="-120"/>
            </a:endParaRPr>
          </a:p>
          <a:p>
            <a:pPr marL="514350" indent="-457200" algn="just"/>
            <a:endParaRPr lang="en-US" altLang="zh-CN" sz="2400" dirty="0">
              <a:solidFill>
                <a:srgbClr val="00B050"/>
              </a:solidFill>
              <a:ea typeface="PMingLiU" pitchFamily="18" charset="-120"/>
            </a:endParaRPr>
          </a:p>
          <a:p>
            <a:pPr marL="514350" indent="-457200" algn="just"/>
            <a:r>
              <a:rPr lang="en-US" altLang="zh-CN" sz="2400" dirty="0">
                <a:solidFill>
                  <a:srgbClr val="00B050"/>
                </a:solidFill>
                <a:ea typeface="PMingLiU" pitchFamily="18" charset="-120"/>
              </a:rPr>
              <a:t>The process of implementation:</a:t>
            </a:r>
          </a:p>
          <a:p>
            <a:pPr marL="914400" lvl="1" indent="-457200" algn="just">
              <a:buFontTx/>
              <a:buAutoNum type="arabicParenR"/>
            </a:pPr>
            <a:r>
              <a:rPr lang="en-US" altLang="zh-CN" sz="2000" dirty="0">
                <a:ea typeface="PMingLiU" pitchFamily="18" charset="-120"/>
              </a:rPr>
              <a:t>Flipping one function about the origin;</a:t>
            </a:r>
          </a:p>
          <a:p>
            <a:pPr marL="914400" lvl="1" indent="-457200" algn="just">
              <a:buFontTx/>
              <a:buAutoNum type="arabicParenR"/>
            </a:pPr>
            <a:r>
              <a:rPr lang="en-US" altLang="zh-CN" sz="2000" dirty="0">
                <a:ea typeface="PMingLiU" pitchFamily="18" charset="-120"/>
              </a:rPr>
              <a:t>Shifting that function with respect to the other by changing the values of (</a:t>
            </a:r>
            <a:r>
              <a:rPr lang="en-US" altLang="zh-CN" sz="2000" i="1" dirty="0">
                <a:ea typeface="PMingLiU" pitchFamily="18" charset="-120"/>
              </a:rPr>
              <a:t>x </a:t>
            </a:r>
            <a:r>
              <a:rPr lang="en-US" altLang="zh-CN" sz="2000" dirty="0">
                <a:ea typeface="PMingLiU" pitchFamily="18" charset="-120"/>
              </a:rPr>
              <a:t>, </a:t>
            </a:r>
            <a:r>
              <a:rPr lang="en-US" altLang="zh-CN" sz="2000" i="1" dirty="0">
                <a:ea typeface="PMingLiU" pitchFamily="18" charset="-120"/>
              </a:rPr>
              <a:t>y</a:t>
            </a:r>
            <a:r>
              <a:rPr lang="en-US" altLang="zh-CN" sz="2000" dirty="0">
                <a:ea typeface="PMingLiU" pitchFamily="18" charset="-120"/>
              </a:rPr>
              <a:t>);</a:t>
            </a:r>
          </a:p>
          <a:p>
            <a:pPr marL="914400" lvl="1" indent="-457200" algn="just">
              <a:buFontTx/>
              <a:buAutoNum type="arabicParenR"/>
            </a:pPr>
            <a:r>
              <a:rPr lang="en-US" altLang="zh-CN" sz="2000" dirty="0">
                <a:ea typeface="PMingLiU" pitchFamily="18" charset="-120"/>
              </a:rPr>
              <a:t>Computing a sum of products over all values of </a:t>
            </a:r>
            <a:r>
              <a:rPr lang="en-US" altLang="zh-CN" sz="2000" i="1" dirty="0">
                <a:ea typeface="PMingLiU" pitchFamily="18" charset="-120"/>
              </a:rPr>
              <a:t>m</a:t>
            </a:r>
            <a:r>
              <a:rPr lang="en-US" altLang="zh-CN" sz="2000" dirty="0">
                <a:ea typeface="PMingLiU" pitchFamily="18" charset="-120"/>
              </a:rPr>
              <a:t> and </a:t>
            </a:r>
            <a:r>
              <a:rPr lang="en-US" altLang="zh-CN" sz="2000" i="1" dirty="0">
                <a:ea typeface="PMingLiU" pitchFamily="18" charset="-120"/>
              </a:rPr>
              <a:t>n</a:t>
            </a:r>
            <a:r>
              <a:rPr lang="en-US" altLang="zh-CN" sz="2000" dirty="0">
                <a:ea typeface="PMingLiU" pitchFamily="18" charset="-120"/>
              </a:rPr>
              <a:t>, for each displacement.</a:t>
            </a:r>
            <a:r>
              <a:rPr lang="en-US" altLang="zh-TW" sz="2000" dirty="0">
                <a:ea typeface="PMingLiU" pitchFamily="18" charset="-120"/>
              </a:rPr>
              <a:t>                                                                             </a:t>
            </a:r>
            <a:endParaRPr lang="en-US" altLang="zh-TW" sz="2200" dirty="0">
              <a:ea typeface="PMingLiU" pitchFamily="18" charset="-120"/>
            </a:endParaRPr>
          </a:p>
        </p:txBody>
      </p:sp>
      <p:graphicFrame>
        <p:nvGraphicFramePr>
          <p:cNvPr id="200709" name="Object 5"/>
          <p:cNvGraphicFramePr>
            <a:graphicFrameLocks noChangeAspect="1"/>
          </p:cNvGraphicFramePr>
          <p:nvPr/>
        </p:nvGraphicFramePr>
        <p:xfrm>
          <a:off x="1082675" y="2036762"/>
          <a:ext cx="7146925" cy="1925638"/>
        </p:xfrm>
        <a:graphic>
          <a:graphicData uri="http://schemas.openxmlformats.org/presentationml/2006/ole">
            <mc:AlternateContent xmlns:mc="http://schemas.openxmlformats.org/markup-compatibility/2006">
              <mc:Choice xmlns:v="urn:schemas-microsoft-com:vml" Requires="v">
                <p:oleObj spid="_x0000_s43010" name="Equation" r:id="rId2" imgW="3517560" imgH="1104840" progId="">
                  <p:embed/>
                </p:oleObj>
              </mc:Choice>
              <mc:Fallback>
                <p:oleObj name="Equation" r:id="rId2" imgW="3517560" imgH="11048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675" y="2036762"/>
                        <a:ext cx="7146925" cy="1925638"/>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itle 1"/>
          <p:cNvSpPr>
            <a:spLocks noGrp="1"/>
          </p:cNvSpPr>
          <p:nvPr>
            <p:ph type="title"/>
          </p:nvPr>
        </p:nvSpPr>
        <p:spPr>
          <a:xfrm>
            <a:off x="457200" y="152400"/>
            <a:ext cx="8229600" cy="1143000"/>
          </a:xfrm>
        </p:spPr>
        <p:txBody>
          <a:bodyPr>
            <a:normAutofit fontScale="90000"/>
          </a:bodyPr>
          <a:lstStyle/>
          <a:p>
            <a:r>
              <a:rPr lang="en-US" dirty="0">
                <a:solidFill>
                  <a:srgbClr val="C00000"/>
                </a:solidFill>
              </a:rPr>
              <a:t>Convolution Operation in 2 Dimension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The Convolution Theorem</a:t>
            </a:r>
          </a:p>
        </p:txBody>
      </p:sp>
      <p:sp>
        <p:nvSpPr>
          <p:cNvPr id="3" name="Content Placeholder 2"/>
          <p:cNvSpPr>
            <a:spLocks noGrp="1"/>
          </p:cNvSpPr>
          <p:nvPr>
            <p:ph idx="1"/>
          </p:nvPr>
        </p:nvSpPr>
        <p:spPr/>
        <p:txBody>
          <a:bodyPr>
            <a:normAutofit fontScale="85000" lnSpcReduction="20000"/>
          </a:bodyPr>
          <a:lstStyle/>
          <a:p>
            <a:pPr algn="just"/>
            <a:r>
              <a:rPr lang="en-US" dirty="0"/>
              <a:t>Let F(u , v) and H(u , v) denote the Fourier Transforms of f(x , y) and h(x , y), respectively.</a:t>
            </a:r>
          </a:p>
          <a:p>
            <a:pPr algn="just"/>
            <a:endParaRPr lang="en-US" dirty="0"/>
          </a:p>
          <a:p>
            <a:pPr algn="just"/>
            <a:r>
              <a:rPr lang="en-US" dirty="0"/>
              <a:t>One part of the convolution theorem states that f(x , y) * h(x , y) and F(u , v) H(u , v) constitute a Fourier Transform pair. Formally,</a:t>
            </a:r>
          </a:p>
          <a:p>
            <a:pPr algn="just"/>
            <a:endParaRPr lang="en-US" dirty="0"/>
          </a:p>
          <a:p>
            <a:pPr algn="just"/>
            <a:endParaRPr lang="en-US" dirty="0"/>
          </a:p>
          <a:p>
            <a:pPr algn="just"/>
            <a:r>
              <a:rPr lang="en-US" dirty="0"/>
              <a:t>The other part of the theorem states that convolution in the frequency domain reduces to multiplication in the spatial domain, and vice versa. Formally,</a:t>
            </a:r>
          </a:p>
          <a:p>
            <a:pPr algn="just">
              <a:buNone/>
            </a:pPr>
            <a:endParaRPr lang="en-US" dirty="0"/>
          </a:p>
        </p:txBody>
      </p:sp>
      <p:graphicFrame>
        <p:nvGraphicFramePr>
          <p:cNvPr id="44034" name="Object 2"/>
          <p:cNvGraphicFramePr>
            <a:graphicFrameLocks noChangeAspect="1"/>
          </p:cNvGraphicFramePr>
          <p:nvPr/>
        </p:nvGraphicFramePr>
        <p:xfrm>
          <a:off x="1295400" y="3886200"/>
          <a:ext cx="4953000" cy="533400"/>
        </p:xfrm>
        <a:graphic>
          <a:graphicData uri="http://schemas.openxmlformats.org/presentationml/2006/ole">
            <mc:AlternateContent xmlns:mc="http://schemas.openxmlformats.org/markup-compatibility/2006">
              <mc:Choice xmlns:v="urn:schemas-microsoft-com:vml" Requires="v">
                <p:oleObj spid="_x0000_s44034" name="Equation" r:id="rId2" imgW="2120760" imgH="203040" progId="">
                  <p:embed/>
                </p:oleObj>
              </mc:Choice>
              <mc:Fallback>
                <p:oleObj name="Equation" r:id="rId2" imgW="2120760" imgH="2030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86200"/>
                        <a:ext cx="495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5" name="Object 3"/>
          <p:cNvGraphicFramePr>
            <a:graphicFrameLocks noChangeAspect="1"/>
          </p:cNvGraphicFramePr>
          <p:nvPr/>
        </p:nvGraphicFramePr>
        <p:xfrm>
          <a:off x="1219200" y="5715000"/>
          <a:ext cx="5257800" cy="533400"/>
        </p:xfrm>
        <a:graphic>
          <a:graphicData uri="http://schemas.openxmlformats.org/presentationml/2006/ole">
            <mc:AlternateContent xmlns:mc="http://schemas.openxmlformats.org/markup-compatibility/2006">
              <mc:Choice xmlns:v="urn:schemas-microsoft-com:vml" Requires="v">
                <p:oleObj spid="_x0000_s44035" name="Equation" r:id="rId4" imgW="2120760" imgH="203040" progId="">
                  <p:embed/>
                </p:oleObj>
              </mc:Choice>
              <mc:Fallback>
                <p:oleObj name="Equation" r:id="rId4" imgW="2120760" imgH="20304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5715000"/>
                        <a:ext cx="5257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Fourier Transform of A Unit Impulse</a:t>
            </a:r>
          </a:p>
        </p:txBody>
      </p:sp>
      <p:sp>
        <p:nvSpPr>
          <p:cNvPr id="3" name="Content Placeholder 2"/>
          <p:cNvSpPr>
            <a:spLocks noGrp="1"/>
          </p:cNvSpPr>
          <p:nvPr>
            <p:ph idx="1"/>
          </p:nvPr>
        </p:nvSpPr>
        <p:spPr/>
        <p:txBody>
          <a:bodyPr>
            <a:normAutofit lnSpcReduction="10000"/>
          </a:bodyPr>
          <a:lstStyle/>
          <a:p>
            <a:pPr algn="just"/>
            <a:r>
              <a:rPr lang="en-US" dirty="0"/>
              <a:t>Letting f or h be an impulse function in the equation for f(x , y) * h(x , y), we would conclude after a little manipulation that convolution of a function with an impulse </a:t>
            </a:r>
            <a:r>
              <a:rPr lang="en-US" dirty="0">
                <a:solidFill>
                  <a:srgbClr val="00B050"/>
                </a:solidFill>
              </a:rPr>
              <a:t>copies</a:t>
            </a:r>
            <a:r>
              <a:rPr lang="en-US" dirty="0"/>
              <a:t> the value of that function at the location of the impulse.</a:t>
            </a:r>
          </a:p>
          <a:p>
            <a:pPr algn="just"/>
            <a:endParaRPr lang="en-US" dirty="0"/>
          </a:p>
          <a:p>
            <a:pPr algn="just"/>
            <a:r>
              <a:rPr lang="en-US" dirty="0"/>
              <a:t>The Fourier Transform of a unit impulse at the origin is:</a:t>
            </a:r>
          </a:p>
          <a:p>
            <a:pPr algn="just"/>
            <a:endParaRPr lang="en-US" dirty="0"/>
          </a:p>
          <a:p>
            <a:pPr algn="just"/>
            <a:endParaRPr lang="en-US" dirty="0"/>
          </a:p>
        </p:txBody>
      </p:sp>
      <p:graphicFrame>
        <p:nvGraphicFramePr>
          <p:cNvPr id="4" name="Object 3"/>
          <p:cNvGraphicFramePr>
            <a:graphicFrameLocks noChangeAspect="1"/>
          </p:cNvGraphicFramePr>
          <p:nvPr/>
        </p:nvGraphicFramePr>
        <p:xfrm>
          <a:off x="1524000" y="4267200"/>
          <a:ext cx="5181600" cy="762000"/>
        </p:xfrm>
        <a:graphic>
          <a:graphicData uri="http://schemas.openxmlformats.org/presentationml/2006/ole">
            <mc:AlternateContent xmlns:mc="http://schemas.openxmlformats.org/markup-compatibility/2006">
              <mc:Choice xmlns:v="urn:schemas-microsoft-com:vml" Requires="v">
                <p:oleObj spid="_x0000_s175106" name="Equation" r:id="rId2" imgW="2489040" imgH="444240" progId="">
                  <p:embed/>
                </p:oleObj>
              </mc:Choice>
              <mc:Fallback>
                <p:oleObj name="Equation" r:id="rId2" imgW="2489040" imgH="4442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267200"/>
                        <a:ext cx="51816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362200" y="5257800"/>
          <a:ext cx="5562600" cy="762000"/>
        </p:xfrm>
        <a:graphic>
          <a:graphicData uri="http://schemas.openxmlformats.org/presentationml/2006/ole">
            <mc:AlternateContent xmlns:mc="http://schemas.openxmlformats.org/markup-compatibility/2006">
              <mc:Choice xmlns:v="urn:schemas-microsoft-com:vml" Requires="v">
                <p:oleObj spid="_x0000_s175107" name="Equation" r:id="rId4" imgW="2489040" imgH="444240" progId="">
                  <p:embed/>
                </p:oleObj>
              </mc:Choice>
              <mc:Fallback>
                <p:oleObj name="Equation" r:id="rId4" imgW="2489040" imgH="44424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5257800"/>
                        <a:ext cx="55626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Spatial Domain Filter vs. Frequency Domain Filter</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We note that,</a:t>
            </a:r>
          </a:p>
          <a:p>
            <a:pPr algn="just"/>
            <a:endParaRPr lang="en-US" dirty="0"/>
          </a:p>
          <a:p>
            <a:pPr algn="just"/>
            <a:endParaRPr lang="en-US" dirty="0"/>
          </a:p>
          <a:p>
            <a:pPr algn="just"/>
            <a:r>
              <a:rPr lang="en-US" dirty="0"/>
              <a:t>Combining above facts, we get,</a:t>
            </a:r>
          </a:p>
          <a:p>
            <a:pPr algn="just"/>
            <a:endParaRPr lang="en-US" dirty="0"/>
          </a:p>
          <a:p>
            <a:pPr algn="just"/>
            <a:endParaRPr lang="en-US" dirty="0"/>
          </a:p>
          <a:p>
            <a:pPr algn="just"/>
            <a:endParaRPr lang="en-US" dirty="0"/>
          </a:p>
          <a:p>
            <a:pPr algn="just"/>
            <a:endParaRPr lang="en-US" dirty="0"/>
          </a:p>
          <a:p>
            <a:pPr algn="just"/>
            <a:r>
              <a:rPr lang="en-US" dirty="0">
                <a:solidFill>
                  <a:srgbClr val="00B050"/>
                </a:solidFill>
              </a:rPr>
              <a:t>Hence, we have established that filters in the spatial domain and in the frequency domain constitutes a Fourier Transform pair.</a:t>
            </a:r>
          </a:p>
          <a:p>
            <a:pPr algn="just"/>
            <a:endParaRPr lang="en-US" dirty="0"/>
          </a:p>
        </p:txBody>
      </p:sp>
      <p:graphicFrame>
        <p:nvGraphicFramePr>
          <p:cNvPr id="4" name="Object 3"/>
          <p:cNvGraphicFramePr>
            <a:graphicFrameLocks noChangeAspect="1"/>
          </p:cNvGraphicFramePr>
          <p:nvPr/>
        </p:nvGraphicFramePr>
        <p:xfrm>
          <a:off x="990600" y="1981200"/>
          <a:ext cx="6324600" cy="838200"/>
        </p:xfrm>
        <a:graphic>
          <a:graphicData uri="http://schemas.openxmlformats.org/presentationml/2006/ole">
            <mc:AlternateContent xmlns:mc="http://schemas.openxmlformats.org/markup-compatibility/2006">
              <mc:Choice xmlns:v="urn:schemas-microsoft-com:vml" Requires="v">
                <p:oleObj spid="_x0000_s176130" name="Equation" r:id="rId2" imgW="3429000" imgH="431640" progId="">
                  <p:embed/>
                </p:oleObj>
              </mc:Choice>
              <mc:Fallback>
                <p:oleObj name="Equation" r:id="rId2" imgW="3429000" imgH="4316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6324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990600" y="3276600"/>
          <a:ext cx="5410200" cy="1447800"/>
        </p:xfrm>
        <a:graphic>
          <a:graphicData uri="http://schemas.openxmlformats.org/presentationml/2006/ole">
            <mc:AlternateContent xmlns:mc="http://schemas.openxmlformats.org/markup-compatibility/2006">
              <mc:Choice xmlns:v="urn:schemas-microsoft-com:vml" Requires="v">
                <p:oleObj spid="_x0000_s176131" name="Equation" r:id="rId4" imgW="2501640" imgH="660240" progId="">
                  <p:embed/>
                </p:oleObj>
              </mc:Choice>
              <mc:Fallback>
                <p:oleObj name="Equation" r:id="rId4" imgW="2501640" imgH="66024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276600"/>
                        <a:ext cx="54102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Spatial Domain Filter vs. Frequency Domain Filter</a:t>
            </a:r>
            <a:endParaRPr lang="en-US" dirty="0"/>
          </a:p>
        </p:txBody>
      </p:sp>
      <p:sp>
        <p:nvSpPr>
          <p:cNvPr id="3" name="Content Placeholder 2"/>
          <p:cNvSpPr>
            <a:spLocks noGrp="1"/>
          </p:cNvSpPr>
          <p:nvPr>
            <p:ph idx="1"/>
          </p:nvPr>
        </p:nvSpPr>
        <p:spPr/>
        <p:txBody>
          <a:bodyPr>
            <a:normAutofit lnSpcReduction="10000"/>
          </a:bodyPr>
          <a:lstStyle/>
          <a:p>
            <a:pPr algn="just"/>
            <a:r>
              <a:rPr lang="en-US" dirty="0">
                <a:solidFill>
                  <a:srgbClr val="00B050"/>
                </a:solidFill>
              </a:rPr>
              <a:t>Thus, given a filter in the frequency domain, we can obtain the corresponding filter in the spatial domain by taking the inverse Fourier Transform of the former.</a:t>
            </a:r>
          </a:p>
          <a:p>
            <a:pPr algn="just"/>
            <a:endParaRPr lang="en-US" dirty="0">
              <a:solidFill>
                <a:srgbClr val="00B050"/>
              </a:solidFill>
            </a:endParaRPr>
          </a:p>
          <a:p>
            <a:pPr algn="just"/>
            <a:r>
              <a:rPr lang="en-US" dirty="0">
                <a:solidFill>
                  <a:srgbClr val="00B050"/>
                </a:solidFill>
              </a:rPr>
              <a:t>Similarly, given a filter in the spatial domain, we can obtain the corresponding filter in the frequency domain by taking the Fourier Transform of the former.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Spatial Domain Filter vs. Frequency Domain Filter: 1 Dimension</a:t>
            </a:r>
            <a:endParaRPr lang="en-US" dirty="0"/>
          </a:p>
        </p:txBody>
      </p:sp>
      <p:sp>
        <p:nvSpPr>
          <p:cNvPr id="3" name="Content Placeholder 2"/>
          <p:cNvSpPr>
            <a:spLocks noGrp="1"/>
          </p:cNvSpPr>
          <p:nvPr>
            <p:ph idx="1"/>
          </p:nvPr>
        </p:nvSpPr>
        <p:spPr/>
        <p:txBody>
          <a:bodyPr>
            <a:normAutofit fontScale="70000" lnSpcReduction="20000"/>
          </a:bodyPr>
          <a:lstStyle/>
          <a:p>
            <a:pPr algn="just"/>
            <a:endParaRPr lang="en-US" dirty="0"/>
          </a:p>
          <a:p>
            <a:pPr algn="just"/>
            <a:r>
              <a:rPr lang="en-US" dirty="0"/>
              <a:t>Let H(u) in the following equation denotes a frequency domain Gaussian Filter function.</a:t>
            </a:r>
          </a:p>
          <a:p>
            <a:pPr algn="just"/>
            <a:endParaRPr lang="en-US" dirty="0"/>
          </a:p>
          <a:p>
            <a:pPr algn="just"/>
            <a:endParaRPr lang="en-US" dirty="0"/>
          </a:p>
          <a:p>
            <a:pPr algn="just"/>
            <a:r>
              <a:rPr lang="en-US" dirty="0"/>
              <a:t>It can be shown that the corresponding filter in the spatial domain is the following.</a:t>
            </a:r>
          </a:p>
          <a:p>
            <a:pPr algn="just"/>
            <a:endParaRPr lang="en-US" dirty="0"/>
          </a:p>
          <a:p>
            <a:pPr algn="just"/>
            <a:endParaRPr lang="en-US" dirty="0"/>
          </a:p>
          <a:p>
            <a:pPr algn="just"/>
            <a:r>
              <a:rPr lang="en-US" dirty="0">
                <a:solidFill>
                  <a:srgbClr val="00B050"/>
                </a:solidFill>
              </a:rPr>
              <a:t>Both the components are real and Gaussian.</a:t>
            </a:r>
          </a:p>
          <a:p>
            <a:pPr algn="just"/>
            <a:endParaRPr lang="en-US" dirty="0">
              <a:solidFill>
                <a:srgbClr val="00B050"/>
              </a:solidFill>
            </a:endParaRPr>
          </a:p>
          <a:p>
            <a:pPr algn="just"/>
            <a:r>
              <a:rPr lang="en-US" dirty="0">
                <a:solidFill>
                  <a:srgbClr val="00B050"/>
                </a:solidFill>
              </a:rPr>
              <a:t>The functions behave reciprocally with respect to each other. When H(u) has large value of </a:t>
            </a:r>
            <a:r>
              <a:rPr lang="el-GR" dirty="0">
                <a:solidFill>
                  <a:srgbClr val="00B050"/>
                </a:solidFill>
                <a:latin typeface="Calibri"/>
              </a:rPr>
              <a:t>σ</a:t>
            </a:r>
            <a:r>
              <a:rPr lang="en-US" dirty="0">
                <a:solidFill>
                  <a:srgbClr val="00B050"/>
                </a:solidFill>
                <a:latin typeface="Calibri"/>
              </a:rPr>
              <a:t> (i.e., a high profile), then h(x) has a narrow value of the same (i.e., a narrow profile).</a:t>
            </a:r>
            <a:endParaRPr lang="en-US" dirty="0">
              <a:solidFill>
                <a:srgbClr val="00B050"/>
              </a:solidFill>
            </a:endParaRPr>
          </a:p>
        </p:txBody>
      </p:sp>
      <p:graphicFrame>
        <p:nvGraphicFramePr>
          <p:cNvPr id="4" name="Object 3"/>
          <p:cNvGraphicFramePr>
            <a:graphicFrameLocks noChangeAspect="1"/>
          </p:cNvGraphicFramePr>
          <p:nvPr/>
        </p:nvGraphicFramePr>
        <p:xfrm>
          <a:off x="1981200" y="2438400"/>
          <a:ext cx="3886200" cy="609600"/>
        </p:xfrm>
        <a:graphic>
          <a:graphicData uri="http://schemas.openxmlformats.org/presentationml/2006/ole">
            <mc:AlternateContent xmlns:mc="http://schemas.openxmlformats.org/markup-compatibility/2006">
              <mc:Choice xmlns:v="urn:schemas-microsoft-com:vml" Requires="v">
                <p:oleObj spid="_x0000_s177154" name="Equation" r:id="rId2" imgW="1054080" imgH="253800" progId="">
                  <p:embed/>
                </p:oleObj>
              </mc:Choice>
              <mc:Fallback>
                <p:oleObj name="Equation" r:id="rId2" imgW="1054080" imgH="2538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438400"/>
                        <a:ext cx="3886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981200" y="3733800"/>
          <a:ext cx="4191000" cy="609600"/>
        </p:xfrm>
        <a:graphic>
          <a:graphicData uri="http://schemas.openxmlformats.org/presentationml/2006/ole">
            <mc:AlternateContent xmlns:mc="http://schemas.openxmlformats.org/markup-compatibility/2006">
              <mc:Choice xmlns:v="urn:schemas-microsoft-com:vml" Requires="v">
                <p:oleObj spid="_x0000_s177155" name="Equation" r:id="rId4" imgW="1422360" imgH="253800" progId="">
                  <p:embed/>
                </p:oleObj>
              </mc:Choice>
              <mc:Fallback>
                <p:oleObj name="Equation" r:id="rId4" imgW="1422360" imgH="2538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733800"/>
                        <a:ext cx="4191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Spatial Domain Filter vs. Frequency Domain Filter: 1 Dimension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Graph of H(u) resembles a low-pass filter, as shown in the diagram next.</a:t>
            </a:r>
          </a:p>
          <a:p>
            <a:pPr algn="just"/>
            <a:endParaRPr lang="en-US" dirty="0"/>
          </a:p>
          <a:p>
            <a:pPr algn="just"/>
            <a:r>
              <a:rPr lang="en-US" dirty="0"/>
              <a:t>We can construct a high-pass filter as the difference of Gaussian functions as follows.</a:t>
            </a:r>
          </a:p>
          <a:p>
            <a:pPr algn="just"/>
            <a:endParaRPr lang="en-US" dirty="0"/>
          </a:p>
          <a:p>
            <a:pPr algn="just"/>
            <a:endParaRPr lang="en-US" dirty="0"/>
          </a:p>
          <a:p>
            <a:pPr algn="just"/>
            <a:r>
              <a:rPr lang="en-US" dirty="0"/>
              <a:t>The corresponding filter in the spatial domain is the following.</a:t>
            </a:r>
          </a:p>
        </p:txBody>
      </p:sp>
      <p:graphicFrame>
        <p:nvGraphicFramePr>
          <p:cNvPr id="4" name="Object 3"/>
          <p:cNvGraphicFramePr>
            <a:graphicFrameLocks noChangeAspect="1"/>
          </p:cNvGraphicFramePr>
          <p:nvPr/>
        </p:nvGraphicFramePr>
        <p:xfrm>
          <a:off x="1600200" y="3886200"/>
          <a:ext cx="5410200" cy="990600"/>
        </p:xfrm>
        <a:graphic>
          <a:graphicData uri="http://schemas.openxmlformats.org/presentationml/2006/ole">
            <mc:AlternateContent xmlns:mc="http://schemas.openxmlformats.org/markup-compatibility/2006">
              <mc:Choice xmlns:v="urn:schemas-microsoft-com:vml" Requires="v">
                <p:oleObj spid="_x0000_s178178" name="Equation" r:id="rId2" imgW="1777680" imgH="482400" progId="">
                  <p:embed/>
                </p:oleObj>
              </mc:Choice>
              <mc:Fallback>
                <p:oleObj name="Equation" r:id="rId2" imgW="1777680" imgH="4824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886200"/>
                        <a:ext cx="54102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1676400" y="5753100"/>
          <a:ext cx="6705600" cy="571500"/>
        </p:xfrm>
        <a:graphic>
          <a:graphicData uri="http://schemas.openxmlformats.org/presentationml/2006/ole">
            <mc:AlternateContent xmlns:mc="http://schemas.openxmlformats.org/markup-compatibility/2006">
              <mc:Choice xmlns:v="urn:schemas-microsoft-com:vml" Requires="v">
                <p:oleObj spid="_x0000_s178180" name="Equation" r:id="rId4" imgW="2603160" imgH="266400" progId="">
                  <p:embed/>
                </p:oleObj>
              </mc:Choice>
              <mc:Fallback>
                <p:oleObj name="Equation" r:id="rId4" imgW="2603160" imgH="2664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753100"/>
                        <a:ext cx="67056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02" name="Picture 2"/>
          <p:cNvPicPr>
            <a:picLocks noChangeAspect="1" noChangeArrowheads="1"/>
          </p:cNvPicPr>
          <p:nvPr/>
        </p:nvPicPr>
        <p:blipFill>
          <a:blip r:embed="rId2" cstate="print"/>
          <a:srcRect/>
          <a:stretch>
            <a:fillRect/>
          </a:stretch>
        </p:blipFill>
        <p:spPr bwMode="auto">
          <a:xfrm>
            <a:off x="755650" y="692150"/>
            <a:ext cx="8137525" cy="5649913"/>
          </a:xfrm>
          <a:prstGeom prst="rect">
            <a:avLst/>
          </a:prstGeom>
          <a:noFill/>
          <a:ln w="9525">
            <a:noFill/>
            <a:miter lim="800000"/>
            <a:headEnd/>
            <a:tailEnd/>
          </a:ln>
          <a:effectLst/>
        </p:spPr>
      </p:pic>
      <p:sp>
        <p:nvSpPr>
          <p:cNvPr id="204804" name="Oval 4"/>
          <p:cNvSpPr>
            <a:spLocks noChangeArrowheads="1"/>
          </p:cNvSpPr>
          <p:nvPr/>
        </p:nvSpPr>
        <p:spPr bwMode="auto">
          <a:xfrm>
            <a:off x="2555875" y="4149725"/>
            <a:ext cx="1584325" cy="1295400"/>
          </a:xfrm>
          <a:prstGeom prst="ellipse">
            <a:avLst/>
          </a:prstGeom>
          <a:noFill/>
          <a:ln w="9525">
            <a:solidFill>
              <a:srgbClr val="FF0000"/>
            </a:solidFill>
            <a:round/>
            <a:headEnd/>
            <a:tailEnd/>
          </a:ln>
          <a:effectLst/>
        </p:spPr>
        <p:txBody>
          <a:bodyPr wrap="none" anchor="ctr"/>
          <a:lstStyle/>
          <a:p>
            <a:endParaRPr lang="en-US"/>
          </a:p>
        </p:txBody>
      </p:sp>
      <p:sp>
        <p:nvSpPr>
          <p:cNvPr id="204805" name="Oval 5"/>
          <p:cNvSpPr>
            <a:spLocks noChangeArrowheads="1"/>
          </p:cNvSpPr>
          <p:nvPr/>
        </p:nvSpPr>
        <p:spPr bwMode="auto">
          <a:xfrm>
            <a:off x="5651500" y="4076700"/>
            <a:ext cx="1512888" cy="1368425"/>
          </a:xfrm>
          <a:prstGeom prst="ellipse">
            <a:avLst/>
          </a:prstGeom>
          <a:noFill/>
          <a:ln w="9525">
            <a:solidFill>
              <a:srgbClr val="FF0000"/>
            </a:solidFill>
            <a:round/>
            <a:headEnd/>
            <a:tailEnd/>
          </a:ln>
          <a:effectLst/>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Comments on Definition of DFT Pair</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The domain (i.e. </a:t>
            </a:r>
            <a:r>
              <a:rPr lang="en-US" dirty="0">
                <a:solidFill>
                  <a:srgbClr val="00B050"/>
                </a:solidFill>
              </a:rPr>
              <a:t>the values of u</a:t>
            </a:r>
            <a:r>
              <a:rPr lang="en-US" dirty="0"/>
              <a:t>) over which the values of F(u) range is called </a:t>
            </a:r>
            <a:r>
              <a:rPr lang="en-US" dirty="0">
                <a:solidFill>
                  <a:srgbClr val="00B050"/>
                </a:solidFill>
              </a:rPr>
              <a:t>Frequency Domain</a:t>
            </a:r>
            <a:r>
              <a:rPr lang="en-US" dirty="0"/>
              <a:t>, because </a:t>
            </a:r>
            <a:r>
              <a:rPr lang="en-US" dirty="0">
                <a:solidFill>
                  <a:srgbClr val="00B050"/>
                </a:solidFill>
              </a:rPr>
              <a:t>u</a:t>
            </a:r>
            <a:r>
              <a:rPr lang="en-US" dirty="0"/>
              <a:t> determines the frequency of the components of the transform.</a:t>
            </a:r>
          </a:p>
          <a:p>
            <a:pPr algn="just"/>
            <a:endParaRPr lang="en-US" dirty="0">
              <a:solidFill>
                <a:srgbClr val="00B050"/>
              </a:solidFill>
            </a:endParaRPr>
          </a:p>
          <a:p>
            <a:pPr algn="just"/>
            <a:r>
              <a:rPr lang="en-US" dirty="0"/>
              <a:t>Each of the </a:t>
            </a:r>
            <a:r>
              <a:rPr lang="en-US" dirty="0">
                <a:solidFill>
                  <a:srgbClr val="00B050"/>
                </a:solidFill>
              </a:rPr>
              <a:t>M</a:t>
            </a:r>
            <a:r>
              <a:rPr lang="en-US" dirty="0"/>
              <a:t> terms of F(u) is called a </a:t>
            </a:r>
            <a:r>
              <a:rPr lang="en-US" dirty="0">
                <a:solidFill>
                  <a:srgbClr val="00B050"/>
                </a:solidFill>
              </a:rPr>
              <a:t>Frequency Component</a:t>
            </a:r>
            <a:r>
              <a:rPr lang="en-US" dirty="0"/>
              <a:t> of the transform.</a:t>
            </a:r>
          </a:p>
          <a:p>
            <a:pPr algn="just"/>
            <a:endParaRPr lang="en-US" dirty="0"/>
          </a:p>
          <a:p>
            <a:pPr algn="just"/>
            <a:r>
              <a:rPr lang="en-US" dirty="0">
                <a:solidFill>
                  <a:srgbClr val="FF0000"/>
                </a:solidFill>
              </a:rPr>
              <a:t>The Fourier Transform may be viewed as a “mathematical prism” that separates a function into various components, based on frequency content.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type="body" sz="half" idx="1"/>
          </p:nvPr>
        </p:nvSpPr>
        <p:spPr bwMode="auto">
          <a:xfrm>
            <a:off x="468313" y="1524001"/>
            <a:ext cx="8159750" cy="4648200"/>
          </a:xfrm>
          <a:noFill/>
          <a:ln>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algn="just">
              <a:lnSpc>
                <a:spcPct val="90000"/>
              </a:lnSpc>
            </a:pPr>
            <a:endParaRPr lang="en-US" altLang="zh-CN" sz="2000" dirty="0"/>
          </a:p>
          <a:p>
            <a:pPr algn="just">
              <a:lnSpc>
                <a:spcPct val="90000"/>
              </a:lnSpc>
            </a:pPr>
            <a:r>
              <a:rPr lang="en-US" altLang="zh-CN" sz="2000" dirty="0"/>
              <a:t>One very useful property of the Gaussian function is that both it and its Fourier transform are </a:t>
            </a:r>
            <a:r>
              <a:rPr lang="en-US" altLang="zh-CN" sz="2000" dirty="0">
                <a:solidFill>
                  <a:srgbClr val="FF0000"/>
                </a:solidFill>
              </a:rPr>
              <a:t>real valued</a:t>
            </a:r>
            <a:r>
              <a:rPr lang="en-US" altLang="zh-CN" sz="2000" dirty="0"/>
              <a:t>; there are no complex values associated with them.</a:t>
            </a:r>
          </a:p>
          <a:p>
            <a:pPr algn="just">
              <a:lnSpc>
                <a:spcPct val="90000"/>
              </a:lnSpc>
              <a:buNone/>
            </a:pPr>
            <a:r>
              <a:rPr lang="en-US" altLang="zh-CN" sz="2000" dirty="0"/>
              <a:t> </a:t>
            </a:r>
            <a:endParaRPr lang="en-US" altLang="zh-TW" sz="2000" dirty="0">
              <a:ea typeface="PMingLiU" pitchFamily="18" charset="-120"/>
            </a:endParaRPr>
          </a:p>
          <a:p>
            <a:pPr algn="just">
              <a:lnSpc>
                <a:spcPct val="90000"/>
              </a:lnSpc>
            </a:pPr>
            <a:r>
              <a:rPr lang="en-US" altLang="zh-CN" sz="2000" dirty="0"/>
              <a:t>In addition, the values are always </a:t>
            </a:r>
            <a:r>
              <a:rPr lang="en-US" altLang="zh-CN" sz="2000" dirty="0">
                <a:solidFill>
                  <a:srgbClr val="FF0000"/>
                </a:solidFill>
              </a:rPr>
              <a:t>positive</a:t>
            </a:r>
            <a:r>
              <a:rPr lang="en-US" altLang="zh-CN" sz="2000" dirty="0"/>
              <a:t>.  So, if we convolve an image with a Gaussian function, there will never be any negative output values to deal with.</a:t>
            </a:r>
          </a:p>
          <a:p>
            <a:pPr algn="just">
              <a:lnSpc>
                <a:spcPct val="90000"/>
              </a:lnSpc>
            </a:pPr>
            <a:endParaRPr lang="en-US" altLang="zh-CN" sz="2000" dirty="0"/>
          </a:p>
          <a:p>
            <a:pPr algn="just">
              <a:lnSpc>
                <a:spcPct val="90000"/>
              </a:lnSpc>
            </a:pPr>
            <a:r>
              <a:rPr lang="en-US" altLang="zh-CN" sz="2000" dirty="0"/>
              <a:t>There is also an important relationship between the widths of a Gaussian function and its Fourier transform.  If we make </a:t>
            </a:r>
            <a:r>
              <a:rPr lang="en-US" altLang="zh-CN" sz="2000" dirty="0">
                <a:solidFill>
                  <a:srgbClr val="FF0000"/>
                </a:solidFill>
              </a:rPr>
              <a:t>the width of the function smaller, the width of the Fourier transform gets larger</a:t>
            </a:r>
            <a:r>
              <a:rPr lang="en-US" altLang="zh-CN" sz="2000" dirty="0"/>
              <a:t>.  This is controlled by the variance parameter </a:t>
            </a:r>
            <a:r>
              <a:rPr lang="en-US" altLang="zh-CN" sz="2000" dirty="0">
                <a:sym typeface="Symbol" pitchFamily="18" charset="2"/>
              </a:rPr>
              <a:t></a:t>
            </a:r>
            <a:r>
              <a:rPr lang="en-US" altLang="zh-CN" sz="2000" baseline="30000" dirty="0"/>
              <a:t>2</a:t>
            </a:r>
            <a:r>
              <a:rPr lang="en-US" altLang="zh-CN" sz="2000" dirty="0"/>
              <a:t> in the equations.</a:t>
            </a:r>
          </a:p>
          <a:p>
            <a:pPr algn="just">
              <a:lnSpc>
                <a:spcPct val="90000"/>
              </a:lnSpc>
            </a:pPr>
            <a:endParaRPr lang="en-US" altLang="zh-CN" sz="2000" dirty="0"/>
          </a:p>
          <a:p>
            <a:pPr algn="just">
              <a:lnSpc>
                <a:spcPct val="90000"/>
              </a:lnSpc>
            </a:pPr>
            <a:r>
              <a:rPr lang="en-US" altLang="zh-CN" sz="2000" dirty="0"/>
              <a:t>These properties make the Gaussian filter very useful for </a:t>
            </a:r>
            <a:r>
              <a:rPr lang="en-US" altLang="zh-CN" sz="2000" dirty="0">
                <a:solidFill>
                  <a:srgbClr val="FF0000"/>
                </a:solidFill>
              </a:rPr>
              <a:t>low-pass filtering</a:t>
            </a:r>
            <a:r>
              <a:rPr lang="en-US" altLang="zh-CN" sz="2000" dirty="0"/>
              <a:t> an image.  The amount of blur is controlled by </a:t>
            </a:r>
            <a:r>
              <a:rPr lang="en-US" altLang="zh-CN" sz="2000" dirty="0">
                <a:sym typeface="Symbol" pitchFamily="18" charset="2"/>
              </a:rPr>
              <a:t></a:t>
            </a:r>
            <a:r>
              <a:rPr lang="en-US" altLang="zh-CN" sz="2000" baseline="30000" dirty="0"/>
              <a:t>2</a:t>
            </a:r>
            <a:r>
              <a:rPr lang="en-US" altLang="zh-CN" sz="2000" dirty="0"/>
              <a:t>.  It can be implemented in either the spatial or frequency domain.</a:t>
            </a:r>
          </a:p>
          <a:p>
            <a:pPr algn="just">
              <a:lnSpc>
                <a:spcPct val="90000"/>
              </a:lnSpc>
            </a:pPr>
            <a:endParaRPr lang="en-US" altLang="zh-TW" sz="2000" dirty="0">
              <a:ea typeface="PMingLiU" pitchFamily="18" charset="-120"/>
            </a:endParaRPr>
          </a:p>
          <a:p>
            <a:pPr algn="just">
              <a:lnSpc>
                <a:spcPct val="90000"/>
              </a:lnSpc>
            </a:pPr>
            <a:r>
              <a:rPr lang="en-US" altLang="zh-TW" sz="2000" dirty="0">
                <a:ea typeface="PMingLiU" pitchFamily="18" charset="-120"/>
              </a:rPr>
              <a:t>Other f</a:t>
            </a:r>
            <a:r>
              <a:rPr lang="en-US" altLang="zh-CN" sz="2000" dirty="0"/>
              <a:t>ilters besides low-pass can also be implemented by using two different sized Gaussian functions.</a:t>
            </a:r>
            <a:r>
              <a:rPr lang="en-US" altLang="zh-TW" sz="2000" dirty="0">
                <a:ea typeface="PMingLiU" pitchFamily="18" charset="-120"/>
              </a:rPr>
              <a:t> </a:t>
            </a:r>
          </a:p>
        </p:txBody>
      </p:sp>
      <p:sp>
        <p:nvSpPr>
          <p:cNvPr id="205828" name="Text Box 4"/>
          <p:cNvSpPr txBox="1">
            <a:spLocks noChangeArrowheads="1"/>
          </p:cNvSpPr>
          <p:nvPr/>
        </p:nvSpPr>
        <p:spPr bwMode="auto">
          <a:xfrm>
            <a:off x="304800" y="228600"/>
            <a:ext cx="8458200" cy="1200329"/>
          </a:xfrm>
          <a:prstGeom prst="rect">
            <a:avLst/>
          </a:prstGeom>
          <a:noFill/>
          <a:ln w="9525">
            <a:noFill/>
            <a:miter lim="800000"/>
            <a:headEnd/>
            <a:tailEnd/>
          </a:ln>
          <a:effectLst/>
        </p:spPr>
        <p:txBody>
          <a:bodyPr wrap="square">
            <a:spAutoFit/>
          </a:bodyPr>
          <a:lstStyle/>
          <a:p>
            <a:pPr algn="ctr"/>
            <a:r>
              <a:rPr lang="en-US" altLang="zh-CN" sz="3600" dirty="0">
                <a:solidFill>
                  <a:srgbClr val="C00000"/>
                </a:solidFill>
              </a:rPr>
              <a:t>Some important properties of Gaussian filters functions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Rectangle 5"/>
          <p:cNvSpPr>
            <a:spLocks noGrp="1" noChangeArrowheads="1"/>
          </p:cNvSpPr>
          <p:nvPr>
            <p:ph type="title"/>
          </p:nvPr>
        </p:nvSpPr>
        <p:spPr bwMode="auto">
          <a:xfrm>
            <a:off x="611188" y="260350"/>
            <a:ext cx="8229600" cy="6477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TW" sz="3600" dirty="0">
                <a:solidFill>
                  <a:srgbClr val="FF0000"/>
                </a:solidFill>
              </a:rPr>
              <a:t>Smoothing Frequency-Domain Filters</a:t>
            </a:r>
            <a:endParaRPr lang="en-US" altLang="zh-CN" sz="3600" dirty="0">
              <a:solidFill>
                <a:srgbClr val="FF0000"/>
              </a:solidFill>
            </a:endParaRPr>
          </a:p>
        </p:txBody>
      </p:sp>
      <p:sp>
        <p:nvSpPr>
          <p:cNvPr id="206851" name="Rectangle 3"/>
          <p:cNvSpPr>
            <a:spLocks noGrp="1" noChangeArrowheads="1"/>
          </p:cNvSpPr>
          <p:nvPr>
            <p:ph type="body" sz="half" idx="4294967295"/>
          </p:nvPr>
        </p:nvSpPr>
        <p:spPr bwMode="auto">
          <a:xfrm>
            <a:off x="361950" y="1268412"/>
            <a:ext cx="8477250" cy="4903787"/>
          </a:xfrm>
          <a:prstGeom prst="rect">
            <a:avLst/>
          </a:prstGeom>
          <a:noFill/>
          <a:ln>
            <a:miter lim="800000"/>
            <a:headEnd/>
            <a:tailEnd/>
          </a:ln>
        </p:spPr>
        <p:txBody>
          <a:bodyPr>
            <a:normAutofit fontScale="85000" lnSpcReduction="10000"/>
          </a:bodyPr>
          <a:lstStyle/>
          <a:p>
            <a:pPr algn="just">
              <a:lnSpc>
                <a:spcPct val="90000"/>
              </a:lnSpc>
            </a:pPr>
            <a:r>
              <a:rPr lang="en-US" altLang="zh-TW" sz="2400" dirty="0">
                <a:ea typeface="PMingLiU" pitchFamily="18" charset="-120"/>
              </a:rPr>
              <a:t>The basic model for filtering in the frequency domain is given by the following equation:</a:t>
            </a:r>
          </a:p>
          <a:p>
            <a:pPr algn="just">
              <a:lnSpc>
                <a:spcPct val="90000"/>
              </a:lnSpc>
            </a:pPr>
            <a:endParaRPr lang="en-US" altLang="zh-TW" sz="2400" dirty="0">
              <a:ea typeface="PMingLiU" pitchFamily="18" charset="-120"/>
            </a:endParaRPr>
          </a:p>
          <a:p>
            <a:pPr algn="just">
              <a:lnSpc>
                <a:spcPct val="90000"/>
              </a:lnSpc>
              <a:spcBef>
                <a:spcPct val="30000"/>
              </a:spcBef>
              <a:buFontTx/>
              <a:buNone/>
            </a:pPr>
            <a:r>
              <a:rPr lang="en-US" altLang="zh-TW" sz="2400" dirty="0">
                <a:ea typeface="PMingLiU" pitchFamily="18" charset="-120"/>
              </a:rPr>
              <a:t>     </a:t>
            </a:r>
          </a:p>
          <a:p>
            <a:pPr algn="just">
              <a:lnSpc>
                <a:spcPct val="90000"/>
              </a:lnSpc>
              <a:spcBef>
                <a:spcPct val="30000"/>
              </a:spcBef>
              <a:buFontTx/>
              <a:buNone/>
            </a:pPr>
            <a:r>
              <a:rPr lang="en-US" altLang="zh-TW" sz="2400" dirty="0">
                <a:ea typeface="PMingLiU" pitchFamily="18" charset="-120"/>
              </a:rPr>
              <a:t>	where </a:t>
            </a:r>
            <a:r>
              <a:rPr lang="en-US" altLang="zh-TW" sz="2400" i="1" dirty="0">
                <a:ea typeface="PMingLiU" pitchFamily="18" charset="-120"/>
              </a:rPr>
              <a:t>F</a:t>
            </a:r>
            <a:r>
              <a:rPr lang="en-US" altLang="zh-TW" sz="2400" dirty="0">
                <a:ea typeface="PMingLiU" pitchFamily="18" charset="-120"/>
              </a:rPr>
              <a:t>(</a:t>
            </a:r>
            <a:r>
              <a:rPr lang="en-US" altLang="zh-TW" sz="2400" i="1" dirty="0">
                <a:ea typeface="PMingLiU" pitchFamily="18" charset="-120"/>
              </a:rPr>
              <a:t>u </a:t>
            </a:r>
            <a:r>
              <a:rPr lang="en-US" altLang="zh-TW" sz="2400" dirty="0">
                <a:ea typeface="PMingLiU" pitchFamily="18" charset="-120"/>
              </a:rPr>
              <a:t>, </a:t>
            </a:r>
            <a:r>
              <a:rPr lang="en-US" altLang="zh-TW" sz="2400" i="1" dirty="0">
                <a:ea typeface="PMingLiU" pitchFamily="18" charset="-120"/>
              </a:rPr>
              <a:t>v</a:t>
            </a:r>
            <a:r>
              <a:rPr lang="en-US" altLang="zh-TW" sz="2400" dirty="0">
                <a:ea typeface="PMingLiU" pitchFamily="18" charset="-120"/>
              </a:rPr>
              <a:t>) is the Fourier transform of the image to be smoothed and H(</a:t>
            </a:r>
            <a:r>
              <a:rPr lang="en-US" altLang="zh-TW" sz="2400" i="1" dirty="0">
                <a:ea typeface="PMingLiU" pitchFamily="18" charset="-120"/>
              </a:rPr>
              <a:t>u  </a:t>
            </a:r>
            <a:r>
              <a:rPr lang="en-US" altLang="zh-TW" sz="2400" dirty="0">
                <a:ea typeface="PMingLiU" pitchFamily="18" charset="-120"/>
              </a:rPr>
              <a:t>,</a:t>
            </a:r>
            <a:r>
              <a:rPr lang="en-US" altLang="zh-TW" sz="2400" i="1" dirty="0">
                <a:ea typeface="PMingLiU" pitchFamily="18" charset="-120"/>
              </a:rPr>
              <a:t>v</a:t>
            </a:r>
            <a:r>
              <a:rPr lang="en-US" altLang="zh-TW" sz="2400" dirty="0">
                <a:ea typeface="PMingLiU" pitchFamily="18" charset="-120"/>
              </a:rPr>
              <a:t>) is a filter transfer function to be selected.</a:t>
            </a:r>
            <a:endParaRPr lang="en-US" altLang="zh-CN" sz="2400" dirty="0">
              <a:ea typeface="PMingLiU" pitchFamily="18" charset="-120"/>
            </a:endParaRPr>
          </a:p>
          <a:p>
            <a:pPr algn="just">
              <a:lnSpc>
                <a:spcPct val="90000"/>
              </a:lnSpc>
              <a:buFontTx/>
              <a:buNone/>
            </a:pPr>
            <a:endParaRPr lang="en-US" altLang="zh-TW" sz="2400" dirty="0">
              <a:ea typeface="PMingLiU" pitchFamily="18" charset="-120"/>
            </a:endParaRPr>
          </a:p>
          <a:p>
            <a:pPr algn="just">
              <a:lnSpc>
                <a:spcPct val="90000"/>
              </a:lnSpc>
            </a:pPr>
            <a:r>
              <a:rPr lang="en-US" altLang="zh-CN" sz="2400" dirty="0">
                <a:solidFill>
                  <a:srgbClr val="00B050"/>
                </a:solidFill>
              </a:rPr>
              <a:t>Smoothing is fundamentally a low-pass operation in the frequency domain.</a:t>
            </a:r>
          </a:p>
          <a:p>
            <a:pPr algn="just">
              <a:lnSpc>
                <a:spcPct val="90000"/>
              </a:lnSpc>
            </a:pPr>
            <a:endParaRPr lang="en-US" altLang="zh-CN" sz="2400" dirty="0"/>
          </a:p>
          <a:p>
            <a:pPr algn="just">
              <a:lnSpc>
                <a:spcPct val="90000"/>
              </a:lnSpc>
            </a:pPr>
            <a:r>
              <a:rPr lang="en-US" altLang="zh-CN" sz="2400" dirty="0"/>
              <a:t>So, the objective is to select a filter transfer function H(u , v) that yields     G(u , v) by </a:t>
            </a:r>
            <a:r>
              <a:rPr lang="en-US" altLang="zh-CN" sz="2400" dirty="0">
                <a:solidFill>
                  <a:srgbClr val="00B050"/>
                </a:solidFill>
              </a:rPr>
              <a:t>attenuating the high frequency components</a:t>
            </a:r>
            <a:r>
              <a:rPr lang="en-US" altLang="zh-CN" sz="2400" dirty="0"/>
              <a:t> of F(u , v).</a:t>
            </a:r>
            <a:endParaRPr lang="en-US" altLang="zh-TW" sz="2400" dirty="0">
              <a:ea typeface="PMingLiU" pitchFamily="18" charset="-120"/>
            </a:endParaRPr>
          </a:p>
          <a:p>
            <a:pPr algn="just">
              <a:lnSpc>
                <a:spcPct val="90000"/>
              </a:lnSpc>
            </a:pPr>
            <a:endParaRPr lang="en-US" altLang="zh-CN" sz="2400" dirty="0"/>
          </a:p>
          <a:p>
            <a:pPr algn="just">
              <a:lnSpc>
                <a:spcPct val="90000"/>
              </a:lnSpc>
            </a:pPr>
            <a:r>
              <a:rPr lang="en-US" altLang="zh-CN" sz="2400" dirty="0"/>
              <a:t>There are several standard forms of low-pass filters (LPF).</a:t>
            </a:r>
            <a:endParaRPr lang="en-US" altLang="zh-TW" sz="2400" dirty="0">
              <a:ea typeface="PMingLiU" pitchFamily="18" charset="-120"/>
            </a:endParaRPr>
          </a:p>
          <a:p>
            <a:pPr lvl="1" algn="just">
              <a:lnSpc>
                <a:spcPct val="90000"/>
              </a:lnSpc>
            </a:pPr>
            <a:r>
              <a:rPr lang="en-US" altLang="zh-TW" sz="2000" dirty="0">
                <a:solidFill>
                  <a:srgbClr val="00B050"/>
                </a:solidFill>
                <a:ea typeface="PMingLiU" pitchFamily="18" charset="-120"/>
              </a:rPr>
              <a:t>Ideal low-pass filter (ILPF).</a:t>
            </a:r>
          </a:p>
          <a:p>
            <a:pPr lvl="1" algn="just">
              <a:lnSpc>
                <a:spcPct val="90000"/>
              </a:lnSpc>
            </a:pPr>
            <a:r>
              <a:rPr lang="en-US" altLang="zh-TW" sz="2000" dirty="0">
                <a:solidFill>
                  <a:srgbClr val="00B050"/>
                </a:solidFill>
                <a:ea typeface="PMingLiU" pitchFamily="18" charset="-120"/>
              </a:rPr>
              <a:t>Butterworth low-pass filter (BLPF).</a:t>
            </a:r>
          </a:p>
          <a:p>
            <a:pPr lvl="1" algn="just">
              <a:lnSpc>
                <a:spcPct val="90000"/>
              </a:lnSpc>
            </a:pPr>
            <a:r>
              <a:rPr lang="en-US" altLang="zh-TW" sz="2000" dirty="0">
                <a:solidFill>
                  <a:srgbClr val="00B050"/>
                </a:solidFill>
                <a:ea typeface="PMingLiU" pitchFamily="18" charset="-120"/>
              </a:rPr>
              <a:t>Gaussian low-pass filter (GLPF).</a:t>
            </a:r>
          </a:p>
        </p:txBody>
      </p:sp>
      <p:graphicFrame>
        <p:nvGraphicFramePr>
          <p:cNvPr id="206852" name="Object 4"/>
          <p:cNvGraphicFramePr>
            <a:graphicFrameLocks noChangeAspect="1"/>
          </p:cNvGraphicFramePr>
          <p:nvPr/>
        </p:nvGraphicFramePr>
        <p:xfrm>
          <a:off x="1524000" y="1981200"/>
          <a:ext cx="3149600" cy="425450"/>
        </p:xfrm>
        <a:graphic>
          <a:graphicData uri="http://schemas.openxmlformats.org/presentationml/2006/ole">
            <mc:AlternateContent xmlns:mc="http://schemas.openxmlformats.org/markup-compatibility/2006">
              <mc:Choice xmlns:v="urn:schemas-microsoft-com:vml" Requires="v">
                <p:oleObj spid="_x0000_s179202" name="Equation" r:id="rId2" imgW="1498320" imgH="203040" progId="">
                  <p:embed/>
                </p:oleObj>
              </mc:Choice>
              <mc:Fallback>
                <p:oleObj name="Equation" r:id="rId2" imgW="1498320" imgH="2030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81200"/>
                        <a:ext cx="3149600" cy="42545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304800" y="260350"/>
            <a:ext cx="8534399" cy="646331"/>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C00000"/>
                </a:solidFill>
                <a:latin typeface="Verdana" pitchFamily="34" charset="0"/>
                <a:ea typeface="PMingLiU" pitchFamily="18" charset="-120"/>
              </a:rPr>
              <a:t>Ideal Low-pass Filters (ILPFs)</a:t>
            </a:r>
            <a:endParaRPr lang="en-US" altLang="zh-TW" sz="3600" dirty="0">
              <a:solidFill>
                <a:srgbClr val="C00000"/>
              </a:solidFill>
              <a:latin typeface="Times New Roman" pitchFamily="18" charset="0"/>
              <a:ea typeface="PMingLiU" pitchFamily="18" charset="-120"/>
            </a:endParaRPr>
          </a:p>
        </p:txBody>
      </p:sp>
      <p:sp>
        <p:nvSpPr>
          <p:cNvPr id="207875" name="Rectangle 3"/>
          <p:cNvSpPr>
            <a:spLocks noGrp="1" noChangeArrowheads="1"/>
          </p:cNvSpPr>
          <p:nvPr>
            <p:ph type="body" sz="half" idx="1"/>
          </p:nvPr>
        </p:nvSpPr>
        <p:spPr bwMode="auto">
          <a:xfrm>
            <a:off x="457200" y="1268413"/>
            <a:ext cx="8324850" cy="4827588"/>
          </a:xfrm>
          <a:noFill/>
          <a:ln>
            <a:miter lim="800000"/>
            <a:headEnd/>
            <a:tailEnd/>
          </a:ln>
        </p:spPr>
        <p:txBody>
          <a:bodyPr vert="horz" wrap="square" lIns="91440" tIns="45720" rIns="91440" bIns="45720" numCol="1" anchor="t" anchorCtr="0" compatLnSpc="1">
            <a:prstTxWarp prst="textNoShape">
              <a:avLst/>
            </a:prstTxWarp>
          </a:bodyPr>
          <a:lstStyle/>
          <a:p>
            <a:pPr algn="just"/>
            <a:r>
              <a:rPr lang="en-US" altLang="zh-TW" sz="2400" dirty="0">
                <a:ea typeface="PMingLiU" pitchFamily="18" charset="-120"/>
              </a:rPr>
              <a:t>The simplest low-pass filter is a filter that </a:t>
            </a:r>
            <a:r>
              <a:rPr lang="en-US" altLang="zh-TW" sz="2400" dirty="0">
                <a:solidFill>
                  <a:srgbClr val="00B050"/>
                </a:solidFill>
                <a:latin typeface="Times New Roman"/>
                <a:ea typeface="PMingLiU" pitchFamily="18" charset="-120"/>
              </a:rPr>
              <a:t>“</a:t>
            </a:r>
            <a:r>
              <a:rPr lang="en-US" altLang="zh-TW" sz="2400" dirty="0">
                <a:solidFill>
                  <a:srgbClr val="00B050"/>
                </a:solidFill>
                <a:ea typeface="PMingLiU" pitchFamily="18" charset="-120"/>
              </a:rPr>
              <a:t>cuts off</a:t>
            </a:r>
            <a:r>
              <a:rPr lang="en-US" altLang="zh-TW" sz="2400" dirty="0">
                <a:solidFill>
                  <a:srgbClr val="00B050"/>
                </a:solidFill>
                <a:latin typeface="Times New Roman"/>
                <a:ea typeface="PMingLiU" pitchFamily="18" charset="-120"/>
              </a:rPr>
              <a:t>”</a:t>
            </a:r>
            <a:r>
              <a:rPr lang="en-US" altLang="zh-TW" sz="2400" dirty="0">
                <a:ea typeface="PMingLiU" pitchFamily="18" charset="-120"/>
              </a:rPr>
              <a:t> all high-frequency components of the Fourier  transform that are at a distance greater than a specified distance </a:t>
            </a:r>
            <a:r>
              <a:rPr lang="en-US" altLang="zh-TW" sz="2400" i="1" dirty="0">
                <a:ea typeface="PMingLiU" pitchFamily="18" charset="-120"/>
              </a:rPr>
              <a:t>D</a:t>
            </a:r>
            <a:r>
              <a:rPr lang="en-US" altLang="zh-TW" sz="2400" baseline="-25000" dirty="0">
                <a:ea typeface="PMingLiU" pitchFamily="18" charset="-120"/>
              </a:rPr>
              <a:t>0</a:t>
            </a:r>
            <a:r>
              <a:rPr lang="en-US" altLang="zh-TW" sz="2400" dirty="0">
                <a:ea typeface="PMingLiU" pitchFamily="18" charset="-120"/>
              </a:rPr>
              <a:t> from the origin of the transform.</a:t>
            </a:r>
          </a:p>
          <a:p>
            <a:pPr algn="just"/>
            <a:endParaRPr lang="en-US" altLang="zh-TW" sz="2400" dirty="0">
              <a:ea typeface="PMingLiU" pitchFamily="18" charset="-120"/>
            </a:endParaRPr>
          </a:p>
          <a:p>
            <a:pPr algn="just"/>
            <a:r>
              <a:rPr lang="en-US" altLang="zh-TW" sz="2400" dirty="0">
                <a:ea typeface="PMingLiU" pitchFamily="18" charset="-120"/>
              </a:rPr>
              <a:t>The transfer function of an ideal low-pass filter is the following.</a:t>
            </a:r>
          </a:p>
          <a:p>
            <a:pPr algn="just"/>
            <a:endParaRPr lang="en-US" altLang="zh-TW" sz="2400" dirty="0">
              <a:ea typeface="PMingLiU" pitchFamily="18" charset="-120"/>
            </a:endParaRPr>
          </a:p>
          <a:p>
            <a:pPr algn="just"/>
            <a:endParaRPr lang="en-US" altLang="zh-TW" sz="2400" dirty="0">
              <a:ea typeface="PMingLiU" pitchFamily="18" charset="-120"/>
            </a:endParaRPr>
          </a:p>
          <a:p>
            <a:pPr algn="just">
              <a:spcBef>
                <a:spcPct val="40000"/>
              </a:spcBef>
              <a:buFontTx/>
              <a:buNone/>
            </a:pPr>
            <a:r>
              <a:rPr lang="en-US" altLang="zh-TW" sz="2400" dirty="0">
                <a:ea typeface="PMingLiU" pitchFamily="18" charset="-120"/>
              </a:rPr>
              <a:t>    where </a:t>
            </a:r>
            <a:r>
              <a:rPr lang="en-US" altLang="zh-TW" sz="2400" i="1" dirty="0">
                <a:ea typeface="PMingLiU" pitchFamily="18" charset="-120"/>
              </a:rPr>
              <a:t>D</a:t>
            </a:r>
            <a:r>
              <a:rPr lang="en-US" altLang="zh-TW" sz="2400" dirty="0">
                <a:ea typeface="PMingLiU" pitchFamily="18" charset="-120"/>
              </a:rPr>
              <a:t>(</a:t>
            </a:r>
            <a:r>
              <a:rPr lang="en-US" altLang="zh-TW" sz="2400" i="1" dirty="0">
                <a:ea typeface="PMingLiU" pitchFamily="18" charset="-120"/>
              </a:rPr>
              <a:t>u </a:t>
            </a:r>
            <a:r>
              <a:rPr lang="en-US" altLang="zh-TW" sz="2400" dirty="0">
                <a:ea typeface="PMingLiU" pitchFamily="18" charset="-120"/>
              </a:rPr>
              <a:t>, </a:t>
            </a:r>
            <a:r>
              <a:rPr lang="en-US" altLang="zh-TW" sz="2400" i="1" dirty="0">
                <a:ea typeface="PMingLiU" pitchFamily="18" charset="-120"/>
              </a:rPr>
              <a:t>v</a:t>
            </a:r>
            <a:r>
              <a:rPr lang="en-US" altLang="zh-TW" sz="2400" dirty="0">
                <a:ea typeface="PMingLiU" pitchFamily="18" charset="-120"/>
              </a:rPr>
              <a:t>) : the distance from point (</a:t>
            </a:r>
            <a:r>
              <a:rPr lang="en-US" altLang="zh-TW" sz="2400" i="1" dirty="0">
                <a:ea typeface="PMingLiU" pitchFamily="18" charset="-120"/>
              </a:rPr>
              <a:t>u </a:t>
            </a:r>
            <a:r>
              <a:rPr lang="en-US" altLang="zh-TW" sz="2400" dirty="0">
                <a:ea typeface="PMingLiU" pitchFamily="18" charset="-120"/>
              </a:rPr>
              <a:t>, </a:t>
            </a:r>
            <a:r>
              <a:rPr lang="en-US" altLang="zh-TW" sz="2400" i="1" dirty="0">
                <a:ea typeface="PMingLiU" pitchFamily="18" charset="-120"/>
              </a:rPr>
              <a:t>v</a:t>
            </a:r>
            <a:r>
              <a:rPr lang="en-US" altLang="zh-TW" sz="2400" dirty="0">
                <a:ea typeface="PMingLiU" pitchFamily="18" charset="-120"/>
              </a:rPr>
              <a:t>) to the center of their frequency rectangle</a:t>
            </a:r>
            <a:r>
              <a:rPr lang="en-US" altLang="zh-CN" sz="2400" dirty="0">
                <a:ea typeface="PMingLiU" pitchFamily="18" charset="-120"/>
              </a:rPr>
              <a:t> (</a:t>
            </a:r>
            <a:r>
              <a:rPr lang="en-US" altLang="zh-CN" sz="2400" i="1" dirty="0">
                <a:ea typeface="PMingLiU" pitchFamily="18" charset="-120"/>
              </a:rPr>
              <a:t>M</a:t>
            </a:r>
            <a:r>
              <a:rPr lang="en-US" altLang="zh-CN" sz="2400" dirty="0">
                <a:ea typeface="PMingLiU" pitchFamily="18" charset="-120"/>
              </a:rPr>
              <a:t>/2 , </a:t>
            </a:r>
            <a:r>
              <a:rPr lang="en-US" altLang="zh-CN" sz="2400" i="1" dirty="0">
                <a:ea typeface="PMingLiU" pitchFamily="18" charset="-120"/>
              </a:rPr>
              <a:t>N</a:t>
            </a:r>
            <a:r>
              <a:rPr lang="en-US" altLang="zh-CN" sz="2400" dirty="0">
                <a:ea typeface="PMingLiU" pitchFamily="18" charset="-120"/>
              </a:rPr>
              <a:t>/2).</a:t>
            </a:r>
            <a:endParaRPr lang="en-US" altLang="zh-TW" sz="2400" dirty="0">
              <a:ea typeface="PMingLiU" pitchFamily="18" charset="-120"/>
            </a:endParaRPr>
          </a:p>
          <a:p>
            <a:pPr algn="just"/>
            <a:endParaRPr lang="en-US" altLang="zh-TW" sz="2400" dirty="0">
              <a:ea typeface="PMingLiU" pitchFamily="18" charset="-120"/>
            </a:endParaRPr>
          </a:p>
        </p:txBody>
      </p:sp>
      <p:graphicFrame>
        <p:nvGraphicFramePr>
          <p:cNvPr id="207876" name="Object 4"/>
          <p:cNvGraphicFramePr>
            <a:graphicFrameLocks noGrp="1" noChangeAspect="1"/>
          </p:cNvGraphicFramePr>
          <p:nvPr>
            <p:ph sz="quarter" idx="2"/>
          </p:nvPr>
        </p:nvGraphicFramePr>
        <p:xfrm>
          <a:off x="1724025" y="5410200"/>
          <a:ext cx="4719638" cy="631825"/>
        </p:xfrm>
        <a:graphic>
          <a:graphicData uri="http://schemas.openxmlformats.org/presentationml/2006/ole">
            <mc:AlternateContent xmlns:mc="http://schemas.openxmlformats.org/markup-compatibility/2006">
              <mc:Choice xmlns:v="urn:schemas-microsoft-com:vml" Requires="v">
                <p:oleObj spid="_x0000_s180226" name="Equation" r:id="rId2" imgW="2463480" imgH="330120" progId="">
                  <p:embed/>
                </p:oleObj>
              </mc:Choice>
              <mc:Fallback>
                <p:oleObj name="Equation" r:id="rId2" imgW="2463480" imgH="330120" progId="">
                  <p:embed/>
                  <p:pic>
                    <p:nvPicPr>
                      <p:cNvPr id="0" name="Picture 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25" y="5410200"/>
                        <a:ext cx="4719638" cy="631825"/>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7877" name="Object 5"/>
          <p:cNvGraphicFramePr>
            <a:graphicFrameLocks noChangeAspect="1"/>
          </p:cNvGraphicFramePr>
          <p:nvPr/>
        </p:nvGraphicFramePr>
        <p:xfrm>
          <a:off x="2105025" y="3657600"/>
          <a:ext cx="4164013" cy="1011238"/>
        </p:xfrm>
        <a:graphic>
          <a:graphicData uri="http://schemas.openxmlformats.org/presentationml/2006/ole">
            <mc:AlternateContent xmlns:mc="http://schemas.openxmlformats.org/markup-compatibility/2006">
              <mc:Choice xmlns:v="urn:schemas-microsoft-com:vml" Requires="v">
                <p:oleObj spid="_x0000_s180227" name="Equation" r:id="rId4" imgW="1981080" imgH="482400" progId="">
                  <p:embed/>
                </p:oleObj>
              </mc:Choice>
              <mc:Fallback>
                <p:oleObj name="Equation" r:id="rId4" imgW="1981080" imgH="4824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5025" y="3657600"/>
                        <a:ext cx="4164013" cy="1011238"/>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898" name="Picture 2"/>
          <p:cNvPicPr>
            <a:picLocks noChangeAspect="1" noChangeArrowheads="1"/>
          </p:cNvPicPr>
          <p:nvPr/>
        </p:nvPicPr>
        <p:blipFill>
          <a:blip r:embed="rId2" cstate="print"/>
          <a:srcRect/>
          <a:stretch>
            <a:fillRect/>
          </a:stretch>
        </p:blipFill>
        <p:spPr bwMode="auto">
          <a:xfrm>
            <a:off x="395288" y="1658938"/>
            <a:ext cx="8497887" cy="3598862"/>
          </a:xfrm>
          <a:prstGeom prst="rect">
            <a:avLst/>
          </a:prstGeom>
          <a:noFill/>
          <a:ln w="9525">
            <a:noFill/>
            <a:miter lim="800000"/>
            <a:headEnd/>
            <a:tailEnd/>
          </a:ln>
          <a:effectLst/>
        </p:spPr>
      </p:pic>
      <p:sp>
        <p:nvSpPr>
          <p:cNvPr id="208900" name="Line 4"/>
          <p:cNvSpPr>
            <a:spLocks noChangeShapeType="1"/>
          </p:cNvSpPr>
          <p:nvPr/>
        </p:nvSpPr>
        <p:spPr bwMode="auto">
          <a:xfrm flipV="1">
            <a:off x="6588125" y="2708275"/>
            <a:ext cx="792163" cy="865188"/>
          </a:xfrm>
          <a:prstGeom prst="line">
            <a:avLst/>
          </a:prstGeom>
          <a:noFill/>
          <a:ln w="25400">
            <a:solidFill>
              <a:srgbClr val="FF0000"/>
            </a:solidFill>
            <a:round/>
            <a:headEnd/>
            <a:tailEnd type="triangle" w="med" len="med"/>
          </a:ln>
          <a:effectLst/>
        </p:spPr>
        <p:txBody>
          <a:bodyPr/>
          <a:lstStyle/>
          <a:p>
            <a:endParaRPr lang="en-US"/>
          </a:p>
        </p:txBody>
      </p:sp>
      <p:sp>
        <p:nvSpPr>
          <p:cNvPr id="208901" name="Text Box 5"/>
          <p:cNvSpPr txBox="1">
            <a:spLocks noChangeArrowheads="1"/>
          </p:cNvSpPr>
          <p:nvPr/>
        </p:nvSpPr>
        <p:spPr bwMode="auto">
          <a:xfrm>
            <a:off x="6948488" y="2349500"/>
            <a:ext cx="1738489" cy="369332"/>
          </a:xfrm>
          <a:prstGeom prst="rect">
            <a:avLst/>
          </a:prstGeom>
          <a:noFill/>
          <a:ln w="9525">
            <a:noFill/>
            <a:miter lim="800000"/>
            <a:headEnd/>
            <a:tailEnd/>
          </a:ln>
          <a:effectLst/>
        </p:spPr>
        <p:txBody>
          <a:bodyPr wrap="none">
            <a:spAutoFit/>
          </a:bodyPr>
          <a:lstStyle/>
          <a:p>
            <a:r>
              <a:rPr lang="en-US" altLang="zh-CN" dirty="0">
                <a:solidFill>
                  <a:srgbClr val="00B050"/>
                </a:solidFill>
              </a:rPr>
              <a:t>cutoff frequency</a:t>
            </a:r>
          </a:p>
        </p:txBody>
      </p:sp>
      <p:sp>
        <p:nvSpPr>
          <p:cNvPr id="208902" name="Text Box 6"/>
          <p:cNvSpPr txBox="1">
            <a:spLocks noChangeArrowheads="1"/>
          </p:cNvSpPr>
          <p:nvPr/>
        </p:nvSpPr>
        <p:spPr bwMode="auto">
          <a:xfrm>
            <a:off x="228600" y="5449669"/>
            <a:ext cx="8696325" cy="646331"/>
          </a:xfrm>
          <a:prstGeom prst="rect">
            <a:avLst/>
          </a:prstGeom>
          <a:noFill/>
          <a:ln w="9525">
            <a:noFill/>
            <a:miter lim="800000"/>
            <a:headEnd/>
            <a:tailEnd/>
          </a:ln>
          <a:effectLst/>
        </p:spPr>
        <p:txBody>
          <a:bodyPr>
            <a:spAutoFit/>
          </a:bodyPr>
          <a:lstStyle/>
          <a:p>
            <a:pPr algn="ctr"/>
            <a:r>
              <a:rPr lang="en-US" altLang="zh-CN" dirty="0">
                <a:solidFill>
                  <a:srgbClr val="00B050"/>
                </a:solidFill>
              </a:rPr>
              <a:t>ILPF is a type of “nonphysical” filters and can’t be realized with electronic components and is not very practical.</a:t>
            </a:r>
          </a:p>
        </p:txBody>
      </p:sp>
      <p:sp>
        <p:nvSpPr>
          <p:cNvPr id="6" name="Text Box 2"/>
          <p:cNvSpPr txBox="1">
            <a:spLocks noChangeArrowheads="1"/>
          </p:cNvSpPr>
          <p:nvPr/>
        </p:nvSpPr>
        <p:spPr bwMode="auto">
          <a:xfrm>
            <a:off x="304800" y="260350"/>
            <a:ext cx="8534399" cy="646331"/>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C00000"/>
                </a:solidFill>
                <a:latin typeface="Verdana" pitchFamily="34" charset="0"/>
                <a:ea typeface="PMingLiU" pitchFamily="18" charset="-120"/>
              </a:rPr>
              <a:t>Ideal Low-pass Filters (ILPFs)</a:t>
            </a:r>
            <a:endParaRPr lang="en-US" altLang="zh-TW" sz="3600" dirty="0">
              <a:solidFill>
                <a:srgbClr val="C00000"/>
              </a:solidFill>
              <a:latin typeface="Times New Roman" pitchFamily="18" charset="0"/>
              <a:ea typeface="PMingLiU" pitchFamily="18" charset="-12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a:solidFill>
                  <a:srgbClr val="C00000"/>
                </a:solidFill>
                <a:latin typeface="Verdana" pitchFamily="34" charset="0"/>
                <a:ea typeface="PMingLiU" pitchFamily="18" charset="-120"/>
              </a:rPr>
              <a:t>Ideal Low-pass Filters (ILPFs)</a:t>
            </a:r>
            <a:endParaRPr lang="en-US"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pPr algn="just"/>
            <a:r>
              <a:rPr lang="en-US" dirty="0"/>
              <a:t>The value of D</a:t>
            </a:r>
            <a:r>
              <a:rPr lang="en-US" baseline="-25000" dirty="0"/>
              <a:t>0</a:t>
            </a:r>
            <a:r>
              <a:rPr lang="en-US" dirty="0"/>
              <a:t> is called the </a:t>
            </a:r>
            <a:r>
              <a:rPr lang="en-US" dirty="0">
                <a:solidFill>
                  <a:srgbClr val="00B050"/>
                </a:solidFill>
              </a:rPr>
              <a:t>“cut-off frequency”.</a:t>
            </a:r>
          </a:p>
          <a:p>
            <a:pPr algn="just"/>
            <a:endParaRPr lang="en-US" dirty="0">
              <a:solidFill>
                <a:srgbClr val="00B050"/>
              </a:solidFill>
            </a:endParaRPr>
          </a:p>
          <a:p>
            <a:pPr algn="just"/>
            <a:r>
              <a:rPr lang="en-US" dirty="0"/>
              <a:t>One way to establish a standard cut-off frequencies is to compute circles that enclosed specified amounts of total image power P</a:t>
            </a:r>
            <a:r>
              <a:rPr lang="en-US" baseline="-25000" dirty="0"/>
              <a:t>T</a:t>
            </a:r>
            <a:r>
              <a:rPr lang="en-US" dirty="0"/>
              <a:t> given by: </a:t>
            </a:r>
          </a:p>
          <a:p>
            <a:pPr algn="just"/>
            <a:endParaRPr lang="en-US" dirty="0"/>
          </a:p>
          <a:p>
            <a:pPr algn="just"/>
            <a:endParaRPr lang="en-US" dirty="0"/>
          </a:p>
          <a:p>
            <a:pPr algn="just"/>
            <a:r>
              <a:rPr lang="en-US" dirty="0"/>
              <a:t>If the transformation has been centered, a circle of radius r with origin at the center of the frequency rectangle enclosed </a:t>
            </a:r>
            <a:r>
              <a:rPr lang="el-GR" dirty="0">
                <a:latin typeface="Calibri"/>
              </a:rPr>
              <a:t>α</a:t>
            </a:r>
            <a:r>
              <a:rPr lang="en-US" dirty="0">
                <a:latin typeface="Calibri"/>
              </a:rPr>
              <a:t> percent of the power, where,</a:t>
            </a:r>
          </a:p>
          <a:p>
            <a:pPr algn="just"/>
            <a:endParaRPr lang="en-US" dirty="0">
              <a:latin typeface="Calibri"/>
            </a:endParaRPr>
          </a:p>
          <a:p>
            <a:pPr algn="just">
              <a:buNone/>
            </a:pPr>
            <a:r>
              <a:rPr lang="en-US" dirty="0">
                <a:latin typeface="Calibri"/>
              </a:rPr>
              <a:t>	</a:t>
            </a:r>
          </a:p>
          <a:p>
            <a:pPr algn="just">
              <a:buNone/>
            </a:pPr>
            <a:r>
              <a:rPr lang="en-US" dirty="0">
                <a:latin typeface="Calibri"/>
              </a:rPr>
              <a:t>	where the summation is taken over the values of (u , v) that lie inside the circle or on its boundary.</a:t>
            </a:r>
            <a:endParaRPr lang="en-US" dirty="0"/>
          </a:p>
        </p:txBody>
      </p:sp>
      <p:graphicFrame>
        <p:nvGraphicFramePr>
          <p:cNvPr id="4" name="Object 3"/>
          <p:cNvGraphicFramePr>
            <a:graphicFrameLocks noChangeAspect="1"/>
          </p:cNvGraphicFramePr>
          <p:nvPr/>
        </p:nvGraphicFramePr>
        <p:xfrm>
          <a:off x="2209800" y="2895600"/>
          <a:ext cx="2209800" cy="914400"/>
        </p:xfrm>
        <a:graphic>
          <a:graphicData uri="http://schemas.openxmlformats.org/presentationml/2006/ole">
            <mc:AlternateContent xmlns:mc="http://schemas.openxmlformats.org/markup-compatibility/2006">
              <mc:Choice xmlns:v="urn:schemas-microsoft-com:vml" Requires="v">
                <p:oleObj spid="_x0000_s210946" name="Equation" r:id="rId2" imgW="1143000" imgH="431640" progId="">
                  <p:embed/>
                </p:oleObj>
              </mc:Choice>
              <mc:Fallback>
                <p:oleObj name="Equation" r:id="rId2" imgW="1143000" imgH="4316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895600"/>
                        <a:ext cx="2209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970088" y="4648200"/>
          <a:ext cx="3325812" cy="762000"/>
        </p:xfrm>
        <a:graphic>
          <a:graphicData uri="http://schemas.openxmlformats.org/presentationml/2006/ole">
            <mc:AlternateContent xmlns:mc="http://schemas.openxmlformats.org/markup-compatibility/2006">
              <mc:Choice xmlns:v="urn:schemas-microsoft-com:vml" Requires="v">
                <p:oleObj spid="_x0000_s210947" name="Equation" r:id="rId4" imgW="1803240" imgH="457200" progId="">
                  <p:embed/>
                </p:oleObj>
              </mc:Choice>
              <mc:Fallback>
                <p:oleObj name="Equation" r:id="rId4" imgW="1803240" imgH="4572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0088" y="4648200"/>
                        <a:ext cx="332581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922" name="Picture 2"/>
          <p:cNvPicPr>
            <a:picLocks noChangeAspect="1" noChangeArrowheads="1"/>
          </p:cNvPicPr>
          <p:nvPr/>
        </p:nvPicPr>
        <p:blipFill>
          <a:blip r:embed="rId2" cstate="print"/>
          <a:srcRect/>
          <a:stretch>
            <a:fillRect/>
          </a:stretch>
        </p:blipFill>
        <p:spPr bwMode="auto">
          <a:xfrm>
            <a:off x="754063" y="1441450"/>
            <a:ext cx="7704137" cy="5035550"/>
          </a:xfrm>
          <a:prstGeom prst="rect">
            <a:avLst/>
          </a:prstGeom>
          <a:noFill/>
          <a:ln w="9525">
            <a:noFill/>
            <a:miter lim="800000"/>
            <a:headEnd/>
            <a:tailEnd/>
          </a:ln>
          <a:effectLst/>
        </p:spPr>
      </p:pic>
      <p:sp>
        <p:nvSpPr>
          <p:cNvPr id="4" name="Text Box 2"/>
          <p:cNvSpPr txBox="1">
            <a:spLocks noChangeArrowheads="1"/>
          </p:cNvSpPr>
          <p:nvPr/>
        </p:nvSpPr>
        <p:spPr bwMode="auto">
          <a:xfrm>
            <a:off x="304800" y="260350"/>
            <a:ext cx="8534399" cy="646331"/>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C00000"/>
                </a:solidFill>
                <a:latin typeface="Verdana" pitchFamily="34" charset="0"/>
                <a:ea typeface="PMingLiU" pitchFamily="18" charset="-120"/>
              </a:rPr>
              <a:t>An Image &amp; Its Fourier Spectrum</a:t>
            </a:r>
            <a:endParaRPr lang="en-US" altLang="zh-TW" sz="3600" dirty="0">
              <a:solidFill>
                <a:srgbClr val="C00000"/>
              </a:solidFill>
              <a:latin typeface="Times New Roman" pitchFamily="18" charset="0"/>
              <a:ea typeface="PMingLiU" pitchFamily="18" charset="-12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6" name="Picture 2"/>
          <p:cNvPicPr>
            <a:picLocks noChangeAspect="1" noChangeArrowheads="1"/>
          </p:cNvPicPr>
          <p:nvPr/>
        </p:nvPicPr>
        <p:blipFill>
          <a:blip r:embed="rId2" cstate="print"/>
          <a:srcRect/>
          <a:stretch>
            <a:fillRect/>
          </a:stretch>
        </p:blipFill>
        <p:spPr bwMode="auto">
          <a:xfrm>
            <a:off x="1476375" y="762000"/>
            <a:ext cx="3294063" cy="4953000"/>
          </a:xfrm>
          <a:prstGeom prst="rect">
            <a:avLst/>
          </a:prstGeom>
          <a:noFill/>
          <a:ln w="9525">
            <a:noFill/>
            <a:miter lim="800000"/>
            <a:headEnd/>
            <a:tailEnd/>
          </a:ln>
          <a:effectLst/>
        </p:spPr>
      </p:pic>
      <p:pic>
        <p:nvPicPr>
          <p:cNvPr id="210947" name="Picture 3"/>
          <p:cNvPicPr>
            <a:picLocks noChangeAspect="1" noChangeArrowheads="1"/>
          </p:cNvPicPr>
          <p:nvPr/>
        </p:nvPicPr>
        <p:blipFill>
          <a:blip r:embed="rId3" cstate="print"/>
          <a:srcRect/>
          <a:stretch>
            <a:fillRect/>
          </a:stretch>
        </p:blipFill>
        <p:spPr bwMode="auto">
          <a:xfrm>
            <a:off x="395288" y="5786438"/>
            <a:ext cx="8407400" cy="842962"/>
          </a:xfrm>
          <a:prstGeom prst="rect">
            <a:avLst/>
          </a:prstGeom>
          <a:noFill/>
          <a:ln w="9525">
            <a:noFill/>
            <a:miter lim="800000"/>
            <a:headEnd/>
            <a:tailEnd/>
          </a:ln>
          <a:effectLst/>
        </p:spPr>
      </p:pic>
      <p:sp>
        <p:nvSpPr>
          <p:cNvPr id="210949" name="Text Box 5"/>
          <p:cNvSpPr txBox="1">
            <a:spLocks noChangeArrowheads="1"/>
          </p:cNvSpPr>
          <p:nvPr/>
        </p:nvSpPr>
        <p:spPr bwMode="auto">
          <a:xfrm>
            <a:off x="4953000" y="2955925"/>
            <a:ext cx="3851275" cy="923330"/>
          </a:xfrm>
          <a:prstGeom prst="rect">
            <a:avLst/>
          </a:prstGeom>
          <a:noFill/>
          <a:ln w="9525">
            <a:noFill/>
            <a:miter lim="800000"/>
            <a:headEnd/>
            <a:tailEnd/>
          </a:ln>
          <a:effectLst/>
        </p:spPr>
        <p:txBody>
          <a:bodyPr>
            <a:spAutoFit/>
          </a:bodyPr>
          <a:lstStyle/>
          <a:p>
            <a:pPr algn="just"/>
            <a:r>
              <a:rPr lang="en-US" altLang="zh-CN" dirty="0">
                <a:solidFill>
                  <a:srgbClr val="00B050"/>
                </a:solidFill>
              </a:rPr>
              <a:t>The blurring and ringing phenomena can be seen, in which ringing behavior is characteristic of ideal filters.</a:t>
            </a:r>
          </a:p>
        </p:txBody>
      </p:sp>
      <p:sp>
        <p:nvSpPr>
          <p:cNvPr id="5" name="Text Box 2"/>
          <p:cNvSpPr txBox="1">
            <a:spLocks noChangeArrowheads="1"/>
          </p:cNvSpPr>
          <p:nvPr/>
        </p:nvSpPr>
        <p:spPr bwMode="auto">
          <a:xfrm>
            <a:off x="0" y="76200"/>
            <a:ext cx="9144000" cy="646331"/>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C00000"/>
                </a:solidFill>
                <a:latin typeface="Verdana" pitchFamily="34" charset="0"/>
                <a:ea typeface="PMingLiU" pitchFamily="18" charset="-120"/>
              </a:rPr>
              <a:t>Application of ILPF to Previous Image</a:t>
            </a:r>
            <a:endParaRPr lang="en-US" altLang="zh-TW" sz="3600" dirty="0">
              <a:solidFill>
                <a:srgbClr val="C00000"/>
              </a:solidFill>
              <a:latin typeface="Times New Roman" pitchFamily="18" charset="0"/>
              <a:ea typeface="PMingLiU" pitchFamily="18" charset="-12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995" name="Picture 3"/>
          <p:cNvPicPr>
            <a:picLocks noChangeAspect="1" noChangeArrowheads="1"/>
          </p:cNvPicPr>
          <p:nvPr/>
        </p:nvPicPr>
        <p:blipFill>
          <a:blip r:embed="rId2" cstate="print"/>
          <a:srcRect/>
          <a:stretch>
            <a:fillRect/>
          </a:stretch>
        </p:blipFill>
        <p:spPr bwMode="auto">
          <a:xfrm>
            <a:off x="395288" y="2093913"/>
            <a:ext cx="8297862" cy="3544887"/>
          </a:xfrm>
          <a:prstGeom prst="rect">
            <a:avLst/>
          </a:prstGeom>
          <a:noFill/>
          <a:ln w="9525">
            <a:noFill/>
            <a:miter lim="800000"/>
            <a:headEnd/>
            <a:tailEnd/>
          </a:ln>
          <a:effectLst/>
        </p:spPr>
      </p:pic>
      <p:graphicFrame>
        <p:nvGraphicFramePr>
          <p:cNvPr id="212996" name="Object 4"/>
          <p:cNvGraphicFramePr>
            <a:graphicFrameLocks noChangeAspect="1"/>
          </p:cNvGraphicFramePr>
          <p:nvPr/>
        </p:nvGraphicFramePr>
        <p:xfrm>
          <a:off x="2533650" y="1076325"/>
          <a:ext cx="3213100" cy="852488"/>
        </p:xfrm>
        <a:graphic>
          <a:graphicData uri="http://schemas.openxmlformats.org/presentationml/2006/ole">
            <mc:AlternateContent xmlns:mc="http://schemas.openxmlformats.org/markup-compatibility/2006">
              <mc:Choice xmlns:v="urn:schemas-microsoft-com:vml" Requires="v">
                <p:oleObj spid="_x0000_s211970" name="Equation" r:id="rId3" imgW="1765080" imgH="469800" progId="">
                  <p:embed/>
                </p:oleObj>
              </mc:Choice>
              <mc:Fallback>
                <p:oleObj name="Equation" r:id="rId3" imgW="1765080" imgH="4698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650" y="1076325"/>
                        <a:ext cx="3213100" cy="852488"/>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2997" name="Rectangle 5"/>
          <p:cNvSpPr>
            <a:spLocks noChangeArrowheads="1"/>
          </p:cNvSpPr>
          <p:nvPr/>
        </p:nvSpPr>
        <p:spPr bwMode="auto">
          <a:xfrm>
            <a:off x="0" y="0"/>
            <a:ext cx="9143999" cy="646331"/>
          </a:xfrm>
          <a:prstGeom prst="rect">
            <a:avLst/>
          </a:prstGeom>
          <a:noFill/>
          <a:ln w="9525">
            <a:noFill/>
            <a:miter lim="800000"/>
            <a:headEnd/>
            <a:tailEnd/>
          </a:ln>
          <a:effectLst/>
        </p:spPr>
        <p:txBody>
          <a:bodyPr wrap="square">
            <a:spAutoFit/>
          </a:bodyPr>
          <a:lstStyle/>
          <a:p>
            <a:pPr algn="ctr"/>
            <a:r>
              <a:rPr lang="en-US" altLang="zh-TW" sz="3600" dirty="0">
                <a:solidFill>
                  <a:srgbClr val="C00000"/>
                </a:solidFill>
              </a:rPr>
              <a:t>Butterworth Low-pass Filter (BLPF)</a:t>
            </a:r>
            <a:r>
              <a:rPr lang="en-US" altLang="zh-CN" sz="3600" dirty="0">
                <a:solidFill>
                  <a:srgbClr val="C00000"/>
                </a:solidFill>
              </a:rPr>
              <a:t> w</a:t>
            </a:r>
            <a:r>
              <a:rPr lang="en-US" altLang="zh-TW" sz="3600" dirty="0">
                <a:solidFill>
                  <a:srgbClr val="C00000"/>
                </a:solidFill>
              </a:rPr>
              <a:t>ith order </a:t>
            </a:r>
            <a:r>
              <a:rPr lang="en-US" altLang="zh-TW" sz="3600" i="1" dirty="0">
                <a:solidFill>
                  <a:srgbClr val="C00000"/>
                </a:solidFill>
              </a:rPr>
              <a:t>n</a:t>
            </a:r>
            <a:endParaRPr lang="en-US" altLang="zh-CN" sz="3600" i="1" dirty="0">
              <a:solidFill>
                <a:srgbClr val="C00000"/>
              </a:solidFill>
            </a:endParaRPr>
          </a:p>
        </p:txBody>
      </p:sp>
      <p:sp>
        <p:nvSpPr>
          <p:cNvPr id="212998" name="Text Box 6"/>
          <p:cNvSpPr txBox="1">
            <a:spLocks noChangeArrowheads="1"/>
          </p:cNvSpPr>
          <p:nvPr/>
        </p:nvSpPr>
        <p:spPr bwMode="auto">
          <a:xfrm>
            <a:off x="6588125" y="1889125"/>
            <a:ext cx="2555875" cy="923330"/>
          </a:xfrm>
          <a:prstGeom prst="rect">
            <a:avLst/>
          </a:prstGeom>
          <a:noFill/>
          <a:ln w="9525">
            <a:noFill/>
            <a:miter lim="800000"/>
            <a:headEnd/>
            <a:tailEnd/>
          </a:ln>
          <a:effectLst/>
        </p:spPr>
        <p:txBody>
          <a:bodyPr wrap="square">
            <a:spAutoFit/>
          </a:bodyPr>
          <a:lstStyle/>
          <a:p>
            <a:pPr algn="just"/>
            <a:r>
              <a:rPr lang="en-US" altLang="zh-CN" dirty="0">
                <a:solidFill>
                  <a:srgbClr val="00B050"/>
                </a:solidFill>
              </a:rPr>
              <a:t>Note the relationship between order </a:t>
            </a:r>
            <a:r>
              <a:rPr lang="en-US" altLang="zh-CN" i="1" dirty="0">
                <a:solidFill>
                  <a:srgbClr val="00B050"/>
                </a:solidFill>
              </a:rPr>
              <a:t>n</a:t>
            </a:r>
            <a:r>
              <a:rPr lang="en-US" altLang="zh-CN" dirty="0">
                <a:solidFill>
                  <a:srgbClr val="00B050"/>
                </a:solidFill>
              </a:rPr>
              <a:t> and smoothing.</a:t>
            </a:r>
          </a:p>
        </p:txBody>
      </p:sp>
      <p:sp>
        <p:nvSpPr>
          <p:cNvPr id="212999" name="Text Box 7"/>
          <p:cNvSpPr txBox="1">
            <a:spLocks noChangeArrowheads="1"/>
          </p:cNvSpPr>
          <p:nvPr/>
        </p:nvSpPr>
        <p:spPr bwMode="auto">
          <a:xfrm>
            <a:off x="1" y="5754469"/>
            <a:ext cx="9144000" cy="646331"/>
          </a:xfrm>
          <a:prstGeom prst="rect">
            <a:avLst/>
          </a:prstGeom>
          <a:noFill/>
          <a:ln w="9525">
            <a:noFill/>
            <a:miter lim="800000"/>
            <a:headEnd/>
            <a:tailEnd/>
          </a:ln>
          <a:effectLst/>
        </p:spPr>
        <p:txBody>
          <a:bodyPr wrap="square">
            <a:spAutoFit/>
          </a:bodyPr>
          <a:lstStyle/>
          <a:p>
            <a:pPr algn="ctr"/>
            <a:r>
              <a:rPr lang="en-US" altLang="zh-CN" dirty="0">
                <a:solidFill>
                  <a:srgbClr val="00B050"/>
                </a:solidFill>
              </a:rPr>
              <a:t>The BLPF may be viewed as a transition between ILPF AND GLPF, BLPF of order 2 is a good compromise between effective low-pass filtering and acceptable ringing characteristics.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18" name="Picture 2"/>
          <p:cNvPicPr>
            <a:picLocks noChangeAspect="1" noChangeArrowheads="1"/>
          </p:cNvPicPr>
          <p:nvPr/>
        </p:nvPicPr>
        <p:blipFill>
          <a:blip r:embed="rId2" cstate="print"/>
          <a:srcRect/>
          <a:stretch>
            <a:fillRect/>
          </a:stretch>
        </p:blipFill>
        <p:spPr bwMode="auto">
          <a:xfrm>
            <a:off x="3954462" y="260350"/>
            <a:ext cx="4808537" cy="6151563"/>
          </a:xfrm>
          <a:prstGeom prst="rect">
            <a:avLst/>
          </a:prstGeom>
          <a:noFill/>
          <a:ln w="9525">
            <a:noFill/>
            <a:miter lim="800000"/>
            <a:headEnd/>
            <a:tailEnd/>
          </a:ln>
          <a:effectLst/>
        </p:spPr>
      </p:pic>
      <p:sp>
        <p:nvSpPr>
          <p:cNvPr id="214019" name="Text Box 3"/>
          <p:cNvSpPr txBox="1">
            <a:spLocks noChangeArrowheads="1"/>
          </p:cNvSpPr>
          <p:nvPr/>
        </p:nvSpPr>
        <p:spPr bwMode="auto">
          <a:xfrm>
            <a:off x="134780" y="2027238"/>
            <a:ext cx="3591240" cy="2345257"/>
          </a:xfrm>
          <a:prstGeom prst="rect">
            <a:avLst/>
          </a:prstGeom>
          <a:noFill/>
          <a:ln w="9525">
            <a:noFill/>
            <a:miter lim="800000"/>
            <a:headEnd/>
            <a:tailEnd/>
          </a:ln>
          <a:effectLst/>
        </p:spPr>
        <p:txBody>
          <a:bodyPr wrap="none">
            <a:spAutoFit/>
          </a:bodyPr>
          <a:lstStyle/>
          <a:p>
            <a:pPr algn="ctr" eaLnBrk="0" hangingPunct="0"/>
            <a:r>
              <a:rPr lang="en-US" altLang="zh-TW" sz="2400" dirty="0">
                <a:solidFill>
                  <a:srgbClr val="FF0000"/>
                </a:solidFill>
                <a:latin typeface="Verdana" pitchFamily="34" charset="0"/>
                <a:ea typeface="PMingLiU" pitchFamily="18" charset="-120"/>
              </a:rPr>
              <a:t>Butterworth Low-pass</a:t>
            </a:r>
          </a:p>
          <a:p>
            <a:pPr algn="ctr" eaLnBrk="0" hangingPunct="0"/>
            <a:r>
              <a:rPr lang="en-US" altLang="zh-TW" sz="2400" dirty="0">
                <a:solidFill>
                  <a:srgbClr val="FF0000"/>
                </a:solidFill>
                <a:latin typeface="Verdana" pitchFamily="34" charset="0"/>
                <a:ea typeface="PMingLiU" pitchFamily="18" charset="-120"/>
              </a:rPr>
              <a:t>Filter (BLPF)</a:t>
            </a:r>
          </a:p>
          <a:p>
            <a:pPr algn="ctr" eaLnBrk="0" hangingPunct="0"/>
            <a:endParaRPr lang="en-US" altLang="zh-TW" sz="2400" dirty="0">
              <a:solidFill>
                <a:srgbClr val="FF0000"/>
              </a:solidFill>
              <a:latin typeface="Verdana" pitchFamily="34" charset="0"/>
              <a:ea typeface="PMingLiU" pitchFamily="18" charset="-120"/>
            </a:endParaRPr>
          </a:p>
          <a:p>
            <a:pPr algn="ctr" eaLnBrk="0" hangingPunct="0"/>
            <a:endParaRPr lang="en-US" altLang="zh-TW" sz="2400" dirty="0">
              <a:solidFill>
                <a:srgbClr val="FF0000"/>
              </a:solidFill>
              <a:latin typeface="Verdana" pitchFamily="34" charset="0"/>
              <a:ea typeface="PMingLiU" pitchFamily="18" charset="-120"/>
            </a:endParaRPr>
          </a:p>
          <a:p>
            <a:pPr algn="ctr" eaLnBrk="0" hangingPunct="0"/>
            <a:r>
              <a:rPr lang="en-US" altLang="zh-TW" sz="2400" i="1" dirty="0">
                <a:solidFill>
                  <a:srgbClr val="00B050"/>
                </a:solidFill>
                <a:latin typeface="Times New Roman" pitchFamily="18" charset="0"/>
                <a:ea typeface="PMingLiU" pitchFamily="18" charset="-120"/>
              </a:rPr>
              <a:t>n</a:t>
            </a:r>
            <a:r>
              <a:rPr lang="en-US" altLang="zh-TW" sz="2400" dirty="0">
                <a:solidFill>
                  <a:srgbClr val="00B050"/>
                </a:solidFill>
                <a:latin typeface="Times New Roman" pitchFamily="18" charset="0"/>
                <a:ea typeface="PMingLiU" pitchFamily="18" charset="-120"/>
              </a:rPr>
              <a:t>=2</a:t>
            </a:r>
          </a:p>
          <a:p>
            <a:pPr algn="ctr" eaLnBrk="0" hangingPunct="0">
              <a:lnSpc>
                <a:spcPct val="110000"/>
              </a:lnSpc>
              <a:spcAft>
                <a:spcPct val="10000"/>
              </a:spcAft>
            </a:pPr>
            <a:r>
              <a:rPr lang="en-US" altLang="zh-TW" sz="2400" i="1" dirty="0">
                <a:solidFill>
                  <a:srgbClr val="00B050"/>
                </a:solidFill>
                <a:latin typeface="Times New Roman" pitchFamily="18" charset="0"/>
                <a:ea typeface="PMingLiU" pitchFamily="18" charset="-120"/>
              </a:rPr>
              <a:t>D</a:t>
            </a:r>
            <a:r>
              <a:rPr lang="en-US" altLang="zh-TW" sz="2400" baseline="-25000" dirty="0">
                <a:solidFill>
                  <a:srgbClr val="00B050"/>
                </a:solidFill>
                <a:latin typeface="Times New Roman" pitchFamily="18" charset="0"/>
                <a:ea typeface="PMingLiU" pitchFamily="18" charset="-120"/>
              </a:rPr>
              <a:t>0</a:t>
            </a:r>
            <a:r>
              <a:rPr lang="en-US" altLang="zh-TW" sz="2400" dirty="0">
                <a:solidFill>
                  <a:srgbClr val="00B050"/>
                </a:solidFill>
                <a:latin typeface="Times New Roman" pitchFamily="18" charset="0"/>
                <a:ea typeface="PMingLiU" pitchFamily="18" charset="-120"/>
              </a:rPr>
              <a:t>=5,15,30,80,and 230</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42" name="Picture 2"/>
          <p:cNvPicPr>
            <a:picLocks noChangeAspect="1" noChangeArrowheads="1"/>
          </p:cNvPicPr>
          <p:nvPr/>
        </p:nvPicPr>
        <p:blipFill>
          <a:blip r:embed="rId2" cstate="print"/>
          <a:srcRect/>
          <a:stretch>
            <a:fillRect/>
          </a:stretch>
        </p:blipFill>
        <p:spPr bwMode="auto">
          <a:xfrm>
            <a:off x="609600" y="1568450"/>
            <a:ext cx="8077199" cy="4756150"/>
          </a:xfrm>
          <a:prstGeom prst="rect">
            <a:avLst/>
          </a:prstGeom>
          <a:noFill/>
          <a:ln w="9525">
            <a:noFill/>
            <a:miter lim="800000"/>
            <a:headEnd/>
            <a:tailEnd/>
          </a:ln>
          <a:effectLst/>
        </p:spPr>
      </p:pic>
      <p:sp>
        <p:nvSpPr>
          <p:cNvPr id="215043" name="Text Box 3"/>
          <p:cNvSpPr txBox="1">
            <a:spLocks noChangeArrowheads="1"/>
          </p:cNvSpPr>
          <p:nvPr/>
        </p:nvSpPr>
        <p:spPr bwMode="auto">
          <a:xfrm>
            <a:off x="0" y="228600"/>
            <a:ext cx="9144000" cy="1200329"/>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FF0000"/>
                </a:solidFill>
                <a:latin typeface="Verdana" pitchFamily="34" charset="0"/>
                <a:ea typeface="PMingLiU" pitchFamily="18" charset="-120"/>
              </a:rPr>
              <a:t>Butterworth Low-pass Filters (BLPFs)</a:t>
            </a:r>
          </a:p>
          <a:p>
            <a:pPr algn="ctr" eaLnBrk="0" hangingPunct="0"/>
            <a:r>
              <a:rPr lang="en-US" altLang="zh-TW" sz="3600" dirty="0">
                <a:solidFill>
                  <a:schemeClr val="accent2"/>
                </a:solidFill>
                <a:latin typeface="Verdana" pitchFamily="34" charset="0"/>
                <a:ea typeface="PMingLiU" pitchFamily="18" charset="-120"/>
              </a:rPr>
              <a:t>Spatial Representation</a:t>
            </a:r>
            <a:endParaRPr lang="en-US" altLang="zh-TW" sz="3600" i="1" dirty="0">
              <a:solidFill>
                <a:schemeClr val="accent2"/>
              </a:solidFill>
              <a:latin typeface="Times New Roman" pitchFamily="18" charset="0"/>
              <a:ea typeface="PMingLiU" pitchFamily="18" charset="-120"/>
            </a:endParaRPr>
          </a:p>
        </p:txBody>
      </p:sp>
      <p:sp>
        <p:nvSpPr>
          <p:cNvPr id="215044" name="Text Box 4"/>
          <p:cNvSpPr txBox="1">
            <a:spLocks noChangeArrowheads="1"/>
          </p:cNvSpPr>
          <p:nvPr/>
        </p:nvSpPr>
        <p:spPr bwMode="auto">
          <a:xfrm>
            <a:off x="966788" y="3317875"/>
            <a:ext cx="660400" cy="457200"/>
          </a:xfrm>
          <a:prstGeom prst="rect">
            <a:avLst/>
          </a:prstGeom>
          <a:noFill/>
          <a:ln w="9525">
            <a:noFill/>
            <a:miter lim="800000"/>
            <a:headEnd/>
            <a:tailEnd/>
          </a:ln>
          <a:effectLst/>
        </p:spPr>
        <p:txBody>
          <a:bodyPr wrap="none">
            <a:spAutoFit/>
          </a:bodyPr>
          <a:lstStyle/>
          <a:p>
            <a:pPr eaLnBrk="0" hangingPunct="0"/>
            <a:r>
              <a:rPr lang="en-US" altLang="zh-TW" sz="2400" i="1">
                <a:solidFill>
                  <a:schemeClr val="tx1"/>
                </a:solidFill>
                <a:latin typeface="Times New Roman" pitchFamily="18" charset="0"/>
                <a:ea typeface="PMingLiU" pitchFamily="18" charset="-120"/>
              </a:rPr>
              <a:t>n</a:t>
            </a:r>
            <a:r>
              <a:rPr lang="en-US" altLang="zh-TW" sz="2400">
                <a:solidFill>
                  <a:schemeClr val="tx1"/>
                </a:solidFill>
                <a:latin typeface="Times New Roman" pitchFamily="18" charset="0"/>
                <a:ea typeface="PMingLiU" pitchFamily="18" charset="-120"/>
              </a:rPr>
              <a:t>=1</a:t>
            </a:r>
          </a:p>
        </p:txBody>
      </p:sp>
      <p:sp>
        <p:nvSpPr>
          <p:cNvPr id="215045" name="Text Box 5"/>
          <p:cNvSpPr txBox="1">
            <a:spLocks noChangeArrowheads="1"/>
          </p:cNvSpPr>
          <p:nvPr/>
        </p:nvSpPr>
        <p:spPr bwMode="auto">
          <a:xfrm>
            <a:off x="2749550" y="3359150"/>
            <a:ext cx="660400" cy="457200"/>
          </a:xfrm>
          <a:prstGeom prst="rect">
            <a:avLst/>
          </a:prstGeom>
          <a:noFill/>
          <a:ln w="9525">
            <a:noFill/>
            <a:miter lim="800000"/>
            <a:headEnd/>
            <a:tailEnd/>
          </a:ln>
          <a:effectLst/>
        </p:spPr>
        <p:txBody>
          <a:bodyPr wrap="none">
            <a:spAutoFit/>
          </a:bodyPr>
          <a:lstStyle/>
          <a:p>
            <a:pPr eaLnBrk="0" hangingPunct="0"/>
            <a:r>
              <a:rPr lang="en-US" altLang="zh-TW" sz="2400" i="1">
                <a:solidFill>
                  <a:schemeClr val="tx1"/>
                </a:solidFill>
                <a:latin typeface="Times New Roman" pitchFamily="18" charset="0"/>
                <a:ea typeface="PMingLiU" pitchFamily="18" charset="-120"/>
              </a:rPr>
              <a:t>n</a:t>
            </a:r>
            <a:r>
              <a:rPr lang="en-US" altLang="zh-TW" sz="2400">
                <a:solidFill>
                  <a:schemeClr val="tx1"/>
                </a:solidFill>
                <a:latin typeface="Times New Roman" pitchFamily="18" charset="0"/>
                <a:ea typeface="PMingLiU" pitchFamily="18" charset="-120"/>
              </a:rPr>
              <a:t>=2</a:t>
            </a:r>
          </a:p>
        </p:txBody>
      </p:sp>
      <p:sp>
        <p:nvSpPr>
          <p:cNvPr id="215046" name="Text Box 6"/>
          <p:cNvSpPr txBox="1">
            <a:spLocks noChangeArrowheads="1"/>
          </p:cNvSpPr>
          <p:nvPr/>
        </p:nvSpPr>
        <p:spPr bwMode="auto">
          <a:xfrm>
            <a:off x="4576763" y="3373438"/>
            <a:ext cx="660400" cy="457200"/>
          </a:xfrm>
          <a:prstGeom prst="rect">
            <a:avLst/>
          </a:prstGeom>
          <a:noFill/>
          <a:ln w="9525">
            <a:noFill/>
            <a:miter lim="800000"/>
            <a:headEnd/>
            <a:tailEnd/>
          </a:ln>
          <a:effectLst/>
        </p:spPr>
        <p:txBody>
          <a:bodyPr wrap="none">
            <a:spAutoFit/>
          </a:bodyPr>
          <a:lstStyle/>
          <a:p>
            <a:pPr eaLnBrk="0" hangingPunct="0"/>
            <a:r>
              <a:rPr lang="en-US" altLang="zh-TW" sz="2400" i="1">
                <a:solidFill>
                  <a:schemeClr val="tx1"/>
                </a:solidFill>
                <a:latin typeface="Times New Roman" pitchFamily="18" charset="0"/>
                <a:ea typeface="PMingLiU" pitchFamily="18" charset="-120"/>
              </a:rPr>
              <a:t>n</a:t>
            </a:r>
            <a:r>
              <a:rPr lang="en-US" altLang="zh-TW" sz="2400">
                <a:solidFill>
                  <a:schemeClr val="tx1"/>
                </a:solidFill>
                <a:latin typeface="Times New Roman" pitchFamily="18" charset="0"/>
                <a:ea typeface="PMingLiU" pitchFamily="18" charset="-120"/>
              </a:rPr>
              <a:t>=5</a:t>
            </a:r>
          </a:p>
        </p:txBody>
      </p:sp>
      <p:sp>
        <p:nvSpPr>
          <p:cNvPr id="215047" name="Text Box 7"/>
          <p:cNvSpPr txBox="1">
            <a:spLocks noChangeArrowheads="1"/>
          </p:cNvSpPr>
          <p:nvPr/>
        </p:nvSpPr>
        <p:spPr bwMode="auto">
          <a:xfrm>
            <a:off x="6403975" y="3400425"/>
            <a:ext cx="812800" cy="457200"/>
          </a:xfrm>
          <a:prstGeom prst="rect">
            <a:avLst/>
          </a:prstGeom>
          <a:noFill/>
          <a:ln w="9525">
            <a:noFill/>
            <a:miter lim="800000"/>
            <a:headEnd/>
            <a:tailEnd/>
          </a:ln>
          <a:effectLst/>
        </p:spPr>
        <p:txBody>
          <a:bodyPr wrap="none">
            <a:spAutoFit/>
          </a:bodyPr>
          <a:lstStyle/>
          <a:p>
            <a:pPr eaLnBrk="0" hangingPunct="0"/>
            <a:r>
              <a:rPr lang="en-US" altLang="zh-TW" sz="2400" i="1">
                <a:solidFill>
                  <a:schemeClr val="tx1"/>
                </a:solidFill>
                <a:latin typeface="Times New Roman" pitchFamily="18" charset="0"/>
                <a:ea typeface="PMingLiU" pitchFamily="18" charset="-120"/>
              </a:rPr>
              <a:t>n</a:t>
            </a:r>
            <a:r>
              <a:rPr lang="en-US" altLang="zh-TW" sz="2400">
                <a:solidFill>
                  <a:schemeClr val="tx1"/>
                </a:solidFill>
                <a:latin typeface="Times New Roman" pitchFamily="18" charset="0"/>
                <a:ea typeface="PMingLiU" pitchFamily="18" charset="-120"/>
              </a:rPr>
              <a:t>=20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Few Definitions</a:t>
            </a:r>
          </a:p>
        </p:txBody>
      </p:sp>
      <p:sp>
        <p:nvSpPr>
          <p:cNvPr id="3" name="Content Placeholder 2"/>
          <p:cNvSpPr>
            <a:spLocks noGrp="1"/>
          </p:cNvSpPr>
          <p:nvPr>
            <p:ph idx="1"/>
          </p:nvPr>
        </p:nvSpPr>
        <p:spPr/>
        <p:txBody>
          <a:bodyPr>
            <a:normAutofit fontScale="70000" lnSpcReduction="20000"/>
          </a:bodyPr>
          <a:lstStyle/>
          <a:p>
            <a:pPr algn="just"/>
            <a:r>
              <a:rPr lang="en-US" dirty="0"/>
              <a:t>In general, we see that components of the Fourier Transform are complex quantities.</a:t>
            </a:r>
          </a:p>
          <a:p>
            <a:pPr algn="just"/>
            <a:endParaRPr lang="en-US" dirty="0"/>
          </a:p>
          <a:p>
            <a:pPr algn="just"/>
            <a:r>
              <a:rPr lang="en-US" dirty="0"/>
              <a:t>It is convenient to express F(u) in polar coordinates as follows: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R(u): The real part of F(u).</a:t>
            </a:r>
          </a:p>
          <a:p>
            <a:pPr algn="just">
              <a:buNone/>
            </a:pPr>
            <a:r>
              <a:rPr lang="en-US" dirty="0"/>
              <a:t>	I(u):	 The Imaginary part of F(u).</a:t>
            </a:r>
          </a:p>
          <a:p>
            <a:pPr lvl="1" algn="just">
              <a:buNone/>
            </a:pPr>
            <a:r>
              <a:rPr lang="en-US" dirty="0"/>
              <a:t>		</a:t>
            </a:r>
          </a:p>
          <a:p>
            <a:pPr algn="just"/>
            <a:endParaRPr lang="en-US" dirty="0"/>
          </a:p>
        </p:txBody>
      </p:sp>
      <p:graphicFrame>
        <p:nvGraphicFramePr>
          <p:cNvPr id="24578" name="Object 2"/>
          <p:cNvGraphicFramePr>
            <a:graphicFrameLocks noChangeAspect="1"/>
          </p:cNvGraphicFramePr>
          <p:nvPr/>
        </p:nvGraphicFramePr>
        <p:xfrm>
          <a:off x="838200" y="2895600"/>
          <a:ext cx="7848600" cy="1981200"/>
        </p:xfrm>
        <a:graphic>
          <a:graphicData uri="http://schemas.openxmlformats.org/presentationml/2006/ole">
            <mc:AlternateContent xmlns:mc="http://schemas.openxmlformats.org/markup-compatibility/2006">
              <mc:Choice xmlns:v="urn:schemas-microsoft-com:vml" Requires="v">
                <p:oleObj spid="_x0000_s124930" name="Equation" r:id="rId2" imgW="4140000" imgH="1054080" progId="">
                  <p:embed/>
                </p:oleObj>
              </mc:Choice>
              <mc:Fallback>
                <p:oleObj name="Equation" r:id="rId2" imgW="4140000" imgH="105408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95600"/>
                        <a:ext cx="7848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0" y="228601"/>
            <a:ext cx="9144000" cy="646331"/>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FF0000"/>
                </a:solidFill>
                <a:latin typeface="Verdana" pitchFamily="34" charset="0"/>
                <a:ea typeface="PMingLiU" pitchFamily="18" charset="-120"/>
              </a:rPr>
              <a:t>Gaussian Low-pass Filter (GLPF)</a:t>
            </a:r>
            <a:endParaRPr lang="en-US" altLang="zh-TW" sz="3600" dirty="0">
              <a:solidFill>
                <a:schemeClr val="tx1"/>
              </a:solidFill>
              <a:latin typeface="Times New Roman" pitchFamily="18" charset="0"/>
              <a:ea typeface="PMingLiU" pitchFamily="18" charset="-120"/>
            </a:endParaRPr>
          </a:p>
        </p:txBody>
      </p:sp>
      <p:pic>
        <p:nvPicPr>
          <p:cNvPr id="216067" name="Picture 3"/>
          <p:cNvPicPr>
            <a:picLocks noChangeAspect="1" noChangeArrowheads="1"/>
          </p:cNvPicPr>
          <p:nvPr/>
        </p:nvPicPr>
        <p:blipFill>
          <a:blip r:embed="rId2" cstate="print"/>
          <a:srcRect/>
          <a:stretch>
            <a:fillRect/>
          </a:stretch>
        </p:blipFill>
        <p:spPr bwMode="auto">
          <a:xfrm>
            <a:off x="179388" y="2522538"/>
            <a:ext cx="8764587" cy="3802062"/>
          </a:xfrm>
          <a:prstGeom prst="rect">
            <a:avLst/>
          </a:prstGeom>
          <a:noFill/>
          <a:ln w="9525">
            <a:noFill/>
            <a:miter lim="800000"/>
            <a:headEnd/>
            <a:tailEnd/>
          </a:ln>
          <a:effectLst/>
        </p:spPr>
      </p:pic>
      <p:graphicFrame>
        <p:nvGraphicFramePr>
          <p:cNvPr id="216068" name="Object 4"/>
          <p:cNvGraphicFramePr>
            <a:graphicFrameLocks noChangeAspect="1"/>
          </p:cNvGraphicFramePr>
          <p:nvPr/>
        </p:nvGraphicFramePr>
        <p:xfrm>
          <a:off x="2714625" y="1377950"/>
          <a:ext cx="3067050" cy="603250"/>
        </p:xfrm>
        <a:graphic>
          <a:graphicData uri="http://schemas.openxmlformats.org/presentationml/2006/ole">
            <mc:AlternateContent xmlns:mc="http://schemas.openxmlformats.org/markup-compatibility/2006">
              <mc:Choice xmlns:v="urn:schemas-microsoft-com:vml" Requires="v">
                <p:oleObj spid="_x0000_s212994" name="Equation" r:id="rId3" imgW="1282680" imgH="253800" progId="">
                  <p:embed/>
                </p:oleObj>
              </mc:Choice>
              <mc:Fallback>
                <p:oleObj name="Equation" r:id="rId3" imgW="1282680" imgH="2538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1377950"/>
                        <a:ext cx="3067050" cy="60325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p:cNvPicPr>
            <a:picLocks noChangeAspect="1" noChangeArrowheads="1"/>
          </p:cNvPicPr>
          <p:nvPr/>
        </p:nvPicPr>
        <p:blipFill>
          <a:blip r:embed="rId2" cstate="print"/>
          <a:srcRect/>
          <a:stretch>
            <a:fillRect/>
          </a:stretch>
        </p:blipFill>
        <p:spPr bwMode="auto">
          <a:xfrm>
            <a:off x="3914775" y="522288"/>
            <a:ext cx="4135438" cy="6110287"/>
          </a:xfrm>
          <a:prstGeom prst="rect">
            <a:avLst/>
          </a:prstGeom>
          <a:noFill/>
          <a:ln w="9525">
            <a:noFill/>
            <a:miter lim="800000"/>
            <a:headEnd/>
            <a:tailEnd/>
          </a:ln>
          <a:effectLst/>
        </p:spPr>
      </p:pic>
      <p:sp>
        <p:nvSpPr>
          <p:cNvPr id="217091" name="Text Box 3"/>
          <p:cNvSpPr txBox="1">
            <a:spLocks noChangeArrowheads="1"/>
          </p:cNvSpPr>
          <p:nvPr/>
        </p:nvSpPr>
        <p:spPr bwMode="auto">
          <a:xfrm>
            <a:off x="323749" y="1893888"/>
            <a:ext cx="3251404" cy="1938992"/>
          </a:xfrm>
          <a:prstGeom prst="rect">
            <a:avLst/>
          </a:prstGeom>
          <a:noFill/>
          <a:ln w="9525">
            <a:noFill/>
            <a:miter lim="800000"/>
            <a:headEnd/>
            <a:tailEnd/>
          </a:ln>
          <a:effectLst/>
        </p:spPr>
        <p:txBody>
          <a:bodyPr wrap="none">
            <a:spAutoFit/>
          </a:bodyPr>
          <a:lstStyle/>
          <a:p>
            <a:pPr algn="ctr" eaLnBrk="0" hangingPunct="0"/>
            <a:r>
              <a:rPr lang="en-US" altLang="zh-TW" sz="2400" dirty="0">
                <a:solidFill>
                  <a:srgbClr val="FF0000"/>
                </a:solidFill>
                <a:latin typeface="Verdana" pitchFamily="34" charset="0"/>
                <a:ea typeface="PMingLiU" pitchFamily="18" charset="-120"/>
              </a:rPr>
              <a:t>Gaussian Low-pass </a:t>
            </a:r>
          </a:p>
          <a:p>
            <a:pPr algn="ctr" eaLnBrk="0" hangingPunct="0"/>
            <a:r>
              <a:rPr lang="en-US" altLang="zh-TW" sz="2400" dirty="0">
                <a:solidFill>
                  <a:srgbClr val="FF0000"/>
                </a:solidFill>
                <a:latin typeface="Verdana" pitchFamily="34" charset="0"/>
                <a:ea typeface="PMingLiU" pitchFamily="18" charset="-120"/>
              </a:rPr>
              <a:t>Filter (GLPF)</a:t>
            </a:r>
          </a:p>
          <a:p>
            <a:pPr algn="ctr" eaLnBrk="0" hangingPunct="0"/>
            <a:endParaRPr lang="en-US" altLang="zh-TW" sz="2400" dirty="0">
              <a:solidFill>
                <a:srgbClr val="FF0000"/>
              </a:solidFill>
              <a:latin typeface="Verdana" pitchFamily="34" charset="0"/>
              <a:ea typeface="PMingLiU" pitchFamily="18" charset="-120"/>
            </a:endParaRPr>
          </a:p>
          <a:p>
            <a:pPr algn="ctr" eaLnBrk="0" hangingPunct="0"/>
            <a:endParaRPr lang="en-US" altLang="zh-TW" sz="2400" dirty="0">
              <a:solidFill>
                <a:srgbClr val="FF0000"/>
              </a:solidFill>
              <a:latin typeface="Times New Roman" pitchFamily="18" charset="0"/>
              <a:ea typeface="PMingLiU" pitchFamily="18" charset="-120"/>
            </a:endParaRPr>
          </a:p>
          <a:p>
            <a:pPr algn="ctr" eaLnBrk="0" hangingPunct="0"/>
            <a:r>
              <a:rPr lang="en-US" altLang="zh-TW" sz="2400" i="1" dirty="0">
                <a:solidFill>
                  <a:srgbClr val="00B050"/>
                </a:solidFill>
                <a:latin typeface="Times New Roman" pitchFamily="18" charset="0"/>
                <a:ea typeface="PMingLiU" pitchFamily="18" charset="-120"/>
              </a:rPr>
              <a:t>D</a:t>
            </a:r>
            <a:r>
              <a:rPr lang="en-US" altLang="zh-TW" sz="2400" baseline="-25000" dirty="0">
                <a:solidFill>
                  <a:srgbClr val="00B050"/>
                </a:solidFill>
                <a:latin typeface="Times New Roman" pitchFamily="18" charset="0"/>
                <a:ea typeface="PMingLiU" pitchFamily="18" charset="-120"/>
              </a:rPr>
              <a:t>0</a:t>
            </a:r>
            <a:r>
              <a:rPr lang="en-US" altLang="zh-TW" sz="2400" dirty="0">
                <a:solidFill>
                  <a:srgbClr val="00B050"/>
                </a:solidFill>
                <a:latin typeface="Times New Roman" pitchFamily="18" charset="0"/>
                <a:ea typeface="PMingLiU" pitchFamily="18" charset="-120"/>
              </a:rPr>
              <a:t>=5,15,30,80,and 230</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0" y="76200"/>
            <a:ext cx="9144000" cy="1200329"/>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FF0000"/>
                </a:solidFill>
                <a:latin typeface="Verdana" pitchFamily="34" charset="0"/>
                <a:ea typeface="PMingLiU" pitchFamily="18" charset="-120"/>
              </a:rPr>
              <a:t>Additional Examples of Low-pass Filtering</a:t>
            </a:r>
            <a:endParaRPr lang="en-US" altLang="zh-TW" sz="3600" dirty="0">
              <a:solidFill>
                <a:schemeClr val="tx1"/>
              </a:solidFill>
              <a:latin typeface="Times New Roman" pitchFamily="18" charset="0"/>
              <a:ea typeface="PMingLiU" pitchFamily="18" charset="-120"/>
            </a:endParaRPr>
          </a:p>
        </p:txBody>
      </p:sp>
      <p:pic>
        <p:nvPicPr>
          <p:cNvPr id="218115" name="Picture 3"/>
          <p:cNvPicPr>
            <a:picLocks noChangeAspect="1" noChangeArrowheads="1"/>
          </p:cNvPicPr>
          <p:nvPr/>
        </p:nvPicPr>
        <p:blipFill>
          <a:blip r:embed="rId2" cstate="print"/>
          <a:srcRect/>
          <a:stretch>
            <a:fillRect/>
          </a:stretch>
        </p:blipFill>
        <p:spPr bwMode="auto">
          <a:xfrm>
            <a:off x="217487" y="2514600"/>
            <a:ext cx="8774113" cy="3684587"/>
          </a:xfrm>
          <a:prstGeom prst="rect">
            <a:avLst/>
          </a:prstGeom>
          <a:noFill/>
          <a:ln w="9525">
            <a:noFill/>
            <a:miter lim="800000"/>
            <a:headEnd/>
            <a:tailEnd/>
          </a:ln>
          <a:effectLst/>
        </p:spPr>
      </p:pic>
      <p:sp>
        <p:nvSpPr>
          <p:cNvPr id="218116" name="Text Box 4"/>
          <p:cNvSpPr txBox="1">
            <a:spLocks noChangeArrowheads="1"/>
          </p:cNvSpPr>
          <p:nvPr/>
        </p:nvSpPr>
        <p:spPr bwMode="auto">
          <a:xfrm>
            <a:off x="304800" y="1508125"/>
            <a:ext cx="8408987" cy="707886"/>
          </a:xfrm>
          <a:prstGeom prst="rect">
            <a:avLst/>
          </a:prstGeom>
          <a:noFill/>
          <a:ln w="9525">
            <a:noFill/>
            <a:miter lim="800000"/>
            <a:headEnd/>
            <a:tailEnd/>
          </a:ln>
          <a:effectLst/>
        </p:spPr>
        <p:txBody>
          <a:bodyPr>
            <a:spAutoFit/>
          </a:bodyPr>
          <a:lstStyle/>
          <a:p>
            <a:pPr algn="ctr"/>
            <a:r>
              <a:rPr lang="en-US" altLang="zh-CN" sz="2000" dirty="0">
                <a:solidFill>
                  <a:srgbClr val="00B050"/>
                </a:solidFill>
              </a:rPr>
              <a:t>Character recognition in machine perception: join the broken character segments with a Gaussian low-pass filter with D</a:t>
            </a:r>
            <a:r>
              <a:rPr lang="en-US" altLang="zh-CN" sz="2000" baseline="-25000" dirty="0">
                <a:solidFill>
                  <a:srgbClr val="00B050"/>
                </a:solidFill>
              </a:rPr>
              <a:t>0</a:t>
            </a:r>
            <a:r>
              <a:rPr lang="en-US" altLang="zh-CN" sz="2000" dirty="0">
                <a:solidFill>
                  <a:srgbClr val="00B050"/>
                </a:solidFill>
              </a:rPr>
              <a:t>=80.</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138" name="Picture 2"/>
          <p:cNvPicPr>
            <a:picLocks noChangeAspect="1" noChangeArrowheads="1"/>
          </p:cNvPicPr>
          <p:nvPr/>
        </p:nvPicPr>
        <p:blipFill>
          <a:blip r:embed="rId2" cstate="print"/>
          <a:srcRect/>
          <a:stretch>
            <a:fillRect/>
          </a:stretch>
        </p:blipFill>
        <p:spPr bwMode="auto">
          <a:xfrm>
            <a:off x="609600" y="1789113"/>
            <a:ext cx="8153400" cy="4687887"/>
          </a:xfrm>
          <a:prstGeom prst="rect">
            <a:avLst/>
          </a:prstGeom>
          <a:noFill/>
          <a:ln w="9525">
            <a:noFill/>
            <a:miter lim="800000"/>
            <a:headEnd/>
            <a:tailEnd/>
          </a:ln>
          <a:effectLst/>
        </p:spPr>
      </p:pic>
      <p:sp>
        <p:nvSpPr>
          <p:cNvPr id="219140" name="Text Box 4"/>
          <p:cNvSpPr txBox="1">
            <a:spLocks noChangeArrowheads="1"/>
          </p:cNvSpPr>
          <p:nvPr/>
        </p:nvSpPr>
        <p:spPr bwMode="auto">
          <a:xfrm>
            <a:off x="755650" y="1050925"/>
            <a:ext cx="7653338" cy="707886"/>
          </a:xfrm>
          <a:prstGeom prst="rect">
            <a:avLst/>
          </a:prstGeom>
          <a:noFill/>
          <a:ln w="9525">
            <a:noFill/>
            <a:miter lim="800000"/>
            <a:headEnd/>
            <a:tailEnd/>
          </a:ln>
          <a:effectLst/>
        </p:spPr>
        <p:txBody>
          <a:bodyPr>
            <a:spAutoFit/>
          </a:bodyPr>
          <a:lstStyle/>
          <a:p>
            <a:pPr algn="ctr"/>
            <a:r>
              <a:rPr lang="en-US" altLang="zh-CN" sz="2000" dirty="0">
                <a:solidFill>
                  <a:srgbClr val="00B050"/>
                </a:solidFill>
              </a:rPr>
              <a:t>Application in “cosmetic processing” and produce a smoother, softer-looking result from a sharp original.</a:t>
            </a:r>
          </a:p>
        </p:txBody>
      </p:sp>
      <p:sp>
        <p:nvSpPr>
          <p:cNvPr id="4" name="Text Box 2"/>
          <p:cNvSpPr txBox="1">
            <a:spLocks noChangeArrowheads="1"/>
          </p:cNvSpPr>
          <p:nvPr/>
        </p:nvSpPr>
        <p:spPr bwMode="auto">
          <a:xfrm>
            <a:off x="0" y="-76200"/>
            <a:ext cx="9144000" cy="1200329"/>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FF0000"/>
                </a:solidFill>
                <a:latin typeface="Verdana" pitchFamily="34" charset="0"/>
                <a:ea typeface="PMingLiU" pitchFamily="18" charset="-120"/>
              </a:rPr>
              <a:t>Additional Examples of Low-pass Filtering</a:t>
            </a:r>
            <a:endParaRPr lang="en-US" altLang="zh-TW" sz="3600" dirty="0">
              <a:solidFill>
                <a:schemeClr val="tx1"/>
              </a:solidFill>
              <a:latin typeface="Times New Roman" pitchFamily="18" charset="0"/>
              <a:ea typeface="PMingLiU" pitchFamily="18" charset="-12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8" name="Text Box 4"/>
          <p:cNvSpPr txBox="1">
            <a:spLocks noChangeArrowheads="1"/>
          </p:cNvSpPr>
          <p:nvPr/>
        </p:nvSpPr>
        <p:spPr bwMode="auto">
          <a:xfrm>
            <a:off x="323850" y="1584325"/>
            <a:ext cx="8634413" cy="707886"/>
          </a:xfrm>
          <a:prstGeom prst="rect">
            <a:avLst/>
          </a:prstGeom>
          <a:noFill/>
          <a:ln w="9525">
            <a:noFill/>
            <a:miter lim="800000"/>
            <a:headEnd/>
            <a:tailEnd/>
          </a:ln>
          <a:effectLst/>
        </p:spPr>
        <p:txBody>
          <a:bodyPr>
            <a:spAutoFit/>
          </a:bodyPr>
          <a:lstStyle/>
          <a:p>
            <a:pPr algn="ctr"/>
            <a:r>
              <a:rPr lang="en-US" altLang="zh-CN" sz="2000" dirty="0">
                <a:solidFill>
                  <a:srgbClr val="00B050"/>
                </a:solidFill>
              </a:rPr>
              <a:t>Gaussian low-pass filter for reducing the horizontal sensor scan lines and simplifying the detection of features like the interface boundaries.</a:t>
            </a:r>
          </a:p>
        </p:txBody>
      </p:sp>
      <p:pic>
        <p:nvPicPr>
          <p:cNvPr id="246789" name="Picture 5"/>
          <p:cNvPicPr>
            <a:picLocks noChangeAspect="1" noChangeArrowheads="1"/>
          </p:cNvPicPr>
          <p:nvPr/>
        </p:nvPicPr>
        <p:blipFill>
          <a:blip r:embed="rId2" cstate="print"/>
          <a:srcRect/>
          <a:stretch>
            <a:fillRect/>
          </a:stretch>
        </p:blipFill>
        <p:spPr bwMode="auto">
          <a:xfrm>
            <a:off x="611188" y="2647950"/>
            <a:ext cx="7993062" cy="3524250"/>
          </a:xfrm>
          <a:prstGeom prst="rect">
            <a:avLst/>
          </a:prstGeom>
          <a:noFill/>
          <a:ln w="9525">
            <a:noFill/>
            <a:miter lim="800000"/>
            <a:headEnd/>
            <a:tailEnd/>
          </a:ln>
          <a:effectLst/>
        </p:spPr>
      </p:pic>
      <p:sp>
        <p:nvSpPr>
          <p:cNvPr id="4" name="Text Box 2"/>
          <p:cNvSpPr txBox="1">
            <a:spLocks noChangeArrowheads="1"/>
          </p:cNvSpPr>
          <p:nvPr/>
        </p:nvSpPr>
        <p:spPr bwMode="auto">
          <a:xfrm>
            <a:off x="0" y="228600"/>
            <a:ext cx="9144000" cy="1200329"/>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FF0000"/>
                </a:solidFill>
                <a:latin typeface="Verdana" pitchFamily="34" charset="0"/>
                <a:ea typeface="PMingLiU" pitchFamily="18" charset="-120"/>
              </a:rPr>
              <a:t>Additional Examples of Low-pass Filtering</a:t>
            </a:r>
            <a:endParaRPr lang="en-US" altLang="zh-TW" sz="3600" dirty="0">
              <a:solidFill>
                <a:schemeClr val="tx1"/>
              </a:solidFill>
              <a:latin typeface="Times New Roman" pitchFamily="18" charset="0"/>
              <a:ea typeface="PMingLiU" pitchFamily="18" charset="-12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a:solidFill>
                  <a:srgbClr val="C00000"/>
                </a:solidFill>
              </a:rPr>
              <a:t>Sharpening Frequency Domain Filter</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Edges and other abrupt changes in gray levels are associated with high frequency components.</a:t>
            </a:r>
          </a:p>
          <a:p>
            <a:pPr algn="just"/>
            <a:endParaRPr lang="en-US" dirty="0"/>
          </a:p>
          <a:p>
            <a:pPr algn="just"/>
            <a:r>
              <a:rPr lang="en-US" dirty="0"/>
              <a:t>So, image sharpening can be achieved in the frequency domain by a high-pass filtering process.</a:t>
            </a:r>
          </a:p>
          <a:p>
            <a:pPr algn="just"/>
            <a:endParaRPr lang="en-US" dirty="0"/>
          </a:p>
          <a:p>
            <a:pPr algn="just"/>
            <a:r>
              <a:rPr lang="en-US" dirty="0"/>
              <a:t> High-pass filtering process attenuates the low frequency components without disturbing high frequency information in the Fourier transform.</a:t>
            </a:r>
          </a:p>
          <a:p>
            <a:pPr algn="just"/>
            <a:endParaRPr lang="en-US" dirty="0"/>
          </a:p>
          <a:p>
            <a:pPr algn="just"/>
            <a:r>
              <a:rPr lang="en-US" dirty="0"/>
              <a:t>Thus, intended function of the filters in this section is to perform precisely the reverse operation of the low-pass filters in the previous section.</a:t>
            </a:r>
          </a:p>
          <a:p>
            <a:pPr algn="just"/>
            <a:endParaRPr lang="en-US" dirty="0"/>
          </a:p>
          <a:p>
            <a:pPr algn="just"/>
            <a:r>
              <a:rPr lang="en-US" dirty="0"/>
              <a:t>Hence transfer function of the high-pass filters discussed in this section can be obtained using the following relation:</a:t>
            </a:r>
          </a:p>
          <a:p>
            <a:pPr algn="just"/>
            <a:endParaRPr lang="en-US" dirty="0"/>
          </a:p>
          <a:p>
            <a:pPr algn="just"/>
            <a:endParaRPr lang="en-US" dirty="0"/>
          </a:p>
        </p:txBody>
      </p:sp>
      <p:graphicFrame>
        <p:nvGraphicFramePr>
          <p:cNvPr id="4" name="Object 3"/>
          <p:cNvGraphicFramePr>
            <a:graphicFrameLocks noChangeAspect="1"/>
          </p:cNvGraphicFramePr>
          <p:nvPr/>
        </p:nvGraphicFramePr>
        <p:xfrm>
          <a:off x="1752600" y="5486400"/>
          <a:ext cx="4038600" cy="558800"/>
        </p:xfrm>
        <a:graphic>
          <a:graphicData uri="http://schemas.openxmlformats.org/presentationml/2006/ole">
            <mc:AlternateContent xmlns:mc="http://schemas.openxmlformats.org/markup-compatibility/2006">
              <mc:Choice xmlns:v="urn:schemas-microsoft-com:vml" Requires="v">
                <p:oleObj spid="_x0000_s218114" name="Equation" r:id="rId2" imgW="1498320" imgH="253800" progId="">
                  <p:embed/>
                </p:oleObj>
              </mc:Choice>
              <mc:Fallback>
                <p:oleObj name="Equation" r:id="rId2" imgW="1498320" imgH="2538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486400"/>
                        <a:ext cx="40386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a:solidFill>
                  <a:srgbClr val="C00000"/>
                </a:solidFill>
              </a:rPr>
              <a:t>Sharpening Frequency Domain Filter</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The previous relation suggests that when low-pass filter attenuates frequencies, the high-pass filter passes them; and vice versa.</a:t>
            </a:r>
          </a:p>
          <a:p>
            <a:pPr algn="just"/>
            <a:endParaRPr lang="en-US" dirty="0"/>
          </a:p>
          <a:p>
            <a:pPr algn="just"/>
            <a:r>
              <a:rPr lang="en-US" dirty="0"/>
              <a:t>Following are the categories of high-pass filters:</a:t>
            </a:r>
          </a:p>
          <a:p>
            <a:pPr lvl="1" algn="just"/>
            <a:r>
              <a:rPr lang="en-US" dirty="0">
                <a:solidFill>
                  <a:srgbClr val="00B050"/>
                </a:solidFill>
              </a:rPr>
              <a:t>Ideal High-pass Filter (IHPF).</a:t>
            </a:r>
          </a:p>
          <a:p>
            <a:pPr lvl="1" algn="just"/>
            <a:r>
              <a:rPr lang="en-US" dirty="0">
                <a:solidFill>
                  <a:srgbClr val="00B050"/>
                </a:solidFill>
              </a:rPr>
              <a:t>Butterworth High-pass Filter (BHPF).</a:t>
            </a:r>
          </a:p>
          <a:p>
            <a:pPr lvl="1" algn="just"/>
            <a:r>
              <a:rPr lang="en-US" dirty="0">
                <a:solidFill>
                  <a:srgbClr val="00B050"/>
                </a:solidFill>
              </a:rPr>
              <a:t>Gaussian High-pass Filter (GHPF).</a:t>
            </a:r>
          </a:p>
          <a:p>
            <a:pPr algn="just"/>
            <a:endParaRPr lang="en-US" dirty="0"/>
          </a:p>
          <a:p>
            <a:pPr algn="just"/>
            <a:r>
              <a:rPr lang="en-US" dirty="0"/>
              <a:t>As before, we shall see that the Butterworth filter represents a transition between the sharpness of the ideal filter and the total smoothness of the Gaussian Filter.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4927600" y="628650"/>
            <a:ext cx="184150" cy="457200"/>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eaLnBrk="0" hangingPunct="0"/>
            <a:endParaRPr lang="en-US" altLang="zh-TW" sz="2400">
              <a:solidFill>
                <a:schemeClr val="tx1"/>
              </a:solidFill>
              <a:latin typeface="Times New Roman" pitchFamily="18" charset="0"/>
              <a:ea typeface="PMingLiU" pitchFamily="18" charset="-120"/>
            </a:endParaRPr>
          </a:p>
        </p:txBody>
      </p:sp>
      <p:pic>
        <p:nvPicPr>
          <p:cNvPr id="220163" name="Picture 3"/>
          <p:cNvPicPr>
            <a:picLocks noChangeAspect="1" noChangeArrowheads="1"/>
          </p:cNvPicPr>
          <p:nvPr/>
        </p:nvPicPr>
        <p:blipFill>
          <a:blip r:embed="rId2" cstate="print"/>
          <a:srcRect/>
          <a:stretch>
            <a:fillRect/>
          </a:stretch>
        </p:blipFill>
        <p:spPr bwMode="auto">
          <a:xfrm>
            <a:off x="3821113" y="1143000"/>
            <a:ext cx="4791075" cy="5172075"/>
          </a:xfrm>
          <a:prstGeom prst="rect">
            <a:avLst/>
          </a:prstGeom>
          <a:noFill/>
          <a:ln w="9525">
            <a:noFill/>
            <a:miter lim="800000"/>
            <a:headEnd/>
            <a:tailEnd/>
          </a:ln>
          <a:effectLst/>
        </p:spPr>
      </p:pic>
      <p:graphicFrame>
        <p:nvGraphicFramePr>
          <p:cNvPr id="220164" name="Object 4"/>
          <p:cNvGraphicFramePr>
            <a:graphicFrameLocks noChangeAspect="1"/>
          </p:cNvGraphicFramePr>
          <p:nvPr/>
        </p:nvGraphicFramePr>
        <p:xfrm>
          <a:off x="279400" y="1335088"/>
          <a:ext cx="3462338" cy="573087"/>
        </p:xfrm>
        <a:graphic>
          <a:graphicData uri="http://schemas.openxmlformats.org/presentationml/2006/ole">
            <mc:AlternateContent xmlns:mc="http://schemas.openxmlformats.org/markup-compatibility/2006">
              <mc:Choice xmlns:v="urn:schemas-microsoft-com:vml" Requires="v">
                <p:oleObj spid="_x0000_s214018" name="Equation" r:id="rId3" imgW="1447560" imgH="241200" progId="">
                  <p:embed/>
                </p:oleObj>
              </mc:Choice>
              <mc:Fallback>
                <p:oleObj name="Equation" r:id="rId3" imgW="1447560" imgH="241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 y="1335088"/>
                        <a:ext cx="3462338" cy="573087"/>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0165" name="Text Box 5"/>
          <p:cNvSpPr txBox="1">
            <a:spLocks noChangeArrowheads="1"/>
          </p:cNvSpPr>
          <p:nvPr/>
        </p:nvSpPr>
        <p:spPr bwMode="auto">
          <a:xfrm>
            <a:off x="717550" y="1935163"/>
            <a:ext cx="2601913"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Ideal highpass filter</a:t>
            </a:r>
          </a:p>
        </p:txBody>
      </p:sp>
      <p:sp>
        <p:nvSpPr>
          <p:cNvPr id="220166" name="Text Box 6"/>
          <p:cNvSpPr txBox="1">
            <a:spLocks noChangeArrowheads="1"/>
          </p:cNvSpPr>
          <p:nvPr/>
        </p:nvSpPr>
        <p:spPr bwMode="auto">
          <a:xfrm>
            <a:off x="179388" y="3341688"/>
            <a:ext cx="3465512"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Butterworth highpass filter</a:t>
            </a:r>
          </a:p>
        </p:txBody>
      </p:sp>
      <p:sp>
        <p:nvSpPr>
          <p:cNvPr id="220167" name="Text Box 7"/>
          <p:cNvSpPr txBox="1">
            <a:spLocks noChangeArrowheads="1"/>
          </p:cNvSpPr>
          <p:nvPr/>
        </p:nvSpPr>
        <p:spPr bwMode="auto">
          <a:xfrm>
            <a:off x="292100" y="4748213"/>
            <a:ext cx="3111500" cy="457200"/>
          </a:xfrm>
          <a:prstGeom prst="rect">
            <a:avLst/>
          </a:prstGeom>
          <a:noFill/>
          <a:ln w="9525">
            <a:noFill/>
            <a:miter lim="800000"/>
            <a:headEnd/>
            <a:tailEnd/>
          </a:ln>
          <a:effectLst/>
        </p:spPr>
        <p:txBody>
          <a:bodyPr wrap="none">
            <a:spAutoFit/>
          </a:bodyPr>
          <a:lstStyle/>
          <a:p>
            <a:pPr eaLnBrk="0" hangingPunct="0"/>
            <a:r>
              <a:rPr lang="en-US" altLang="zh-TW" sz="2400">
                <a:solidFill>
                  <a:schemeClr val="tx1"/>
                </a:solidFill>
                <a:latin typeface="Times New Roman" pitchFamily="18" charset="0"/>
                <a:ea typeface="PMingLiU" pitchFamily="18" charset="-120"/>
              </a:rPr>
              <a:t>Gaussian highpass filter</a:t>
            </a:r>
          </a:p>
        </p:txBody>
      </p:sp>
      <p:sp>
        <p:nvSpPr>
          <p:cNvPr id="220168" name="AutoShape 8"/>
          <p:cNvSpPr>
            <a:spLocks noChangeArrowheads="1"/>
          </p:cNvSpPr>
          <p:nvPr/>
        </p:nvSpPr>
        <p:spPr bwMode="auto">
          <a:xfrm>
            <a:off x="3494088" y="2100263"/>
            <a:ext cx="406400" cy="261937"/>
          </a:xfrm>
          <a:prstGeom prst="rightArrow">
            <a:avLst>
              <a:gd name="adj1" fmla="val 50000"/>
              <a:gd name="adj2" fmla="val 38788"/>
            </a:avLst>
          </a:prstGeom>
          <a:solidFill>
            <a:schemeClr val="accent1"/>
          </a:solidFill>
          <a:ln w="9525">
            <a:solidFill>
              <a:schemeClr val="tx1"/>
            </a:solidFill>
            <a:miter lim="800000"/>
            <a:headEnd/>
            <a:tailEnd/>
          </a:ln>
          <a:effectLst/>
        </p:spPr>
        <p:txBody>
          <a:bodyPr wrap="none" anchor="ctr"/>
          <a:lstStyle/>
          <a:p>
            <a:endParaRPr lang="en-US"/>
          </a:p>
        </p:txBody>
      </p:sp>
      <p:sp>
        <p:nvSpPr>
          <p:cNvPr id="220169" name="AutoShape 9"/>
          <p:cNvSpPr>
            <a:spLocks noChangeArrowheads="1"/>
          </p:cNvSpPr>
          <p:nvPr/>
        </p:nvSpPr>
        <p:spPr bwMode="auto">
          <a:xfrm>
            <a:off x="3652838" y="3519488"/>
            <a:ext cx="406400" cy="261937"/>
          </a:xfrm>
          <a:prstGeom prst="rightArrow">
            <a:avLst>
              <a:gd name="adj1" fmla="val 50000"/>
              <a:gd name="adj2" fmla="val 38788"/>
            </a:avLst>
          </a:prstGeom>
          <a:solidFill>
            <a:schemeClr val="accent1"/>
          </a:solidFill>
          <a:ln w="9525">
            <a:solidFill>
              <a:schemeClr val="tx1"/>
            </a:solidFill>
            <a:miter lim="800000"/>
            <a:headEnd/>
            <a:tailEnd/>
          </a:ln>
          <a:effectLst/>
        </p:spPr>
        <p:txBody>
          <a:bodyPr wrap="none" anchor="ctr"/>
          <a:lstStyle/>
          <a:p>
            <a:endParaRPr lang="en-US"/>
          </a:p>
        </p:txBody>
      </p:sp>
      <p:sp>
        <p:nvSpPr>
          <p:cNvPr id="220170" name="AutoShape 10"/>
          <p:cNvSpPr>
            <a:spLocks noChangeArrowheads="1"/>
          </p:cNvSpPr>
          <p:nvPr/>
        </p:nvSpPr>
        <p:spPr bwMode="auto">
          <a:xfrm>
            <a:off x="3548063" y="4854575"/>
            <a:ext cx="406400" cy="261938"/>
          </a:xfrm>
          <a:prstGeom prst="rightArrow">
            <a:avLst>
              <a:gd name="adj1" fmla="val 50000"/>
              <a:gd name="adj2" fmla="val 38788"/>
            </a:avLst>
          </a:prstGeom>
          <a:solidFill>
            <a:schemeClr val="accent1"/>
          </a:solidFill>
          <a:ln w="9525">
            <a:solidFill>
              <a:schemeClr val="tx1"/>
            </a:solidFill>
            <a:miter lim="800000"/>
            <a:headEnd/>
            <a:tailEnd/>
          </a:ln>
          <a:effectLst/>
        </p:spPr>
        <p:txBody>
          <a:bodyPr wrap="none" anchor="ctr"/>
          <a:lstStyle/>
          <a:p>
            <a:endParaRPr lang="en-US"/>
          </a:p>
        </p:txBody>
      </p:sp>
      <p:graphicFrame>
        <p:nvGraphicFramePr>
          <p:cNvPr id="220171" name="Object 11"/>
          <p:cNvGraphicFramePr>
            <a:graphicFrameLocks noChangeAspect="1"/>
          </p:cNvGraphicFramePr>
          <p:nvPr/>
        </p:nvGraphicFramePr>
        <p:xfrm>
          <a:off x="365125" y="2486025"/>
          <a:ext cx="3225800" cy="793750"/>
        </p:xfrm>
        <a:graphic>
          <a:graphicData uri="http://schemas.openxmlformats.org/presentationml/2006/ole">
            <mc:AlternateContent xmlns:mc="http://schemas.openxmlformats.org/markup-compatibility/2006">
              <mc:Choice xmlns:v="urn:schemas-microsoft-com:vml" Requires="v">
                <p:oleObj spid="_x0000_s214019" name="Equation" r:id="rId5" imgW="1955520" imgH="482400" progId="">
                  <p:embed/>
                </p:oleObj>
              </mc:Choice>
              <mc:Fallback>
                <p:oleObj name="Equation" r:id="rId5" imgW="1955520" imgH="4824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5" y="2486025"/>
                        <a:ext cx="3225800" cy="79375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72" name="Object 12"/>
          <p:cNvGraphicFramePr>
            <a:graphicFrameLocks noChangeAspect="1"/>
          </p:cNvGraphicFramePr>
          <p:nvPr/>
        </p:nvGraphicFramePr>
        <p:xfrm>
          <a:off x="520700" y="3979863"/>
          <a:ext cx="2619375" cy="695325"/>
        </p:xfrm>
        <a:graphic>
          <a:graphicData uri="http://schemas.openxmlformats.org/presentationml/2006/ole">
            <mc:AlternateContent xmlns:mc="http://schemas.openxmlformats.org/markup-compatibility/2006">
              <mc:Choice xmlns:v="urn:schemas-microsoft-com:vml" Requires="v">
                <p:oleObj spid="_x0000_s214020" name="Equation" r:id="rId7" imgW="1765080" imgH="469800" progId="">
                  <p:embed/>
                </p:oleObj>
              </mc:Choice>
              <mc:Fallback>
                <p:oleObj name="Equation" r:id="rId7" imgW="1765080" imgH="4698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700" y="3979863"/>
                        <a:ext cx="2619375" cy="695325"/>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73" name="Object 13"/>
          <p:cNvGraphicFramePr>
            <a:graphicFrameLocks noChangeAspect="1"/>
          </p:cNvGraphicFramePr>
          <p:nvPr/>
        </p:nvGraphicFramePr>
        <p:xfrm>
          <a:off x="490538" y="5284788"/>
          <a:ext cx="2936875" cy="506412"/>
        </p:xfrm>
        <a:graphic>
          <a:graphicData uri="http://schemas.openxmlformats.org/presentationml/2006/ole">
            <mc:AlternateContent xmlns:mc="http://schemas.openxmlformats.org/markup-compatibility/2006">
              <mc:Choice xmlns:v="urn:schemas-microsoft-com:vml" Requires="v">
                <p:oleObj spid="_x0000_s214021" name="Equation" r:id="rId9" imgW="1460160" imgH="253800" progId="">
                  <p:embed/>
                </p:oleObj>
              </mc:Choice>
              <mc:Fallback>
                <p:oleObj name="Equation" r:id="rId9" imgW="1460160" imgH="2538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538" y="5284788"/>
                        <a:ext cx="2936875" cy="506412"/>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0174" name="Rectangle 14"/>
          <p:cNvSpPr>
            <a:spLocks noGrp="1" noChangeArrowheads="1"/>
          </p:cNvSpPr>
          <p:nvPr>
            <p:ph type="title"/>
          </p:nvPr>
        </p:nvSpPr>
        <p:spPr bwMode="auto">
          <a:xfrm>
            <a:off x="457200" y="149225"/>
            <a:ext cx="8229600" cy="765175"/>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TW" sz="3600" dirty="0">
                <a:solidFill>
                  <a:srgbClr val="C00000"/>
                </a:solidFill>
              </a:rPr>
              <a:t>Sharpening Frequency Domain Filter</a:t>
            </a:r>
            <a:endParaRPr lang="en-US" altLang="zh-CN" sz="3600" dirty="0">
              <a:solidFill>
                <a:srgbClr val="C0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0" y="381000"/>
            <a:ext cx="9144000" cy="646331"/>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a:r>
              <a:rPr lang="en-US" altLang="zh-TW" sz="3600" dirty="0">
                <a:solidFill>
                  <a:srgbClr val="C00000"/>
                </a:solidFill>
              </a:rPr>
              <a:t>High-pass Filters:</a:t>
            </a:r>
            <a:r>
              <a:rPr lang="en-US" altLang="zh-CN" sz="3600" dirty="0">
                <a:solidFill>
                  <a:srgbClr val="C00000"/>
                </a:solidFill>
              </a:rPr>
              <a:t> </a:t>
            </a:r>
            <a:r>
              <a:rPr lang="en-US" altLang="zh-TW" sz="3600" dirty="0">
                <a:solidFill>
                  <a:srgbClr val="C00000"/>
                </a:solidFill>
              </a:rPr>
              <a:t>Spatial Representations</a:t>
            </a:r>
          </a:p>
        </p:txBody>
      </p:sp>
      <p:pic>
        <p:nvPicPr>
          <p:cNvPr id="221187" name="Picture 3"/>
          <p:cNvPicPr>
            <a:picLocks noChangeAspect="1" noChangeArrowheads="1"/>
          </p:cNvPicPr>
          <p:nvPr/>
        </p:nvPicPr>
        <p:blipFill>
          <a:blip r:embed="rId2" cstate="print"/>
          <a:srcRect/>
          <a:stretch>
            <a:fillRect/>
          </a:stretch>
        </p:blipFill>
        <p:spPr bwMode="auto">
          <a:xfrm>
            <a:off x="533400" y="1423988"/>
            <a:ext cx="8153400" cy="4900612"/>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0" y="228600"/>
            <a:ext cx="9144000" cy="646331"/>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FF0000"/>
                </a:solidFill>
                <a:latin typeface="Verdana" pitchFamily="34" charset="0"/>
                <a:ea typeface="PMingLiU" pitchFamily="18" charset="-120"/>
              </a:rPr>
              <a:t>Ideal High-pass Filters</a:t>
            </a:r>
            <a:r>
              <a:rPr lang="en-US" altLang="zh-CN" sz="3600" dirty="0">
                <a:solidFill>
                  <a:srgbClr val="FF0000"/>
                </a:solidFill>
                <a:latin typeface="Verdana" pitchFamily="34" charset="0"/>
                <a:ea typeface="PMingLiU" pitchFamily="18" charset="-120"/>
              </a:rPr>
              <a:t> (IHPF)</a:t>
            </a:r>
            <a:endParaRPr lang="en-US" altLang="zh-TW" sz="3600" dirty="0">
              <a:solidFill>
                <a:srgbClr val="FF0000"/>
              </a:solidFill>
              <a:latin typeface="Verdana" pitchFamily="34" charset="0"/>
              <a:ea typeface="PMingLiU" pitchFamily="18" charset="-120"/>
            </a:endParaRPr>
          </a:p>
        </p:txBody>
      </p:sp>
      <p:pic>
        <p:nvPicPr>
          <p:cNvPr id="222211" name="Picture 3"/>
          <p:cNvPicPr>
            <a:picLocks noChangeAspect="1" noChangeArrowheads="1"/>
          </p:cNvPicPr>
          <p:nvPr/>
        </p:nvPicPr>
        <p:blipFill>
          <a:blip r:embed="rId2" cstate="print"/>
          <a:srcRect/>
          <a:stretch>
            <a:fillRect/>
          </a:stretch>
        </p:blipFill>
        <p:spPr bwMode="auto">
          <a:xfrm>
            <a:off x="261938" y="2771775"/>
            <a:ext cx="8486775" cy="3781425"/>
          </a:xfrm>
          <a:prstGeom prst="rect">
            <a:avLst/>
          </a:prstGeom>
          <a:noFill/>
          <a:ln w="9525">
            <a:noFill/>
            <a:miter lim="800000"/>
            <a:headEnd/>
            <a:tailEnd/>
          </a:ln>
          <a:effectLst/>
        </p:spPr>
      </p:pic>
      <p:graphicFrame>
        <p:nvGraphicFramePr>
          <p:cNvPr id="222212" name="Object 4"/>
          <p:cNvGraphicFramePr>
            <a:graphicFrameLocks noChangeAspect="1"/>
          </p:cNvGraphicFramePr>
          <p:nvPr/>
        </p:nvGraphicFramePr>
        <p:xfrm>
          <a:off x="2544763" y="1739900"/>
          <a:ext cx="3767137" cy="927100"/>
        </p:xfrm>
        <a:graphic>
          <a:graphicData uri="http://schemas.openxmlformats.org/presentationml/2006/ole">
            <mc:AlternateContent xmlns:mc="http://schemas.openxmlformats.org/markup-compatibility/2006">
              <mc:Choice xmlns:v="urn:schemas-microsoft-com:vml" Requires="v">
                <p:oleObj spid="_x0000_s215042" name="Equation" r:id="rId3" imgW="1955520" imgH="482400" progId="">
                  <p:embed/>
                </p:oleObj>
              </mc:Choice>
              <mc:Fallback>
                <p:oleObj name="Equation" r:id="rId3" imgW="1955520" imgH="482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763" y="1739900"/>
                        <a:ext cx="3767137" cy="92710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2213" name="Rectangle 5"/>
          <p:cNvSpPr>
            <a:spLocks noChangeArrowheads="1"/>
          </p:cNvSpPr>
          <p:nvPr/>
        </p:nvSpPr>
        <p:spPr bwMode="auto">
          <a:xfrm>
            <a:off x="468313" y="838200"/>
            <a:ext cx="8351837" cy="762000"/>
          </a:xfrm>
          <a:prstGeom prst="rect">
            <a:avLst/>
          </a:prstGeom>
          <a:noFill/>
          <a:ln w="9525">
            <a:noFill/>
            <a:miter lim="800000"/>
            <a:headEnd/>
            <a:tailEnd/>
          </a:ln>
          <a:effectLst/>
        </p:spPr>
        <p:txBody>
          <a:bodyPr>
            <a:spAutoFit/>
          </a:bodyPr>
          <a:lstStyle/>
          <a:p>
            <a:pPr algn="ctr"/>
            <a:r>
              <a:rPr lang="en-US" altLang="zh-CN" sz="2200" dirty="0">
                <a:solidFill>
                  <a:srgbClr val="00B050"/>
                </a:solidFill>
              </a:rPr>
              <a:t>non-physically realizable with electronic component and have the same ringing properties as ILPFs.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Few Definitions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In terms of Image Enhancement, we are primarily concerned with properties of the </a:t>
            </a:r>
            <a:r>
              <a:rPr lang="en-US" dirty="0">
                <a:solidFill>
                  <a:srgbClr val="00B050"/>
                </a:solidFill>
              </a:rPr>
              <a:t>spectrum</a:t>
            </a:r>
            <a:r>
              <a:rPr lang="en-US" dirty="0"/>
              <a:t>.</a:t>
            </a:r>
          </a:p>
          <a:p>
            <a:pPr algn="just"/>
            <a:endParaRPr lang="en-US" dirty="0"/>
          </a:p>
          <a:p>
            <a:pPr algn="just"/>
            <a:r>
              <a:rPr lang="en-US" dirty="0"/>
              <a:t>Another quantity that is important in the discussion of the chapter is the Power Spectrum, which is defined as follows:</a:t>
            </a:r>
          </a:p>
          <a:p>
            <a:pPr algn="just"/>
            <a:endParaRPr lang="en-US" dirty="0"/>
          </a:p>
          <a:p>
            <a:pPr algn="just"/>
            <a:endParaRPr lang="en-US" dirty="0"/>
          </a:p>
          <a:p>
            <a:pPr algn="just"/>
            <a:r>
              <a:rPr lang="en-US" dirty="0"/>
              <a:t>The term </a:t>
            </a:r>
            <a:r>
              <a:rPr lang="en-US" dirty="0">
                <a:solidFill>
                  <a:srgbClr val="00B050"/>
                </a:solidFill>
              </a:rPr>
              <a:t>Spectral Density</a:t>
            </a:r>
            <a:r>
              <a:rPr lang="en-US" dirty="0"/>
              <a:t> also is used to refer the Power Spectrum.</a:t>
            </a:r>
          </a:p>
        </p:txBody>
      </p:sp>
      <p:graphicFrame>
        <p:nvGraphicFramePr>
          <p:cNvPr id="25602" name="Object 2"/>
          <p:cNvGraphicFramePr>
            <a:graphicFrameLocks noChangeAspect="1"/>
          </p:cNvGraphicFramePr>
          <p:nvPr/>
        </p:nvGraphicFramePr>
        <p:xfrm>
          <a:off x="1828800" y="4140200"/>
          <a:ext cx="3657600" cy="584200"/>
        </p:xfrm>
        <a:graphic>
          <a:graphicData uri="http://schemas.openxmlformats.org/presentationml/2006/ole">
            <mc:AlternateContent xmlns:mc="http://schemas.openxmlformats.org/markup-compatibility/2006">
              <mc:Choice xmlns:v="urn:schemas-microsoft-com:vml" Requires="v">
                <p:oleObj spid="_x0000_s125954" name="Equation" r:id="rId2" imgW="1904760" imgH="279360" progId="">
                  <p:embed/>
                </p:oleObj>
              </mc:Choice>
              <mc:Fallback>
                <p:oleObj name="Equation" r:id="rId2" imgW="1904760" imgH="2793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140200"/>
                        <a:ext cx="36576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p:cNvPicPr>
            <a:picLocks noChangeAspect="1" noChangeArrowheads="1"/>
          </p:cNvPicPr>
          <p:nvPr/>
        </p:nvPicPr>
        <p:blipFill>
          <a:blip r:embed="rId2" cstate="print"/>
          <a:srcRect/>
          <a:stretch>
            <a:fillRect/>
          </a:stretch>
        </p:blipFill>
        <p:spPr bwMode="auto">
          <a:xfrm>
            <a:off x="457200" y="2835275"/>
            <a:ext cx="8401050" cy="3717925"/>
          </a:xfrm>
          <a:prstGeom prst="rect">
            <a:avLst/>
          </a:prstGeom>
          <a:noFill/>
          <a:ln w="9525">
            <a:noFill/>
            <a:miter lim="800000"/>
            <a:headEnd/>
            <a:tailEnd/>
          </a:ln>
          <a:effectLst/>
        </p:spPr>
      </p:pic>
      <p:sp>
        <p:nvSpPr>
          <p:cNvPr id="223235" name="Text Box 3"/>
          <p:cNvSpPr txBox="1">
            <a:spLocks noChangeArrowheads="1"/>
          </p:cNvSpPr>
          <p:nvPr/>
        </p:nvSpPr>
        <p:spPr bwMode="auto">
          <a:xfrm>
            <a:off x="1" y="260350"/>
            <a:ext cx="9144000" cy="646331"/>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C00000"/>
                </a:solidFill>
                <a:latin typeface="Verdana" pitchFamily="34" charset="0"/>
                <a:ea typeface="PMingLiU" pitchFamily="18" charset="-120"/>
              </a:rPr>
              <a:t>Butterworth High-pass Filters</a:t>
            </a:r>
          </a:p>
        </p:txBody>
      </p:sp>
      <p:graphicFrame>
        <p:nvGraphicFramePr>
          <p:cNvPr id="223236" name="Object 4"/>
          <p:cNvGraphicFramePr>
            <a:graphicFrameLocks noChangeAspect="1"/>
          </p:cNvGraphicFramePr>
          <p:nvPr/>
        </p:nvGraphicFramePr>
        <p:xfrm>
          <a:off x="2530475" y="1711325"/>
          <a:ext cx="3708400" cy="982663"/>
        </p:xfrm>
        <a:graphic>
          <a:graphicData uri="http://schemas.openxmlformats.org/presentationml/2006/ole">
            <mc:AlternateContent xmlns:mc="http://schemas.openxmlformats.org/markup-compatibility/2006">
              <mc:Choice xmlns:v="urn:schemas-microsoft-com:vml" Requires="v">
                <p:oleObj spid="_x0000_s216066" name="Equation" r:id="rId3" imgW="1765080" imgH="469800" progId="">
                  <p:embed/>
                </p:oleObj>
              </mc:Choice>
              <mc:Fallback>
                <p:oleObj name="Equation" r:id="rId3" imgW="1765080" imgH="4698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475" y="1711325"/>
                        <a:ext cx="3708400" cy="982663"/>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3237" name="Text Box 5"/>
          <p:cNvSpPr txBox="1">
            <a:spLocks noChangeArrowheads="1"/>
          </p:cNvSpPr>
          <p:nvPr/>
        </p:nvSpPr>
        <p:spPr bwMode="auto">
          <a:xfrm>
            <a:off x="743712" y="1123890"/>
            <a:ext cx="7774051" cy="400110"/>
          </a:xfrm>
          <a:prstGeom prst="rect">
            <a:avLst/>
          </a:prstGeom>
          <a:noFill/>
          <a:ln w="9525">
            <a:noFill/>
            <a:miter lim="800000"/>
            <a:headEnd/>
            <a:tailEnd/>
          </a:ln>
          <a:effectLst/>
        </p:spPr>
        <p:txBody>
          <a:bodyPr wrap="none">
            <a:spAutoFit/>
          </a:bodyPr>
          <a:lstStyle/>
          <a:p>
            <a:pPr algn="ctr"/>
            <a:r>
              <a:rPr lang="en-US" altLang="zh-CN" sz="2000" dirty="0">
                <a:solidFill>
                  <a:srgbClr val="00B050"/>
                </a:solidFill>
              </a:rPr>
              <a:t>The result is smoother than that of IHPFs and sharper than that of GHPFs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258" name="Picture 2"/>
          <p:cNvPicPr>
            <a:picLocks noChangeAspect="1" noChangeArrowheads="1"/>
          </p:cNvPicPr>
          <p:nvPr/>
        </p:nvPicPr>
        <p:blipFill>
          <a:blip r:embed="rId2" cstate="print"/>
          <a:srcRect/>
          <a:stretch>
            <a:fillRect/>
          </a:stretch>
        </p:blipFill>
        <p:spPr bwMode="auto">
          <a:xfrm>
            <a:off x="611188" y="2743200"/>
            <a:ext cx="8061325" cy="3549650"/>
          </a:xfrm>
          <a:prstGeom prst="rect">
            <a:avLst/>
          </a:prstGeom>
          <a:noFill/>
          <a:ln w="9525">
            <a:noFill/>
            <a:miter lim="800000"/>
            <a:headEnd/>
            <a:tailEnd/>
          </a:ln>
          <a:effectLst/>
        </p:spPr>
      </p:pic>
      <p:sp>
        <p:nvSpPr>
          <p:cNvPr id="224259" name="Text Box 3"/>
          <p:cNvSpPr txBox="1">
            <a:spLocks noChangeArrowheads="1"/>
          </p:cNvSpPr>
          <p:nvPr/>
        </p:nvSpPr>
        <p:spPr bwMode="auto">
          <a:xfrm>
            <a:off x="0" y="228600"/>
            <a:ext cx="9143999" cy="646331"/>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eaLnBrk="0" hangingPunct="0"/>
            <a:r>
              <a:rPr lang="en-US" altLang="zh-TW" sz="3600" dirty="0">
                <a:solidFill>
                  <a:srgbClr val="C00000"/>
                </a:solidFill>
                <a:latin typeface="Verdana" pitchFamily="34" charset="0"/>
                <a:ea typeface="PMingLiU" pitchFamily="18" charset="-120"/>
              </a:rPr>
              <a:t>Gaussian High-pass Filters</a:t>
            </a:r>
          </a:p>
        </p:txBody>
      </p:sp>
      <p:graphicFrame>
        <p:nvGraphicFramePr>
          <p:cNvPr id="224260" name="Object 4"/>
          <p:cNvGraphicFramePr>
            <a:graphicFrameLocks noChangeAspect="1"/>
          </p:cNvGraphicFramePr>
          <p:nvPr/>
        </p:nvGraphicFramePr>
        <p:xfrm>
          <a:off x="2514600" y="2054225"/>
          <a:ext cx="3549650" cy="612775"/>
        </p:xfrm>
        <a:graphic>
          <a:graphicData uri="http://schemas.openxmlformats.org/presentationml/2006/ole">
            <mc:AlternateContent xmlns:mc="http://schemas.openxmlformats.org/markup-compatibility/2006">
              <mc:Choice xmlns:v="urn:schemas-microsoft-com:vml" Requires="v">
                <p:oleObj spid="_x0000_s217090" name="Equation" r:id="rId3" imgW="1460160" imgH="253800" progId="">
                  <p:embed/>
                </p:oleObj>
              </mc:Choice>
              <mc:Fallback>
                <p:oleObj name="Equation" r:id="rId3" imgW="1460160" imgH="2538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054225"/>
                        <a:ext cx="3549650" cy="612775"/>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4261" name="Text Box 5"/>
          <p:cNvSpPr txBox="1">
            <a:spLocks noChangeArrowheads="1"/>
          </p:cNvSpPr>
          <p:nvPr/>
        </p:nvSpPr>
        <p:spPr bwMode="auto">
          <a:xfrm>
            <a:off x="827088" y="1431925"/>
            <a:ext cx="7725898" cy="461665"/>
          </a:xfrm>
          <a:prstGeom prst="rect">
            <a:avLst/>
          </a:prstGeom>
          <a:noFill/>
          <a:ln w="9525">
            <a:noFill/>
            <a:miter lim="800000"/>
            <a:headEnd/>
            <a:tailEnd/>
          </a:ln>
          <a:effectLst/>
        </p:spPr>
        <p:txBody>
          <a:bodyPr wrap="none">
            <a:spAutoFit/>
          </a:bodyPr>
          <a:lstStyle/>
          <a:p>
            <a:pPr algn="ctr"/>
            <a:r>
              <a:rPr lang="en-US" altLang="zh-CN" sz="2400" dirty="0">
                <a:solidFill>
                  <a:srgbClr val="00B050"/>
                </a:solidFill>
              </a:rPr>
              <a:t>The result is the smoothest in three types of high-pass filters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132040" y="76200"/>
            <a:ext cx="9352240" cy="646331"/>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eaLnBrk="0" hangingPunct="0"/>
            <a:r>
              <a:rPr lang="en-US" altLang="zh-TW" sz="3600" dirty="0">
                <a:solidFill>
                  <a:srgbClr val="FF0000"/>
                </a:solidFill>
                <a:latin typeface="Verdana" pitchFamily="34" charset="0"/>
                <a:ea typeface="PMingLiU" pitchFamily="18" charset="-120"/>
              </a:rPr>
              <a:t>The Laplacian in the Frequency Domain</a:t>
            </a:r>
            <a:endParaRPr lang="en-US" altLang="zh-TW" sz="3600" dirty="0">
              <a:solidFill>
                <a:schemeClr val="tx1"/>
              </a:solidFill>
              <a:latin typeface="Times New Roman" pitchFamily="18" charset="0"/>
              <a:ea typeface="PMingLiU" pitchFamily="18" charset="-120"/>
            </a:endParaRPr>
          </a:p>
        </p:txBody>
      </p:sp>
      <p:graphicFrame>
        <p:nvGraphicFramePr>
          <p:cNvPr id="225285" name="Object 5"/>
          <p:cNvGraphicFramePr>
            <a:graphicFrameLocks noChangeAspect="1"/>
          </p:cNvGraphicFramePr>
          <p:nvPr/>
        </p:nvGraphicFramePr>
        <p:xfrm>
          <a:off x="2570163" y="3713163"/>
          <a:ext cx="2789237" cy="508000"/>
        </p:xfrm>
        <a:graphic>
          <a:graphicData uri="http://schemas.openxmlformats.org/presentationml/2006/ole">
            <mc:AlternateContent xmlns:mc="http://schemas.openxmlformats.org/markup-compatibility/2006">
              <mc:Choice xmlns:v="urn:schemas-microsoft-com:vml" Requires="v">
                <p:oleObj spid="_x0000_s219138" name="Equation" r:id="rId2" imgW="1244520" imgH="228600" progId="">
                  <p:embed/>
                </p:oleObj>
              </mc:Choice>
              <mc:Fallback>
                <p:oleObj name="Equation" r:id="rId2" imgW="1244520" imgH="2286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163" y="3713163"/>
                        <a:ext cx="2789237" cy="50800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286" name="Object 6"/>
          <p:cNvGraphicFramePr>
            <a:graphicFrameLocks noChangeAspect="1"/>
          </p:cNvGraphicFramePr>
          <p:nvPr/>
        </p:nvGraphicFramePr>
        <p:xfrm>
          <a:off x="2290763" y="4724400"/>
          <a:ext cx="4754562" cy="544513"/>
        </p:xfrm>
        <a:graphic>
          <a:graphicData uri="http://schemas.openxmlformats.org/presentationml/2006/ole">
            <mc:AlternateContent xmlns:mc="http://schemas.openxmlformats.org/markup-compatibility/2006">
              <mc:Choice xmlns:v="urn:schemas-microsoft-com:vml" Requires="v">
                <p:oleObj spid="_x0000_s219139" name="Equation" r:id="rId4" imgW="2412720" imgH="279360" progId="">
                  <p:embed/>
                </p:oleObj>
              </mc:Choice>
              <mc:Fallback>
                <p:oleObj name="Equation" r:id="rId4" imgW="2412720" imgH="27936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63" y="4724400"/>
                        <a:ext cx="4754562" cy="544513"/>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292" name="Text Box 12"/>
          <p:cNvSpPr txBox="1">
            <a:spLocks noChangeArrowheads="1"/>
          </p:cNvSpPr>
          <p:nvPr/>
        </p:nvSpPr>
        <p:spPr bwMode="auto">
          <a:xfrm>
            <a:off x="0" y="762001"/>
            <a:ext cx="9144000" cy="461665"/>
          </a:xfrm>
          <a:prstGeom prst="rect">
            <a:avLst/>
          </a:prstGeom>
          <a:noFill/>
          <a:ln w="9525">
            <a:noFill/>
            <a:miter lim="800000"/>
            <a:headEnd/>
            <a:tailEnd/>
          </a:ln>
          <a:effectLst/>
        </p:spPr>
        <p:txBody>
          <a:bodyPr wrap="square">
            <a:spAutoFit/>
          </a:bodyPr>
          <a:lstStyle/>
          <a:p>
            <a:pPr algn="ctr"/>
            <a:r>
              <a:rPr lang="en-US" altLang="zh-CN" sz="2400" dirty="0">
                <a:solidFill>
                  <a:srgbClr val="00B050"/>
                </a:solidFill>
              </a:rPr>
              <a:t>The Fourier Transform of n-order differential of a function f(x) is</a:t>
            </a:r>
          </a:p>
        </p:txBody>
      </p:sp>
      <p:graphicFrame>
        <p:nvGraphicFramePr>
          <p:cNvPr id="225293" name="Object 13"/>
          <p:cNvGraphicFramePr>
            <a:graphicFrameLocks noChangeAspect="1"/>
          </p:cNvGraphicFramePr>
          <p:nvPr/>
        </p:nvGraphicFramePr>
        <p:xfrm>
          <a:off x="2378075" y="1268413"/>
          <a:ext cx="3165475" cy="479425"/>
        </p:xfrm>
        <a:graphic>
          <a:graphicData uri="http://schemas.openxmlformats.org/presentationml/2006/ole">
            <mc:AlternateContent xmlns:mc="http://schemas.openxmlformats.org/markup-compatibility/2006">
              <mc:Choice xmlns:v="urn:schemas-microsoft-com:vml" Requires="v">
                <p:oleObj spid="_x0000_s219140" name="Equation" r:id="rId6" imgW="1841400" imgH="279360" progId="">
                  <p:embed/>
                </p:oleObj>
              </mc:Choice>
              <mc:Fallback>
                <p:oleObj name="Equation" r:id="rId6" imgW="1841400" imgH="27936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8075" y="1268413"/>
                        <a:ext cx="3165475" cy="479425"/>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294" name="Object 14"/>
          <p:cNvGraphicFramePr>
            <a:graphicFrameLocks noGrp="1" noChangeAspect="1"/>
          </p:cNvGraphicFramePr>
          <p:nvPr>
            <p:ph sz="half" idx="1"/>
          </p:nvPr>
        </p:nvGraphicFramePr>
        <p:xfrm>
          <a:off x="323850" y="2420938"/>
          <a:ext cx="8640763" cy="704850"/>
        </p:xfrm>
        <a:graphic>
          <a:graphicData uri="http://schemas.openxmlformats.org/presentationml/2006/ole">
            <mc:AlternateContent xmlns:mc="http://schemas.openxmlformats.org/markup-compatibility/2006">
              <mc:Choice xmlns:v="urn:schemas-microsoft-com:vml" Requires="v">
                <p:oleObj spid="_x0000_s219141" name="Equation" r:id="rId8" imgW="5460840" imgH="444240" progId="">
                  <p:embed/>
                </p:oleObj>
              </mc:Choice>
              <mc:Fallback>
                <p:oleObj name="Equation" r:id="rId8" imgW="5460840" imgH="444240" progId="">
                  <p:embed/>
                  <p:pic>
                    <p:nvPicPr>
                      <p:cNvPr id="0" name="Picture 5"/>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 y="2420938"/>
                        <a:ext cx="8640763" cy="70485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296" name="Text Box 16"/>
          <p:cNvSpPr txBox="1">
            <a:spLocks noChangeArrowheads="1"/>
          </p:cNvSpPr>
          <p:nvPr/>
        </p:nvSpPr>
        <p:spPr bwMode="auto">
          <a:xfrm>
            <a:off x="1" y="1828800"/>
            <a:ext cx="9144000" cy="461665"/>
          </a:xfrm>
          <a:prstGeom prst="rect">
            <a:avLst/>
          </a:prstGeom>
          <a:noFill/>
          <a:ln w="9525">
            <a:noFill/>
            <a:miter lim="800000"/>
            <a:headEnd/>
            <a:tailEnd/>
          </a:ln>
          <a:effectLst/>
        </p:spPr>
        <p:txBody>
          <a:bodyPr wrap="square">
            <a:spAutoFit/>
          </a:bodyPr>
          <a:lstStyle/>
          <a:p>
            <a:pPr lvl="1" algn="ctr"/>
            <a:r>
              <a:rPr lang="en-US" altLang="zh-CN" sz="2400" dirty="0">
                <a:solidFill>
                  <a:srgbClr val="00B050"/>
                </a:solidFill>
              </a:rPr>
              <a:t>For a two-dimensional function f(x , y), it can be shown that</a:t>
            </a:r>
          </a:p>
        </p:txBody>
      </p:sp>
      <p:sp>
        <p:nvSpPr>
          <p:cNvPr id="225297" name="Text Box 17"/>
          <p:cNvSpPr txBox="1">
            <a:spLocks noChangeArrowheads="1"/>
          </p:cNvSpPr>
          <p:nvPr/>
        </p:nvSpPr>
        <p:spPr bwMode="auto">
          <a:xfrm>
            <a:off x="0" y="3276600"/>
            <a:ext cx="9144000" cy="430887"/>
          </a:xfrm>
          <a:prstGeom prst="rect">
            <a:avLst/>
          </a:prstGeom>
          <a:noFill/>
          <a:ln w="9525">
            <a:noFill/>
            <a:miter lim="800000"/>
            <a:headEnd/>
            <a:tailEnd/>
          </a:ln>
          <a:effectLst/>
        </p:spPr>
        <p:txBody>
          <a:bodyPr wrap="square">
            <a:spAutoFit/>
          </a:bodyPr>
          <a:lstStyle/>
          <a:p>
            <a:pPr algn="ctr"/>
            <a:r>
              <a:rPr lang="en-US" altLang="zh-CN" sz="2200" dirty="0">
                <a:solidFill>
                  <a:srgbClr val="00B050"/>
                </a:solidFill>
              </a:rPr>
              <a:t>So, Laplacian can be implemented in the frequency domain by using the filter</a:t>
            </a:r>
          </a:p>
        </p:txBody>
      </p:sp>
      <p:sp>
        <p:nvSpPr>
          <p:cNvPr id="225298" name="Text Box 18"/>
          <p:cNvSpPr txBox="1">
            <a:spLocks noChangeArrowheads="1"/>
          </p:cNvSpPr>
          <p:nvPr/>
        </p:nvSpPr>
        <p:spPr bwMode="auto">
          <a:xfrm>
            <a:off x="0" y="4191000"/>
            <a:ext cx="9144000" cy="461665"/>
          </a:xfrm>
          <a:prstGeom prst="rect">
            <a:avLst/>
          </a:prstGeom>
          <a:noFill/>
          <a:ln w="9525">
            <a:noFill/>
            <a:miter lim="800000"/>
            <a:headEnd/>
            <a:tailEnd/>
          </a:ln>
          <a:effectLst/>
        </p:spPr>
        <p:txBody>
          <a:bodyPr wrap="square">
            <a:spAutoFit/>
          </a:bodyPr>
          <a:lstStyle/>
          <a:p>
            <a:pPr algn="ctr"/>
            <a:r>
              <a:rPr lang="en-US" altLang="zh-CN" sz="2400" dirty="0">
                <a:solidFill>
                  <a:srgbClr val="00B050"/>
                </a:solidFill>
              </a:rPr>
              <a:t>Shift the center to (M/2 , N/2) and obtain</a:t>
            </a:r>
          </a:p>
        </p:txBody>
      </p:sp>
      <p:sp>
        <p:nvSpPr>
          <p:cNvPr id="225299" name="Text Box 19"/>
          <p:cNvSpPr txBox="1">
            <a:spLocks noChangeArrowheads="1"/>
          </p:cNvSpPr>
          <p:nvPr/>
        </p:nvSpPr>
        <p:spPr bwMode="auto">
          <a:xfrm>
            <a:off x="0" y="5421868"/>
            <a:ext cx="9144000" cy="461665"/>
          </a:xfrm>
          <a:prstGeom prst="rect">
            <a:avLst/>
          </a:prstGeom>
          <a:noFill/>
          <a:ln w="9525">
            <a:noFill/>
            <a:miter lim="800000"/>
            <a:headEnd/>
            <a:tailEnd/>
          </a:ln>
          <a:effectLst/>
        </p:spPr>
        <p:txBody>
          <a:bodyPr wrap="square">
            <a:spAutoFit/>
          </a:bodyPr>
          <a:lstStyle/>
          <a:p>
            <a:pPr algn="ctr"/>
            <a:r>
              <a:rPr lang="en-US" altLang="zh-CN" sz="2400" dirty="0">
                <a:solidFill>
                  <a:srgbClr val="00B050"/>
                </a:solidFill>
              </a:rPr>
              <a:t>We have the following Fourier transform pairs</a:t>
            </a:r>
          </a:p>
        </p:txBody>
      </p:sp>
      <p:graphicFrame>
        <p:nvGraphicFramePr>
          <p:cNvPr id="225300" name="Object 20"/>
          <p:cNvGraphicFramePr>
            <a:graphicFrameLocks noGrp="1" noChangeAspect="1"/>
          </p:cNvGraphicFramePr>
          <p:nvPr>
            <p:ph sz="half" idx="2"/>
          </p:nvPr>
        </p:nvGraphicFramePr>
        <p:xfrm>
          <a:off x="1690688" y="5875338"/>
          <a:ext cx="5761037" cy="522287"/>
        </p:xfrm>
        <a:graphic>
          <a:graphicData uri="http://schemas.openxmlformats.org/presentationml/2006/ole">
            <mc:AlternateContent xmlns:mc="http://schemas.openxmlformats.org/markup-compatibility/2006">
              <mc:Choice xmlns:v="urn:schemas-microsoft-com:vml" Requires="v">
                <p:oleObj spid="_x0000_s219142" name="Equation" r:id="rId10" imgW="3085920" imgH="279360" progId="">
                  <p:embed/>
                </p:oleObj>
              </mc:Choice>
              <mc:Fallback>
                <p:oleObj name="Equation" r:id="rId10" imgW="3085920" imgH="279360" progId="">
                  <p:embed/>
                  <p:pic>
                    <p:nvPicPr>
                      <p:cNvPr id="0" name="Picture 6"/>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0688" y="5875338"/>
                        <a:ext cx="5761037" cy="522287"/>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25294"/>
                                        </p:tgtEl>
                                        <p:attrNameLst>
                                          <p:attrName>style.visibility</p:attrName>
                                        </p:attrNameLst>
                                      </p:cBhvr>
                                      <p:to>
                                        <p:strVal val="visible"/>
                                      </p:to>
                                    </p:set>
                                    <p:animEffect transition="in" filter="checkerboard(across)">
                                      <p:cBhvr>
                                        <p:cTn id="7" dur="500"/>
                                        <p:tgtEl>
                                          <p:spTgt spid="225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547813" y="981075"/>
            <a:ext cx="6154737" cy="5472113"/>
            <a:chOff x="2426" y="618"/>
            <a:chExt cx="3347" cy="3250"/>
          </a:xfrm>
        </p:grpSpPr>
        <p:pic>
          <p:nvPicPr>
            <p:cNvPr id="248837" name="Picture 5"/>
            <p:cNvPicPr>
              <a:picLocks noChangeAspect="1" noChangeArrowheads="1"/>
            </p:cNvPicPr>
            <p:nvPr/>
          </p:nvPicPr>
          <p:blipFill>
            <a:blip r:embed="rId2" cstate="print"/>
            <a:srcRect/>
            <a:stretch>
              <a:fillRect/>
            </a:stretch>
          </p:blipFill>
          <p:spPr bwMode="auto">
            <a:xfrm>
              <a:off x="2426" y="618"/>
              <a:ext cx="3082" cy="3250"/>
            </a:xfrm>
            <a:prstGeom prst="rect">
              <a:avLst/>
            </a:prstGeom>
            <a:noFill/>
            <a:ln w="9525">
              <a:noFill/>
              <a:miter lim="800000"/>
              <a:headEnd/>
              <a:tailEnd/>
            </a:ln>
            <a:effectLst/>
          </p:spPr>
        </p:pic>
        <p:sp>
          <p:nvSpPr>
            <p:cNvPr id="248838" name="Text Box 6"/>
            <p:cNvSpPr txBox="1">
              <a:spLocks noChangeArrowheads="1"/>
            </p:cNvSpPr>
            <p:nvPr/>
          </p:nvSpPr>
          <p:spPr bwMode="auto">
            <a:xfrm>
              <a:off x="5148" y="1162"/>
              <a:ext cx="625" cy="381"/>
            </a:xfrm>
            <a:prstGeom prst="rect">
              <a:avLst/>
            </a:prstGeom>
            <a:solidFill>
              <a:schemeClr val="bg1"/>
            </a:solidFill>
            <a:ln w="9525">
              <a:noFill/>
              <a:miter lim="800000"/>
              <a:headEnd/>
              <a:tailEnd/>
            </a:ln>
            <a:effectLst/>
          </p:spPr>
          <p:txBody>
            <a:bodyPr wrap="none">
              <a:spAutoFit/>
            </a:bodyPr>
            <a:lstStyle/>
            <a:p>
              <a:pPr eaLnBrk="0" hangingPunct="0"/>
              <a:r>
                <a:rPr lang="en-US" altLang="zh-TW" sz="1800">
                  <a:solidFill>
                    <a:schemeClr val="accent2"/>
                  </a:solidFill>
                  <a:latin typeface="Times New Roman" pitchFamily="18" charset="0"/>
                  <a:ea typeface="PMingLiU" pitchFamily="18" charset="-120"/>
                </a:rPr>
                <a:t>Frequency</a:t>
              </a:r>
            </a:p>
            <a:p>
              <a:pPr eaLnBrk="0" hangingPunct="0"/>
              <a:r>
                <a:rPr lang="en-US" altLang="zh-TW" sz="1800">
                  <a:solidFill>
                    <a:schemeClr val="accent2"/>
                  </a:solidFill>
                  <a:latin typeface="Times New Roman" pitchFamily="18" charset="0"/>
                  <a:ea typeface="PMingLiU" pitchFamily="18" charset="-120"/>
                </a:rPr>
                <a:t>domain</a:t>
              </a:r>
            </a:p>
          </p:txBody>
        </p:sp>
        <p:sp>
          <p:nvSpPr>
            <p:cNvPr id="248839" name="Text Box 7"/>
            <p:cNvSpPr txBox="1">
              <a:spLocks noChangeArrowheads="1"/>
            </p:cNvSpPr>
            <p:nvPr/>
          </p:nvSpPr>
          <p:spPr bwMode="auto">
            <a:xfrm>
              <a:off x="4776" y="3022"/>
              <a:ext cx="849" cy="218"/>
            </a:xfrm>
            <a:prstGeom prst="rect">
              <a:avLst/>
            </a:prstGeom>
            <a:solidFill>
              <a:schemeClr val="bg1"/>
            </a:solidFill>
            <a:ln w="9525">
              <a:noFill/>
              <a:miter lim="800000"/>
              <a:headEnd/>
              <a:tailEnd/>
            </a:ln>
            <a:effectLst/>
          </p:spPr>
          <p:txBody>
            <a:bodyPr wrap="none">
              <a:spAutoFit/>
            </a:bodyPr>
            <a:lstStyle/>
            <a:p>
              <a:pPr eaLnBrk="0" hangingPunct="0"/>
              <a:r>
                <a:rPr lang="en-US" altLang="zh-TW" sz="1800">
                  <a:solidFill>
                    <a:schemeClr val="accent2"/>
                  </a:solidFill>
                  <a:latin typeface="Times New Roman" pitchFamily="18" charset="0"/>
                  <a:ea typeface="PMingLiU" pitchFamily="18" charset="-120"/>
                </a:rPr>
                <a:t>Spatial domain</a:t>
              </a:r>
            </a:p>
          </p:txBody>
        </p:sp>
        <p:sp>
          <p:nvSpPr>
            <p:cNvPr id="248840" name="AutoShape 8"/>
            <p:cNvSpPr>
              <a:spLocks noChangeArrowheads="1"/>
            </p:cNvSpPr>
            <p:nvPr/>
          </p:nvSpPr>
          <p:spPr bwMode="auto">
            <a:xfrm>
              <a:off x="3923" y="2931"/>
              <a:ext cx="146" cy="137"/>
            </a:xfrm>
            <a:prstGeom prst="rightArrow">
              <a:avLst>
                <a:gd name="adj1" fmla="val 50000"/>
                <a:gd name="adj2" fmla="val 26642"/>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48841" name="Text Box 9"/>
          <p:cNvSpPr txBox="1">
            <a:spLocks noChangeArrowheads="1"/>
          </p:cNvSpPr>
          <p:nvPr/>
        </p:nvSpPr>
        <p:spPr bwMode="auto">
          <a:xfrm>
            <a:off x="0" y="255588"/>
            <a:ext cx="9144000" cy="584775"/>
          </a:xfrm>
          <a:prstGeom prst="rect">
            <a:avLst/>
          </a:prstGeom>
          <a:noFill/>
          <a:ln w="9525">
            <a:noFill/>
            <a:miter lim="800000"/>
            <a:headEnd/>
            <a:tailEnd/>
          </a:ln>
          <a:effectLst/>
        </p:spPr>
        <p:txBody>
          <a:bodyPr wrap="square">
            <a:spAutoFit/>
          </a:bodyPr>
          <a:lstStyle/>
          <a:p>
            <a:pPr algn="ctr"/>
            <a:r>
              <a:rPr lang="en-US" altLang="zh-CN" sz="3200" dirty="0">
                <a:solidFill>
                  <a:srgbClr val="C00000"/>
                </a:solidFill>
              </a:rPr>
              <a:t>The plot of Laplacian in frequency and spatial domain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6" name="Picture 2"/>
          <p:cNvPicPr>
            <a:picLocks noChangeAspect="1" noChangeArrowheads="1"/>
          </p:cNvPicPr>
          <p:nvPr/>
        </p:nvPicPr>
        <p:blipFill>
          <a:blip r:embed="rId2" cstate="print"/>
          <a:srcRect/>
          <a:stretch>
            <a:fillRect/>
          </a:stretch>
        </p:blipFill>
        <p:spPr bwMode="auto">
          <a:xfrm>
            <a:off x="2700338" y="981075"/>
            <a:ext cx="5975350" cy="5497513"/>
          </a:xfrm>
          <a:prstGeom prst="rect">
            <a:avLst/>
          </a:prstGeom>
          <a:noFill/>
          <a:ln w="9525">
            <a:noFill/>
            <a:miter lim="800000"/>
            <a:headEnd/>
            <a:tailEnd/>
          </a:ln>
          <a:effectLst/>
        </p:spPr>
      </p:pic>
      <p:graphicFrame>
        <p:nvGraphicFramePr>
          <p:cNvPr id="226308" name="Object 4"/>
          <p:cNvGraphicFramePr>
            <a:graphicFrameLocks noChangeAspect="1"/>
          </p:cNvGraphicFramePr>
          <p:nvPr/>
        </p:nvGraphicFramePr>
        <p:xfrm>
          <a:off x="1116013" y="155575"/>
          <a:ext cx="6696075" cy="688975"/>
        </p:xfrm>
        <a:graphic>
          <a:graphicData uri="http://schemas.openxmlformats.org/presentationml/2006/ole">
            <mc:AlternateContent xmlns:mc="http://schemas.openxmlformats.org/markup-compatibility/2006">
              <mc:Choice xmlns:v="urn:schemas-microsoft-com:vml" Requires="v">
                <p:oleObj spid="_x0000_s220162" name="Equation" r:id="rId3" imgW="4406760" imgH="457200" progId="">
                  <p:embed/>
                </p:oleObj>
              </mc:Choice>
              <mc:Fallback>
                <p:oleObj name="Equation" r:id="rId3" imgW="4406760" imgH="457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55575"/>
                        <a:ext cx="6696075"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6309" name="AutoShape 5"/>
          <p:cNvSpPr>
            <a:spLocks noChangeArrowheads="1"/>
          </p:cNvSpPr>
          <p:nvPr/>
        </p:nvSpPr>
        <p:spPr bwMode="auto">
          <a:xfrm>
            <a:off x="971550" y="5229225"/>
            <a:ext cx="1857375" cy="755650"/>
          </a:xfrm>
          <a:prstGeom prst="wedgeRectCallout">
            <a:avLst>
              <a:gd name="adj1" fmla="val 67694"/>
              <a:gd name="adj2" fmla="val 23111"/>
            </a:avLst>
          </a:prstGeom>
          <a:solidFill>
            <a:schemeClr val="accent1"/>
          </a:solidFill>
          <a:ln w="9525">
            <a:solidFill>
              <a:schemeClr val="accent1"/>
            </a:solidFill>
            <a:miter lim="800000"/>
            <a:headEnd/>
            <a:tailEnd/>
          </a:ln>
          <a:effectLst/>
        </p:spPr>
        <p:txBody>
          <a:bodyPr/>
          <a:lstStyle/>
          <a:p>
            <a:pPr algn="ctr" eaLnBrk="0" hangingPunct="0"/>
            <a:r>
              <a:rPr lang="en-US" altLang="zh-TW">
                <a:solidFill>
                  <a:schemeClr val="tx1"/>
                </a:solidFill>
                <a:latin typeface="Times New Roman" pitchFamily="18" charset="0"/>
                <a:ea typeface="PMingLiU" pitchFamily="18" charset="-120"/>
              </a:rPr>
              <a:t>For display purposes only</a:t>
            </a:r>
          </a:p>
        </p:txBody>
      </p:sp>
      <p:sp>
        <p:nvSpPr>
          <p:cNvPr id="226312" name="AutoShape 8"/>
          <p:cNvSpPr>
            <a:spLocks noChangeArrowheads="1"/>
          </p:cNvSpPr>
          <p:nvPr/>
        </p:nvSpPr>
        <p:spPr bwMode="auto">
          <a:xfrm>
            <a:off x="34925" y="1125538"/>
            <a:ext cx="2808288" cy="720725"/>
          </a:xfrm>
          <a:prstGeom prst="wedgeRectCallout">
            <a:avLst>
              <a:gd name="adj1" fmla="val 42653"/>
              <a:gd name="adj2" fmla="val -102644"/>
            </a:avLst>
          </a:prstGeom>
          <a:solidFill>
            <a:schemeClr val="accent1"/>
          </a:solidFill>
          <a:ln w="9525">
            <a:solidFill>
              <a:schemeClr val="tx1"/>
            </a:solidFill>
            <a:miter lim="800000"/>
            <a:headEnd/>
            <a:tailEnd/>
          </a:ln>
          <a:effectLst/>
        </p:spPr>
        <p:txBody>
          <a:bodyPr/>
          <a:lstStyle/>
          <a:p>
            <a:r>
              <a:rPr lang="en-US" altLang="zh-CN"/>
              <a:t>A integrated operation in frequency domain</a:t>
            </a:r>
          </a:p>
          <a:p>
            <a:pPr algn="ctr"/>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Un-sharp Masking</a:t>
            </a:r>
          </a:p>
        </p:txBody>
      </p:sp>
      <p:sp>
        <p:nvSpPr>
          <p:cNvPr id="3" name="Content Placeholder 2"/>
          <p:cNvSpPr>
            <a:spLocks noGrp="1"/>
          </p:cNvSpPr>
          <p:nvPr>
            <p:ph idx="1"/>
          </p:nvPr>
        </p:nvSpPr>
        <p:spPr/>
        <p:txBody>
          <a:bodyPr>
            <a:normAutofit lnSpcReduction="10000"/>
          </a:bodyPr>
          <a:lstStyle/>
          <a:p>
            <a:pPr algn="just"/>
            <a:r>
              <a:rPr lang="en-US" dirty="0"/>
              <a:t>Un-sharp masking consists simply of generating a sharp image by subtracting from an image a blurred version of itself.</a:t>
            </a:r>
          </a:p>
          <a:p>
            <a:pPr algn="just"/>
            <a:endParaRPr lang="en-US" dirty="0"/>
          </a:p>
          <a:p>
            <a:pPr algn="just"/>
            <a:r>
              <a:rPr lang="en-US" dirty="0"/>
              <a:t>The above means that obtaining a high-pass filtered image by subtracting from an image a low-pass filtered version of itself.</a:t>
            </a:r>
          </a:p>
          <a:p>
            <a:pPr algn="just"/>
            <a:endParaRPr lang="en-US" dirty="0"/>
          </a:p>
          <a:p>
            <a:pPr algn="just"/>
            <a:r>
              <a:rPr lang="en-US" dirty="0"/>
              <a:t>That is to say, </a:t>
            </a:r>
          </a:p>
        </p:txBody>
      </p:sp>
      <p:graphicFrame>
        <p:nvGraphicFramePr>
          <p:cNvPr id="4" name="Object 3"/>
          <p:cNvGraphicFramePr>
            <a:graphicFrameLocks noChangeAspect="1"/>
          </p:cNvGraphicFramePr>
          <p:nvPr/>
        </p:nvGraphicFramePr>
        <p:xfrm>
          <a:off x="3200400" y="5562600"/>
          <a:ext cx="3429000" cy="457200"/>
        </p:xfrm>
        <a:graphic>
          <a:graphicData uri="http://schemas.openxmlformats.org/presentationml/2006/ole">
            <mc:AlternateContent xmlns:mc="http://schemas.openxmlformats.org/markup-compatibility/2006">
              <mc:Choice xmlns:v="urn:schemas-microsoft-com:vml" Requires="v">
                <p:oleObj spid="_x0000_s233474" name="Equation" r:id="rId2" imgW="1892160" imgH="253800" progId="">
                  <p:embed/>
                </p:oleObj>
              </mc:Choice>
              <mc:Fallback>
                <p:oleObj name="Equation" r:id="rId2" imgW="1892160" imgH="2538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562600"/>
                        <a:ext cx="3429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Un-sharp Masking</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Now, by taking Fourier Transform on either side, we get,</a:t>
            </a:r>
          </a:p>
          <a:p>
            <a:pPr algn="just"/>
            <a:endParaRPr lang="en-US" dirty="0"/>
          </a:p>
          <a:p>
            <a:pPr algn="just"/>
            <a:r>
              <a:rPr lang="en-US" dirty="0"/>
              <a:t>But,</a:t>
            </a:r>
          </a:p>
          <a:p>
            <a:pPr algn="just"/>
            <a:endParaRPr lang="en-US" dirty="0"/>
          </a:p>
          <a:p>
            <a:pPr algn="just">
              <a:buNone/>
            </a:pPr>
            <a:r>
              <a:rPr lang="en-US" dirty="0"/>
              <a:t>	where </a:t>
            </a:r>
            <a:r>
              <a:rPr lang="en-US" dirty="0" err="1"/>
              <a:t>H</a:t>
            </a:r>
            <a:r>
              <a:rPr lang="en-US" baseline="-25000" dirty="0" err="1"/>
              <a:t>lp</a:t>
            </a:r>
            <a:r>
              <a:rPr lang="en-US" baseline="-25000" dirty="0"/>
              <a:t> </a:t>
            </a:r>
            <a:r>
              <a:rPr lang="en-US" dirty="0"/>
              <a:t> is the transfer function of the low-pass filter.</a:t>
            </a:r>
          </a:p>
          <a:p>
            <a:pPr algn="just">
              <a:buNone/>
            </a:pPr>
            <a:endParaRPr lang="en-US" dirty="0"/>
          </a:p>
          <a:p>
            <a:pPr algn="just"/>
            <a:r>
              <a:rPr lang="en-US" dirty="0"/>
              <a:t>Therefore, un-sharp masking can be implemented directly in the frequency domain using the composite filter:</a:t>
            </a:r>
          </a:p>
          <a:p>
            <a:pPr algn="just">
              <a:buNone/>
            </a:pPr>
            <a:endParaRPr lang="en-US" dirty="0"/>
          </a:p>
        </p:txBody>
      </p:sp>
      <p:graphicFrame>
        <p:nvGraphicFramePr>
          <p:cNvPr id="4" name="Object 3"/>
          <p:cNvGraphicFramePr>
            <a:graphicFrameLocks noChangeAspect="1"/>
          </p:cNvGraphicFramePr>
          <p:nvPr/>
        </p:nvGraphicFramePr>
        <p:xfrm>
          <a:off x="1219200" y="2362200"/>
          <a:ext cx="5257800" cy="609600"/>
        </p:xfrm>
        <a:graphic>
          <a:graphicData uri="http://schemas.openxmlformats.org/presentationml/2006/ole">
            <mc:AlternateContent xmlns:mc="http://schemas.openxmlformats.org/markup-compatibility/2006">
              <mc:Choice xmlns:v="urn:schemas-microsoft-com:vml" Requires="v">
                <p:oleObj spid="_x0000_s235522" name="Equation" r:id="rId2" imgW="1854000" imgH="253800" progId="">
                  <p:embed/>
                </p:oleObj>
              </mc:Choice>
              <mc:Fallback>
                <p:oleObj name="Equation" r:id="rId2" imgW="1854000" imgH="2538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362200"/>
                        <a:ext cx="5257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143000" y="3276600"/>
          <a:ext cx="5334000" cy="558800"/>
        </p:xfrm>
        <a:graphic>
          <a:graphicData uri="http://schemas.openxmlformats.org/presentationml/2006/ole">
            <mc:AlternateContent xmlns:mc="http://schemas.openxmlformats.org/markup-compatibility/2006">
              <mc:Choice xmlns:v="urn:schemas-microsoft-com:vml" Requires="v">
                <p:oleObj spid="_x0000_s235523" name="Equation" r:id="rId4" imgW="1752480" imgH="253800" progId="">
                  <p:embed/>
                </p:oleObj>
              </mc:Choice>
              <mc:Fallback>
                <p:oleObj name="Equation" r:id="rId4" imgW="1752480" imgH="2538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276600"/>
                        <a:ext cx="53340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1752600" y="5486400"/>
          <a:ext cx="5334000" cy="533400"/>
        </p:xfrm>
        <a:graphic>
          <a:graphicData uri="http://schemas.openxmlformats.org/presentationml/2006/ole">
            <mc:AlternateContent xmlns:mc="http://schemas.openxmlformats.org/markup-compatibility/2006">
              <mc:Choice xmlns:v="urn:schemas-microsoft-com:vml" Requires="v">
                <p:oleObj spid="_x0000_s235524" name="Equation" r:id="rId6" imgW="1536480" imgH="253800" progId="">
                  <p:embed/>
                </p:oleObj>
              </mc:Choice>
              <mc:Fallback>
                <p:oleObj name="Equation" r:id="rId6" imgW="1536480" imgH="25380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5486400"/>
                        <a:ext cx="5334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High-Boost Filtering</a:t>
            </a:r>
          </a:p>
        </p:txBody>
      </p:sp>
      <p:sp>
        <p:nvSpPr>
          <p:cNvPr id="3" name="Content Placeholder 2"/>
          <p:cNvSpPr>
            <a:spLocks noGrp="1"/>
          </p:cNvSpPr>
          <p:nvPr>
            <p:ph idx="1"/>
          </p:nvPr>
        </p:nvSpPr>
        <p:spPr/>
        <p:txBody>
          <a:bodyPr>
            <a:normAutofit fontScale="55000" lnSpcReduction="20000"/>
          </a:bodyPr>
          <a:lstStyle/>
          <a:p>
            <a:pPr algn="just"/>
            <a:r>
              <a:rPr lang="en-US" dirty="0"/>
              <a:t>High-boost filtering is a generalized version of un-sharp masking, which may be formally written as follows:</a:t>
            </a:r>
          </a:p>
          <a:p>
            <a:pPr algn="just"/>
            <a:endParaRPr lang="en-US" dirty="0"/>
          </a:p>
          <a:p>
            <a:pPr algn="just"/>
            <a:endParaRPr lang="en-US" dirty="0"/>
          </a:p>
          <a:p>
            <a:pPr algn="just"/>
            <a:r>
              <a:rPr lang="en-US" dirty="0"/>
              <a:t>The above may be rewritten as follows:</a:t>
            </a:r>
          </a:p>
          <a:p>
            <a:pPr algn="just"/>
            <a:endParaRPr lang="en-US" dirty="0"/>
          </a:p>
          <a:p>
            <a:pPr algn="just"/>
            <a:endParaRPr lang="en-US" dirty="0"/>
          </a:p>
          <a:p>
            <a:pPr algn="just"/>
            <a:endParaRPr lang="en-US" dirty="0"/>
          </a:p>
          <a:p>
            <a:pPr algn="just"/>
            <a:endParaRPr lang="en-US" dirty="0"/>
          </a:p>
          <a:p>
            <a:pPr algn="just"/>
            <a:r>
              <a:rPr lang="en-US" dirty="0"/>
              <a:t>When A = 1, High-Boost filtering reduces to regular high-pass filtering.</a:t>
            </a:r>
          </a:p>
          <a:p>
            <a:pPr algn="just"/>
            <a:endParaRPr lang="en-US" dirty="0"/>
          </a:p>
          <a:p>
            <a:pPr algn="just"/>
            <a:r>
              <a:rPr lang="en-US" dirty="0"/>
              <a:t>High-boost filtering can be implemented in the frequency domain with the composite filter:</a:t>
            </a:r>
          </a:p>
          <a:p>
            <a:pPr algn="just">
              <a:buNone/>
            </a:pPr>
            <a:r>
              <a:rPr lang="en-US" dirty="0"/>
              <a:t>	</a:t>
            </a:r>
          </a:p>
          <a:p>
            <a:pPr algn="just">
              <a:buNone/>
            </a:pPr>
            <a:r>
              <a:rPr lang="en-US" dirty="0"/>
              <a:t>	</a:t>
            </a:r>
          </a:p>
          <a:p>
            <a:pPr algn="just">
              <a:buNone/>
            </a:pPr>
            <a:r>
              <a:rPr lang="en-US" dirty="0"/>
              <a:t>	</a:t>
            </a:r>
          </a:p>
        </p:txBody>
      </p:sp>
      <p:graphicFrame>
        <p:nvGraphicFramePr>
          <p:cNvPr id="4" name="Object 3"/>
          <p:cNvGraphicFramePr>
            <a:graphicFrameLocks noChangeAspect="1"/>
          </p:cNvGraphicFramePr>
          <p:nvPr/>
        </p:nvGraphicFramePr>
        <p:xfrm>
          <a:off x="1371600" y="2057400"/>
          <a:ext cx="5791200" cy="609600"/>
        </p:xfrm>
        <a:graphic>
          <a:graphicData uri="http://schemas.openxmlformats.org/presentationml/2006/ole">
            <mc:AlternateContent xmlns:mc="http://schemas.openxmlformats.org/markup-compatibility/2006">
              <mc:Choice xmlns:v="urn:schemas-microsoft-com:vml" Requires="v">
                <p:oleObj spid="_x0000_s234498" name="Equation" r:id="rId2" imgW="2438280" imgH="253800" progId="">
                  <p:embed/>
                </p:oleObj>
              </mc:Choice>
              <mc:Fallback>
                <p:oleObj name="Equation" r:id="rId2" imgW="2438280" imgH="2538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57400"/>
                        <a:ext cx="5791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371600" y="2971800"/>
          <a:ext cx="5867400" cy="990600"/>
        </p:xfrm>
        <a:graphic>
          <a:graphicData uri="http://schemas.openxmlformats.org/presentationml/2006/ole">
            <mc:AlternateContent xmlns:mc="http://schemas.openxmlformats.org/markup-compatibility/2006">
              <mc:Choice xmlns:v="urn:schemas-microsoft-com:vml" Requires="v">
                <p:oleObj spid="_x0000_s234499" name="Equation" r:id="rId4" imgW="3403440" imgH="507960" progId="">
                  <p:embed/>
                </p:oleObj>
              </mc:Choice>
              <mc:Fallback>
                <p:oleObj name="Equation" r:id="rId4" imgW="3403440" imgH="50796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971800"/>
                        <a:ext cx="58674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1524000" y="5181600"/>
          <a:ext cx="5867400" cy="533400"/>
        </p:xfrm>
        <a:graphic>
          <a:graphicData uri="http://schemas.openxmlformats.org/presentationml/2006/ole">
            <mc:AlternateContent xmlns:mc="http://schemas.openxmlformats.org/markup-compatibility/2006">
              <mc:Choice xmlns:v="urn:schemas-microsoft-com:vml" Requires="v">
                <p:oleObj spid="_x0000_s234500" name="Equation" r:id="rId6" imgW="2705040" imgH="253800" progId="">
                  <p:embed/>
                </p:oleObj>
              </mc:Choice>
              <mc:Fallback>
                <p:oleObj name="Equation" r:id="rId6" imgW="2705040" imgH="25380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5181600"/>
                        <a:ext cx="5867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High Frequency Emphasis Filtering</a:t>
            </a:r>
          </a:p>
        </p:txBody>
      </p:sp>
      <p:sp>
        <p:nvSpPr>
          <p:cNvPr id="3" name="Content Placeholder 2"/>
          <p:cNvSpPr>
            <a:spLocks noGrp="1"/>
          </p:cNvSpPr>
          <p:nvPr>
            <p:ph idx="1"/>
          </p:nvPr>
        </p:nvSpPr>
        <p:spPr/>
        <p:txBody>
          <a:bodyPr>
            <a:normAutofit fontScale="70000" lnSpcReduction="20000"/>
          </a:bodyPr>
          <a:lstStyle/>
          <a:p>
            <a:pPr algn="just"/>
            <a:r>
              <a:rPr lang="en-US" dirty="0"/>
              <a:t>Sometimes it is advantageous to accentuate the contribution to enhancement made by the high frequency components of an image.</a:t>
            </a:r>
          </a:p>
          <a:p>
            <a:pPr algn="just"/>
            <a:endParaRPr lang="en-US" dirty="0"/>
          </a:p>
          <a:p>
            <a:pPr algn="just"/>
            <a:r>
              <a:rPr lang="en-US" dirty="0"/>
              <a:t>In that case, we simply multiply a high-pass filter function by a constant and add an offset so that the zero frequency term is not eliminated by the filter. This process is called </a:t>
            </a:r>
            <a:r>
              <a:rPr lang="en-US" dirty="0">
                <a:solidFill>
                  <a:srgbClr val="00B050"/>
                </a:solidFill>
              </a:rPr>
              <a:t>High-Frequency Emphasis</a:t>
            </a:r>
            <a:r>
              <a:rPr lang="en-US" dirty="0"/>
              <a:t>.</a:t>
            </a:r>
          </a:p>
          <a:p>
            <a:pPr algn="just"/>
            <a:endParaRPr lang="en-US" dirty="0"/>
          </a:p>
          <a:p>
            <a:pPr algn="just"/>
            <a:r>
              <a:rPr lang="en-US" dirty="0"/>
              <a:t>The above procedure has a filter function as follows:</a:t>
            </a:r>
          </a:p>
          <a:p>
            <a:pPr algn="just"/>
            <a:endParaRPr lang="en-US" dirty="0"/>
          </a:p>
          <a:p>
            <a:pPr algn="just"/>
            <a:endParaRPr lang="en-US" dirty="0"/>
          </a:p>
          <a:p>
            <a:pPr algn="just"/>
            <a:r>
              <a:rPr lang="en-US" dirty="0"/>
              <a:t>Typical values of a &amp; b are: </a:t>
            </a:r>
            <a:r>
              <a:rPr lang="en-US" dirty="0">
                <a:solidFill>
                  <a:srgbClr val="00B050"/>
                </a:solidFill>
              </a:rPr>
              <a:t>0.25 </a:t>
            </a:r>
            <a:r>
              <a:rPr lang="en-US" dirty="0">
                <a:solidFill>
                  <a:srgbClr val="00B050"/>
                </a:solidFill>
                <a:latin typeface="Calibri"/>
              </a:rPr>
              <a:t>≤ a ≤ 0.5, 1.5 ≤ b ≤ 2.0.</a:t>
            </a:r>
            <a:endParaRPr lang="en-US" dirty="0">
              <a:solidFill>
                <a:srgbClr val="00B050"/>
              </a:solidFill>
            </a:endParaRPr>
          </a:p>
          <a:p>
            <a:pPr algn="just">
              <a:buNone/>
            </a:pPr>
            <a:r>
              <a:rPr lang="en-US" dirty="0"/>
              <a:t>	</a:t>
            </a:r>
          </a:p>
        </p:txBody>
      </p:sp>
      <p:graphicFrame>
        <p:nvGraphicFramePr>
          <p:cNvPr id="4" name="Object 3"/>
          <p:cNvGraphicFramePr>
            <a:graphicFrameLocks noChangeAspect="1"/>
          </p:cNvGraphicFramePr>
          <p:nvPr/>
        </p:nvGraphicFramePr>
        <p:xfrm>
          <a:off x="990600" y="4648200"/>
          <a:ext cx="6172200" cy="533400"/>
        </p:xfrm>
        <a:graphic>
          <a:graphicData uri="http://schemas.openxmlformats.org/presentationml/2006/ole">
            <mc:AlternateContent xmlns:mc="http://schemas.openxmlformats.org/markup-compatibility/2006">
              <mc:Choice xmlns:v="urn:schemas-microsoft-com:vml" Requires="v">
                <p:oleObj spid="_x0000_s236546" name="Equation" r:id="rId2" imgW="2743200" imgH="253800" progId="">
                  <p:embed/>
                </p:oleObj>
              </mc:Choice>
              <mc:Fallback>
                <p:oleObj name="Equation" r:id="rId2" imgW="2743200" imgH="2538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648200"/>
                        <a:ext cx="6172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4294967295"/>
          </p:nvPr>
        </p:nvSpPr>
        <p:spPr>
          <a:xfrm>
            <a:off x="7042150" y="6243638"/>
            <a:ext cx="1905000" cy="457200"/>
          </a:xfrm>
          <a:prstGeom prst="rect">
            <a:avLst/>
          </a:prstGeom>
        </p:spPr>
        <p:txBody>
          <a:bodyPr/>
          <a:lstStyle/>
          <a:p>
            <a:fld id="{F2750402-C684-4EC5-B585-7C60DA96C414}" type="slidenum">
              <a:rPr lang="en-US" altLang="zh-CN"/>
              <a:pPr/>
              <a:t>89</a:t>
            </a:fld>
            <a:endParaRPr lang="en-US" altLang="zh-CN"/>
          </a:p>
        </p:txBody>
      </p:sp>
      <p:sp>
        <p:nvSpPr>
          <p:cNvPr id="125954" name="Rectangle 2"/>
          <p:cNvSpPr>
            <a:spLocks noGrp="1" noChangeArrowheads="1"/>
          </p:cNvSpPr>
          <p:nvPr>
            <p:ph type="title"/>
          </p:nvPr>
        </p:nvSpPr>
        <p:spPr/>
        <p:txBody>
          <a:bodyPr/>
          <a:lstStyle/>
          <a:p>
            <a:r>
              <a:rPr lang="en-US" altLang="zh-CN" dirty="0">
                <a:solidFill>
                  <a:srgbClr val="C00000"/>
                </a:solidFill>
              </a:rPr>
              <a:t>Homomorphic Filtering</a:t>
            </a:r>
          </a:p>
        </p:txBody>
      </p:sp>
      <p:sp>
        <p:nvSpPr>
          <p:cNvPr id="125955" name="Rectangle 3"/>
          <p:cNvSpPr>
            <a:spLocks noGrp="1" noChangeArrowheads="1"/>
          </p:cNvSpPr>
          <p:nvPr>
            <p:ph type="body" sz="half" idx="1"/>
          </p:nvPr>
        </p:nvSpPr>
        <p:spPr>
          <a:xfrm>
            <a:off x="381000" y="1447800"/>
            <a:ext cx="8512175" cy="4800600"/>
          </a:xfrm>
        </p:spPr>
        <p:txBody>
          <a:bodyPr>
            <a:normAutofit fontScale="92500" lnSpcReduction="20000"/>
          </a:bodyPr>
          <a:lstStyle/>
          <a:p>
            <a:pPr algn="just"/>
            <a:r>
              <a:rPr lang="en-US" altLang="zh-CN" dirty="0"/>
              <a:t>A simple image model:  illumination–reflection model.</a:t>
            </a:r>
          </a:p>
          <a:p>
            <a:pPr algn="just"/>
            <a:endParaRPr lang="en-US" altLang="zh-CN" dirty="0"/>
          </a:p>
          <a:p>
            <a:pPr algn="just"/>
            <a:r>
              <a:rPr lang="en-US" altLang="zh-CN" i="1" dirty="0"/>
              <a:t>f(x , y)</a:t>
            </a:r>
            <a:r>
              <a:rPr lang="en-US" altLang="zh-CN" dirty="0"/>
              <a:t> : the intensity. Also called the gray level for monochrome image.</a:t>
            </a:r>
          </a:p>
          <a:p>
            <a:pPr algn="just"/>
            <a:endParaRPr lang="en-US" altLang="zh-CN" i="1" dirty="0"/>
          </a:p>
          <a:p>
            <a:pPr algn="just"/>
            <a:r>
              <a:rPr lang="en-US" altLang="zh-CN" dirty="0"/>
              <a:t>f(x , y) = </a:t>
            </a:r>
            <a:r>
              <a:rPr lang="en-US" altLang="zh-CN" dirty="0" err="1"/>
              <a:t>i</a:t>
            </a:r>
            <a:r>
              <a:rPr lang="en-US" altLang="zh-CN" dirty="0"/>
              <a:t>(x , y)*r(x , y), where</a:t>
            </a:r>
          </a:p>
          <a:p>
            <a:pPr lvl="1" algn="just"/>
            <a:endParaRPr lang="en-US" altLang="zh-CN" dirty="0"/>
          </a:p>
          <a:p>
            <a:pPr lvl="1" algn="just"/>
            <a:r>
              <a:rPr lang="en-US" altLang="zh-CN" dirty="0"/>
              <a:t>0 ≤ </a:t>
            </a:r>
            <a:r>
              <a:rPr lang="en-US" altLang="zh-CN" dirty="0" err="1"/>
              <a:t>i</a:t>
            </a:r>
            <a:r>
              <a:rPr lang="en-US" altLang="zh-CN" dirty="0"/>
              <a:t>(x , y) ≤ </a:t>
            </a:r>
            <a:r>
              <a:rPr lang="en-US" altLang="zh-CN" dirty="0" err="1"/>
              <a:t>Inf</a:t>
            </a:r>
            <a:r>
              <a:rPr lang="en-US" altLang="zh-CN" dirty="0"/>
              <a:t>, the illumination.</a:t>
            </a:r>
          </a:p>
          <a:p>
            <a:pPr lvl="1" algn="just"/>
            <a:endParaRPr lang="en-US" altLang="zh-CN" dirty="0"/>
          </a:p>
          <a:p>
            <a:pPr lvl="1" algn="just"/>
            <a:r>
              <a:rPr lang="en-US" altLang="zh-CN" dirty="0"/>
              <a:t>0 ≤ r(x , y) ≤ 1, the reflectance.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Few Important Points About DFT</a:t>
            </a:r>
          </a:p>
        </p:txBody>
      </p:sp>
      <p:sp>
        <p:nvSpPr>
          <p:cNvPr id="3" name="Content Placeholder 2"/>
          <p:cNvSpPr>
            <a:spLocks noGrp="1"/>
          </p:cNvSpPr>
          <p:nvPr>
            <p:ph idx="1"/>
          </p:nvPr>
        </p:nvSpPr>
        <p:spPr/>
        <p:txBody>
          <a:bodyPr>
            <a:normAutofit fontScale="77500" lnSpcReduction="20000"/>
          </a:bodyPr>
          <a:lstStyle/>
          <a:p>
            <a:pPr algn="just"/>
            <a:endParaRPr lang="en-US" dirty="0"/>
          </a:p>
          <a:p>
            <a:pPr algn="just"/>
            <a:r>
              <a:rPr lang="en-US" dirty="0"/>
              <a:t>In DFT, the function f(x), x = 0, 1, …, M – 1 represents M samples from its continuous counterpart.</a:t>
            </a:r>
          </a:p>
          <a:p>
            <a:pPr algn="just"/>
            <a:endParaRPr lang="en-US" dirty="0"/>
          </a:p>
          <a:p>
            <a:pPr algn="just"/>
            <a:r>
              <a:rPr lang="en-US" dirty="0"/>
              <a:t>The points are taken at equally spaced, but otherwise arbitrary points.</a:t>
            </a:r>
          </a:p>
          <a:p>
            <a:pPr algn="just"/>
            <a:endParaRPr lang="en-US" dirty="0"/>
          </a:p>
          <a:p>
            <a:pPr algn="just"/>
            <a:r>
              <a:rPr lang="en-US" dirty="0"/>
              <a:t>The first sample point is x</a:t>
            </a:r>
            <a:r>
              <a:rPr lang="en-US" baseline="-25000" dirty="0"/>
              <a:t>0</a:t>
            </a:r>
            <a:r>
              <a:rPr lang="en-US" dirty="0"/>
              <a:t>, the next one is x</a:t>
            </a:r>
            <a:r>
              <a:rPr lang="en-US" baseline="-25000" dirty="0"/>
              <a:t>0</a:t>
            </a:r>
            <a:r>
              <a:rPr lang="en-US" dirty="0"/>
              <a:t> + </a:t>
            </a:r>
            <a:r>
              <a:rPr lang="el-GR" dirty="0">
                <a:latin typeface="Calibri"/>
              </a:rPr>
              <a:t>Δ</a:t>
            </a:r>
            <a:r>
              <a:rPr lang="en-US" dirty="0">
                <a:latin typeface="Calibri"/>
              </a:rPr>
              <a:t>x, the </a:t>
            </a:r>
            <a:r>
              <a:rPr lang="en-US" dirty="0" err="1">
                <a:latin typeface="Calibri"/>
              </a:rPr>
              <a:t>k</a:t>
            </a:r>
            <a:r>
              <a:rPr lang="en-US" baseline="30000" dirty="0" err="1">
                <a:latin typeface="Calibri"/>
              </a:rPr>
              <a:t>th</a:t>
            </a:r>
            <a:r>
              <a:rPr lang="en-US" dirty="0">
                <a:latin typeface="Calibri"/>
              </a:rPr>
              <a:t> sample point is x</a:t>
            </a:r>
            <a:r>
              <a:rPr lang="en-US" baseline="-25000" dirty="0">
                <a:latin typeface="Calibri"/>
              </a:rPr>
              <a:t>0</a:t>
            </a:r>
            <a:r>
              <a:rPr lang="en-US" dirty="0">
                <a:latin typeface="Calibri"/>
              </a:rPr>
              <a:t> + k </a:t>
            </a:r>
            <a:r>
              <a:rPr lang="el-GR" dirty="0"/>
              <a:t>Δ</a:t>
            </a:r>
            <a:r>
              <a:rPr lang="en-US" dirty="0"/>
              <a:t>x, the final point is x</a:t>
            </a:r>
            <a:r>
              <a:rPr lang="en-US" baseline="-25000" dirty="0"/>
              <a:t>0</a:t>
            </a:r>
            <a:r>
              <a:rPr lang="en-US" dirty="0"/>
              <a:t> + (M – 1) </a:t>
            </a:r>
            <a:r>
              <a:rPr lang="el-GR" dirty="0"/>
              <a:t>Δ</a:t>
            </a:r>
            <a:r>
              <a:rPr lang="en-US" dirty="0"/>
              <a:t>x.</a:t>
            </a:r>
          </a:p>
          <a:p>
            <a:pPr algn="just"/>
            <a:endParaRPr lang="en-US" dirty="0"/>
          </a:p>
          <a:p>
            <a:pPr algn="just"/>
            <a:r>
              <a:rPr lang="en-US" dirty="0"/>
              <a:t>In general, f(k) is used to mean f(x</a:t>
            </a:r>
            <a:r>
              <a:rPr lang="en-US" baseline="-25000" dirty="0"/>
              <a:t>0</a:t>
            </a:r>
            <a:r>
              <a:rPr lang="en-US" dirty="0"/>
              <a:t> + k </a:t>
            </a:r>
            <a:r>
              <a:rPr lang="el-GR" dirty="0"/>
              <a:t>Δ</a:t>
            </a:r>
            <a:r>
              <a:rPr lang="en-US" dirty="0"/>
              <a:t>x).</a:t>
            </a:r>
          </a:p>
          <a:p>
            <a:pPr algn="just"/>
            <a:endParaRPr lang="en-US" dirty="0"/>
          </a:p>
          <a:p>
            <a:pPr algn="just"/>
            <a:endParaRPr lang="en-US" dirty="0"/>
          </a:p>
          <a:p>
            <a:pPr algn="just">
              <a:buNone/>
            </a:pPr>
            <a:endParaRPr lang="en-US" dirty="0"/>
          </a:p>
        </p:txBody>
      </p:sp>
      <p:graphicFrame>
        <p:nvGraphicFramePr>
          <p:cNvPr id="4" name="Object 3"/>
          <p:cNvGraphicFramePr>
            <a:graphicFrameLocks noChangeAspect="1"/>
          </p:cNvGraphicFramePr>
          <p:nvPr/>
        </p:nvGraphicFramePr>
        <p:xfrm>
          <a:off x="1430338" y="5562600"/>
          <a:ext cx="6037262" cy="469900"/>
        </p:xfrm>
        <a:graphic>
          <a:graphicData uri="http://schemas.openxmlformats.org/presentationml/2006/ole">
            <mc:AlternateContent xmlns:mc="http://schemas.openxmlformats.org/markup-compatibility/2006">
              <mc:Choice xmlns:v="urn:schemas-microsoft-com:vml" Requires="v">
                <p:oleObj spid="_x0000_s126978" name="Equation" r:id="rId2" imgW="2476440" imgH="241200" progId="">
                  <p:embed/>
                </p:oleObj>
              </mc:Choice>
              <mc:Fallback>
                <p:oleObj name="Equation" r:id="rId2" imgW="2476440" imgH="2412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0338" y="5562600"/>
                        <a:ext cx="6037262"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4294967295"/>
          </p:nvPr>
        </p:nvSpPr>
        <p:spPr>
          <a:xfrm>
            <a:off x="7042150" y="6243638"/>
            <a:ext cx="1905000" cy="457200"/>
          </a:xfrm>
          <a:prstGeom prst="rect">
            <a:avLst/>
          </a:prstGeom>
        </p:spPr>
        <p:txBody>
          <a:bodyPr/>
          <a:lstStyle/>
          <a:p>
            <a:fld id="{D32F0CEC-391F-4416-BF19-003310524BD3}" type="slidenum">
              <a:rPr lang="en-US" altLang="zh-CN"/>
              <a:pPr/>
              <a:t>90</a:t>
            </a:fld>
            <a:endParaRPr lang="en-US" altLang="zh-CN"/>
          </a:p>
        </p:txBody>
      </p:sp>
      <p:sp>
        <p:nvSpPr>
          <p:cNvPr id="130050" name="Rectangle 2"/>
          <p:cNvSpPr>
            <a:spLocks noGrp="1" noChangeArrowheads="1"/>
          </p:cNvSpPr>
          <p:nvPr>
            <p:ph type="title"/>
          </p:nvPr>
        </p:nvSpPr>
        <p:spPr/>
        <p:txBody>
          <a:bodyPr/>
          <a:lstStyle/>
          <a:p>
            <a:r>
              <a:rPr lang="en-US" altLang="zh-CN" dirty="0">
                <a:solidFill>
                  <a:srgbClr val="C00000"/>
                </a:solidFill>
              </a:rPr>
              <a:t>Homomorphic Filtering</a:t>
            </a:r>
            <a:endParaRPr lang="en-US" altLang="zh-CN" dirty="0"/>
          </a:p>
        </p:txBody>
      </p:sp>
      <p:sp>
        <p:nvSpPr>
          <p:cNvPr id="130051" name="Rectangle 3"/>
          <p:cNvSpPr>
            <a:spLocks noGrp="1" noChangeArrowheads="1"/>
          </p:cNvSpPr>
          <p:nvPr>
            <p:ph type="body" sz="half" idx="1"/>
          </p:nvPr>
        </p:nvSpPr>
        <p:spPr>
          <a:xfrm>
            <a:off x="304800" y="1524000"/>
            <a:ext cx="8588375" cy="4800600"/>
          </a:xfrm>
        </p:spPr>
        <p:txBody>
          <a:bodyPr>
            <a:normAutofit fontScale="77500" lnSpcReduction="20000"/>
          </a:bodyPr>
          <a:lstStyle/>
          <a:p>
            <a:pPr algn="just"/>
            <a:r>
              <a:rPr lang="en-US" altLang="zh-CN" dirty="0"/>
              <a:t>The illumination component</a:t>
            </a:r>
          </a:p>
          <a:p>
            <a:pPr lvl="1" algn="just"/>
            <a:r>
              <a:rPr lang="en-US" altLang="zh-CN" dirty="0"/>
              <a:t>Slow spatial variations</a:t>
            </a:r>
          </a:p>
          <a:p>
            <a:pPr lvl="1" algn="just"/>
            <a:r>
              <a:rPr lang="en-US" altLang="zh-CN" dirty="0"/>
              <a:t>Low frequency</a:t>
            </a:r>
          </a:p>
          <a:p>
            <a:pPr algn="just"/>
            <a:endParaRPr lang="en-US" altLang="zh-CN" dirty="0"/>
          </a:p>
          <a:p>
            <a:pPr algn="just"/>
            <a:r>
              <a:rPr lang="en-US" altLang="zh-CN" dirty="0"/>
              <a:t>The reflectance component</a:t>
            </a:r>
          </a:p>
          <a:p>
            <a:pPr lvl="1" algn="just"/>
            <a:r>
              <a:rPr lang="en-US" altLang="zh-CN" dirty="0"/>
              <a:t>Vary abruptly, particularly at the junctions of dissimilar objects</a:t>
            </a:r>
          </a:p>
          <a:p>
            <a:pPr lvl="1" algn="just"/>
            <a:r>
              <a:rPr lang="en-US" altLang="zh-CN" dirty="0"/>
              <a:t>High frequency</a:t>
            </a:r>
          </a:p>
          <a:p>
            <a:pPr algn="just"/>
            <a:endParaRPr lang="en-US" altLang="zh-CN" dirty="0"/>
          </a:p>
          <a:p>
            <a:pPr algn="just"/>
            <a:r>
              <a:rPr lang="en-US" altLang="zh-CN" dirty="0"/>
              <a:t>Homomorphic filters</a:t>
            </a:r>
          </a:p>
          <a:p>
            <a:pPr lvl="1" algn="just"/>
            <a:r>
              <a:rPr lang="en-US" altLang="zh-CN" dirty="0"/>
              <a:t>Effect low and high frequency differently</a:t>
            </a:r>
          </a:p>
          <a:p>
            <a:pPr lvl="1" algn="just"/>
            <a:r>
              <a:rPr lang="en-US" altLang="zh-CN" dirty="0"/>
              <a:t>Compress the low frequency dynamic range </a:t>
            </a:r>
          </a:p>
          <a:p>
            <a:pPr marL="457200" lvl="1" indent="0" algn="just">
              <a:buNone/>
            </a:pPr>
            <a:r>
              <a:rPr lang="en-US" altLang="zh-CN" dirty="0"/>
              <a:t>     (brightness compression)</a:t>
            </a:r>
          </a:p>
          <a:p>
            <a:pPr lvl="1" algn="just"/>
            <a:r>
              <a:rPr lang="en-US" altLang="zh-CN" dirty="0"/>
              <a:t>Enhance the contrast in high frequency</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C00000"/>
                </a:solidFill>
              </a:rPr>
              <a:t>Homomorphic Filtering</a:t>
            </a:r>
            <a:endParaRPr lang="en-US" dirty="0"/>
          </a:p>
        </p:txBody>
      </p:sp>
      <p:sp>
        <p:nvSpPr>
          <p:cNvPr id="3" name="Content Placeholder 2"/>
          <p:cNvSpPr>
            <a:spLocks noGrp="1"/>
          </p:cNvSpPr>
          <p:nvPr>
            <p:ph idx="1"/>
          </p:nvPr>
        </p:nvSpPr>
        <p:spPr/>
        <p:txBody>
          <a:bodyPr/>
          <a:lstStyle/>
          <a:p>
            <a:pPr algn="just"/>
            <a:r>
              <a:rPr lang="en-US" dirty="0"/>
              <a:t>Suppose we define,</a:t>
            </a:r>
          </a:p>
          <a:p>
            <a:pPr algn="just"/>
            <a:endParaRPr lang="en-US" dirty="0"/>
          </a:p>
          <a:p>
            <a:pPr algn="just"/>
            <a:endParaRPr lang="en-US" dirty="0"/>
          </a:p>
          <a:p>
            <a:pPr algn="just"/>
            <a:r>
              <a:rPr lang="en-US" dirty="0"/>
              <a:t>Then taking Fourier Transform,</a:t>
            </a:r>
          </a:p>
        </p:txBody>
      </p:sp>
      <p:graphicFrame>
        <p:nvGraphicFramePr>
          <p:cNvPr id="5" name="Object 4"/>
          <p:cNvGraphicFramePr>
            <a:graphicFrameLocks noChangeAspect="1"/>
          </p:cNvGraphicFramePr>
          <p:nvPr/>
        </p:nvGraphicFramePr>
        <p:xfrm>
          <a:off x="762000" y="2362200"/>
          <a:ext cx="7848600" cy="914400"/>
        </p:xfrm>
        <a:graphic>
          <a:graphicData uri="http://schemas.openxmlformats.org/presentationml/2006/ole">
            <mc:AlternateContent xmlns:mc="http://schemas.openxmlformats.org/markup-compatibility/2006">
              <mc:Choice xmlns:v="urn:schemas-microsoft-com:vml" Requires="v">
                <p:oleObj spid="_x0000_s277507" name="Equation" r:id="rId2" imgW="2666880" imgH="253800" progId="">
                  <p:embed/>
                </p:oleObj>
              </mc:Choice>
              <mc:Fallback>
                <p:oleObj name="Equation" r:id="rId2" imgW="2666880" imgH="25380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62200"/>
                        <a:ext cx="78486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762000" y="3962400"/>
          <a:ext cx="7848600" cy="1905000"/>
        </p:xfrm>
        <a:graphic>
          <a:graphicData uri="http://schemas.openxmlformats.org/presentationml/2006/ole">
            <mc:AlternateContent xmlns:mc="http://schemas.openxmlformats.org/markup-compatibility/2006">
              <mc:Choice xmlns:v="urn:schemas-microsoft-com:vml" Requires="v">
                <p:oleObj spid="_x0000_s277508" name="Equation" r:id="rId4" imgW="2590560" imgH="533160" progId="">
                  <p:embed/>
                </p:oleObj>
              </mc:Choice>
              <mc:Fallback>
                <p:oleObj name="Equation" r:id="rId4" imgW="2590560" imgH="53316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962400"/>
                        <a:ext cx="78486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C00000"/>
                </a:solidFill>
              </a:rPr>
              <a:t>Homomorphic Filtering</a:t>
            </a:r>
            <a:endParaRPr lang="en-US" dirty="0"/>
          </a:p>
        </p:txBody>
      </p:sp>
      <p:sp>
        <p:nvSpPr>
          <p:cNvPr id="3" name="Content Placeholder 2"/>
          <p:cNvSpPr>
            <a:spLocks noGrp="1"/>
          </p:cNvSpPr>
          <p:nvPr>
            <p:ph idx="1"/>
          </p:nvPr>
        </p:nvSpPr>
        <p:spPr>
          <a:xfrm>
            <a:off x="457200" y="1295400"/>
            <a:ext cx="8229600" cy="4830763"/>
          </a:xfrm>
        </p:spPr>
        <p:txBody>
          <a:bodyPr/>
          <a:lstStyle/>
          <a:p>
            <a:pPr algn="just"/>
            <a:r>
              <a:rPr lang="en-US" dirty="0"/>
              <a:t>Suppose, we can filter Z(u , v) using a filter function H(u , v). So we get, </a:t>
            </a:r>
          </a:p>
          <a:p>
            <a:pPr algn="just"/>
            <a:endParaRPr lang="en-US" dirty="0"/>
          </a:p>
          <a:p>
            <a:pPr algn="just"/>
            <a:endParaRPr lang="en-US" dirty="0"/>
          </a:p>
          <a:p>
            <a:pPr algn="just"/>
            <a:endParaRPr lang="en-US" dirty="0"/>
          </a:p>
          <a:p>
            <a:pPr algn="just"/>
            <a:r>
              <a:rPr lang="en-US" dirty="0"/>
              <a:t>Taking inverse Fourier Transform,</a:t>
            </a:r>
          </a:p>
        </p:txBody>
      </p:sp>
      <p:graphicFrame>
        <p:nvGraphicFramePr>
          <p:cNvPr id="4" name="Object 3"/>
          <p:cNvGraphicFramePr>
            <a:graphicFrameLocks noChangeAspect="1"/>
          </p:cNvGraphicFramePr>
          <p:nvPr/>
        </p:nvGraphicFramePr>
        <p:xfrm>
          <a:off x="762000" y="2590800"/>
          <a:ext cx="7772400" cy="1524000"/>
        </p:xfrm>
        <a:graphic>
          <a:graphicData uri="http://schemas.openxmlformats.org/presentationml/2006/ole">
            <mc:AlternateContent xmlns:mc="http://schemas.openxmlformats.org/markup-compatibility/2006">
              <mc:Choice xmlns:v="urn:schemas-microsoft-com:vml" Requires="v">
                <p:oleObj spid="_x0000_s278530" name="Equation" r:id="rId2" imgW="2705040" imgH="507960" progId="">
                  <p:embed/>
                </p:oleObj>
              </mc:Choice>
              <mc:Fallback>
                <p:oleObj name="Equation" r:id="rId2" imgW="2705040" imgH="5079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90800"/>
                        <a:ext cx="77724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685800" y="4648200"/>
          <a:ext cx="8153400" cy="1752600"/>
        </p:xfrm>
        <a:graphic>
          <a:graphicData uri="http://schemas.openxmlformats.org/presentationml/2006/ole">
            <mc:AlternateContent xmlns:mc="http://schemas.openxmlformats.org/markup-compatibility/2006">
              <mc:Choice xmlns:v="urn:schemas-microsoft-com:vml" Requires="v">
                <p:oleObj spid="_x0000_s278531" name="Equation" r:id="rId4" imgW="3377880" imgH="533160" progId="">
                  <p:embed/>
                </p:oleObj>
              </mc:Choice>
              <mc:Fallback>
                <p:oleObj name="Equation" r:id="rId4" imgW="3377880" imgH="53316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648200"/>
                        <a:ext cx="815340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C00000"/>
                </a:solidFill>
              </a:rPr>
              <a:t>Homomorphic Filtering</a:t>
            </a:r>
            <a:endParaRPr lang="en-US" dirty="0"/>
          </a:p>
        </p:txBody>
      </p:sp>
      <p:sp>
        <p:nvSpPr>
          <p:cNvPr id="3" name="Content Placeholder 2"/>
          <p:cNvSpPr>
            <a:spLocks noGrp="1"/>
          </p:cNvSpPr>
          <p:nvPr>
            <p:ph idx="1"/>
          </p:nvPr>
        </p:nvSpPr>
        <p:spPr/>
        <p:txBody>
          <a:bodyPr/>
          <a:lstStyle/>
          <a:p>
            <a:pPr algn="just"/>
            <a:r>
              <a:rPr lang="en-US" dirty="0"/>
              <a:t>If g(x , y) denote the filtered image, then</a:t>
            </a:r>
          </a:p>
          <a:p>
            <a:pPr algn="just"/>
            <a:endParaRPr lang="en-US" dirty="0"/>
          </a:p>
          <a:p>
            <a:pPr algn="just"/>
            <a:endParaRPr lang="en-US" dirty="0"/>
          </a:p>
          <a:p>
            <a:pPr algn="just"/>
            <a:endParaRPr lang="en-US" dirty="0"/>
          </a:p>
          <a:p>
            <a:pPr algn="just"/>
            <a:endParaRPr lang="en-US" dirty="0"/>
          </a:p>
          <a:p>
            <a:pPr algn="just"/>
            <a:r>
              <a:rPr lang="en-US" dirty="0"/>
              <a:t>Here i</a:t>
            </a:r>
            <a:r>
              <a:rPr lang="en-US" baseline="-25000" dirty="0"/>
              <a:t>0</a:t>
            </a:r>
            <a:r>
              <a:rPr lang="en-US" dirty="0"/>
              <a:t>(x , y) and r</a:t>
            </a:r>
            <a:r>
              <a:rPr lang="en-US" baseline="-25000" dirty="0"/>
              <a:t>0</a:t>
            </a:r>
            <a:r>
              <a:rPr lang="en-US" dirty="0"/>
              <a:t>(x , y) are the illumination and reflectance components of the processed image.</a:t>
            </a:r>
          </a:p>
        </p:txBody>
      </p:sp>
      <p:graphicFrame>
        <p:nvGraphicFramePr>
          <p:cNvPr id="4" name="Object 3"/>
          <p:cNvGraphicFramePr>
            <a:graphicFrameLocks noChangeAspect="1"/>
          </p:cNvGraphicFramePr>
          <p:nvPr/>
        </p:nvGraphicFramePr>
        <p:xfrm>
          <a:off x="838200" y="2209800"/>
          <a:ext cx="7772400" cy="2057400"/>
        </p:xfrm>
        <a:graphic>
          <a:graphicData uri="http://schemas.openxmlformats.org/presentationml/2006/ole">
            <mc:AlternateContent xmlns:mc="http://schemas.openxmlformats.org/markup-compatibility/2006">
              <mc:Choice xmlns:v="urn:schemas-microsoft-com:vml" Requires="v">
                <p:oleObj spid="_x0000_s288769" name="Equation" r:id="rId2" imgW="2108160" imgH="533160" progId="">
                  <p:embed/>
                </p:oleObj>
              </mc:Choice>
              <mc:Fallback>
                <p:oleObj name="Equation" r:id="rId2" imgW="2108160" imgH="533160" progId="">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7772400" cy="205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D8C08D5-1DF9-4E19-8A9F-E6A74BC63E12}" type="slidenum">
              <a:rPr lang="en-US" altLang="zh-CN"/>
              <a:pPr/>
              <a:t>94</a:t>
            </a:fld>
            <a:endParaRPr lang="en-US" altLang="zh-CN"/>
          </a:p>
        </p:txBody>
      </p:sp>
      <p:sp>
        <p:nvSpPr>
          <p:cNvPr id="132098" name="Rectangle 2"/>
          <p:cNvSpPr>
            <a:spLocks noGrp="1" noChangeArrowheads="1"/>
          </p:cNvSpPr>
          <p:nvPr>
            <p:ph type="title"/>
          </p:nvPr>
        </p:nvSpPr>
        <p:spPr/>
        <p:txBody>
          <a:bodyPr/>
          <a:lstStyle/>
          <a:p>
            <a:r>
              <a:rPr lang="en-US" altLang="zh-CN" dirty="0">
                <a:solidFill>
                  <a:srgbClr val="C00000"/>
                </a:solidFill>
              </a:rPr>
              <a:t>Homomorphic Filtering</a:t>
            </a:r>
            <a:endParaRPr lang="en-US" altLang="zh-CN" dirty="0"/>
          </a:p>
        </p:txBody>
      </p:sp>
      <p:pic>
        <p:nvPicPr>
          <p:cNvPr id="132102" name="Picture 6"/>
          <p:cNvPicPr>
            <a:picLocks noGrp="1" noChangeAspect="1" noChangeArrowheads="1"/>
          </p:cNvPicPr>
          <p:nvPr>
            <p:ph idx="1"/>
          </p:nvPr>
        </p:nvPicPr>
        <p:blipFill>
          <a:blip r:embed="rId3" cstate="print"/>
          <a:srcRect/>
          <a:stretch>
            <a:fillRect/>
          </a:stretch>
        </p:blipFill>
        <p:spPr>
          <a:xfrm>
            <a:off x="228600" y="2819399"/>
            <a:ext cx="8610600" cy="1524001"/>
          </a:xfrm>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C00000"/>
                </a:solidFill>
              </a:rPr>
              <a:t>Homomorphic Filtering</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In homomorphic filtering, the filter function H(u , v) affects high and low frequency components of DFT in different, controllable ways.</a:t>
            </a:r>
          </a:p>
          <a:p>
            <a:pPr algn="just"/>
            <a:endParaRPr lang="en-US" dirty="0"/>
          </a:p>
          <a:p>
            <a:pPr algn="just"/>
            <a:r>
              <a:rPr lang="en-US" dirty="0"/>
              <a:t>In the next diagram, we have such a filter function in 2 dimension.</a:t>
            </a:r>
          </a:p>
          <a:p>
            <a:pPr algn="just"/>
            <a:endParaRPr lang="en-US" dirty="0"/>
          </a:p>
          <a:p>
            <a:pPr algn="just"/>
            <a:r>
              <a:rPr lang="en-US" dirty="0"/>
              <a:t>If the parameters </a:t>
            </a:r>
            <a:r>
              <a:rPr lang="el-GR" dirty="0">
                <a:latin typeface="Calibri"/>
              </a:rPr>
              <a:t>γ</a:t>
            </a:r>
            <a:r>
              <a:rPr lang="en-US" baseline="-25000" dirty="0">
                <a:latin typeface="Calibri"/>
              </a:rPr>
              <a:t>L</a:t>
            </a:r>
            <a:r>
              <a:rPr lang="en-US" dirty="0">
                <a:latin typeface="Calibri"/>
              </a:rPr>
              <a:t> and </a:t>
            </a:r>
            <a:r>
              <a:rPr lang="el-GR" dirty="0"/>
              <a:t>γ</a:t>
            </a:r>
            <a:r>
              <a:rPr lang="en-US" baseline="-25000" dirty="0"/>
              <a:t>H</a:t>
            </a:r>
            <a:r>
              <a:rPr lang="en-US" dirty="0"/>
              <a:t> are chosen so that </a:t>
            </a:r>
            <a:r>
              <a:rPr lang="el-GR" dirty="0"/>
              <a:t>γ</a:t>
            </a:r>
            <a:r>
              <a:rPr lang="en-US" baseline="-25000" dirty="0"/>
              <a:t>L</a:t>
            </a:r>
            <a:r>
              <a:rPr lang="en-US" dirty="0"/>
              <a:t> &lt; 1 and </a:t>
            </a:r>
            <a:r>
              <a:rPr lang="el-GR" dirty="0"/>
              <a:t>γ</a:t>
            </a:r>
            <a:r>
              <a:rPr lang="en-US" baseline="-25000" dirty="0"/>
              <a:t>H</a:t>
            </a:r>
            <a:r>
              <a:rPr lang="en-US" dirty="0"/>
              <a:t> &gt; 1, the above filter function tends to</a:t>
            </a:r>
          </a:p>
          <a:p>
            <a:pPr lvl="1" algn="just"/>
            <a:r>
              <a:rPr lang="en-US" dirty="0">
                <a:solidFill>
                  <a:srgbClr val="FF0000"/>
                </a:solidFill>
              </a:rPr>
              <a:t> Attenuate the contribution made by low frequencies (illumination), and</a:t>
            </a:r>
          </a:p>
          <a:p>
            <a:pPr lvl="1" algn="just"/>
            <a:r>
              <a:rPr lang="en-US" dirty="0">
                <a:solidFill>
                  <a:srgbClr val="FF0000"/>
                </a:solidFill>
              </a:rPr>
              <a:t>Amplify the contribution made by high frequencies (reflectance).</a:t>
            </a:r>
          </a:p>
          <a:p>
            <a:pPr lvl="1" algn="just"/>
            <a:endParaRPr lang="en-US" dirty="0"/>
          </a:p>
          <a:p>
            <a:pPr algn="just"/>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7CFC5BE-EB6C-455B-AC3F-938608862D3A}" type="slidenum">
              <a:rPr lang="en-US" altLang="zh-CN"/>
              <a:pPr/>
              <a:t>96</a:t>
            </a:fld>
            <a:endParaRPr lang="en-US" altLang="zh-CN"/>
          </a:p>
        </p:txBody>
      </p:sp>
      <p:sp>
        <p:nvSpPr>
          <p:cNvPr id="135170" name="Rectangle 2"/>
          <p:cNvSpPr>
            <a:spLocks noGrp="1" noChangeArrowheads="1"/>
          </p:cNvSpPr>
          <p:nvPr>
            <p:ph type="title"/>
          </p:nvPr>
        </p:nvSpPr>
        <p:spPr/>
        <p:txBody>
          <a:bodyPr/>
          <a:lstStyle/>
          <a:p>
            <a:r>
              <a:rPr lang="en-US" altLang="zh-CN" dirty="0">
                <a:solidFill>
                  <a:srgbClr val="C00000"/>
                </a:solidFill>
              </a:rPr>
              <a:t>Homomorphic Filtering</a:t>
            </a:r>
            <a:endParaRPr lang="en-US" altLang="zh-CN" dirty="0"/>
          </a:p>
        </p:txBody>
      </p:sp>
      <p:pic>
        <p:nvPicPr>
          <p:cNvPr id="135174" name="Picture 6"/>
          <p:cNvPicPr>
            <a:picLocks noGrp="1" noChangeAspect="1" noChangeArrowheads="1"/>
          </p:cNvPicPr>
          <p:nvPr>
            <p:ph idx="1"/>
          </p:nvPr>
        </p:nvPicPr>
        <p:blipFill>
          <a:blip r:embed="rId3" cstate="print"/>
          <a:srcRect/>
          <a:stretch>
            <a:fillRect/>
          </a:stretch>
        </p:blipFill>
        <p:spPr>
          <a:xfrm>
            <a:off x="533400" y="1600200"/>
            <a:ext cx="7926388" cy="4648200"/>
          </a:xfrm>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C00000"/>
                </a:solidFill>
              </a:rPr>
              <a:t>Homomorphic Filtering</a:t>
            </a:r>
            <a:endParaRPr lang="en-US" dirty="0"/>
          </a:p>
        </p:txBody>
      </p:sp>
      <p:sp>
        <p:nvSpPr>
          <p:cNvPr id="3" name="Content Placeholder 2"/>
          <p:cNvSpPr>
            <a:spLocks noGrp="1"/>
          </p:cNvSpPr>
          <p:nvPr>
            <p:ph idx="1"/>
          </p:nvPr>
        </p:nvSpPr>
        <p:spPr/>
        <p:txBody>
          <a:bodyPr/>
          <a:lstStyle/>
          <a:p>
            <a:pPr algn="just"/>
            <a:r>
              <a:rPr lang="en-US" dirty="0"/>
              <a:t>A typical filter function having above mentioned nature is the following:</a:t>
            </a:r>
          </a:p>
          <a:p>
            <a:pPr algn="just"/>
            <a:endParaRPr lang="en-US" dirty="0"/>
          </a:p>
          <a:p>
            <a:pPr algn="just"/>
            <a:endParaRPr lang="en-US" dirty="0"/>
          </a:p>
          <a:p>
            <a:pPr algn="just"/>
            <a:endParaRPr lang="en-US" dirty="0"/>
          </a:p>
          <a:p>
            <a:pPr algn="just"/>
            <a:r>
              <a:rPr lang="en-US" dirty="0"/>
              <a:t>The constant c controls the sharpness of the slope of the function as it transitions from </a:t>
            </a:r>
            <a:r>
              <a:rPr lang="el-GR" dirty="0">
                <a:latin typeface="Calibri"/>
              </a:rPr>
              <a:t>γ</a:t>
            </a:r>
            <a:r>
              <a:rPr lang="en-US" baseline="-25000" dirty="0">
                <a:latin typeface="Calibri"/>
              </a:rPr>
              <a:t>L</a:t>
            </a:r>
            <a:r>
              <a:rPr lang="en-US" dirty="0">
                <a:latin typeface="Calibri"/>
              </a:rPr>
              <a:t> to </a:t>
            </a:r>
            <a:r>
              <a:rPr lang="el-GR" dirty="0">
                <a:latin typeface="Calibri"/>
              </a:rPr>
              <a:t>γ</a:t>
            </a:r>
            <a:r>
              <a:rPr lang="en-US" baseline="-25000" dirty="0">
                <a:latin typeface="Calibri"/>
              </a:rPr>
              <a:t>H</a:t>
            </a:r>
            <a:r>
              <a:rPr lang="en-US" dirty="0">
                <a:latin typeface="Calibri"/>
              </a:rPr>
              <a:t>.</a:t>
            </a:r>
            <a:endParaRPr lang="en-US" dirty="0"/>
          </a:p>
        </p:txBody>
      </p:sp>
      <p:graphicFrame>
        <p:nvGraphicFramePr>
          <p:cNvPr id="4" name="Object 3"/>
          <p:cNvGraphicFramePr>
            <a:graphicFrameLocks noChangeAspect="1"/>
          </p:cNvGraphicFramePr>
          <p:nvPr/>
        </p:nvGraphicFramePr>
        <p:xfrm>
          <a:off x="838200" y="2895600"/>
          <a:ext cx="7848600" cy="1295400"/>
        </p:xfrm>
        <a:graphic>
          <a:graphicData uri="http://schemas.openxmlformats.org/presentationml/2006/ole">
            <mc:AlternateContent xmlns:mc="http://schemas.openxmlformats.org/markup-compatibility/2006">
              <mc:Choice xmlns:v="urn:schemas-microsoft-com:vml" Requires="v">
                <p:oleObj spid="_x0000_s329730" name="Equation" r:id="rId2" imgW="2552400" imgH="406080" progId="">
                  <p:embed/>
                </p:oleObj>
              </mc:Choice>
              <mc:Fallback>
                <p:oleObj name="Equation" r:id="rId2" imgW="2552400" imgH="40608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95600"/>
                        <a:ext cx="78486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5AA3FCC5-3EDB-4C6C-B927-F9559626AEE2}" type="slidenum">
              <a:rPr lang="en-US" altLang="zh-CN"/>
              <a:pPr/>
              <a:t>98</a:t>
            </a:fld>
            <a:endParaRPr lang="en-US" altLang="zh-CN"/>
          </a:p>
        </p:txBody>
      </p:sp>
      <p:sp>
        <p:nvSpPr>
          <p:cNvPr id="137218" name="Rectangle 2"/>
          <p:cNvSpPr>
            <a:spLocks noGrp="1" noChangeArrowheads="1"/>
          </p:cNvSpPr>
          <p:nvPr>
            <p:ph type="title"/>
          </p:nvPr>
        </p:nvSpPr>
        <p:spPr/>
        <p:txBody>
          <a:bodyPr/>
          <a:lstStyle/>
          <a:p>
            <a:r>
              <a:rPr lang="en-US" altLang="zh-CN" dirty="0">
                <a:solidFill>
                  <a:srgbClr val="C00000"/>
                </a:solidFill>
              </a:rPr>
              <a:t>Homomorphic Filtering</a:t>
            </a:r>
            <a:endParaRPr lang="en-US" altLang="zh-CN" dirty="0"/>
          </a:p>
        </p:txBody>
      </p:sp>
      <p:pic>
        <p:nvPicPr>
          <p:cNvPr id="137222" name="Picture 6"/>
          <p:cNvPicPr>
            <a:picLocks noGrp="1" noChangeAspect="1" noChangeArrowheads="1"/>
          </p:cNvPicPr>
          <p:nvPr>
            <p:ph sz="half" idx="1"/>
          </p:nvPr>
        </p:nvPicPr>
        <p:blipFill>
          <a:blip r:embed="rId3" cstate="print"/>
          <a:srcRect/>
          <a:stretch>
            <a:fillRect/>
          </a:stretch>
        </p:blipFill>
        <p:spPr>
          <a:xfrm>
            <a:off x="228600" y="1989138"/>
            <a:ext cx="8591550" cy="3344862"/>
          </a:xfrm>
          <a:noFill/>
          <a:ln/>
        </p:spPr>
      </p:pic>
      <p:graphicFrame>
        <p:nvGraphicFramePr>
          <p:cNvPr id="196608" name="Object 0"/>
          <p:cNvGraphicFramePr>
            <a:graphicFrameLocks noGrp="1" noChangeAspect="1"/>
          </p:cNvGraphicFramePr>
          <p:nvPr>
            <p:ph sz="half" idx="2"/>
          </p:nvPr>
        </p:nvGraphicFramePr>
        <p:xfrm>
          <a:off x="1447800" y="5654675"/>
          <a:ext cx="6305550" cy="679450"/>
        </p:xfrm>
        <a:graphic>
          <a:graphicData uri="http://schemas.openxmlformats.org/presentationml/2006/ole">
            <mc:AlternateContent xmlns:mc="http://schemas.openxmlformats.org/markup-compatibility/2006">
              <mc:Choice xmlns:v="urn:schemas-microsoft-com:vml" Requires="v">
                <p:oleObj spid="_x0000_s276482" name="Equation" r:id="rId4" imgW="2476440" imgH="266400" progId="">
                  <p:embed/>
                </p:oleObj>
              </mc:Choice>
              <mc:Fallback>
                <p:oleObj name="Equation" r:id="rId4" imgW="2476440" imgH="2664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5654675"/>
                        <a:ext cx="630555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Selective Filters</a:t>
            </a:r>
          </a:p>
        </p:txBody>
      </p:sp>
      <p:sp>
        <p:nvSpPr>
          <p:cNvPr id="3" name="Content Placeholder 2"/>
          <p:cNvSpPr>
            <a:spLocks noGrp="1"/>
          </p:cNvSpPr>
          <p:nvPr>
            <p:ph idx="1"/>
          </p:nvPr>
        </p:nvSpPr>
        <p:spPr/>
        <p:txBody>
          <a:bodyPr>
            <a:normAutofit lnSpcReduction="10000"/>
          </a:bodyPr>
          <a:lstStyle/>
          <a:p>
            <a:pPr algn="just"/>
            <a:r>
              <a:rPr lang="en-US" dirty="0"/>
              <a:t>There are applications in which it is of interest to process </a:t>
            </a:r>
            <a:r>
              <a:rPr lang="en-US" dirty="0">
                <a:solidFill>
                  <a:srgbClr val="FF0000"/>
                </a:solidFill>
              </a:rPr>
              <a:t>a specific band of frequencies</a:t>
            </a:r>
            <a:r>
              <a:rPr lang="en-US" dirty="0"/>
              <a:t> or </a:t>
            </a:r>
            <a:r>
              <a:rPr lang="en-US" dirty="0">
                <a:solidFill>
                  <a:srgbClr val="FF0000"/>
                </a:solidFill>
              </a:rPr>
              <a:t>small regions of the frequency rectangle</a:t>
            </a:r>
            <a:r>
              <a:rPr lang="en-US" dirty="0"/>
              <a:t>.</a:t>
            </a:r>
          </a:p>
          <a:p>
            <a:pPr algn="just"/>
            <a:endParaRPr lang="en-US" dirty="0"/>
          </a:p>
          <a:p>
            <a:pPr algn="just"/>
            <a:r>
              <a:rPr lang="en-US" dirty="0"/>
              <a:t>The filters in the first category are called </a:t>
            </a:r>
            <a:r>
              <a:rPr lang="en-US" dirty="0">
                <a:solidFill>
                  <a:srgbClr val="FF0000"/>
                </a:solidFill>
              </a:rPr>
              <a:t>band-reject</a:t>
            </a:r>
            <a:r>
              <a:rPr lang="en-US" dirty="0"/>
              <a:t> or </a:t>
            </a:r>
            <a:r>
              <a:rPr lang="en-US" dirty="0">
                <a:solidFill>
                  <a:srgbClr val="FF0000"/>
                </a:solidFill>
              </a:rPr>
              <a:t>band-pass</a:t>
            </a:r>
            <a:r>
              <a:rPr lang="en-US" dirty="0"/>
              <a:t> filters.</a:t>
            </a:r>
          </a:p>
          <a:p>
            <a:pPr algn="just"/>
            <a:endParaRPr lang="en-US" dirty="0"/>
          </a:p>
          <a:p>
            <a:pPr algn="just"/>
            <a:r>
              <a:rPr lang="en-US" dirty="0"/>
              <a:t>The filters in the second category are called </a:t>
            </a:r>
            <a:r>
              <a:rPr lang="en-US" dirty="0">
                <a:solidFill>
                  <a:srgbClr val="FF0000"/>
                </a:solidFill>
              </a:rPr>
              <a:t>notch-reject </a:t>
            </a:r>
            <a:r>
              <a:rPr lang="en-US" dirty="0"/>
              <a:t>or</a:t>
            </a:r>
            <a:r>
              <a:rPr lang="en-US" dirty="0">
                <a:solidFill>
                  <a:srgbClr val="FF0000"/>
                </a:solidFill>
              </a:rPr>
              <a:t> notch-pass </a:t>
            </a:r>
            <a:r>
              <a:rPr lang="en-US" dirty="0"/>
              <a:t>filters.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1203</TotalTime>
  <Words>5359</Words>
  <Application>Microsoft Office PowerPoint</Application>
  <PresentationFormat>On-screen Show (4:3)</PresentationFormat>
  <Paragraphs>661</Paragraphs>
  <Slides>107</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107</vt:i4>
      </vt:variant>
    </vt:vector>
  </HeadingPairs>
  <TitlesOfParts>
    <vt:vector size="113" baseType="lpstr">
      <vt:lpstr>Arial</vt:lpstr>
      <vt:lpstr>Calibri</vt:lpstr>
      <vt:lpstr>Times New Roman</vt:lpstr>
      <vt:lpstr>Verdana</vt:lpstr>
      <vt:lpstr>Office Theme</vt:lpstr>
      <vt:lpstr>Equation</vt:lpstr>
      <vt:lpstr>DIGITAL IMAGE PROCESSING</vt:lpstr>
      <vt:lpstr>One Dimensional Fourier Transform &amp; Its Inverse (Continuous Case)</vt:lpstr>
      <vt:lpstr>One Dimensional Fourier Transform &amp; Its Inverse (Discrete Case)</vt:lpstr>
      <vt:lpstr>Comments on Definition of DFT Pair</vt:lpstr>
      <vt:lpstr>Comments on Definition of DFT Pair</vt:lpstr>
      <vt:lpstr>Comments on Definition of DFT Pair</vt:lpstr>
      <vt:lpstr>Few Definitions</vt:lpstr>
      <vt:lpstr>Few Definitions</vt:lpstr>
      <vt:lpstr>Few Important Points About DFT</vt:lpstr>
      <vt:lpstr>Few Important Points About DFT</vt:lpstr>
      <vt:lpstr>Shifting Property of 1D DFT</vt:lpstr>
      <vt:lpstr>PowerPoint Presentation</vt:lpstr>
      <vt:lpstr>Two Dimensional Fourier Transform &amp; Its Inverse (Continuous Case)</vt:lpstr>
      <vt:lpstr>Sampling in 2 Dimension</vt:lpstr>
      <vt:lpstr>Sampling Theorem in 2 Dimension</vt:lpstr>
      <vt:lpstr>The Two Dimensional DFT Pair</vt:lpstr>
      <vt:lpstr>Some Definitions</vt:lpstr>
      <vt:lpstr>Relationship Between Spatial &amp; Frequency Intervals</vt:lpstr>
      <vt:lpstr>Translation of DFT</vt:lpstr>
      <vt:lpstr>Rotation of DFT</vt:lpstr>
      <vt:lpstr>Periodicity of DFT Pair</vt:lpstr>
      <vt:lpstr>Shifting Property of 2D DFT</vt:lpstr>
      <vt:lpstr>Average Property of 2D DFT Pair</vt:lpstr>
      <vt:lpstr>Symmetry of 2D DFT Pair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Two-Dimensional DFT of An Image</vt:lpstr>
      <vt:lpstr>Two-Dimensional DFT of An Image</vt:lpstr>
      <vt:lpstr>Filtering in Frequency Domain: Observations</vt:lpstr>
      <vt:lpstr>Filtering in Frequency Domain: Observations</vt:lpstr>
      <vt:lpstr>Filtering in the Frequency Domain</vt:lpstr>
      <vt:lpstr>Filtering in Frequency Domain: Basics</vt:lpstr>
      <vt:lpstr>PowerPoint Presentation</vt:lpstr>
      <vt:lpstr>Filters in Frequency Domain</vt:lpstr>
      <vt:lpstr>Filters in Frequency Domain</vt:lpstr>
      <vt:lpstr>Some Basic Filters and Their Functions</vt:lpstr>
      <vt:lpstr>Some Basic Filters and Their Functions</vt:lpstr>
      <vt:lpstr>Some Basic Filters and Their Functions</vt:lpstr>
      <vt:lpstr>PowerPoint Presentation</vt:lpstr>
      <vt:lpstr>The Convolution Operation</vt:lpstr>
      <vt:lpstr>Convolution Operation in 2 Dimension</vt:lpstr>
      <vt:lpstr>The Convolution Theorem</vt:lpstr>
      <vt:lpstr>Fourier Transform of A Unit Impulse</vt:lpstr>
      <vt:lpstr>Spatial Domain Filter vs. Frequency Domain Filter</vt:lpstr>
      <vt:lpstr>Spatial Domain Filter vs. Frequency Domain Filter</vt:lpstr>
      <vt:lpstr>Spatial Domain Filter vs. Frequency Domain Filter: 1 Dimension</vt:lpstr>
      <vt:lpstr>Spatial Domain Filter vs. Frequency Domain Filter: 1 Dimension</vt:lpstr>
      <vt:lpstr>PowerPoint Presentation</vt:lpstr>
      <vt:lpstr>PowerPoint Presentation</vt:lpstr>
      <vt:lpstr>Smoothing Frequency-Domain Filters</vt:lpstr>
      <vt:lpstr>PowerPoint Presentation</vt:lpstr>
      <vt:lpstr>PowerPoint Presentation</vt:lpstr>
      <vt:lpstr>Ideal Low-pass Filters (ILPFs)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Sharpening Frequency Domain Filter</vt:lpstr>
      <vt:lpstr>Sharpening Frequency Domain Filter</vt:lpstr>
      <vt:lpstr>Sharpening Frequency Domain Filter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Un-sharp Masking</vt:lpstr>
      <vt:lpstr>Un-sharp Masking</vt:lpstr>
      <vt:lpstr>High-Boost Filtering</vt:lpstr>
      <vt:lpstr>High Frequency Emphasis Filtering</vt:lpstr>
      <vt:lpstr>Homomorphic Filtering</vt:lpstr>
      <vt:lpstr>Homomorphic Filtering</vt:lpstr>
      <vt:lpstr>Homomorphic Filtering</vt:lpstr>
      <vt:lpstr>Homomorphic Filtering</vt:lpstr>
      <vt:lpstr>Homomorphic Filtering</vt:lpstr>
      <vt:lpstr>Homomorphic Filtering</vt:lpstr>
      <vt:lpstr>Homomorphic Filtering</vt:lpstr>
      <vt:lpstr>Homomorphic Filtering</vt:lpstr>
      <vt:lpstr>Homomorphic Filtering</vt:lpstr>
      <vt:lpstr>Homomorphic Filtering</vt:lpstr>
      <vt:lpstr>Selective Filters</vt:lpstr>
      <vt:lpstr>Band-Reject &amp; Band-Pass Filters</vt:lpstr>
      <vt:lpstr>Band-Reject &amp; Band-Pass Filters</vt:lpstr>
      <vt:lpstr>PowerPoint Presentation</vt:lpstr>
      <vt:lpstr>Notch-Reject &amp; Notch-Pass Filters</vt:lpstr>
      <vt:lpstr>Notch-Reject &amp; Notch-Pass Filters</vt:lpstr>
      <vt:lpstr>Notch-Reject &amp; Notch-Pass Filters</vt:lpstr>
      <vt:lpstr>Notch-Reject &amp; Notch-Pass Filters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partha Sarathi Paul</dc:creator>
  <cp:lastModifiedBy>Amiya Halder</cp:lastModifiedBy>
  <cp:revision>363</cp:revision>
  <dcterms:created xsi:type="dcterms:W3CDTF">2010-02-18T15:40:41Z</dcterms:created>
  <dcterms:modified xsi:type="dcterms:W3CDTF">2020-12-16T02:28:21Z</dcterms:modified>
</cp:coreProperties>
</file>