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33"/>
  </p:notesMasterIdLst>
  <p:sldIdLst>
    <p:sldId id="286" r:id="rId2"/>
    <p:sldId id="430" r:id="rId3"/>
    <p:sldId id="287" r:id="rId4"/>
    <p:sldId id="289" r:id="rId5"/>
    <p:sldId id="293" r:id="rId6"/>
    <p:sldId id="294" r:id="rId7"/>
    <p:sldId id="431" r:id="rId8"/>
    <p:sldId id="432" r:id="rId9"/>
    <p:sldId id="433" r:id="rId10"/>
    <p:sldId id="434" r:id="rId11"/>
    <p:sldId id="435" r:id="rId12"/>
    <p:sldId id="429" r:id="rId13"/>
    <p:sldId id="436" r:id="rId14"/>
    <p:sldId id="437" r:id="rId15"/>
    <p:sldId id="438" r:id="rId16"/>
    <p:sldId id="439" r:id="rId17"/>
    <p:sldId id="440" r:id="rId18"/>
    <p:sldId id="441" r:id="rId19"/>
    <p:sldId id="442" r:id="rId20"/>
    <p:sldId id="443" r:id="rId21"/>
    <p:sldId id="444" r:id="rId22"/>
    <p:sldId id="445" r:id="rId23"/>
    <p:sldId id="446" r:id="rId24"/>
    <p:sldId id="448" r:id="rId25"/>
    <p:sldId id="449" r:id="rId26"/>
    <p:sldId id="450" r:id="rId27"/>
    <p:sldId id="451" r:id="rId28"/>
    <p:sldId id="336" r:id="rId29"/>
    <p:sldId id="337" r:id="rId30"/>
    <p:sldId id="338" r:id="rId31"/>
    <p:sldId id="339" r:id="rId3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339933"/>
    <a:srgbClr val="FF99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7634" autoAdjust="0"/>
  </p:normalViewPr>
  <p:slideViewPr>
    <p:cSldViewPr snapToGrid="0">
      <p:cViewPr varScale="1">
        <p:scale>
          <a:sx n="67" d="100"/>
          <a:sy n="67" d="100"/>
        </p:scale>
        <p:origin x="126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19138"/>
            <a:ext cx="4803775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1" y="4560571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8D140308-3349-47B8-A850-F0DB61ECE1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/>
                <a:ahLst/>
                <a:cxnLst>
                  <a:cxn ang="0">
                    <a:pos x="950" y="85"/>
                  </a:cxn>
                  <a:cxn ang="0">
                    <a:pos x="628" y="438"/>
                  </a:cxn>
                  <a:cxn ang="0">
                    <a:pos x="66" y="471"/>
                  </a:cxn>
                  <a:cxn ang="0">
                    <a:pos x="0" y="627"/>
                  </a:cxn>
                  <a:cxn ang="0">
                    <a:pos x="372" y="1026"/>
                  </a:cxn>
                  <a:cxn ang="0">
                    <a:pos x="611" y="902"/>
                  </a:cxn>
                  <a:cxn ang="0">
                    <a:pos x="992" y="1085"/>
                  </a:cxn>
                  <a:cxn ang="0">
                    <a:pos x="1116" y="1339"/>
                  </a:cxn>
                  <a:cxn ang="0">
                    <a:pos x="1083" y="1450"/>
                  </a:cxn>
                  <a:cxn ang="0">
                    <a:pos x="1124" y="1659"/>
                  </a:cxn>
                  <a:cxn ang="0">
                    <a:pos x="1149" y="1999"/>
                  </a:cxn>
                  <a:cxn ang="0">
                    <a:pos x="1463" y="2110"/>
                  </a:cxn>
                  <a:cxn ang="0">
                    <a:pos x="1686" y="2025"/>
                  </a:cxn>
                  <a:cxn ang="0">
                    <a:pos x="1603" y="1777"/>
                  </a:cxn>
                  <a:cxn ang="0">
                    <a:pos x="1991" y="1555"/>
                  </a:cxn>
                  <a:cxn ang="0">
                    <a:pos x="2281" y="1542"/>
                  </a:cxn>
                  <a:cxn ang="0">
                    <a:pos x="2446" y="1359"/>
                  </a:cxn>
                  <a:cxn ang="0">
                    <a:pos x="2361" y="1001"/>
                  </a:cxn>
                  <a:cxn ang="0">
                    <a:pos x="2606" y="893"/>
                  </a:cxn>
                  <a:cxn ang="0">
                    <a:pos x="2815" y="454"/>
                  </a:cxn>
                  <a:cxn ang="0">
                    <a:pos x="2518" y="0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/>
                <a:ahLst/>
                <a:cxnLst>
                  <a:cxn ang="0">
                    <a:pos x="1423" y="65"/>
                  </a:cxn>
                  <a:cxn ang="0">
                    <a:pos x="1148" y="262"/>
                  </a:cxn>
                  <a:cxn ang="0">
                    <a:pos x="934" y="216"/>
                  </a:cxn>
                  <a:cxn ang="0">
                    <a:pos x="529" y="314"/>
                  </a:cxn>
                  <a:cxn ang="0">
                    <a:pos x="174" y="327"/>
                  </a:cxn>
                  <a:cxn ang="0">
                    <a:pos x="0" y="628"/>
                  </a:cxn>
                  <a:cxn ang="0">
                    <a:pos x="91" y="726"/>
                  </a:cxn>
                  <a:cxn ang="0">
                    <a:pos x="231" y="654"/>
                  </a:cxn>
                  <a:cxn ang="0">
                    <a:pos x="430" y="687"/>
                  </a:cxn>
                  <a:cxn ang="0">
                    <a:pos x="504" y="850"/>
                  </a:cxn>
                  <a:cxn ang="0">
                    <a:pos x="347" y="1020"/>
                  </a:cxn>
                  <a:cxn ang="0">
                    <a:pos x="529" y="1144"/>
                  </a:cxn>
                  <a:cxn ang="0">
                    <a:pos x="727" y="1105"/>
                  </a:cxn>
                  <a:cxn ang="0">
                    <a:pos x="901" y="1216"/>
                  </a:cxn>
                  <a:cxn ang="0">
                    <a:pos x="1256" y="1229"/>
                  </a:cxn>
                  <a:cxn ang="0">
                    <a:pos x="1611" y="1425"/>
                  </a:cxn>
                  <a:cxn ang="0">
                    <a:pos x="1694" y="1673"/>
                  </a:cxn>
                  <a:cxn ang="0">
                    <a:pos x="1619" y="2118"/>
                  </a:cxn>
                  <a:cxn ang="0">
                    <a:pos x="1694" y="2268"/>
                  </a:cxn>
                  <a:cxn ang="0">
                    <a:pos x="2132" y="2242"/>
                  </a:cxn>
                  <a:cxn ang="0">
                    <a:pos x="2289" y="2366"/>
                  </a:cxn>
                  <a:cxn ang="0">
                    <a:pos x="2594" y="2046"/>
                  </a:cxn>
                  <a:cxn ang="0">
                    <a:pos x="2537" y="1817"/>
                  </a:cxn>
                  <a:cxn ang="0">
                    <a:pos x="2818" y="1673"/>
                  </a:cxn>
                  <a:cxn ang="0">
                    <a:pos x="3016" y="1719"/>
                  </a:cxn>
                  <a:cxn ang="0">
                    <a:pos x="3280" y="1615"/>
                  </a:cxn>
                  <a:cxn ang="0">
                    <a:pos x="3405" y="1174"/>
                  </a:cxn>
                  <a:cxn ang="0">
                    <a:pos x="3643" y="922"/>
                  </a:cxn>
                  <a:cxn ang="0">
                    <a:pos x="3966" y="896"/>
                  </a:cxn>
                  <a:cxn ang="0">
                    <a:pos x="3908" y="733"/>
                  </a:cxn>
                  <a:cxn ang="0">
                    <a:pos x="3669" y="563"/>
                  </a:cxn>
                  <a:cxn ang="0">
                    <a:pos x="3817" y="210"/>
                  </a:cxn>
                  <a:cxn ang="0">
                    <a:pos x="3590" y="0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/>
                <a:ahLst/>
                <a:cxnLst>
                  <a:cxn ang="0">
                    <a:pos x="81" y="0"/>
                  </a:cxn>
                  <a:cxn ang="0">
                    <a:pos x="133" y="328"/>
                  </a:cxn>
                  <a:cxn ang="0">
                    <a:pos x="0" y="666"/>
                  </a:cxn>
                  <a:cxn ang="0">
                    <a:pos x="83" y="1221"/>
                  </a:cxn>
                  <a:cxn ang="0">
                    <a:pos x="413" y="1515"/>
                  </a:cxn>
                  <a:cxn ang="0">
                    <a:pos x="881" y="1700"/>
                  </a:cxn>
                  <a:cxn ang="0">
                    <a:pos x="1440" y="1651"/>
                  </a:cxn>
                  <a:cxn ang="0">
                    <a:pos x="1755" y="1940"/>
                  </a:cxn>
                  <a:cxn ang="0">
                    <a:pos x="1653" y="2126"/>
                  </a:cxn>
                  <a:cxn ang="0">
                    <a:pos x="1136" y="2142"/>
                  </a:cxn>
                  <a:cxn ang="0">
                    <a:pos x="911" y="2021"/>
                  </a:cxn>
                  <a:cxn ang="0">
                    <a:pos x="739" y="2142"/>
                  </a:cxn>
                  <a:cxn ang="0">
                    <a:pos x="954" y="2524"/>
                  </a:cxn>
                  <a:cxn ang="0">
                    <a:pos x="973" y="2905"/>
                  </a:cxn>
                  <a:cxn ang="0">
                    <a:pos x="1511" y="3107"/>
                  </a:cxn>
                  <a:cxn ang="0">
                    <a:pos x="1644" y="2922"/>
                  </a:cxn>
                  <a:cxn ang="0">
                    <a:pos x="2077" y="2797"/>
                  </a:cxn>
                  <a:cxn ang="0">
                    <a:pos x="2610" y="2962"/>
                  </a:cxn>
                  <a:cxn ang="0">
                    <a:pos x="3222" y="2812"/>
                  </a:cxn>
                  <a:cxn ang="0">
                    <a:pos x="3443" y="2922"/>
                  </a:cxn>
                  <a:cxn ang="0">
                    <a:pos x="3861" y="2648"/>
                  </a:cxn>
                  <a:cxn ang="0">
                    <a:pos x="4125" y="2311"/>
                  </a:cxn>
                  <a:cxn ang="0">
                    <a:pos x="4369" y="2318"/>
                  </a:cxn>
                  <a:cxn ang="0">
                    <a:pos x="4554" y="2445"/>
                  </a:cxn>
                  <a:cxn ang="0">
                    <a:pos x="5015" y="2142"/>
                  </a:cxn>
                  <a:cxn ang="0">
                    <a:pos x="5404" y="2185"/>
                  </a:cxn>
                  <a:cxn ang="0">
                    <a:pos x="5732" y="2069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/>
                <a:ahLst/>
                <a:cxnLst>
                  <a:cxn ang="0">
                    <a:pos x="240" y="0"/>
                  </a:cxn>
                  <a:cxn ang="0">
                    <a:pos x="0" y="336"/>
                  </a:cxn>
                  <a:cxn ang="0">
                    <a:pos x="82" y="821"/>
                  </a:cxn>
                  <a:cxn ang="0">
                    <a:pos x="243" y="873"/>
                  </a:cxn>
                  <a:cxn ang="0">
                    <a:pos x="473" y="1087"/>
                  </a:cxn>
                  <a:cxn ang="0">
                    <a:pos x="557" y="1441"/>
                  </a:cxn>
                  <a:cxn ang="0">
                    <a:pos x="839" y="1499"/>
                  </a:cxn>
                  <a:cxn ang="0">
                    <a:pos x="1258" y="1349"/>
                  </a:cxn>
                  <a:cxn ang="0">
                    <a:pos x="1307" y="1493"/>
                  </a:cxn>
                  <a:cxn ang="0">
                    <a:pos x="1621" y="1513"/>
                  </a:cxn>
                  <a:cxn ang="0">
                    <a:pos x="1862" y="1865"/>
                  </a:cxn>
                  <a:cxn ang="0">
                    <a:pos x="1668" y="2166"/>
                  </a:cxn>
                  <a:cxn ang="0">
                    <a:pos x="1308" y="2217"/>
                  </a:cxn>
                  <a:cxn ang="0">
                    <a:pos x="992" y="2172"/>
                  </a:cxn>
                  <a:cxn ang="0">
                    <a:pos x="903" y="2244"/>
                  </a:cxn>
                  <a:cxn ang="0">
                    <a:pos x="1008" y="2415"/>
                  </a:cxn>
                  <a:cxn ang="0">
                    <a:pos x="992" y="2538"/>
                  </a:cxn>
                  <a:cxn ang="0">
                    <a:pos x="1137" y="2760"/>
                  </a:cxn>
                  <a:cxn ang="0">
                    <a:pos x="1661" y="2623"/>
                  </a:cxn>
                  <a:cxn ang="0">
                    <a:pos x="1725" y="2492"/>
                  </a:cxn>
                  <a:cxn ang="0">
                    <a:pos x="1895" y="2551"/>
                  </a:cxn>
                  <a:cxn ang="0">
                    <a:pos x="2338" y="2448"/>
                  </a:cxn>
                  <a:cxn ang="0">
                    <a:pos x="2443" y="2714"/>
                  </a:cxn>
                  <a:cxn ang="0">
                    <a:pos x="2870" y="2541"/>
                  </a:cxn>
                  <a:cxn ang="0">
                    <a:pos x="3264" y="2591"/>
                  </a:cxn>
                  <a:cxn ang="0">
                    <a:pos x="3522" y="2427"/>
                  </a:cxn>
                  <a:cxn ang="0">
                    <a:pos x="3594" y="2081"/>
                  </a:cxn>
                  <a:cxn ang="0">
                    <a:pos x="4013" y="2087"/>
                  </a:cxn>
                  <a:cxn ang="0">
                    <a:pos x="4070" y="1924"/>
                  </a:cxn>
                  <a:cxn ang="0">
                    <a:pos x="4239" y="1931"/>
                  </a:cxn>
                  <a:cxn ang="0">
                    <a:pos x="4465" y="2094"/>
                  </a:cxn>
                  <a:cxn ang="0">
                    <a:pos x="4836" y="1814"/>
                  </a:cxn>
                  <a:cxn ang="0">
                    <a:pos x="5225" y="1785"/>
                  </a:cxn>
                  <a:cxn ang="0">
                    <a:pos x="5367" y="1571"/>
                  </a:cxn>
                  <a:cxn ang="0">
                    <a:pos x="5512" y="1585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/>
                <a:ahLst/>
                <a:cxnLst>
                  <a:cxn ang="0">
                    <a:pos x="139" y="0"/>
                  </a:cxn>
                  <a:cxn ang="0">
                    <a:pos x="210" y="233"/>
                  </a:cxn>
                  <a:cxn ang="0">
                    <a:pos x="159" y="643"/>
                  </a:cxn>
                  <a:cxn ang="0">
                    <a:pos x="454" y="771"/>
                  </a:cxn>
                  <a:cxn ang="0">
                    <a:pos x="605" y="1046"/>
                  </a:cxn>
                  <a:cxn ang="0">
                    <a:pos x="790" y="1189"/>
                  </a:cxn>
                  <a:cxn ang="0">
                    <a:pos x="540" y="1111"/>
                  </a:cxn>
                  <a:cxn ang="0">
                    <a:pos x="363" y="883"/>
                  </a:cxn>
                  <a:cxn ang="0">
                    <a:pos x="139" y="852"/>
                  </a:cxn>
                  <a:cxn ang="0">
                    <a:pos x="0" y="499"/>
                  </a:cxn>
                  <a:cxn ang="0">
                    <a:pos x="48" y="209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8" y="328"/>
                  </a:cxn>
                  <a:cxn ang="0">
                    <a:pos x="9" y="659"/>
                  </a:cxn>
                  <a:cxn ang="0">
                    <a:pos x="40" y="763"/>
                  </a:cxn>
                  <a:cxn ang="0">
                    <a:pos x="234" y="739"/>
                  </a:cxn>
                  <a:cxn ang="0">
                    <a:pos x="344" y="1055"/>
                  </a:cxn>
                  <a:cxn ang="0">
                    <a:pos x="579" y="1117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/>
                <a:ahLst/>
                <a:cxnLst>
                  <a:cxn ang="0">
                    <a:pos x="1118" y="0"/>
                  </a:cxn>
                  <a:cxn ang="0">
                    <a:pos x="1179" y="225"/>
                  </a:cxn>
                  <a:cxn ang="0">
                    <a:pos x="1393" y="339"/>
                  </a:cxn>
                  <a:cxn ang="0">
                    <a:pos x="1404" y="548"/>
                  </a:cxn>
                  <a:cxn ang="0">
                    <a:pos x="1342" y="732"/>
                  </a:cxn>
                  <a:cxn ang="0">
                    <a:pos x="1434" y="925"/>
                  </a:cxn>
                  <a:cxn ang="0">
                    <a:pos x="1455" y="1109"/>
                  </a:cxn>
                  <a:cxn ang="0">
                    <a:pos x="1311" y="1142"/>
                  </a:cxn>
                  <a:cxn ang="0">
                    <a:pos x="926" y="1384"/>
                  </a:cxn>
                  <a:cxn ang="0">
                    <a:pos x="975" y="1456"/>
                  </a:cxn>
                  <a:cxn ang="0">
                    <a:pos x="956" y="1624"/>
                  </a:cxn>
                  <a:cxn ang="0">
                    <a:pos x="782" y="1817"/>
                  </a:cxn>
                  <a:cxn ang="0">
                    <a:pos x="539" y="1978"/>
                  </a:cxn>
                  <a:cxn ang="0">
                    <a:pos x="152" y="2026"/>
                  </a:cxn>
                  <a:cxn ang="0">
                    <a:pos x="19" y="2251"/>
                  </a:cxn>
                  <a:cxn ang="0">
                    <a:pos x="0" y="2396"/>
                  </a:cxn>
                  <a:cxn ang="0">
                    <a:pos x="213" y="2179"/>
                  </a:cxn>
                  <a:cxn ang="0">
                    <a:pos x="629" y="2090"/>
                  </a:cxn>
                  <a:cxn ang="0">
                    <a:pos x="894" y="1906"/>
                  </a:cxn>
                  <a:cxn ang="0">
                    <a:pos x="1230" y="1986"/>
                  </a:cxn>
                  <a:cxn ang="0">
                    <a:pos x="1668" y="1906"/>
                  </a:cxn>
                  <a:cxn ang="0">
                    <a:pos x="1983" y="1745"/>
                  </a:cxn>
                  <a:cxn ang="0">
                    <a:pos x="2014" y="1600"/>
                  </a:cxn>
                  <a:cxn ang="0">
                    <a:pos x="2237" y="1496"/>
                  </a:cxn>
                  <a:cxn ang="0">
                    <a:pos x="2359" y="1552"/>
                  </a:cxn>
                  <a:cxn ang="0">
                    <a:pos x="2471" y="1479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/>
                <a:ahLst/>
                <a:cxnLst>
                  <a:cxn ang="0">
                    <a:pos x="620" y="155"/>
                  </a:cxn>
                  <a:cxn ang="0">
                    <a:pos x="421" y="155"/>
                  </a:cxn>
                  <a:cxn ang="0">
                    <a:pos x="205" y="507"/>
                  </a:cxn>
                  <a:cxn ang="0">
                    <a:pos x="0" y="673"/>
                  </a:cxn>
                  <a:cxn ang="0">
                    <a:pos x="487" y="783"/>
                  </a:cxn>
                  <a:cxn ang="0">
                    <a:pos x="425" y="1009"/>
                  </a:cxn>
                  <a:cxn ang="0">
                    <a:pos x="617" y="1086"/>
                  </a:cxn>
                  <a:cxn ang="0">
                    <a:pos x="498" y="1349"/>
                  </a:cxn>
                  <a:cxn ang="0">
                    <a:pos x="961" y="1035"/>
                  </a:cxn>
                  <a:cxn ang="0">
                    <a:pos x="926" y="776"/>
                  </a:cxn>
                  <a:cxn ang="0">
                    <a:pos x="1181" y="749"/>
                  </a:cxn>
                  <a:cxn ang="0">
                    <a:pos x="1399" y="601"/>
                  </a:cxn>
                  <a:cxn ang="0">
                    <a:pos x="1315" y="416"/>
                  </a:cxn>
                  <a:cxn ang="0">
                    <a:pos x="1341" y="196"/>
                  </a:cxn>
                  <a:cxn ang="0">
                    <a:pos x="1171" y="164"/>
                  </a:cxn>
                  <a:cxn ang="0">
                    <a:pos x="928" y="0"/>
                  </a:cxn>
                  <a:cxn ang="0">
                    <a:pos x="620" y="155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/>
                <a:ahLst/>
                <a:cxnLst>
                  <a:cxn ang="0">
                    <a:pos x="719" y="183"/>
                  </a:cxn>
                  <a:cxn ang="0">
                    <a:pos x="760" y="33"/>
                  </a:cxn>
                  <a:cxn ang="0">
                    <a:pos x="884" y="0"/>
                  </a:cxn>
                  <a:cxn ang="0">
                    <a:pos x="983" y="78"/>
                  </a:cxn>
                  <a:cxn ang="0">
                    <a:pos x="1082" y="248"/>
                  </a:cxn>
                  <a:cxn ang="0">
                    <a:pos x="1256" y="229"/>
                  </a:cxn>
                  <a:cxn ang="0">
                    <a:pos x="1248" y="359"/>
                  </a:cxn>
                  <a:cxn ang="0">
                    <a:pos x="1016" y="431"/>
                  </a:cxn>
                  <a:cxn ang="0">
                    <a:pos x="879" y="417"/>
                  </a:cxn>
                  <a:cxn ang="0">
                    <a:pos x="719" y="481"/>
                  </a:cxn>
                  <a:cxn ang="0">
                    <a:pos x="591" y="633"/>
                  </a:cxn>
                  <a:cxn ang="0">
                    <a:pos x="423" y="537"/>
                  </a:cxn>
                  <a:cxn ang="0">
                    <a:pos x="256" y="810"/>
                  </a:cxn>
                  <a:cxn ang="0">
                    <a:pos x="66" y="764"/>
                  </a:cxn>
                  <a:cxn ang="0">
                    <a:pos x="0" y="601"/>
                  </a:cxn>
                  <a:cxn ang="0">
                    <a:pos x="157" y="483"/>
                  </a:cxn>
                  <a:cxn ang="0">
                    <a:pos x="248" y="281"/>
                  </a:cxn>
                  <a:cxn ang="0">
                    <a:pos x="438" y="150"/>
                  </a:cxn>
                  <a:cxn ang="0">
                    <a:pos x="719" y="189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/>
                <a:ahLst/>
                <a:cxnLst>
                  <a:cxn ang="0">
                    <a:pos x="2838" y="16"/>
                  </a:cxn>
                  <a:cxn ang="0">
                    <a:pos x="2493" y="0"/>
                  </a:cxn>
                  <a:cxn ang="0">
                    <a:pos x="2278" y="81"/>
                  </a:cxn>
                  <a:cxn ang="0">
                    <a:pos x="1936" y="44"/>
                  </a:cxn>
                  <a:cxn ang="0">
                    <a:pos x="1739" y="354"/>
                  </a:cxn>
                  <a:cxn ang="0">
                    <a:pos x="1600" y="212"/>
                  </a:cxn>
                  <a:cxn ang="0">
                    <a:pos x="1352" y="308"/>
                  </a:cxn>
                  <a:cxn ang="0">
                    <a:pos x="1445" y="515"/>
                  </a:cxn>
                  <a:cxn ang="0">
                    <a:pos x="1072" y="412"/>
                  </a:cxn>
                  <a:cxn ang="0">
                    <a:pos x="888" y="540"/>
                  </a:cxn>
                  <a:cxn ang="0">
                    <a:pos x="0" y="660"/>
                  </a:cxn>
                  <a:cxn ang="0">
                    <a:pos x="288" y="788"/>
                  </a:cxn>
                  <a:cxn ang="0">
                    <a:pos x="1040" y="676"/>
                  </a:cxn>
                  <a:cxn ang="0">
                    <a:pos x="1272" y="748"/>
                  </a:cxn>
                  <a:cxn ang="0">
                    <a:pos x="2096" y="691"/>
                  </a:cxn>
                  <a:cxn ang="0">
                    <a:pos x="2320" y="748"/>
                  </a:cxn>
                  <a:cxn ang="0">
                    <a:pos x="2456" y="596"/>
                  </a:cxn>
                  <a:cxn ang="0">
                    <a:pos x="2712" y="716"/>
                  </a:cxn>
                  <a:cxn ang="0">
                    <a:pos x="2716" y="339"/>
                  </a:cxn>
                  <a:cxn ang="0">
                    <a:pos x="2848" y="258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6" y="313"/>
                  </a:cxn>
                  <a:cxn ang="0">
                    <a:pos x="106" y="634"/>
                  </a:cxn>
                  <a:cxn ang="0">
                    <a:pos x="268" y="854"/>
                  </a:cxn>
                  <a:cxn ang="0">
                    <a:pos x="278" y="577"/>
                  </a:cxn>
                  <a:cxn ang="0">
                    <a:pos x="238" y="400"/>
                  </a:cxn>
                  <a:cxn ang="0">
                    <a:pos x="319" y="240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/>
                <a:ahLst/>
                <a:cxnLst>
                  <a:cxn ang="0">
                    <a:pos x="504" y="0"/>
                  </a:cxn>
                  <a:cxn ang="0">
                    <a:pos x="320" y="61"/>
                  </a:cxn>
                  <a:cxn ang="0">
                    <a:pos x="238" y="109"/>
                  </a:cxn>
                  <a:cxn ang="0">
                    <a:pos x="144" y="216"/>
                  </a:cxn>
                  <a:cxn ang="0">
                    <a:pos x="0" y="392"/>
                  </a:cxn>
                  <a:cxn ang="0">
                    <a:pos x="360" y="263"/>
                  </a:cxn>
                  <a:cxn ang="0">
                    <a:pos x="432" y="182"/>
                  </a:cxn>
                  <a:cxn ang="0">
                    <a:pos x="646" y="142"/>
                  </a:cxn>
                  <a:cxn ang="0">
                    <a:pos x="504" y="0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6" y="336"/>
                  </a:cxn>
                  <a:cxn ang="0">
                    <a:pos x="384" y="384"/>
                  </a:cxn>
                  <a:cxn ang="0">
                    <a:pos x="576" y="720"/>
                  </a:cxn>
                  <a:cxn ang="0">
                    <a:pos x="528" y="960"/>
                  </a:cxn>
                  <a:cxn ang="0">
                    <a:pos x="672" y="1104"/>
                  </a:cxn>
                  <a:cxn ang="0">
                    <a:pos x="576" y="1392"/>
                  </a:cxn>
                  <a:cxn ang="0">
                    <a:pos x="624" y="1632"/>
                  </a:cxn>
                  <a:cxn ang="0">
                    <a:pos x="1488" y="1872"/>
                  </a:cxn>
                  <a:cxn ang="0">
                    <a:pos x="1680" y="1728"/>
                  </a:cxn>
                  <a:cxn ang="0">
                    <a:pos x="2208" y="1728"/>
                  </a:cxn>
                  <a:cxn ang="0">
                    <a:pos x="2304" y="1632"/>
                  </a:cxn>
                  <a:cxn ang="0">
                    <a:pos x="2736" y="1872"/>
                  </a:cxn>
                  <a:cxn ang="0">
                    <a:pos x="2640" y="1920"/>
                  </a:cxn>
                  <a:cxn ang="0">
                    <a:pos x="2304" y="1824"/>
                  </a:cxn>
                  <a:cxn ang="0">
                    <a:pos x="2160" y="1872"/>
                  </a:cxn>
                  <a:cxn ang="0">
                    <a:pos x="1632" y="1920"/>
                  </a:cxn>
                  <a:cxn ang="0">
                    <a:pos x="1440" y="1920"/>
                  </a:cxn>
                  <a:cxn ang="0">
                    <a:pos x="480" y="1824"/>
                  </a:cxn>
                  <a:cxn ang="0">
                    <a:pos x="192" y="1872"/>
                  </a:cxn>
                  <a:cxn ang="0">
                    <a:pos x="96" y="1680"/>
                  </a:cxn>
                  <a:cxn ang="0">
                    <a:pos x="288" y="1440"/>
                  </a:cxn>
                  <a:cxn ang="0">
                    <a:pos x="336" y="1104"/>
                  </a:cxn>
                  <a:cxn ang="0">
                    <a:pos x="144" y="864"/>
                  </a:cxn>
                  <a:cxn ang="0">
                    <a:pos x="240" y="624"/>
                  </a:cxn>
                  <a:cxn ang="0">
                    <a:pos x="48" y="528"/>
                  </a:cxn>
                  <a:cxn ang="0">
                    <a:pos x="0" y="0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28" y="147"/>
                  </a:cxn>
                  <a:cxn ang="0">
                    <a:pos x="64" y="46"/>
                  </a:cxn>
                  <a:cxn ang="0">
                    <a:pos x="94" y="151"/>
                  </a:cxn>
                  <a:cxn ang="0">
                    <a:pos x="129" y="151"/>
                  </a:cxn>
                  <a:cxn ang="0">
                    <a:pos x="180" y="9"/>
                  </a:cxn>
                  <a:cxn ang="0">
                    <a:pos x="148" y="10"/>
                  </a:cxn>
                  <a:cxn ang="0">
                    <a:pos x="112" y="112"/>
                  </a:cxn>
                  <a:cxn ang="0">
                    <a:pos x="79" y="0"/>
                  </a:cxn>
                  <a:cxn ang="0">
                    <a:pos x="48" y="0"/>
                  </a:cxn>
                  <a:cxn ang="0">
                    <a:pos x="0" y="144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/>
                <a:ahLst/>
                <a:cxnLst>
                  <a:cxn ang="0">
                    <a:pos x="168" y="120"/>
                  </a:cxn>
                  <a:cxn ang="0">
                    <a:pos x="204" y="12"/>
                  </a:cxn>
                  <a:cxn ang="0">
                    <a:pos x="42" y="0"/>
                  </a:cxn>
                  <a:cxn ang="0">
                    <a:pos x="0" y="108"/>
                  </a:cxn>
                  <a:cxn ang="0">
                    <a:pos x="30" y="114"/>
                  </a:cxn>
                  <a:cxn ang="0">
                    <a:pos x="60" y="30"/>
                  </a:cxn>
                  <a:cxn ang="0">
                    <a:pos x="102" y="36"/>
                  </a:cxn>
                  <a:cxn ang="0">
                    <a:pos x="78" y="108"/>
                  </a:cxn>
                  <a:cxn ang="0">
                    <a:pos x="102" y="108"/>
                  </a:cxn>
                  <a:cxn ang="0">
                    <a:pos x="132" y="36"/>
                  </a:cxn>
                  <a:cxn ang="0">
                    <a:pos x="162" y="36"/>
                  </a:cxn>
                  <a:cxn ang="0">
                    <a:pos x="138" y="114"/>
                  </a:cxn>
                  <a:cxn ang="0">
                    <a:pos x="168" y="120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/>
                <a:ahLst/>
                <a:cxnLst>
                  <a:cxn ang="0">
                    <a:pos x="66" y="36"/>
                  </a:cxn>
                  <a:cxn ang="0">
                    <a:pos x="66" y="36"/>
                  </a:cxn>
                  <a:cxn ang="0">
                    <a:pos x="18" y="24"/>
                  </a:cxn>
                  <a:cxn ang="0">
                    <a:pos x="0" y="30"/>
                  </a:cxn>
                  <a:cxn ang="0">
                    <a:pos x="36" y="78"/>
                  </a:cxn>
                  <a:cxn ang="0">
                    <a:pos x="48" y="72"/>
                  </a:cxn>
                  <a:cxn ang="0">
                    <a:pos x="24" y="36"/>
                  </a:cxn>
                  <a:cxn ang="0">
                    <a:pos x="24" y="36"/>
                  </a:cxn>
                  <a:cxn ang="0">
                    <a:pos x="72" y="54"/>
                  </a:cxn>
                  <a:cxn ang="0">
                    <a:pos x="90" y="42"/>
                  </a:cxn>
                  <a:cxn ang="0">
                    <a:pos x="54" y="0"/>
                  </a:cxn>
                  <a:cxn ang="0">
                    <a:pos x="42" y="6"/>
                  </a:cxn>
                  <a:cxn ang="0">
                    <a:pos x="66" y="36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/>
                <a:ahLst/>
                <a:cxnLst>
                  <a:cxn ang="0">
                    <a:pos x="54" y="89"/>
                  </a:cxn>
                  <a:cxn ang="0">
                    <a:pos x="65" y="83"/>
                  </a:cxn>
                  <a:cxn ang="0">
                    <a:pos x="48" y="35"/>
                  </a:cxn>
                  <a:cxn ang="0">
                    <a:pos x="89" y="65"/>
                  </a:cxn>
                  <a:cxn ang="0">
                    <a:pos x="101" y="59"/>
                  </a:cxn>
                  <a:cxn ang="0">
                    <a:pos x="83" y="0"/>
                  </a:cxn>
                  <a:cxn ang="0">
                    <a:pos x="71" y="12"/>
                  </a:cxn>
                  <a:cxn ang="0">
                    <a:pos x="83" y="41"/>
                  </a:cxn>
                  <a:cxn ang="0">
                    <a:pos x="48" y="23"/>
                  </a:cxn>
                  <a:cxn ang="0">
                    <a:pos x="36" y="29"/>
                  </a:cxn>
                  <a:cxn ang="0">
                    <a:pos x="45" y="68"/>
                  </a:cxn>
                  <a:cxn ang="0">
                    <a:pos x="18" y="41"/>
                  </a:cxn>
                  <a:cxn ang="0">
                    <a:pos x="0" y="53"/>
                  </a:cxn>
                  <a:cxn ang="0">
                    <a:pos x="54" y="89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/>
                <a:ahLst/>
                <a:cxnLst>
                  <a:cxn ang="0">
                    <a:pos x="36" y="78"/>
                  </a:cxn>
                  <a:cxn ang="0">
                    <a:pos x="83" y="48"/>
                  </a:cxn>
                  <a:cxn ang="0">
                    <a:pos x="54" y="0"/>
                  </a:cxn>
                  <a:cxn ang="0">
                    <a:pos x="0" y="30"/>
                  </a:cxn>
                  <a:cxn ang="0">
                    <a:pos x="6" y="36"/>
                  </a:cxn>
                  <a:cxn ang="0">
                    <a:pos x="42" y="18"/>
                  </a:cxn>
                  <a:cxn ang="0">
                    <a:pos x="54" y="30"/>
                  </a:cxn>
                  <a:cxn ang="0">
                    <a:pos x="24" y="48"/>
                  </a:cxn>
                  <a:cxn ang="0">
                    <a:pos x="30" y="54"/>
                  </a:cxn>
                  <a:cxn ang="0">
                    <a:pos x="60" y="36"/>
                  </a:cxn>
                  <a:cxn ang="0">
                    <a:pos x="66" y="48"/>
                  </a:cxn>
                  <a:cxn ang="0">
                    <a:pos x="30" y="66"/>
                  </a:cxn>
                  <a:cxn ang="0">
                    <a:pos x="36" y="78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/>
                <a:ahLst/>
                <a:cxnLst>
                  <a:cxn ang="0">
                    <a:pos x="90" y="30"/>
                  </a:cxn>
                  <a:cxn ang="0">
                    <a:pos x="66" y="0"/>
                  </a:cxn>
                  <a:cxn ang="0">
                    <a:pos x="0" y="36"/>
                  </a:cxn>
                  <a:cxn ang="0">
                    <a:pos x="24" y="72"/>
                  </a:cxn>
                  <a:cxn ang="0">
                    <a:pos x="36" y="66"/>
                  </a:cxn>
                  <a:cxn ang="0">
                    <a:pos x="18" y="42"/>
                  </a:cxn>
                  <a:cxn ang="0">
                    <a:pos x="36" y="30"/>
                  </a:cxn>
                  <a:cxn ang="0">
                    <a:pos x="54" y="54"/>
                  </a:cxn>
                  <a:cxn ang="0">
                    <a:pos x="60" y="48"/>
                  </a:cxn>
                  <a:cxn ang="0">
                    <a:pos x="48" y="24"/>
                  </a:cxn>
                  <a:cxn ang="0">
                    <a:pos x="60" y="12"/>
                  </a:cxn>
                  <a:cxn ang="0">
                    <a:pos x="78" y="42"/>
                  </a:cxn>
                  <a:cxn ang="0">
                    <a:pos x="90" y="30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/>
                <a:ahLst/>
                <a:cxnLst>
                  <a:cxn ang="0">
                    <a:pos x="42" y="60"/>
                  </a:cxn>
                  <a:cxn ang="0">
                    <a:pos x="42" y="60"/>
                  </a:cxn>
                  <a:cxn ang="0">
                    <a:pos x="72" y="12"/>
                  </a:cxn>
                  <a:cxn ang="0">
                    <a:pos x="66" y="0"/>
                  </a:cxn>
                  <a:cxn ang="0">
                    <a:pos x="0" y="42"/>
                  </a:cxn>
                  <a:cxn ang="0">
                    <a:pos x="6" y="54"/>
                  </a:cxn>
                  <a:cxn ang="0">
                    <a:pos x="54" y="24"/>
                  </a:cxn>
                  <a:cxn ang="0">
                    <a:pos x="54" y="24"/>
                  </a:cxn>
                  <a:cxn ang="0">
                    <a:pos x="18" y="72"/>
                  </a:cxn>
                  <a:cxn ang="0">
                    <a:pos x="24" y="84"/>
                  </a:cxn>
                  <a:cxn ang="0">
                    <a:pos x="90" y="42"/>
                  </a:cxn>
                  <a:cxn ang="0">
                    <a:pos x="84" y="30"/>
                  </a:cxn>
                  <a:cxn ang="0">
                    <a:pos x="42" y="60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/>
                <a:ahLst/>
                <a:cxnLst>
                  <a:cxn ang="0">
                    <a:pos x="18" y="48"/>
                  </a:cxn>
                  <a:cxn ang="0">
                    <a:pos x="18" y="48"/>
                  </a:cxn>
                  <a:cxn ang="0">
                    <a:pos x="30" y="42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18" y="48"/>
                  </a:cxn>
                  <a:cxn ang="0">
                    <a:pos x="18" y="48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0" y="36"/>
                  </a:cxn>
                  <a:cxn ang="0">
                    <a:pos x="0" y="66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/>
                <a:ahLst/>
                <a:cxnLst>
                  <a:cxn ang="0">
                    <a:pos x="0" y="102"/>
                  </a:cxn>
                  <a:cxn ang="0">
                    <a:pos x="59" y="154"/>
                  </a:cxn>
                  <a:cxn ang="0">
                    <a:pos x="117" y="120"/>
                  </a:cxn>
                  <a:cxn ang="0">
                    <a:pos x="62" y="55"/>
                  </a:cxn>
                  <a:cxn ang="0">
                    <a:pos x="104" y="34"/>
                  </a:cxn>
                  <a:cxn ang="0">
                    <a:pos x="117" y="53"/>
                  </a:cxn>
                  <a:cxn ang="0">
                    <a:pos x="141" y="47"/>
                  </a:cxn>
                  <a:cxn ang="0">
                    <a:pos x="97" y="2"/>
                  </a:cxn>
                  <a:cxn ang="0">
                    <a:pos x="36" y="33"/>
                  </a:cxn>
                  <a:cxn ang="0">
                    <a:pos x="90" y="107"/>
                  </a:cxn>
                  <a:cxn ang="0">
                    <a:pos x="28" y="101"/>
                  </a:cxn>
                  <a:cxn ang="0">
                    <a:pos x="0" y="102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/>
                <a:ahLst/>
                <a:cxnLst>
                  <a:cxn ang="0">
                    <a:pos x="0" y="102"/>
                  </a:cxn>
                  <a:cxn ang="0">
                    <a:pos x="59" y="154"/>
                  </a:cxn>
                  <a:cxn ang="0">
                    <a:pos x="117" y="120"/>
                  </a:cxn>
                  <a:cxn ang="0">
                    <a:pos x="62" y="55"/>
                  </a:cxn>
                  <a:cxn ang="0">
                    <a:pos x="104" y="34"/>
                  </a:cxn>
                  <a:cxn ang="0">
                    <a:pos x="117" y="53"/>
                  </a:cxn>
                  <a:cxn ang="0">
                    <a:pos x="141" y="47"/>
                  </a:cxn>
                  <a:cxn ang="0">
                    <a:pos x="97" y="2"/>
                  </a:cxn>
                  <a:cxn ang="0">
                    <a:pos x="36" y="33"/>
                  </a:cxn>
                  <a:cxn ang="0">
                    <a:pos x="90" y="107"/>
                  </a:cxn>
                  <a:cxn ang="0">
                    <a:pos x="28" y="101"/>
                  </a:cxn>
                  <a:cxn ang="0">
                    <a:pos x="0" y="102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87" y="582"/>
                  </a:cxn>
                  <a:cxn ang="0">
                    <a:pos x="348" y="1272"/>
                  </a:cxn>
                  <a:cxn ang="0">
                    <a:pos x="54" y="676"/>
                  </a:cxn>
                  <a:cxn ang="0">
                    <a:pos x="0" y="0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69785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9786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23B49A05-2A6F-4364-9561-BF8CE07493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284F88-68FF-4BFB-831C-1AFB864B79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EC9F78-B41B-4029-B004-AD131FDACB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836C15-217B-4752-880C-948A9E5F7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194175" cy="2173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25888"/>
            <a:ext cx="4194175" cy="21732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95644C-0ECF-43FD-BB4A-FA1E2BE288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3CCE80-9627-4102-B9E1-39E3732F5C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D2DD76-DC0E-485B-A9B5-00D36701A1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F01FD7-4796-48F6-A35F-AB5E690D1A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132B53-D560-49EF-B411-4FC3F4A422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A34A1F-32F5-424B-A75F-7DF272C151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418EBA-D348-439F-8686-84A194FE16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42C226-27DC-4470-A73A-344F4D03EF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3007AA-C956-4546-AB73-9192F38578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5294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19464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6861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/>
                <a:ahLst/>
                <a:cxnLst>
                  <a:cxn ang="0">
                    <a:pos x="950" y="85"/>
                  </a:cxn>
                  <a:cxn ang="0">
                    <a:pos x="628" y="438"/>
                  </a:cxn>
                  <a:cxn ang="0">
                    <a:pos x="66" y="471"/>
                  </a:cxn>
                  <a:cxn ang="0">
                    <a:pos x="0" y="627"/>
                  </a:cxn>
                  <a:cxn ang="0">
                    <a:pos x="372" y="1026"/>
                  </a:cxn>
                  <a:cxn ang="0">
                    <a:pos x="611" y="902"/>
                  </a:cxn>
                  <a:cxn ang="0">
                    <a:pos x="992" y="1085"/>
                  </a:cxn>
                  <a:cxn ang="0">
                    <a:pos x="1116" y="1339"/>
                  </a:cxn>
                  <a:cxn ang="0">
                    <a:pos x="1083" y="1450"/>
                  </a:cxn>
                  <a:cxn ang="0">
                    <a:pos x="1124" y="1659"/>
                  </a:cxn>
                  <a:cxn ang="0">
                    <a:pos x="1149" y="1999"/>
                  </a:cxn>
                  <a:cxn ang="0">
                    <a:pos x="1463" y="2110"/>
                  </a:cxn>
                  <a:cxn ang="0">
                    <a:pos x="1686" y="2025"/>
                  </a:cxn>
                  <a:cxn ang="0">
                    <a:pos x="1603" y="1777"/>
                  </a:cxn>
                  <a:cxn ang="0">
                    <a:pos x="1991" y="1555"/>
                  </a:cxn>
                  <a:cxn ang="0">
                    <a:pos x="2281" y="1542"/>
                  </a:cxn>
                  <a:cxn ang="0">
                    <a:pos x="2446" y="1359"/>
                  </a:cxn>
                  <a:cxn ang="0">
                    <a:pos x="2361" y="1001"/>
                  </a:cxn>
                  <a:cxn ang="0">
                    <a:pos x="2606" y="893"/>
                  </a:cxn>
                  <a:cxn ang="0">
                    <a:pos x="2815" y="454"/>
                  </a:cxn>
                  <a:cxn ang="0">
                    <a:pos x="2518" y="0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61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/>
                <a:ahLst/>
                <a:cxnLst>
                  <a:cxn ang="0">
                    <a:pos x="1423" y="65"/>
                  </a:cxn>
                  <a:cxn ang="0">
                    <a:pos x="1148" y="262"/>
                  </a:cxn>
                  <a:cxn ang="0">
                    <a:pos x="934" y="216"/>
                  </a:cxn>
                  <a:cxn ang="0">
                    <a:pos x="529" y="314"/>
                  </a:cxn>
                  <a:cxn ang="0">
                    <a:pos x="174" y="327"/>
                  </a:cxn>
                  <a:cxn ang="0">
                    <a:pos x="0" y="628"/>
                  </a:cxn>
                  <a:cxn ang="0">
                    <a:pos x="91" y="726"/>
                  </a:cxn>
                  <a:cxn ang="0">
                    <a:pos x="231" y="654"/>
                  </a:cxn>
                  <a:cxn ang="0">
                    <a:pos x="430" y="687"/>
                  </a:cxn>
                  <a:cxn ang="0">
                    <a:pos x="504" y="850"/>
                  </a:cxn>
                  <a:cxn ang="0">
                    <a:pos x="347" y="1020"/>
                  </a:cxn>
                  <a:cxn ang="0">
                    <a:pos x="529" y="1144"/>
                  </a:cxn>
                  <a:cxn ang="0">
                    <a:pos x="727" y="1105"/>
                  </a:cxn>
                  <a:cxn ang="0">
                    <a:pos x="901" y="1216"/>
                  </a:cxn>
                  <a:cxn ang="0">
                    <a:pos x="1256" y="1229"/>
                  </a:cxn>
                  <a:cxn ang="0">
                    <a:pos x="1611" y="1425"/>
                  </a:cxn>
                  <a:cxn ang="0">
                    <a:pos x="1694" y="1673"/>
                  </a:cxn>
                  <a:cxn ang="0">
                    <a:pos x="1619" y="2118"/>
                  </a:cxn>
                  <a:cxn ang="0">
                    <a:pos x="1694" y="2268"/>
                  </a:cxn>
                  <a:cxn ang="0">
                    <a:pos x="2132" y="2242"/>
                  </a:cxn>
                  <a:cxn ang="0">
                    <a:pos x="2289" y="2366"/>
                  </a:cxn>
                  <a:cxn ang="0">
                    <a:pos x="2594" y="2046"/>
                  </a:cxn>
                  <a:cxn ang="0">
                    <a:pos x="2537" y="1817"/>
                  </a:cxn>
                  <a:cxn ang="0">
                    <a:pos x="2818" y="1673"/>
                  </a:cxn>
                  <a:cxn ang="0">
                    <a:pos x="3016" y="1719"/>
                  </a:cxn>
                  <a:cxn ang="0">
                    <a:pos x="3280" y="1615"/>
                  </a:cxn>
                  <a:cxn ang="0">
                    <a:pos x="3405" y="1174"/>
                  </a:cxn>
                  <a:cxn ang="0">
                    <a:pos x="3643" y="922"/>
                  </a:cxn>
                  <a:cxn ang="0">
                    <a:pos x="3966" y="896"/>
                  </a:cxn>
                  <a:cxn ang="0">
                    <a:pos x="3908" y="733"/>
                  </a:cxn>
                  <a:cxn ang="0">
                    <a:pos x="3669" y="563"/>
                  </a:cxn>
                  <a:cxn ang="0">
                    <a:pos x="3817" y="210"/>
                  </a:cxn>
                  <a:cxn ang="0">
                    <a:pos x="3590" y="0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61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/>
                <a:ahLst/>
                <a:cxnLst>
                  <a:cxn ang="0">
                    <a:pos x="81" y="0"/>
                  </a:cxn>
                  <a:cxn ang="0">
                    <a:pos x="133" y="328"/>
                  </a:cxn>
                  <a:cxn ang="0">
                    <a:pos x="0" y="666"/>
                  </a:cxn>
                  <a:cxn ang="0">
                    <a:pos x="83" y="1221"/>
                  </a:cxn>
                  <a:cxn ang="0">
                    <a:pos x="413" y="1515"/>
                  </a:cxn>
                  <a:cxn ang="0">
                    <a:pos x="881" y="1700"/>
                  </a:cxn>
                  <a:cxn ang="0">
                    <a:pos x="1440" y="1651"/>
                  </a:cxn>
                  <a:cxn ang="0">
                    <a:pos x="1755" y="1940"/>
                  </a:cxn>
                  <a:cxn ang="0">
                    <a:pos x="1653" y="2126"/>
                  </a:cxn>
                  <a:cxn ang="0">
                    <a:pos x="1136" y="2142"/>
                  </a:cxn>
                  <a:cxn ang="0">
                    <a:pos x="911" y="2021"/>
                  </a:cxn>
                  <a:cxn ang="0">
                    <a:pos x="739" y="2142"/>
                  </a:cxn>
                  <a:cxn ang="0">
                    <a:pos x="954" y="2524"/>
                  </a:cxn>
                  <a:cxn ang="0">
                    <a:pos x="973" y="2905"/>
                  </a:cxn>
                  <a:cxn ang="0">
                    <a:pos x="1511" y="3107"/>
                  </a:cxn>
                  <a:cxn ang="0">
                    <a:pos x="1644" y="2922"/>
                  </a:cxn>
                  <a:cxn ang="0">
                    <a:pos x="2077" y="2797"/>
                  </a:cxn>
                  <a:cxn ang="0">
                    <a:pos x="2610" y="2962"/>
                  </a:cxn>
                  <a:cxn ang="0">
                    <a:pos x="3222" y="2812"/>
                  </a:cxn>
                  <a:cxn ang="0">
                    <a:pos x="3443" y="2922"/>
                  </a:cxn>
                  <a:cxn ang="0">
                    <a:pos x="3861" y="2648"/>
                  </a:cxn>
                  <a:cxn ang="0">
                    <a:pos x="4125" y="2311"/>
                  </a:cxn>
                  <a:cxn ang="0">
                    <a:pos x="4369" y="2318"/>
                  </a:cxn>
                  <a:cxn ang="0">
                    <a:pos x="4554" y="2445"/>
                  </a:cxn>
                  <a:cxn ang="0">
                    <a:pos x="5015" y="2142"/>
                  </a:cxn>
                  <a:cxn ang="0">
                    <a:pos x="5404" y="2185"/>
                  </a:cxn>
                  <a:cxn ang="0">
                    <a:pos x="5732" y="2069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61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/>
                <a:ahLst/>
                <a:cxnLst>
                  <a:cxn ang="0">
                    <a:pos x="240" y="0"/>
                  </a:cxn>
                  <a:cxn ang="0">
                    <a:pos x="0" y="336"/>
                  </a:cxn>
                  <a:cxn ang="0">
                    <a:pos x="82" y="821"/>
                  </a:cxn>
                  <a:cxn ang="0">
                    <a:pos x="243" y="873"/>
                  </a:cxn>
                  <a:cxn ang="0">
                    <a:pos x="473" y="1087"/>
                  </a:cxn>
                  <a:cxn ang="0">
                    <a:pos x="557" y="1441"/>
                  </a:cxn>
                  <a:cxn ang="0">
                    <a:pos x="839" y="1499"/>
                  </a:cxn>
                  <a:cxn ang="0">
                    <a:pos x="1258" y="1349"/>
                  </a:cxn>
                  <a:cxn ang="0">
                    <a:pos x="1307" y="1493"/>
                  </a:cxn>
                  <a:cxn ang="0">
                    <a:pos x="1621" y="1513"/>
                  </a:cxn>
                  <a:cxn ang="0">
                    <a:pos x="1862" y="1865"/>
                  </a:cxn>
                  <a:cxn ang="0">
                    <a:pos x="1668" y="2166"/>
                  </a:cxn>
                  <a:cxn ang="0">
                    <a:pos x="1308" y="2217"/>
                  </a:cxn>
                  <a:cxn ang="0">
                    <a:pos x="992" y="2172"/>
                  </a:cxn>
                  <a:cxn ang="0">
                    <a:pos x="903" y="2244"/>
                  </a:cxn>
                  <a:cxn ang="0">
                    <a:pos x="1008" y="2415"/>
                  </a:cxn>
                  <a:cxn ang="0">
                    <a:pos x="992" y="2538"/>
                  </a:cxn>
                  <a:cxn ang="0">
                    <a:pos x="1137" y="2760"/>
                  </a:cxn>
                  <a:cxn ang="0">
                    <a:pos x="1661" y="2623"/>
                  </a:cxn>
                  <a:cxn ang="0">
                    <a:pos x="1725" y="2492"/>
                  </a:cxn>
                  <a:cxn ang="0">
                    <a:pos x="1895" y="2551"/>
                  </a:cxn>
                  <a:cxn ang="0">
                    <a:pos x="2338" y="2448"/>
                  </a:cxn>
                  <a:cxn ang="0">
                    <a:pos x="2443" y="2714"/>
                  </a:cxn>
                  <a:cxn ang="0">
                    <a:pos x="2870" y="2541"/>
                  </a:cxn>
                  <a:cxn ang="0">
                    <a:pos x="3264" y="2591"/>
                  </a:cxn>
                  <a:cxn ang="0">
                    <a:pos x="3522" y="2427"/>
                  </a:cxn>
                  <a:cxn ang="0">
                    <a:pos x="3594" y="2081"/>
                  </a:cxn>
                  <a:cxn ang="0">
                    <a:pos x="4013" y="2087"/>
                  </a:cxn>
                  <a:cxn ang="0">
                    <a:pos x="4070" y="1924"/>
                  </a:cxn>
                  <a:cxn ang="0">
                    <a:pos x="4239" y="1931"/>
                  </a:cxn>
                  <a:cxn ang="0">
                    <a:pos x="4465" y="2094"/>
                  </a:cxn>
                  <a:cxn ang="0">
                    <a:pos x="4836" y="1814"/>
                  </a:cxn>
                  <a:cxn ang="0">
                    <a:pos x="5225" y="1785"/>
                  </a:cxn>
                  <a:cxn ang="0">
                    <a:pos x="5367" y="1571"/>
                  </a:cxn>
                  <a:cxn ang="0">
                    <a:pos x="5512" y="1585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61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/>
                <a:ahLst/>
                <a:cxnLst>
                  <a:cxn ang="0">
                    <a:pos x="139" y="0"/>
                  </a:cxn>
                  <a:cxn ang="0">
                    <a:pos x="210" y="233"/>
                  </a:cxn>
                  <a:cxn ang="0">
                    <a:pos x="159" y="643"/>
                  </a:cxn>
                  <a:cxn ang="0">
                    <a:pos x="454" y="771"/>
                  </a:cxn>
                  <a:cxn ang="0">
                    <a:pos x="605" y="1046"/>
                  </a:cxn>
                  <a:cxn ang="0">
                    <a:pos x="790" y="1189"/>
                  </a:cxn>
                  <a:cxn ang="0">
                    <a:pos x="540" y="1111"/>
                  </a:cxn>
                  <a:cxn ang="0">
                    <a:pos x="363" y="883"/>
                  </a:cxn>
                  <a:cxn ang="0">
                    <a:pos x="139" y="852"/>
                  </a:cxn>
                  <a:cxn ang="0">
                    <a:pos x="0" y="499"/>
                  </a:cxn>
                  <a:cxn ang="0">
                    <a:pos x="48" y="209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61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8" y="328"/>
                  </a:cxn>
                  <a:cxn ang="0">
                    <a:pos x="9" y="659"/>
                  </a:cxn>
                  <a:cxn ang="0">
                    <a:pos x="40" y="763"/>
                  </a:cxn>
                  <a:cxn ang="0">
                    <a:pos x="234" y="739"/>
                  </a:cxn>
                  <a:cxn ang="0">
                    <a:pos x="344" y="1055"/>
                  </a:cxn>
                  <a:cxn ang="0">
                    <a:pos x="579" y="1117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61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/>
                <a:ahLst/>
                <a:cxnLst>
                  <a:cxn ang="0">
                    <a:pos x="1118" y="0"/>
                  </a:cxn>
                  <a:cxn ang="0">
                    <a:pos x="1179" y="225"/>
                  </a:cxn>
                  <a:cxn ang="0">
                    <a:pos x="1393" y="339"/>
                  </a:cxn>
                  <a:cxn ang="0">
                    <a:pos x="1404" y="548"/>
                  </a:cxn>
                  <a:cxn ang="0">
                    <a:pos x="1342" y="732"/>
                  </a:cxn>
                  <a:cxn ang="0">
                    <a:pos x="1434" y="925"/>
                  </a:cxn>
                  <a:cxn ang="0">
                    <a:pos x="1455" y="1109"/>
                  </a:cxn>
                  <a:cxn ang="0">
                    <a:pos x="1311" y="1142"/>
                  </a:cxn>
                  <a:cxn ang="0">
                    <a:pos x="926" y="1384"/>
                  </a:cxn>
                  <a:cxn ang="0">
                    <a:pos x="975" y="1456"/>
                  </a:cxn>
                  <a:cxn ang="0">
                    <a:pos x="956" y="1624"/>
                  </a:cxn>
                  <a:cxn ang="0">
                    <a:pos x="782" y="1817"/>
                  </a:cxn>
                  <a:cxn ang="0">
                    <a:pos x="539" y="1978"/>
                  </a:cxn>
                  <a:cxn ang="0">
                    <a:pos x="152" y="2026"/>
                  </a:cxn>
                  <a:cxn ang="0">
                    <a:pos x="19" y="2251"/>
                  </a:cxn>
                  <a:cxn ang="0">
                    <a:pos x="0" y="2396"/>
                  </a:cxn>
                  <a:cxn ang="0">
                    <a:pos x="213" y="2179"/>
                  </a:cxn>
                  <a:cxn ang="0">
                    <a:pos x="629" y="2090"/>
                  </a:cxn>
                  <a:cxn ang="0">
                    <a:pos x="894" y="1906"/>
                  </a:cxn>
                  <a:cxn ang="0">
                    <a:pos x="1230" y="1986"/>
                  </a:cxn>
                  <a:cxn ang="0">
                    <a:pos x="1668" y="1906"/>
                  </a:cxn>
                  <a:cxn ang="0">
                    <a:pos x="1983" y="1745"/>
                  </a:cxn>
                  <a:cxn ang="0">
                    <a:pos x="2014" y="1600"/>
                  </a:cxn>
                  <a:cxn ang="0">
                    <a:pos x="2237" y="1496"/>
                  </a:cxn>
                  <a:cxn ang="0">
                    <a:pos x="2359" y="1552"/>
                  </a:cxn>
                  <a:cxn ang="0">
                    <a:pos x="2471" y="1479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61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/>
                <a:ahLst/>
                <a:cxnLst>
                  <a:cxn ang="0">
                    <a:pos x="620" y="155"/>
                  </a:cxn>
                  <a:cxn ang="0">
                    <a:pos x="421" y="155"/>
                  </a:cxn>
                  <a:cxn ang="0">
                    <a:pos x="205" y="507"/>
                  </a:cxn>
                  <a:cxn ang="0">
                    <a:pos x="0" y="673"/>
                  </a:cxn>
                  <a:cxn ang="0">
                    <a:pos x="487" y="783"/>
                  </a:cxn>
                  <a:cxn ang="0">
                    <a:pos x="425" y="1009"/>
                  </a:cxn>
                  <a:cxn ang="0">
                    <a:pos x="617" y="1086"/>
                  </a:cxn>
                  <a:cxn ang="0">
                    <a:pos x="498" y="1349"/>
                  </a:cxn>
                  <a:cxn ang="0">
                    <a:pos x="961" y="1035"/>
                  </a:cxn>
                  <a:cxn ang="0">
                    <a:pos x="926" y="776"/>
                  </a:cxn>
                  <a:cxn ang="0">
                    <a:pos x="1181" y="749"/>
                  </a:cxn>
                  <a:cxn ang="0">
                    <a:pos x="1399" y="601"/>
                  </a:cxn>
                  <a:cxn ang="0">
                    <a:pos x="1315" y="416"/>
                  </a:cxn>
                  <a:cxn ang="0">
                    <a:pos x="1341" y="196"/>
                  </a:cxn>
                  <a:cxn ang="0">
                    <a:pos x="1171" y="164"/>
                  </a:cxn>
                  <a:cxn ang="0">
                    <a:pos x="928" y="0"/>
                  </a:cxn>
                  <a:cxn ang="0">
                    <a:pos x="620" y="155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62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/>
                <a:ahLst/>
                <a:cxnLst>
                  <a:cxn ang="0">
                    <a:pos x="719" y="183"/>
                  </a:cxn>
                  <a:cxn ang="0">
                    <a:pos x="760" y="33"/>
                  </a:cxn>
                  <a:cxn ang="0">
                    <a:pos x="884" y="0"/>
                  </a:cxn>
                  <a:cxn ang="0">
                    <a:pos x="983" y="78"/>
                  </a:cxn>
                  <a:cxn ang="0">
                    <a:pos x="1082" y="248"/>
                  </a:cxn>
                  <a:cxn ang="0">
                    <a:pos x="1256" y="229"/>
                  </a:cxn>
                  <a:cxn ang="0">
                    <a:pos x="1248" y="359"/>
                  </a:cxn>
                  <a:cxn ang="0">
                    <a:pos x="1016" y="431"/>
                  </a:cxn>
                  <a:cxn ang="0">
                    <a:pos x="879" y="417"/>
                  </a:cxn>
                  <a:cxn ang="0">
                    <a:pos x="719" y="481"/>
                  </a:cxn>
                  <a:cxn ang="0">
                    <a:pos x="591" y="633"/>
                  </a:cxn>
                  <a:cxn ang="0">
                    <a:pos x="423" y="537"/>
                  </a:cxn>
                  <a:cxn ang="0">
                    <a:pos x="256" y="810"/>
                  </a:cxn>
                  <a:cxn ang="0">
                    <a:pos x="66" y="764"/>
                  </a:cxn>
                  <a:cxn ang="0">
                    <a:pos x="0" y="601"/>
                  </a:cxn>
                  <a:cxn ang="0">
                    <a:pos x="157" y="483"/>
                  </a:cxn>
                  <a:cxn ang="0">
                    <a:pos x="248" y="281"/>
                  </a:cxn>
                  <a:cxn ang="0">
                    <a:pos x="438" y="150"/>
                  </a:cxn>
                  <a:cxn ang="0">
                    <a:pos x="719" y="189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62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/>
                <a:ahLst/>
                <a:cxnLst>
                  <a:cxn ang="0">
                    <a:pos x="2838" y="16"/>
                  </a:cxn>
                  <a:cxn ang="0">
                    <a:pos x="2493" y="0"/>
                  </a:cxn>
                  <a:cxn ang="0">
                    <a:pos x="2278" y="81"/>
                  </a:cxn>
                  <a:cxn ang="0">
                    <a:pos x="1936" y="44"/>
                  </a:cxn>
                  <a:cxn ang="0">
                    <a:pos x="1739" y="354"/>
                  </a:cxn>
                  <a:cxn ang="0">
                    <a:pos x="1600" y="212"/>
                  </a:cxn>
                  <a:cxn ang="0">
                    <a:pos x="1352" y="308"/>
                  </a:cxn>
                  <a:cxn ang="0">
                    <a:pos x="1445" y="515"/>
                  </a:cxn>
                  <a:cxn ang="0">
                    <a:pos x="1072" y="412"/>
                  </a:cxn>
                  <a:cxn ang="0">
                    <a:pos x="888" y="540"/>
                  </a:cxn>
                  <a:cxn ang="0">
                    <a:pos x="0" y="660"/>
                  </a:cxn>
                  <a:cxn ang="0">
                    <a:pos x="288" y="788"/>
                  </a:cxn>
                  <a:cxn ang="0">
                    <a:pos x="1040" y="676"/>
                  </a:cxn>
                  <a:cxn ang="0">
                    <a:pos x="1272" y="748"/>
                  </a:cxn>
                  <a:cxn ang="0">
                    <a:pos x="2096" y="691"/>
                  </a:cxn>
                  <a:cxn ang="0">
                    <a:pos x="2320" y="748"/>
                  </a:cxn>
                  <a:cxn ang="0">
                    <a:pos x="2456" y="596"/>
                  </a:cxn>
                  <a:cxn ang="0">
                    <a:pos x="2712" y="716"/>
                  </a:cxn>
                  <a:cxn ang="0">
                    <a:pos x="2716" y="339"/>
                  </a:cxn>
                  <a:cxn ang="0">
                    <a:pos x="2848" y="258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62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6" y="313"/>
                  </a:cxn>
                  <a:cxn ang="0">
                    <a:pos x="106" y="634"/>
                  </a:cxn>
                  <a:cxn ang="0">
                    <a:pos x="268" y="854"/>
                  </a:cxn>
                  <a:cxn ang="0">
                    <a:pos x="278" y="577"/>
                  </a:cxn>
                  <a:cxn ang="0">
                    <a:pos x="238" y="400"/>
                  </a:cxn>
                  <a:cxn ang="0">
                    <a:pos x="319" y="240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62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/>
                <a:ahLst/>
                <a:cxnLst>
                  <a:cxn ang="0">
                    <a:pos x="504" y="0"/>
                  </a:cxn>
                  <a:cxn ang="0">
                    <a:pos x="320" y="61"/>
                  </a:cxn>
                  <a:cxn ang="0">
                    <a:pos x="238" y="109"/>
                  </a:cxn>
                  <a:cxn ang="0">
                    <a:pos x="144" y="216"/>
                  </a:cxn>
                  <a:cxn ang="0">
                    <a:pos x="0" y="392"/>
                  </a:cxn>
                  <a:cxn ang="0">
                    <a:pos x="360" y="263"/>
                  </a:cxn>
                  <a:cxn ang="0">
                    <a:pos x="432" y="182"/>
                  </a:cxn>
                  <a:cxn ang="0">
                    <a:pos x="646" y="142"/>
                  </a:cxn>
                  <a:cxn ang="0">
                    <a:pos x="504" y="0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62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6" y="336"/>
                  </a:cxn>
                  <a:cxn ang="0">
                    <a:pos x="384" y="384"/>
                  </a:cxn>
                  <a:cxn ang="0">
                    <a:pos x="576" y="720"/>
                  </a:cxn>
                  <a:cxn ang="0">
                    <a:pos x="528" y="960"/>
                  </a:cxn>
                  <a:cxn ang="0">
                    <a:pos x="672" y="1104"/>
                  </a:cxn>
                  <a:cxn ang="0">
                    <a:pos x="576" y="1392"/>
                  </a:cxn>
                  <a:cxn ang="0">
                    <a:pos x="624" y="1632"/>
                  </a:cxn>
                  <a:cxn ang="0">
                    <a:pos x="1488" y="1872"/>
                  </a:cxn>
                  <a:cxn ang="0">
                    <a:pos x="1680" y="1728"/>
                  </a:cxn>
                  <a:cxn ang="0">
                    <a:pos x="2208" y="1728"/>
                  </a:cxn>
                  <a:cxn ang="0">
                    <a:pos x="2304" y="1632"/>
                  </a:cxn>
                  <a:cxn ang="0">
                    <a:pos x="2736" y="1872"/>
                  </a:cxn>
                  <a:cxn ang="0">
                    <a:pos x="2640" y="1920"/>
                  </a:cxn>
                  <a:cxn ang="0">
                    <a:pos x="2304" y="1824"/>
                  </a:cxn>
                  <a:cxn ang="0">
                    <a:pos x="2160" y="1872"/>
                  </a:cxn>
                  <a:cxn ang="0">
                    <a:pos x="1632" y="1920"/>
                  </a:cxn>
                  <a:cxn ang="0">
                    <a:pos x="1440" y="1920"/>
                  </a:cxn>
                  <a:cxn ang="0">
                    <a:pos x="480" y="1824"/>
                  </a:cxn>
                  <a:cxn ang="0">
                    <a:pos x="192" y="1872"/>
                  </a:cxn>
                  <a:cxn ang="0">
                    <a:pos x="96" y="1680"/>
                  </a:cxn>
                  <a:cxn ang="0">
                    <a:pos x="288" y="1440"/>
                  </a:cxn>
                  <a:cxn ang="0">
                    <a:pos x="336" y="1104"/>
                  </a:cxn>
                  <a:cxn ang="0">
                    <a:pos x="144" y="864"/>
                  </a:cxn>
                  <a:cxn ang="0">
                    <a:pos x="240" y="624"/>
                  </a:cxn>
                  <a:cxn ang="0">
                    <a:pos x="48" y="528"/>
                  </a:cxn>
                  <a:cxn ang="0">
                    <a:pos x="0" y="0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9465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68626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627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628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629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630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631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632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633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634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635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636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637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638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639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640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641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642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643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644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645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646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647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648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649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650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651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652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653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654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655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656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657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658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659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660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661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662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663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664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665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666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667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668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669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670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671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672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673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674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675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676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677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678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679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680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681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682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683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684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685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686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687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688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689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28" y="147"/>
                  </a:cxn>
                  <a:cxn ang="0">
                    <a:pos x="64" y="46"/>
                  </a:cxn>
                  <a:cxn ang="0">
                    <a:pos x="94" y="151"/>
                  </a:cxn>
                  <a:cxn ang="0">
                    <a:pos x="129" y="151"/>
                  </a:cxn>
                  <a:cxn ang="0">
                    <a:pos x="180" y="9"/>
                  </a:cxn>
                  <a:cxn ang="0">
                    <a:pos x="148" y="10"/>
                  </a:cxn>
                  <a:cxn ang="0">
                    <a:pos x="112" y="112"/>
                  </a:cxn>
                  <a:cxn ang="0">
                    <a:pos x="79" y="0"/>
                  </a:cxn>
                  <a:cxn ang="0">
                    <a:pos x="48" y="0"/>
                  </a:cxn>
                  <a:cxn ang="0">
                    <a:pos x="0" y="144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690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691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692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693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694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695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696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697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698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699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700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701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702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703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704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705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706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707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708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709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710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711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712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713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714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715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716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717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718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719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720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721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722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723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724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725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726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727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728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729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730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731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732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733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734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735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736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737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738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739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740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741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742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743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744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745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746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/>
                <a:ahLst/>
                <a:cxnLst>
                  <a:cxn ang="0">
                    <a:pos x="168" y="120"/>
                  </a:cxn>
                  <a:cxn ang="0">
                    <a:pos x="204" y="12"/>
                  </a:cxn>
                  <a:cxn ang="0">
                    <a:pos x="42" y="0"/>
                  </a:cxn>
                  <a:cxn ang="0">
                    <a:pos x="0" y="108"/>
                  </a:cxn>
                  <a:cxn ang="0">
                    <a:pos x="30" y="114"/>
                  </a:cxn>
                  <a:cxn ang="0">
                    <a:pos x="60" y="30"/>
                  </a:cxn>
                  <a:cxn ang="0">
                    <a:pos x="102" y="36"/>
                  </a:cxn>
                  <a:cxn ang="0">
                    <a:pos x="78" y="108"/>
                  </a:cxn>
                  <a:cxn ang="0">
                    <a:pos x="102" y="108"/>
                  </a:cxn>
                  <a:cxn ang="0">
                    <a:pos x="132" y="36"/>
                  </a:cxn>
                  <a:cxn ang="0">
                    <a:pos x="162" y="36"/>
                  </a:cxn>
                  <a:cxn ang="0">
                    <a:pos x="138" y="114"/>
                  </a:cxn>
                  <a:cxn ang="0">
                    <a:pos x="168" y="120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747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/>
                <a:ahLst/>
                <a:cxnLst>
                  <a:cxn ang="0">
                    <a:pos x="66" y="36"/>
                  </a:cxn>
                  <a:cxn ang="0">
                    <a:pos x="66" y="36"/>
                  </a:cxn>
                  <a:cxn ang="0">
                    <a:pos x="18" y="24"/>
                  </a:cxn>
                  <a:cxn ang="0">
                    <a:pos x="0" y="30"/>
                  </a:cxn>
                  <a:cxn ang="0">
                    <a:pos x="36" y="78"/>
                  </a:cxn>
                  <a:cxn ang="0">
                    <a:pos x="48" y="72"/>
                  </a:cxn>
                  <a:cxn ang="0">
                    <a:pos x="24" y="36"/>
                  </a:cxn>
                  <a:cxn ang="0">
                    <a:pos x="24" y="36"/>
                  </a:cxn>
                  <a:cxn ang="0">
                    <a:pos x="72" y="54"/>
                  </a:cxn>
                  <a:cxn ang="0">
                    <a:pos x="90" y="42"/>
                  </a:cxn>
                  <a:cxn ang="0">
                    <a:pos x="54" y="0"/>
                  </a:cxn>
                  <a:cxn ang="0">
                    <a:pos x="42" y="6"/>
                  </a:cxn>
                  <a:cxn ang="0">
                    <a:pos x="66" y="36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748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/>
                <a:ahLst/>
                <a:cxnLst>
                  <a:cxn ang="0">
                    <a:pos x="54" y="89"/>
                  </a:cxn>
                  <a:cxn ang="0">
                    <a:pos x="65" y="83"/>
                  </a:cxn>
                  <a:cxn ang="0">
                    <a:pos x="48" y="35"/>
                  </a:cxn>
                  <a:cxn ang="0">
                    <a:pos x="89" y="65"/>
                  </a:cxn>
                  <a:cxn ang="0">
                    <a:pos x="101" y="59"/>
                  </a:cxn>
                  <a:cxn ang="0">
                    <a:pos x="83" y="0"/>
                  </a:cxn>
                  <a:cxn ang="0">
                    <a:pos x="71" y="12"/>
                  </a:cxn>
                  <a:cxn ang="0">
                    <a:pos x="83" y="41"/>
                  </a:cxn>
                  <a:cxn ang="0">
                    <a:pos x="48" y="23"/>
                  </a:cxn>
                  <a:cxn ang="0">
                    <a:pos x="36" y="29"/>
                  </a:cxn>
                  <a:cxn ang="0">
                    <a:pos x="45" y="68"/>
                  </a:cxn>
                  <a:cxn ang="0">
                    <a:pos x="18" y="41"/>
                  </a:cxn>
                  <a:cxn ang="0">
                    <a:pos x="0" y="53"/>
                  </a:cxn>
                  <a:cxn ang="0">
                    <a:pos x="54" y="89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749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/>
                <a:ahLst/>
                <a:cxnLst>
                  <a:cxn ang="0">
                    <a:pos x="36" y="78"/>
                  </a:cxn>
                  <a:cxn ang="0">
                    <a:pos x="83" y="48"/>
                  </a:cxn>
                  <a:cxn ang="0">
                    <a:pos x="54" y="0"/>
                  </a:cxn>
                  <a:cxn ang="0">
                    <a:pos x="0" y="30"/>
                  </a:cxn>
                  <a:cxn ang="0">
                    <a:pos x="6" y="36"/>
                  </a:cxn>
                  <a:cxn ang="0">
                    <a:pos x="42" y="18"/>
                  </a:cxn>
                  <a:cxn ang="0">
                    <a:pos x="54" y="30"/>
                  </a:cxn>
                  <a:cxn ang="0">
                    <a:pos x="24" y="48"/>
                  </a:cxn>
                  <a:cxn ang="0">
                    <a:pos x="30" y="54"/>
                  </a:cxn>
                  <a:cxn ang="0">
                    <a:pos x="60" y="36"/>
                  </a:cxn>
                  <a:cxn ang="0">
                    <a:pos x="66" y="48"/>
                  </a:cxn>
                  <a:cxn ang="0">
                    <a:pos x="30" y="66"/>
                  </a:cxn>
                  <a:cxn ang="0">
                    <a:pos x="36" y="78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750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/>
                <a:ahLst/>
                <a:cxnLst>
                  <a:cxn ang="0">
                    <a:pos x="90" y="30"/>
                  </a:cxn>
                  <a:cxn ang="0">
                    <a:pos x="66" y="0"/>
                  </a:cxn>
                  <a:cxn ang="0">
                    <a:pos x="0" y="36"/>
                  </a:cxn>
                  <a:cxn ang="0">
                    <a:pos x="24" y="72"/>
                  </a:cxn>
                  <a:cxn ang="0">
                    <a:pos x="36" y="66"/>
                  </a:cxn>
                  <a:cxn ang="0">
                    <a:pos x="18" y="42"/>
                  </a:cxn>
                  <a:cxn ang="0">
                    <a:pos x="36" y="30"/>
                  </a:cxn>
                  <a:cxn ang="0">
                    <a:pos x="54" y="54"/>
                  </a:cxn>
                  <a:cxn ang="0">
                    <a:pos x="60" y="48"/>
                  </a:cxn>
                  <a:cxn ang="0">
                    <a:pos x="48" y="24"/>
                  </a:cxn>
                  <a:cxn ang="0">
                    <a:pos x="60" y="12"/>
                  </a:cxn>
                  <a:cxn ang="0">
                    <a:pos x="78" y="42"/>
                  </a:cxn>
                  <a:cxn ang="0">
                    <a:pos x="90" y="30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751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/>
                <a:ahLst/>
                <a:cxnLst>
                  <a:cxn ang="0">
                    <a:pos x="42" y="60"/>
                  </a:cxn>
                  <a:cxn ang="0">
                    <a:pos x="42" y="60"/>
                  </a:cxn>
                  <a:cxn ang="0">
                    <a:pos x="72" y="12"/>
                  </a:cxn>
                  <a:cxn ang="0">
                    <a:pos x="66" y="0"/>
                  </a:cxn>
                  <a:cxn ang="0">
                    <a:pos x="0" y="42"/>
                  </a:cxn>
                  <a:cxn ang="0">
                    <a:pos x="6" y="54"/>
                  </a:cxn>
                  <a:cxn ang="0">
                    <a:pos x="54" y="24"/>
                  </a:cxn>
                  <a:cxn ang="0">
                    <a:pos x="54" y="24"/>
                  </a:cxn>
                  <a:cxn ang="0">
                    <a:pos x="18" y="72"/>
                  </a:cxn>
                  <a:cxn ang="0">
                    <a:pos x="24" y="84"/>
                  </a:cxn>
                  <a:cxn ang="0">
                    <a:pos x="90" y="42"/>
                  </a:cxn>
                  <a:cxn ang="0">
                    <a:pos x="84" y="30"/>
                  </a:cxn>
                  <a:cxn ang="0">
                    <a:pos x="42" y="60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752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753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/>
                <a:ahLst/>
                <a:cxnLst>
                  <a:cxn ang="0">
                    <a:pos x="18" y="48"/>
                  </a:cxn>
                  <a:cxn ang="0">
                    <a:pos x="18" y="48"/>
                  </a:cxn>
                  <a:cxn ang="0">
                    <a:pos x="30" y="42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18" y="48"/>
                  </a:cxn>
                  <a:cxn ang="0">
                    <a:pos x="18" y="48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754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0" y="36"/>
                  </a:cxn>
                  <a:cxn ang="0">
                    <a:pos x="0" y="66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755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756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757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/>
                <a:ahLst/>
                <a:cxnLst>
                  <a:cxn ang="0">
                    <a:pos x="0" y="102"/>
                  </a:cxn>
                  <a:cxn ang="0">
                    <a:pos x="59" y="154"/>
                  </a:cxn>
                  <a:cxn ang="0">
                    <a:pos x="117" y="120"/>
                  </a:cxn>
                  <a:cxn ang="0">
                    <a:pos x="62" y="55"/>
                  </a:cxn>
                  <a:cxn ang="0">
                    <a:pos x="104" y="34"/>
                  </a:cxn>
                  <a:cxn ang="0">
                    <a:pos x="117" y="53"/>
                  </a:cxn>
                  <a:cxn ang="0">
                    <a:pos x="141" y="47"/>
                  </a:cxn>
                  <a:cxn ang="0">
                    <a:pos x="97" y="2"/>
                  </a:cxn>
                  <a:cxn ang="0">
                    <a:pos x="36" y="33"/>
                  </a:cxn>
                  <a:cxn ang="0">
                    <a:pos x="90" y="107"/>
                  </a:cxn>
                  <a:cxn ang="0">
                    <a:pos x="28" y="101"/>
                  </a:cxn>
                  <a:cxn ang="0">
                    <a:pos x="0" y="102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758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/>
                <a:ahLst/>
                <a:cxnLst>
                  <a:cxn ang="0">
                    <a:pos x="0" y="102"/>
                  </a:cxn>
                  <a:cxn ang="0">
                    <a:pos x="59" y="154"/>
                  </a:cxn>
                  <a:cxn ang="0">
                    <a:pos x="117" y="120"/>
                  </a:cxn>
                  <a:cxn ang="0">
                    <a:pos x="62" y="55"/>
                  </a:cxn>
                  <a:cxn ang="0">
                    <a:pos x="104" y="34"/>
                  </a:cxn>
                  <a:cxn ang="0">
                    <a:pos x="117" y="53"/>
                  </a:cxn>
                  <a:cxn ang="0">
                    <a:pos x="141" y="47"/>
                  </a:cxn>
                  <a:cxn ang="0">
                    <a:pos x="97" y="2"/>
                  </a:cxn>
                  <a:cxn ang="0">
                    <a:pos x="36" y="33"/>
                  </a:cxn>
                  <a:cxn ang="0">
                    <a:pos x="90" y="107"/>
                  </a:cxn>
                  <a:cxn ang="0">
                    <a:pos x="28" y="101"/>
                  </a:cxn>
                  <a:cxn ang="0">
                    <a:pos x="0" y="102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759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87" y="582"/>
                  </a:cxn>
                  <a:cxn ang="0">
                    <a:pos x="348" y="1272"/>
                  </a:cxn>
                  <a:cxn ang="0">
                    <a:pos x="54" y="676"/>
                  </a:cxn>
                  <a:cxn ang="0">
                    <a:pos x="0" y="0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760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68761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8762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763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764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fld id="{4E93E540-E1B4-4FDD-8A66-F6E9B1C218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8765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DE3C67-8BB5-40A9-BD39-3125877192B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157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-171450"/>
            <a:ext cx="854075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/>
              <a:t>Image Acquisition Process</a:t>
            </a:r>
          </a:p>
        </p:txBody>
      </p:sp>
      <p:pic>
        <p:nvPicPr>
          <p:cNvPr id="22533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2650" y="735013"/>
            <a:ext cx="7600950" cy="529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C45A-F252-405B-A93B-E6BC6923202D}" type="slidenum">
              <a:rPr lang="en-US"/>
              <a:pPr/>
              <a:t>10</a:t>
            </a:fld>
            <a:endParaRPr lang="en-US"/>
          </a:p>
        </p:txBody>
      </p:sp>
      <p:sp>
        <p:nvSpPr>
          <p:cNvPr id="1310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Representing Digital Images</a:t>
            </a:r>
          </a:p>
        </p:txBody>
      </p:sp>
      <p:sp>
        <p:nvSpPr>
          <p:cNvPr id="131076" name="Rectangle 4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Tahoma" pitchFamily="34" charset="0"/>
              </a:rPr>
              <a:t> </a:t>
            </a:r>
            <a:r>
              <a:rPr lang="en-US" sz="2800">
                <a:effectLst/>
                <a:cs typeface="Tahoma" pitchFamily="34" charset="0"/>
              </a:rPr>
              <a:t>Discrete intensity interval [0, L-1], L=2</a:t>
            </a:r>
            <a:r>
              <a:rPr lang="en-US" sz="2800" baseline="30000">
                <a:effectLst/>
                <a:cs typeface="Tahoma" pitchFamily="34" charset="0"/>
              </a:rPr>
              <a:t>k</a:t>
            </a:r>
          </a:p>
          <a:p>
            <a:endParaRPr lang="en-US" sz="2800" baseline="30000">
              <a:effectLst/>
              <a:cs typeface="Tahoma" pitchFamily="34" charset="0"/>
            </a:endParaRPr>
          </a:p>
          <a:p>
            <a:r>
              <a:rPr lang="en-US" sz="2800">
                <a:effectLst/>
                <a:cs typeface="Tahoma" pitchFamily="34" charset="0"/>
              </a:rPr>
              <a:t> The number b of bits required to store a M × N digitized image </a:t>
            </a:r>
          </a:p>
          <a:p>
            <a:pPr>
              <a:buFont typeface="Arial" pitchFamily="34" charset="0"/>
              <a:buNone/>
            </a:pPr>
            <a:endParaRPr lang="en-US" sz="2800">
              <a:effectLst/>
              <a:cs typeface="Tahoma" pitchFamily="34" charset="0"/>
            </a:endParaRPr>
          </a:p>
          <a:p>
            <a:pPr>
              <a:buFont typeface="Arial" pitchFamily="34" charset="0"/>
              <a:buNone/>
            </a:pPr>
            <a:r>
              <a:rPr lang="en-US" sz="2800">
                <a:effectLst/>
                <a:cs typeface="Tahoma" pitchFamily="34" charset="0"/>
              </a:rPr>
              <a:t>    b = M × N × k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E984-0079-408E-8DEB-0272CECA21DA}" type="slidenum">
              <a:rPr lang="en-US"/>
              <a:pPr/>
              <a:t>11</a:t>
            </a:fld>
            <a:endParaRPr lang="en-US"/>
          </a:p>
        </p:txBody>
      </p:sp>
      <p:sp>
        <p:nvSpPr>
          <p:cNvPr id="1320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Representing Digital Images</a:t>
            </a:r>
          </a:p>
        </p:txBody>
      </p:sp>
      <p:sp>
        <p:nvSpPr>
          <p:cNvPr id="132100" name="Rectangle 4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endParaRPr lang="en-US" sz="2800">
              <a:effectLst/>
              <a:cs typeface="Tahoma" pitchFamily="34" charset="0"/>
            </a:endParaRPr>
          </a:p>
        </p:txBody>
      </p:sp>
      <p:pic>
        <p:nvPicPr>
          <p:cNvPr id="13210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9713" y="1595438"/>
            <a:ext cx="8701087" cy="365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5536" y="2830289"/>
            <a:ext cx="8540750" cy="1143000"/>
          </a:xfrm>
        </p:spPr>
        <p:txBody>
          <a:bodyPr/>
          <a:lstStyle/>
          <a:p>
            <a:r>
              <a:rPr lang="en-US" sz="3800" dirty="0"/>
              <a:t>Neighborhood Operations in Images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06A0AA-A842-43B3-BD23-DD445B3AE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3CCE80-9627-4102-B9E1-39E3732F5CA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514A-739D-43D9-A67A-A9E2678F0267}" type="slidenum">
              <a:rPr lang="en-US"/>
              <a:pPr/>
              <a:t>13</a:t>
            </a:fld>
            <a:endParaRPr lang="en-US"/>
          </a:p>
        </p:txBody>
      </p:sp>
      <p:sp>
        <p:nvSpPr>
          <p:cNvPr id="1536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solidFill>
                  <a:schemeClr val="tx1"/>
                </a:solidFill>
                <a:effectLst/>
              </a:rPr>
              <a:t>Basic Relationships Between Pixels</a:t>
            </a:r>
            <a:br>
              <a:rPr lang="en-US" sz="3200">
                <a:solidFill>
                  <a:schemeClr val="tx1"/>
                </a:solidFill>
                <a:effectLst/>
              </a:rPr>
            </a:br>
            <a:endParaRPr lang="en-US" sz="3200"/>
          </a:p>
        </p:txBody>
      </p:sp>
      <p:sp>
        <p:nvSpPr>
          <p:cNvPr id="153604" name="Rectangle 4"/>
          <p:cNvSpPr>
            <a:spLocks noGrp="1" noRot="1" noChangeArrowheads="1"/>
          </p:cNvSpPr>
          <p:nvPr>
            <p:ph type="body" idx="1"/>
          </p:nvPr>
        </p:nvSpPr>
        <p:spPr>
          <a:xfrm>
            <a:off x="658813" y="1600200"/>
            <a:ext cx="8540750" cy="4498975"/>
          </a:xfrm>
          <a:noFill/>
          <a:ln/>
        </p:spPr>
        <p:txBody>
          <a:bodyPr/>
          <a:lstStyle/>
          <a:p>
            <a:r>
              <a:rPr lang="en-US" sz="2400">
                <a:effectLst/>
              </a:rPr>
              <a:t>Neighborhood</a:t>
            </a:r>
          </a:p>
          <a:p>
            <a:endParaRPr lang="en-US" sz="2400">
              <a:effectLst/>
            </a:endParaRPr>
          </a:p>
          <a:p>
            <a:r>
              <a:rPr lang="en-US" sz="2400">
                <a:effectLst/>
              </a:rPr>
              <a:t>Adjacency</a:t>
            </a:r>
          </a:p>
          <a:p>
            <a:endParaRPr lang="en-US" sz="2400">
              <a:effectLst/>
            </a:endParaRPr>
          </a:p>
          <a:p>
            <a:r>
              <a:rPr lang="en-US" sz="2400">
                <a:effectLst/>
              </a:rPr>
              <a:t>Connectivity</a:t>
            </a:r>
          </a:p>
          <a:p>
            <a:endParaRPr lang="en-US" sz="2400">
              <a:effectLst/>
            </a:endParaRPr>
          </a:p>
          <a:p>
            <a:r>
              <a:rPr lang="en-US" sz="2400">
                <a:effectLst/>
              </a:rPr>
              <a:t>Paths</a:t>
            </a:r>
          </a:p>
          <a:p>
            <a:endParaRPr lang="en-US" sz="2400">
              <a:effectLst/>
            </a:endParaRPr>
          </a:p>
          <a:p>
            <a:r>
              <a:rPr lang="en-US" sz="2400">
                <a:effectLst/>
              </a:rPr>
              <a:t>Regions and boundaries</a:t>
            </a:r>
          </a:p>
          <a:p>
            <a:endParaRPr lang="en-US" sz="2400" i="1">
              <a:effectLst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B920-20ED-4FEE-A46C-46F9BA65A589}" type="slidenum">
              <a:rPr lang="en-US"/>
              <a:pPr/>
              <a:t>14</a:t>
            </a:fld>
            <a:endParaRPr lang="en-US"/>
          </a:p>
        </p:txBody>
      </p:sp>
      <p:sp>
        <p:nvSpPr>
          <p:cNvPr id="1525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solidFill>
                  <a:schemeClr val="tx1"/>
                </a:solidFill>
                <a:effectLst/>
              </a:rPr>
              <a:t>Basic Relationships Between Pixels</a:t>
            </a:r>
            <a:br>
              <a:rPr lang="en-US" sz="3200">
                <a:solidFill>
                  <a:schemeClr val="tx1"/>
                </a:solidFill>
                <a:effectLst/>
              </a:rPr>
            </a:br>
            <a:endParaRPr lang="en-US" sz="3200"/>
          </a:p>
        </p:txBody>
      </p:sp>
      <p:sp>
        <p:nvSpPr>
          <p:cNvPr id="152582" name="Rectangle 6"/>
          <p:cNvSpPr>
            <a:spLocks noGrp="1" noRot="1" noChangeArrowheads="1"/>
          </p:cNvSpPr>
          <p:nvPr>
            <p:ph type="body" idx="1"/>
          </p:nvPr>
        </p:nvSpPr>
        <p:spPr>
          <a:xfrm>
            <a:off x="573088" y="1500188"/>
            <a:ext cx="8540750" cy="4498975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b="1">
                <a:effectLst/>
              </a:rPr>
              <a:t>Neighbors </a:t>
            </a:r>
            <a:r>
              <a:rPr lang="en-US" sz="2800">
                <a:effectLst/>
              </a:rPr>
              <a:t>of a pixel p at coordinates (x,y)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endParaRPr lang="en-US" sz="2800">
              <a:effectLst/>
            </a:endParaRP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800">
                <a:effectLst/>
              </a:rPr>
              <a:t> </a:t>
            </a:r>
            <a:r>
              <a:rPr lang="en-US" sz="2800" b="1">
                <a:effectLst/>
              </a:rPr>
              <a:t>4-neighbors of p</a:t>
            </a:r>
            <a:r>
              <a:rPr lang="en-US" sz="2800">
                <a:effectLst/>
              </a:rPr>
              <a:t>, denoted by </a:t>
            </a:r>
            <a:r>
              <a:rPr lang="en-US" sz="2800" b="1">
                <a:effectLst/>
              </a:rPr>
              <a:t>N</a:t>
            </a:r>
            <a:r>
              <a:rPr lang="en-US" sz="2800" b="1" baseline="-25000">
                <a:effectLst/>
              </a:rPr>
              <a:t>4</a:t>
            </a:r>
            <a:r>
              <a:rPr lang="en-US" sz="2800" b="1">
                <a:effectLst/>
              </a:rPr>
              <a:t>(p)</a:t>
            </a:r>
            <a:r>
              <a:rPr lang="en-US" sz="2800">
                <a:effectLst/>
              </a:rPr>
              <a:t>: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2800">
                <a:effectLst/>
              </a:rPr>
              <a:t>    (x-1, y), (x+1, y), (x,y-1), and (x, y+1).</a:t>
            </a:r>
          </a:p>
          <a:p>
            <a:pPr>
              <a:lnSpc>
                <a:spcPct val="80000"/>
              </a:lnSpc>
            </a:pPr>
            <a:endParaRPr lang="en-US" sz="2800" i="1">
              <a:effectLst/>
              <a:cs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800" b="1">
                <a:effectLst/>
              </a:rPr>
              <a:t> 4 diagonal neighbors of p</a:t>
            </a:r>
            <a:r>
              <a:rPr lang="en-US" sz="2800">
                <a:effectLst/>
              </a:rPr>
              <a:t>, denoted by </a:t>
            </a:r>
            <a:r>
              <a:rPr lang="en-US" sz="2800" b="1">
                <a:effectLst/>
              </a:rPr>
              <a:t>N</a:t>
            </a:r>
            <a:r>
              <a:rPr lang="en-US" sz="2800" b="1" baseline="-25000">
                <a:effectLst/>
              </a:rPr>
              <a:t>D</a:t>
            </a:r>
            <a:r>
              <a:rPr lang="en-US" sz="2800" b="1">
                <a:effectLst/>
              </a:rPr>
              <a:t>(p)</a:t>
            </a:r>
            <a:r>
              <a:rPr lang="en-US" sz="2800">
                <a:effectLst/>
              </a:rPr>
              <a:t>: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2800">
                <a:effectLst/>
              </a:rPr>
              <a:t>    (x-1, y-1), (x+1, y+1), (x+1,y-1), and (x-1, y+1).</a:t>
            </a:r>
          </a:p>
          <a:p>
            <a:pPr>
              <a:lnSpc>
                <a:spcPct val="80000"/>
              </a:lnSpc>
            </a:pPr>
            <a:endParaRPr lang="en-US" sz="2800" i="1">
              <a:effectLst/>
              <a:cs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800" b="1">
                <a:effectLst/>
                <a:cs typeface="Tahoma" pitchFamily="34" charset="0"/>
              </a:rPr>
              <a:t> 8 neighbors of p</a:t>
            </a:r>
            <a:r>
              <a:rPr lang="en-US" sz="2800">
                <a:effectLst/>
                <a:cs typeface="Tahoma" pitchFamily="34" charset="0"/>
              </a:rPr>
              <a:t>, denoted </a:t>
            </a:r>
            <a:r>
              <a:rPr lang="en-US" sz="2800" b="1">
                <a:effectLst/>
                <a:cs typeface="Tahoma" pitchFamily="34" charset="0"/>
              </a:rPr>
              <a:t>N</a:t>
            </a:r>
            <a:r>
              <a:rPr lang="en-US" sz="2800" b="1" baseline="-25000">
                <a:effectLst/>
                <a:cs typeface="Tahoma" pitchFamily="34" charset="0"/>
              </a:rPr>
              <a:t>8</a:t>
            </a:r>
            <a:r>
              <a:rPr lang="en-US" sz="2800" b="1">
                <a:effectLst/>
                <a:cs typeface="Tahoma" pitchFamily="34" charset="0"/>
              </a:rPr>
              <a:t>(p)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>
                <a:effectLst/>
                <a:cs typeface="Tahoma" pitchFamily="34" charset="0"/>
              </a:rPr>
              <a:t>     N</a:t>
            </a:r>
            <a:r>
              <a:rPr lang="en-US" sz="2800" baseline="-25000">
                <a:effectLst/>
                <a:cs typeface="Tahoma" pitchFamily="34" charset="0"/>
              </a:rPr>
              <a:t>8</a:t>
            </a:r>
            <a:r>
              <a:rPr lang="en-US" sz="2800">
                <a:effectLst/>
                <a:cs typeface="Tahoma" pitchFamily="34" charset="0"/>
              </a:rPr>
              <a:t>(p) = </a:t>
            </a:r>
            <a:r>
              <a:rPr lang="en-US" sz="2800">
                <a:effectLst/>
              </a:rPr>
              <a:t>N</a:t>
            </a:r>
            <a:r>
              <a:rPr lang="en-US" sz="2800" baseline="-25000">
                <a:effectLst/>
              </a:rPr>
              <a:t>4</a:t>
            </a:r>
            <a:r>
              <a:rPr lang="en-US" sz="2800">
                <a:effectLst/>
              </a:rPr>
              <a:t>(p) </a:t>
            </a:r>
            <a:r>
              <a:rPr lang="en-US" sz="2800">
                <a:effectLst/>
                <a:cs typeface="Tahoma" pitchFamily="34" charset="0"/>
              </a:rPr>
              <a:t>U </a:t>
            </a:r>
            <a:r>
              <a:rPr lang="en-US" sz="2800">
                <a:effectLst/>
              </a:rPr>
              <a:t>N</a:t>
            </a:r>
            <a:r>
              <a:rPr lang="en-US" sz="2800" baseline="-25000">
                <a:effectLst/>
              </a:rPr>
              <a:t>D</a:t>
            </a:r>
            <a:r>
              <a:rPr lang="en-US" sz="2800">
                <a:effectLst/>
              </a:rPr>
              <a:t>(p)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2D47B-FA5E-4474-BEA9-0AF0DE41DA4F}" type="slidenum">
              <a:rPr lang="en-US"/>
              <a:pPr/>
              <a:t>15</a:t>
            </a:fld>
            <a:endParaRPr lang="en-US"/>
          </a:p>
        </p:txBody>
      </p:sp>
      <p:sp>
        <p:nvSpPr>
          <p:cNvPr id="1556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solidFill>
                  <a:schemeClr val="tx1"/>
                </a:solidFill>
                <a:effectLst/>
              </a:rPr>
              <a:t>Basic Relationships Between Pixels</a:t>
            </a:r>
            <a:br>
              <a:rPr lang="en-US" sz="3200">
                <a:solidFill>
                  <a:schemeClr val="tx1"/>
                </a:solidFill>
                <a:effectLst/>
              </a:rPr>
            </a:br>
            <a:endParaRPr lang="en-US" sz="3200"/>
          </a:p>
        </p:txBody>
      </p:sp>
      <p:sp>
        <p:nvSpPr>
          <p:cNvPr id="155652" name="Rectangle 4"/>
          <p:cNvSpPr>
            <a:spLocks noGrp="1" noRot="1" noChangeArrowheads="1"/>
          </p:cNvSpPr>
          <p:nvPr>
            <p:ph type="body" idx="1"/>
          </p:nvPr>
        </p:nvSpPr>
        <p:spPr>
          <a:xfrm>
            <a:off x="573088" y="1500188"/>
            <a:ext cx="8540750" cy="4498975"/>
          </a:xfrm>
          <a:noFill/>
          <a:ln/>
        </p:spPr>
        <p:txBody>
          <a:bodyPr/>
          <a:lstStyle/>
          <a:p>
            <a:r>
              <a:rPr lang="en-US" sz="2400" b="1">
                <a:effectLst/>
              </a:rPr>
              <a:t>Adjacency</a:t>
            </a:r>
          </a:p>
          <a:p>
            <a:pPr>
              <a:buFont typeface="Arial" pitchFamily="34" charset="0"/>
              <a:buNone/>
            </a:pPr>
            <a:r>
              <a:rPr lang="en-US" sz="2400">
                <a:effectLst/>
              </a:rPr>
              <a:t>    Let V be the set of intensity values </a:t>
            </a:r>
          </a:p>
          <a:p>
            <a:pPr>
              <a:buFont typeface="Arial" pitchFamily="34" charset="0"/>
              <a:buNone/>
            </a:pPr>
            <a:endParaRPr lang="en-US" sz="2400">
              <a:effectLst/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>
                <a:effectLst/>
              </a:rPr>
              <a:t>4-adjacency</a:t>
            </a:r>
            <a:r>
              <a:rPr lang="en-US" sz="2400">
                <a:effectLst/>
              </a:rPr>
              <a:t>: Two pixels p and q with values from V are 4-adjacent if q is in the set N</a:t>
            </a:r>
            <a:r>
              <a:rPr lang="en-US" sz="2400" baseline="-25000">
                <a:effectLst/>
              </a:rPr>
              <a:t>4</a:t>
            </a:r>
            <a:r>
              <a:rPr lang="en-US" sz="2400">
                <a:effectLst/>
              </a:rPr>
              <a:t>(p).</a:t>
            </a:r>
          </a:p>
          <a:p>
            <a:pPr>
              <a:buFont typeface="Wingdings" pitchFamily="2" charset="2"/>
              <a:buChar char="Ø"/>
            </a:pPr>
            <a:endParaRPr lang="en-US" sz="2400">
              <a:effectLst/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>
                <a:effectLst/>
              </a:rPr>
              <a:t>8-adjacency</a:t>
            </a:r>
            <a:r>
              <a:rPr lang="en-US" sz="2400">
                <a:effectLst/>
              </a:rPr>
              <a:t>: Two pixels p and q with values from V are 8-adjacent if q is in the set N</a:t>
            </a:r>
            <a:r>
              <a:rPr lang="en-US" sz="2400" baseline="-25000">
                <a:effectLst/>
              </a:rPr>
              <a:t>8</a:t>
            </a:r>
            <a:r>
              <a:rPr lang="en-US" sz="2400">
                <a:effectLst/>
              </a:rPr>
              <a:t>(p).</a:t>
            </a:r>
          </a:p>
          <a:p>
            <a:pPr>
              <a:buFont typeface="Wingdings" pitchFamily="2" charset="2"/>
              <a:buChar char="Ø"/>
            </a:pPr>
            <a:endParaRPr lang="en-US" sz="2400">
              <a:effectLst/>
            </a:endParaRPr>
          </a:p>
          <a:p>
            <a:pPr>
              <a:buFont typeface="Wingdings" pitchFamily="2" charset="2"/>
              <a:buNone/>
            </a:pPr>
            <a:endParaRPr lang="en-US" sz="2400">
              <a:effectLst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3CEBF-E188-4C4C-83FB-85CD04EF83C3}" type="slidenum">
              <a:rPr lang="en-US"/>
              <a:pPr/>
              <a:t>16</a:t>
            </a:fld>
            <a:endParaRPr lang="en-US"/>
          </a:p>
        </p:txBody>
      </p:sp>
      <p:sp>
        <p:nvSpPr>
          <p:cNvPr id="1566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solidFill>
                  <a:schemeClr val="tx1"/>
                </a:solidFill>
                <a:effectLst/>
              </a:rPr>
              <a:t>Basic Relationships Between Pixels</a:t>
            </a:r>
            <a:br>
              <a:rPr lang="en-US" sz="3200">
                <a:solidFill>
                  <a:schemeClr val="tx1"/>
                </a:solidFill>
                <a:effectLst/>
              </a:rPr>
            </a:br>
            <a:endParaRPr lang="en-US" sz="3200"/>
          </a:p>
        </p:txBody>
      </p:sp>
      <p:sp>
        <p:nvSpPr>
          <p:cNvPr id="156676" name="Rectangle 4"/>
          <p:cNvSpPr>
            <a:spLocks noGrp="1" noRot="1" noChangeArrowheads="1"/>
          </p:cNvSpPr>
          <p:nvPr>
            <p:ph type="body" idx="1"/>
          </p:nvPr>
        </p:nvSpPr>
        <p:spPr>
          <a:xfrm>
            <a:off x="573088" y="1500188"/>
            <a:ext cx="8540750" cy="4498975"/>
          </a:xfrm>
          <a:noFill/>
          <a:ln/>
        </p:spPr>
        <p:txBody>
          <a:bodyPr/>
          <a:lstStyle/>
          <a:p>
            <a:r>
              <a:rPr lang="en-US" sz="2400" b="1" dirty="0">
                <a:effectLst/>
              </a:rPr>
              <a:t>Adjacency</a:t>
            </a:r>
          </a:p>
          <a:p>
            <a:pPr>
              <a:buFont typeface="Arial" pitchFamily="34" charset="0"/>
              <a:buNone/>
            </a:pPr>
            <a:r>
              <a:rPr lang="en-US" sz="2400" dirty="0">
                <a:effectLst/>
              </a:rPr>
              <a:t>    Let V be the set of intensity values </a:t>
            </a:r>
          </a:p>
          <a:p>
            <a:pPr>
              <a:buFont typeface="Arial" pitchFamily="34" charset="0"/>
              <a:buNone/>
            </a:pPr>
            <a:endParaRPr lang="en-US" sz="2400" dirty="0">
              <a:effectLst/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>
                <a:effectLst/>
              </a:rPr>
              <a:t>m-adjacency</a:t>
            </a:r>
            <a:r>
              <a:rPr lang="en-US" sz="2400" dirty="0">
                <a:effectLst/>
              </a:rPr>
              <a:t>: Two pixels p and q with values from V are m-adjacent if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effectLst/>
              </a:rPr>
              <a:t>    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effectLst/>
              </a:rPr>
              <a:t>    (</a:t>
            </a:r>
            <a:r>
              <a:rPr lang="en-US" sz="2000" dirty="0" err="1">
                <a:effectLst/>
              </a:rPr>
              <a:t>i</a:t>
            </a:r>
            <a:r>
              <a:rPr lang="en-US" sz="2000" dirty="0">
                <a:effectLst/>
              </a:rPr>
              <a:t>) q is in the set N</a:t>
            </a:r>
            <a:r>
              <a:rPr lang="en-US" sz="2000" baseline="-25000" dirty="0">
                <a:effectLst/>
              </a:rPr>
              <a:t>4</a:t>
            </a:r>
            <a:r>
              <a:rPr lang="en-US" sz="2000" dirty="0">
                <a:effectLst/>
              </a:rPr>
              <a:t>(p), or</a:t>
            </a:r>
          </a:p>
          <a:p>
            <a:pPr>
              <a:buFont typeface="Wingdings" pitchFamily="2" charset="2"/>
              <a:buNone/>
            </a:pPr>
            <a:endParaRPr lang="en-US" sz="2000" dirty="0">
              <a:effectLst/>
            </a:endParaRPr>
          </a:p>
          <a:p>
            <a:pPr>
              <a:buFont typeface="Wingdings" pitchFamily="2" charset="2"/>
              <a:buNone/>
            </a:pPr>
            <a:r>
              <a:rPr lang="en-US" sz="2000" dirty="0">
                <a:effectLst/>
              </a:rPr>
              <a:t>    (ii) q is in the set N</a:t>
            </a:r>
            <a:r>
              <a:rPr lang="en-US" sz="2000" baseline="-25000" dirty="0">
                <a:effectLst/>
              </a:rPr>
              <a:t>D</a:t>
            </a:r>
            <a:r>
              <a:rPr lang="en-US" sz="2000" dirty="0">
                <a:effectLst/>
              </a:rPr>
              <a:t>(p) and the set N</a:t>
            </a:r>
            <a:r>
              <a:rPr lang="en-US" sz="2000" baseline="-25000" dirty="0">
                <a:effectLst/>
              </a:rPr>
              <a:t>4</a:t>
            </a:r>
            <a:r>
              <a:rPr lang="en-US" sz="2000" dirty="0">
                <a:effectLst/>
              </a:rPr>
              <a:t>(p) </a:t>
            </a:r>
            <a:r>
              <a:rPr lang="en-US" sz="2000" dirty="0">
                <a:effectLst/>
                <a:latin typeface="Times New Roman" pitchFamily="18" charset="0"/>
                <a:cs typeface="Times New Roman" pitchFamily="18" charset="0"/>
              </a:rPr>
              <a:t>∩</a:t>
            </a:r>
            <a:r>
              <a:rPr lang="en-US" sz="2000" dirty="0">
                <a:effectLst/>
              </a:rPr>
              <a:t> </a:t>
            </a:r>
            <a:r>
              <a:rPr lang="en-US" sz="2000">
                <a:effectLst/>
              </a:rPr>
              <a:t>N</a:t>
            </a:r>
            <a:r>
              <a:rPr lang="en-US" sz="2000" baseline="-25000">
                <a:effectLst/>
              </a:rPr>
              <a:t>4</a:t>
            </a:r>
            <a:r>
              <a:rPr lang="en-US" sz="2000">
                <a:effectLst/>
              </a:rPr>
              <a:t>(q) </a:t>
            </a:r>
            <a:r>
              <a:rPr lang="en-US" sz="2000" dirty="0">
                <a:effectLst/>
              </a:rPr>
              <a:t>has no pixels whose values are from V.</a:t>
            </a:r>
          </a:p>
          <a:p>
            <a:pPr>
              <a:buFont typeface="Wingdings" pitchFamily="2" charset="2"/>
              <a:buNone/>
            </a:pPr>
            <a:endParaRPr lang="en-US" sz="2000" dirty="0">
              <a:effectLst/>
            </a:endParaRPr>
          </a:p>
          <a:p>
            <a:pPr>
              <a:buFont typeface="Wingdings" pitchFamily="2" charset="2"/>
              <a:buChar char="Ø"/>
            </a:pPr>
            <a:endParaRPr lang="en-US" sz="2400" dirty="0">
              <a:effectLst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99A3E-9DD2-4467-BA91-99DB56F4B3DB}" type="slidenum">
              <a:rPr lang="en-US"/>
              <a:pPr/>
              <a:t>17</a:t>
            </a:fld>
            <a:endParaRPr lang="en-US"/>
          </a:p>
        </p:txBody>
      </p:sp>
      <p:sp>
        <p:nvSpPr>
          <p:cNvPr id="1576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solidFill>
                  <a:schemeClr val="tx1"/>
                </a:solidFill>
                <a:effectLst/>
              </a:rPr>
              <a:t>Basic Relationships Between Pixels</a:t>
            </a:r>
            <a:br>
              <a:rPr lang="en-US" sz="3200">
                <a:solidFill>
                  <a:schemeClr val="tx1"/>
                </a:solidFill>
                <a:effectLst/>
              </a:rPr>
            </a:br>
            <a:endParaRPr lang="en-US" sz="3200"/>
          </a:p>
        </p:txBody>
      </p:sp>
      <p:sp>
        <p:nvSpPr>
          <p:cNvPr id="8" name="Rectangle 4"/>
          <p:cNvSpPr>
            <a:spLocks noGrp="1" noRot="1" noChangeArrowheads="1"/>
          </p:cNvSpPr>
          <p:nvPr>
            <p:ph idx="1"/>
          </p:nvPr>
        </p:nvSpPr>
        <p:spPr>
          <a:xfrm>
            <a:off x="301625" y="1600200"/>
            <a:ext cx="8540750" cy="4757057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b="1" dirty="0">
                <a:effectLst/>
              </a:rPr>
              <a:t>Path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000" dirty="0">
                <a:effectLst/>
              </a:rPr>
              <a:t>A (digital) path (or curve) from pixel p with coordinates (x</a:t>
            </a:r>
            <a:r>
              <a:rPr lang="en-US" sz="2000" baseline="-25000" dirty="0">
                <a:effectLst/>
              </a:rPr>
              <a:t>0</a:t>
            </a:r>
            <a:r>
              <a:rPr lang="en-US" sz="2000" dirty="0">
                <a:effectLst/>
              </a:rPr>
              <a:t>, y</a:t>
            </a:r>
            <a:r>
              <a:rPr lang="en-US" sz="2000" baseline="-25000" dirty="0">
                <a:effectLst/>
              </a:rPr>
              <a:t>0</a:t>
            </a:r>
            <a:r>
              <a:rPr lang="en-US" sz="2000" dirty="0">
                <a:effectLst/>
              </a:rPr>
              <a:t>) to pixel q with coordinates (</a:t>
            </a:r>
            <a:r>
              <a:rPr lang="en-US" sz="2000" dirty="0" err="1">
                <a:effectLst/>
              </a:rPr>
              <a:t>x</a:t>
            </a:r>
            <a:r>
              <a:rPr lang="en-US" sz="2000" baseline="-25000" dirty="0" err="1">
                <a:effectLst/>
              </a:rPr>
              <a:t>n</a:t>
            </a:r>
            <a:r>
              <a:rPr lang="en-US" sz="2000" dirty="0">
                <a:effectLst/>
              </a:rPr>
              <a:t>, </a:t>
            </a:r>
            <a:r>
              <a:rPr lang="en-US" sz="2000" dirty="0" err="1">
                <a:effectLst/>
              </a:rPr>
              <a:t>y</a:t>
            </a:r>
            <a:r>
              <a:rPr lang="en-US" sz="2000" baseline="-25000" dirty="0" err="1">
                <a:effectLst/>
              </a:rPr>
              <a:t>n</a:t>
            </a:r>
            <a:r>
              <a:rPr lang="en-US" sz="2000" dirty="0">
                <a:effectLst/>
              </a:rPr>
              <a:t>) is a sequence of distinct pixels with coordinates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effectLst/>
              </a:rPr>
              <a:t>   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effectLst/>
              </a:rPr>
              <a:t>          (x</a:t>
            </a:r>
            <a:r>
              <a:rPr lang="en-US" sz="2000" baseline="-25000" dirty="0">
                <a:effectLst/>
              </a:rPr>
              <a:t>0</a:t>
            </a:r>
            <a:r>
              <a:rPr lang="en-US" sz="2000" dirty="0">
                <a:effectLst/>
              </a:rPr>
              <a:t>, y</a:t>
            </a:r>
            <a:r>
              <a:rPr lang="en-US" sz="2000" baseline="-25000" dirty="0">
                <a:effectLst/>
              </a:rPr>
              <a:t>0</a:t>
            </a:r>
            <a:r>
              <a:rPr lang="en-US" sz="2000" dirty="0">
                <a:effectLst/>
              </a:rPr>
              <a:t>), (x</a:t>
            </a:r>
            <a:r>
              <a:rPr lang="en-US" sz="2000" baseline="-25000" dirty="0">
                <a:effectLst/>
              </a:rPr>
              <a:t>1</a:t>
            </a:r>
            <a:r>
              <a:rPr lang="en-US" sz="2000" dirty="0">
                <a:effectLst/>
              </a:rPr>
              <a:t>, y</a:t>
            </a:r>
            <a:r>
              <a:rPr lang="en-US" sz="2000" baseline="-25000" dirty="0">
                <a:effectLst/>
              </a:rPr>
              <a:t>1</a:t>
            </a:r>
            <a:r>
              <a:rPr lang="en-US" sz="2000" dirty="0">
                <a:effectLst/>
              </a:rPr>
              <a:t>), …, (</a:t>
            </a:r>
            <a:r>
              <a:rPr lang="en-US" sz="2000" dirty="0" err="1">
                <a:effectLst/>
              </a:rPr>
              <a:t>x</a:t>
            </a:r>
            <a:r>
              <a:rPr lang="en-US" sz="2000" baseline="-25000" dirty="0" err="1">
                <a:effectLst/>
              </a:rPr>
              <a:t>n</a:t>
            </a:r>
            <a:r>
              <a:rPr lang="en-US" sz="2000" dirty="0">
                <a:effectLst/>
              </a:rPr>
              <a:t>, </a:t>
            </a:r>
            <a:r>
              <a:rPr lang="en-US" sz="2000" dirty="0" err="1">
                <a:effectLst/>
              </a:rPr>
              <a:t>y</a:t>
            </a:r>
            <a:r>
              <a:rPr lang="en-US" sz="2000" baseline="-25000" dirty="0" err="1">
                <a:effectLst/>
              </a:rPr>
              <a:t>n</a:t>
            </a:r>
            <a:r>
              <a:rPr lang="en-US" sz="2000" dirty="0">
                <a:effectLst/>
              </a:rPr>
              <a:t>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 dirty="0">
              <a:effectLst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effectLst/>
              </a:rPr>
              <a:t>    Where (x</a:t>
            </a:r>
            <a:r>
              <a:rPr lang="en-US" sz="2000" baseline="-25000" dirty="0">
                <a:effectLst/>
              </a:rPr>
              <a:t>i</a:t>
            </a:r>
            <a:r>
              <a:rPr lang="en-US" sz="2000" dirty="0">
                <a:effectLst/>
              </a:rPr>
              <a:t>, </a:t>
            </a:r>
            <a:r>
              <a:rPr lang="en-US" sz="2000" dirty="0" err="1">
                <a:effectLst/>
              </a:rPr>
              <a:t>y</a:t>
            </a:r>
            <a:r>
              <a:rPr lang="en-US" sz="2000" baseline="-25000" dirty="0" err="1">
                <a:effectLst/>
              </a:rPr>
              <a:t>i</a:t>
            </a:r>
            <a:r>
              <a:rPr lang="en-US" sz="2000" dirty="0">
                <a:effectLst/>
              </a:rPr>
              <a:t>) and (x</a:t>
            </a:r>
            <a:r>
              <a:rPr lang="en-US" sz="2000" baseline="-25000" dirty="0">
                <a:effectLst/>
              </a:rPr>
              <a:t>i-1</a:t>
            </a:r>
            <a:r>
              <a:rPr lang="en-US" sz="2000" dirty="0">
                <a:effectLst/>
              </a:rPr>
              <a:t>, y</a:t>
            </a:r>
            <a:r>
              <a:rPr lang="en-US" sz="2000" baseline="-25000" dirty="0">
                <a:effectLst/>
              </a:rPr>
              <a:t>i-1</a:t>
            </a:r>
            <a:r>
              <a:rPr lang="en-US" sz="2000" dirty="0">
                <a:effectLst/>
              </a:rPr>
              <a:t>) are adjacent for 1 </a:t>
            </a:r>
            <a:r>
              <a:rPr lang="en-US" sz="2000" dirty="0">
                <a:effectLst/>
                <a:cs typeface="Tahoma" pitchFamily="34" charset="0"/>
              </a:rPr>
              <a:t>≤ </a:t>
            </a:r>
            <a:r>
              <a:rPr lang="en-US" sz="2000" dirty="0" err="1">
                <a:effectLst/>
                <a:cs typeface="Tahoma" pitchFamily="34" charset="0"/>
              </a:rPr>
              <a:t>i</a:t>
            </a:r>
            <a:r>
              <a:rPr lang="en-US" sz="2000" dirty="0">
                <a:effectLst/>
                <a:cs typeface="Tahoma" pitchFamily="34" charset="0"/>
              </a:rPr>
              <a:t> ≤ n.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 dirty="0">
              <a:effectLst/>
              <a:cs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000" dirty="0">
                <a:effectLst/>
              </a:rPr>
              <a:t>Here </a:t>
            </a:r>
            <a:r>
              <a:rPr lang="en-US" sz="2000" i="1" dirty="0">
                <a:effectLst/>
              </a:rPr>
              <a:t>n </a:t>
            </a:r>
            <a:r>
              <a:rPr lang="en-US" sz="2000" dirty="0">
                <a:effectLst/>
              </a:rPr>
              <a:t>is the </a:t>
            </a:r>
            <a:r>
              <a:rPr lang="en-US" sz="2000" i="1" dirty="0">
                <a:effectLst/>
              </a:rPr>
              <a:t>length </a:t>
            </a:r>
            <a:r>
              <a:rPr lang="en-US" sz="2000" dirty="0">
                <a:effectLst/>
              </a:rPr>
              <a:t>of the path.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endParaRPr lang="en-US" sz="2000" dirty="0">
              <a:effectLst/>
            </a:endParaRP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000" dirty="0">
                <a:effectLst/>
              </a:rPr>
              <a:t>If (x</a:t>
            </a:r>
            <a:r>
              <a:rPr lang="en-US" sz="2000" baseline="-25000" dirty="0">
                <a:effectLst/>
              </a:rPr>
              <a:t>0</a:t>
            </a:r>
            <a:r>
              <a:rPr lang="en-US" sz="2000" dirty="0">
                <a:effectLst/>
              </a:rPr>
              <a:t>, y</a:t>
            </a:r>
            <a:r>
              <a:rPr lang="en-US" sz="2000" baseline="-25000" dirty="0">
                <a:effectLst/>
              </a:rPr>
              <a:t>0</a:t>
            </a:r>
            <a:r>
              <a:rPr lang="en-US" sz="2000" dirty="0">
                <a:effectLst/>
              </a:rPr>
              <a:t>) = (</a:t>
            </a:r>
            <a:r>
              <a:rPr lang="en-US" sz="2000" dirty="0" err="1">
                <a:effectLst/>
              </a:rPr>
              <a:t>x</a:t>
            </a:r>
            <a:r>
              <a:rPr lang="en-US" sz="2000" baseline="-25000" dirty="0" err="1">
                <a:effectLst/>
              </a:rPr>
              <a:t>n</a:t>
            </a:r>
            <a:r>
              <a:rPr lang="en-US" sz="2000" dirty="0">
                <a:effectLst/>
              </a:rPr>
              <a:t>, </a:t>
            </a:r>
            <a:r>
              <a:rPr lang="en-US" sz="2000" dirty="0" err="1">
                <a:effectLst/>
              </a:rPr>
              <a:t>y</a:t>
            </a:r>
            <a:r>
              <a:rPr lang="en-US" sz="2000" baseline="-25000" dirty="0" err="1">
                <a:effectLst/>
              </a:rPr>
              <a:t>n</a:t>
            </a:r>
            <a:r>
              <a:rPr lang="en-US" sz="2000" dirty="0">
                <a:effectLst/>
              </a:rPr>
              <a:t>), the path is </a:t>
            </a:r>
            <a:r>
              <a:rPr lang="en-US" sz="2000" b="1" i="1" dirty="0">
                <a:effectLst/>
              </a:rPr>
              <a:t>closed</a:t>
            </a:r>
            <a:r>
              <a:rPr lang="en-US" sz="2000" dirty="0">
                <a:effectLst/>
              </a:rPr>
              <a:t> path.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endParaRPr lang="en-US" sz="2000" dirty="0">
              <a:effectLst/>
            </a:endParaRP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000" dirty="0">
                <a:effectLst/>
              </a:rPr>
              <a:t>We can define 4-, 8-, and m-paths based on the type of adjacency used.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 dirty="0">
              <a:effectLst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 dirty="0">
              <a:effectLst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2A6C2-EEC2-4E32-99A9-2109888A5286}" type="slidenum">
              <a:rPr lang="en-US"/>
              <a:pPr/>
              <a:t>18</a:t>
            </a:fld>
            <a:endParaRPr lang="en-US"/>
          </a:p>
        </p:txBody>
      </p:sp>
      <p:sp>
        <p:nvSpPr>
          <p:cNvPr id="1587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solidFill>
                  <a:schemeClr val="tx1"/>
                </a:solidFill>
                <a:effectLst/>
              </a:rPr>
              <a:t>Examples: Adjacency and Path</a:t>
            </a:r>
            <a:br>
              <a:rPr lang="en-US" sz="3200">
                <a:solidFill>
                  <a:schemeClr val="tx1"/>
                </a:solidFill>
                <a:effectLst/>
              </a:rPr>
            </a:br>
            <a:endParaRPr lang="en-US" sz="3200"/>
          </a:p>
        </p:txBody>
      </p:sp>
      <p:sp>
        <p:nvSpPr>
          <p:cNvPr id="158727" name="Rectangle 7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US"/>
              <a:t>0   1   1             0   1   1                 0   1   1</a:t>
            </a:r>
          </a:p>
          <a:p>
            <a:pPr>
              <a:buFont typeface="Arial" pitchFamily="34" charset="0"/>
              <a:buNone/>
            </a:pPr>
            <a:r>
              <a:rPr lang="en-US"/>
              <a:t>0   2   0             0   2   0                 0   2   0</a:t>
            </a:r>
          </a:p>
          <a:p>
            <a:pPr>
              <a:buFont typeface="Arial" pitchFamily="34" charset="0"/>
              <a:buNone/>
            </a:pPr>
            <a:r>
              <a:rPr lang="en-US"/>
              <a:t>0   0   1             0   0   1                 0   0   1</a:t>
            </a:r>
          </a:p>
          <a:p>
            <a:pPr>
              <a:buFont typeface="Arial" pitchFamily="34" charset="0"/>
              <a:buNone/>
            </a:pPr>
            <a:endParaRPr lang="en-US"/>
          </a:p>
        </p:txBody>
      </p:sp>
      <p:sp>
        <p:nvSpPr>
          <p:cNvPr id="158728" name="Text Box 8"/>
          <p:cNvSpPr txBox="1">
            <a:spLocks noChangeArrowheads="1"/>
          </p:cNvSpPr>
          <p:nvPr/>
        </p:nvSpPr>
        <p:spPr bwMode="auto">
          <a:xfrm>
            <a:off x="3297238" y="957263"/>
            <a:ext cx="17700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V = {1, 2}</a:t>
            </a:r>
          </a:p>
          <a:p>
            <a:endParaRPr lang="en-US" sz="2400"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7BF3-7342-445C-9225-D256FD5342D0}" type="slidenum">
              <a:rPr lang="en-US"/>
              <a:pPr/>
              <a:t>19</a:t>
            </a:fld>
            <a:endParaRPr lang="en-US"/>
          </a:p>
        </p:txBody>
      </p:sp>
      <p:sp>
        <p:nvSpPr>
          <p:cNvPr id="1597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solidFill>
                  <a:schemeClr val="tx1"/>
                </a:solidFill>
                <a:effectLst/>
              </a:rPr>
              <a:t>Examples: Adjacency and Path</a:t>
            </a:r>
            <a:br>
              <a:rPr lang="en-US" sz="3200">
                <a:solidFill>
                  <a:schemeClr val="tx1"/>
                </a:solidFill>
                <a:effectLst/>
              </a:rPr>
            </a:br>
            <a:endParaRPr lang="en-US" sz="3200"/>
          </a:p>
        </p:txBody>
      </p:sp>
      <p:sp>
        <p:nvSpPr>
          <p:cNvPr id="159748" name="Rectangle 4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US"/>
              <a:t>0   1   1             0   1   1                 0   1   1</a:t>
            </a:r>
          </a:p>
          <a:p>
            <a:pPr>
              <a:buFont typeface="Arial" pitchFamily="34" charset="0"/>
              <a:buNone/>
            </a:pPr>
            <a:r>
              <a:rPr lang="en-US"/>
              <a:t>0   2   0             0   2   0                 0   2   0</a:t>
            </a:r>
          </a:p>
          <a:p>
            <a:pPr>
              <a:buFont typeface="Arial" pitchFamily="34" charset="0"/>
              <a:buNone/>
            </a:pPr>
            <a:r>
              <a:rPr lang="en-US"/>
              <a:t>0   0   1             0   0   1                 0   0   1</a:t>
            </a:r>
          </a:p>
          <a:p>
            <a:pPr>
              <a:buFont typeface="Arial" pitchFamily="34" charset="0"/>
              <a:buNone/>
            </a:pPr>
            <a:endParaRPr lang="en-US"/>
          </a:p>
        </p:txBody>
      </p:sp>
      <p:sp>
        <p:nvSpPr>
          <p:cNvPr id="159749" name="Text Box 5"/>
          <p:cNvSpPr txBox="1">
            <a:spLocks noChangeArrowheads="1"/>
          </p:cNvSpPr>
          <p:nvPr/>
        </p:nvSpPr>
        <p:spPr bwMode="auto">
          <a:xfrm>
            <a:off x="3297238" y="957263"/>
            <a:ext cx="17700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V = {1, 2}</a:t>
            </a:r>
          </a:p>
          <a:p>
            <a:endParaRPr lang="en-US" sz="2400" b="1"/>
          </a:p>
        </p:txBody>
      </p:sp>
      <p:sp>
        <p:nvSpPr>
          <p:cNvPr id="159750" name="Line 6"/>
          <p:cNvSpPr>
            <a:spLocks noChangeShapeType="1"/>
          </p:cNvSpPr>
          <p:nvPr/>
        </p:nvSpPr>
        <p:spPr bwMode="auto">
          <a:xfrm>
            <a:off x="4325938" y="1901825"/>
            <a:ext cx="376237" cy="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9752" name="Line 8"/>
          <p:cNvSpPr>
            <a:spLocks noChangeShapeType="1"/>
          </p:cNvSpPr>
          <p:nvPr/>
        </p:nvSpPr>
        <p:spPr bwMode="auto">
          <a:xfrm flipH="1">
            <a:off x="4202113" y="2082800"/>
            <a:ext cx="0" cy="188913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9755" name="Line 11"/>
          <p:cNvSpPr>
            <a:spLocks noChangeShapeType="1"/>
          </p:cNvSpPr>
          <p:nvPr/>
        </p:nvSpPr>
        <p:spPr bwMode="auto">
          <a:xfrm flipV="1">
            <a:off x="4310063" y="2060575"/>
            <a:ext cx="392112" cy="276225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9757" name="Line 13"/>
          <p:cNvSpPr>
            <a:spLocks noChangeShapeType="1"/>
          </p:cNvSpPr>
          <p:nvPr/>
        </p:nvSpPr>
        <p:spPr bwMode="auto">
          <a:xfrm>
            <a:off x="4291013" y="2670175"/>
            <a:ext cx="434975" cy="274638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9758" name="Text Box 14"/>
          <p:cNvSpPr txBox="1">
            <a:spLocks noChangeArrowheads="1"/>
          </p:cNvSpPr>
          <p:nvPr/>
        </p:nvSpPr>
        <p:spPr bwMode="auto">
          <a:xfrm>
            <a:off x="3349625" y="3481388"/>
            <a:ext cx="184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8-adjacent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F666-B729-4140-8883-3BC7ED97EC02}" type="slidenum">
              <a:rPr lang="en-US"/>
              <a:pPr/>
              <a:t>2</a:t>
            </a:fld>
            <a:endParaRPr lang="en-US"/>
          </a:p>
        </p:txBody>
      </p:sp>
      <p:sp>
        <p:nvSpPr>
          <p:cNvPr id="7680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  </a:t>
            </a:r>
            <a:r>
              <a:rPr lang="en-US" sz="2400" dirty="0">
                <a:effectLst/>
              </a:rPr>
              <a:t>What is Digital Image Processing? 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sz="1400" b="1" dirty="0">
                <a:solidFill>
                  <a:srgbClr val="339933"/>
                </a:solidFill>
                <a:effectLst/>
                <a:cs typeface="Tahoma" pitchFamily="34" charset="0"/>
              </a:rPr>
              <a:t>      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sz="1400" b="1" dirty="0">
                <a:solidFill>
                  <a:srgbClr val="339933"/>
                </a:solidFill>
                <a:effectLst/>
                <a:cs typeface="Tahoma" pitchFamily="34" charset="0"/>
              </a:rPr>
              <a:t>          </a:t>
            </a:r>
            <a:r>
              <a:rPr lang="en-US" sz="1800" b="1" dirty="0">
                <a:solidFill>
                  <a:srgbClr val="339933"/>
                </a:solidFill>
                <a:effectLst/>
                <a:cs typeface="Tahoma" pitchFamily="34" charset="0"/>
              </a:rPr>
              <a:t>Digital Image</a:t>
            </a:r>
            <a:r>
              <a:rPr lang="en-US" sz="1400" b="1" dirty="0">
                <a:solidFill>
                  <a:srgbClr val="339933"/>
                </a:solidFill>
                <a:effectLst/>
                <a:cs typeface="Tahoma" pitchFamily="34" charset="0"/>
              </a:rPr>
              <a:t> 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sz="1400" b="1" dirty="0">
                <a:solidFill>
                  <a:srgbClr val="339933"/>
                </a:solidFill>
                <a:effectLst/>
                <a:cs typeface="Tahoma" pitchFamily="34" charset="0"/>
              </a:rPr>
              <a:t>          — a two-dimensional function 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sz="1400" b="1" dirty="0">
                <a:solidFill>
                  <a:srgbClr val="339933"/>
                </a:solidFill>
                <a:effectLst/>
                <a:cs typeface="Tahoma" pitchFamily="34" charset="0"/>
              </a:rPr>
              <a:t>              </a:t>
            </a:r>
            <a:r>
              <a:rPr lang="en-US" sz="1400" b="1" i="1" dirty="0">
                <a:solidFill>
                  <a:srgbClr val="339933"/>
                </a:solidFill>
                <a:effectLst/>
                <a:cs typeface="Tahoma" pitchFamily="34" charset="0"/>
              </a:rPr>
              <a:t>x</a:t>
            </a:r>
            <a:r>
              <a:rPr lang="en-US" sz="1400" b="1" dirty="0">
                <a:solidFill>
                  <a:srgbClr val="339933"/>
                </a:solidFill>
                <a:effectLst/>
                <a:cs typeface="Tahoma" pitchFamily="34" charset="0"/>
              </a:rPr>
              <a:t> and </a:t>
            </a:r>
            <a:r>
              <a:rPr lang="en-US" sz="1400" b="1" i="1" dirty="0">
                <a:solidFill>
                  <a:srgbClr val="339933"/>
                </a:solidFill>
                <a:effectLst/>
                <a:cs typeface="Tahoma" pitchFamily="34" charset="0"/>
              </a:rPr>
              <a:t>y</a:t>
            </a:r>
            <a:r>
              <a:rPr lang="en-US" sz="1400" b="1" dirty="0">
                <a:solidFill>
                  <a:srgbClr val="339933"/>
                </a:solidFill>
                <a:effectLst/>
                <a:cs typeface="Tahoma" pitchFamily="34" charset="0"/>
              </a:rPr>
              <a:t> are spatial coordinates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sz="1400" b="1" dirty="0">
                <a:solidFill>
                  <a:srgbClr val="339933"/>
                </a:solidFill>
                <a:effectLst/>
                <a:cs typeface="Tahoma" pitchFamily="34" charset="0"/>
              </a:rPr>
              <a:t>              The amplitude of </a:t>
            </a:r>
            <a:r>
              <a:rPr lang="en-US" sz="1400" b="1" i="1" dirty="0">
                <a:solidFill>
                  <a:srgbClr val="339933"/>
                </a:solidFill>
                <a:effectLst/>
                <a:cs typeface="Tahoma" pitchFamily="34" charset="0"/>
              </a:rPr>
              <a:t>f  </a:t>
            </a:r>
            <a:r>
              <a:rPr lang="en-US" sz="1400" b="1" dirty="0">
                <a:solidFill>
                  <a:srgbClr val="339933"/>
                </a:solidFill>
                <a:effectLst/>
                <a:cs typeface="Tahoma" pitchFamily="34" charset="0"/>
              </a:rPr>
              <a:t>is called </a:t>
            </a:r>
            <a:r>
              <a:rPr lang="en-US" sz="1800" b="1" dirty="0">
                <a:solidFill>
                  <a:srgbClr val="339933"/>
                </a:solidFill>
                <a:effectLst/>
                <a:cs typeface="Tahoma" pitchFamily="34" charset="0"/>
              </a:rPr>
              <a:t>intensity </a:t>
            </a:r>
            <a:r>
              <a:rPr lang="en-US" sz="1400" b="1" dirty="0">
                <a:solidFill>
                  <a:srgbClr val="339933"/>
                </a:solidFill>
                <a:effectLst/>
                <a:cs typeface="Tahoma" pitchFamily="34" charset="0"/>
              </a:rPr>
              <a:t>or</a:t>
            </a:r>
            <a:r>
              <a:rPr lang="en-US" sz="1800" b="1" dirty="0">
                <a:solidFill>
                  <a:srgbClr val="339933"/>
                </a:solidFill>
                <a:effectLst/>
                <a:cs typeface="Tahoma" pitchFamily="34" charset="0"/>
              </a:rPr>
              <a:t> gray level</a:t>
            </a:r>
            <a:r>
              <a:rPr lang="en-US" sz="1400" b="1" dirty="0">
                <a:solidFill>
                  <a:srgbClr val="339933"/>
                </a:solidFill>
                <a:effectLst/>
                <a:cs typeface="Tahoma" pitchFamily="34" charset="0"/>
              </a:rPr>
              <a:t> at the point (x, y)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endParaRPr lang="en-US" sz="1400" b="1" dirty="0">
              <a:solidFill>
                <a:srgbClr val="339933"/>
              </a:solidFill>
              <a:effectLst/>
              <a:cs typeface="Tahoma" pitchFamily="34" charset="0"/>
            </a:endParaRP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sz="1400" b="1" dirty="0">
                <a:solidFill>
                  <a:srgbClr val="339933"/>
                </a:solidFill>
                <a:effectLst/>
                <a:cs typeface="Tahoma" pitchFamily="34" charset="0"/>
              </a:rPr>
              <a:t>          </a:t>
            </a:r>
            <a:r>
              <a:rPr lang="en-US" sz="1800" b="1" dirty="0">
                <a:solidFill>
                  <a:srgbClr val="339933"/>
                </a:solidFill>
                <a:effectLst/>
                <a:cs typeface="Tahoma" pitchFamily="34" charset="0"/>
              </a:rPr>
              <a:t>Digital Image Processing</a:t>
            </a:r>
            <a:r>
              <a:rPr lang="en-US" sz="1400" b="1" dirty="0">
                <a:solidFill>
                  <a:srgbClr val="339933"/>
                </a:solidFill>
                <a:effectLst/>
                <a:cs typeface="Tahoma" pitchFamily="34" charset="0"/>
              </a:rPr>
              <a:t>  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sz="1400" b="1" dirty="0">
                <a:solidFill>
                  <a:srgbClr val="339933"/>
                </a:solidFill>
                <a:effectLst/>
                <a:cs typeface="Tahoma" pitchFamily="34" charset="0"/>
              </a:rPr>
              <a:t>          — process digital images by means of computer, it covers low-, mid-, and high-level processes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sz="1400" b="1" dirty="0">
                <a:solidFill>
                  <a:srgbClr val="339933"/>
                </a:solidFill>
                <a:effectLst/>
                <a:cs typeface="Tahoma" pitchFamily="34" charset="0"/>
              </a:rPr>
              <a:t>         low-level: inputs and outputs are images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sz="1400" b="1" dirty="0">
                <a:solidFill>
                  <a:srgbClr val="339933"/>
                </a:solidFill>
                <a:effectLst/>
                <a:cs typeface="Tahoma" pitchFamily="34" charset="0"/>
              </a:rPr>
              <a:t>         mid-level: outputs are attributes extracted from input images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sz="1400" b="1" dirty="0">
                <a:solidFill>
                  <a:srgbClr val="339933"/>
                </a:solidFill>
                <a:effectLst/>
                <a:cs typeface="Tahoma" pitchFamily="34" charset="0"/>
              </a:rPr>
              <a:t>         high-level: an ensemble of recognition of individual objects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endParaRPr lang="en-US" sz="1400" b="1" dirty="0">
              <a:solidFill>
                <a:srgbClr val="339933"/>
              </a:solidFill>
              <a:effectLst/>
              <a:cs typeface="Tahoma" pitchFamily="34" charset="0"/>
            </a:endParaRP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sz="1400" b="1" dirty="0">
                <a:solidFill>
                  <a:srgbClr val="339933"/>
                </a:solidFill>
                <a:effectLst/>
                <a:cs typeface="Tahoma" pitchFamily="34" charset="0"/>
              </a:rPr>
              <a:t>          </a:t>
            </a:r>
            <a:r>
              <a:rPr lang="en-US" sz="1800" b="1" dirty="0">
                <a:solidFill>
                  <a:srgbClr val="339933"/>
                </a:solidFill>
                <a:effectLst/>
                <a:cs typeface="Tahoma" pitchFamily="34" charset="0"/>
              </a:rPr>
              <a:t>Pixel</a:t>
            </a:r>
            <a:r>
              <a:rPr lang="en-US" sz="1400" b="1" dirty="0">
                <a:solidFill>
                  <a:srgbClr val="339933"/>
                </a:solidFill>
                <a:effectLst/>
                <a:cs typeface="Tahoma" pitchFamily="34" charset="0"/>
              </a:rPr>
              <a:t>  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sz="1400" b="1" dirty="0">
                <a:solidFill>
                  <a:srgbClr val="339933"/>
                </a:solidFill>
                <a:effectLst/>
                <a:cs typeface="Tahoma" pitchFamily="34" charset="0"/>
              </a:rPr>
              <a:t>           — the elements of a digital image</a:t>
            </a:r>
            <a:endParaRPr lang="en-US" sz="2400" dirty="0"/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graphicFrame>
        <p:nvGraphicFramePr>
          <p:cNvPr id="76805" name="Object 5"/>
          <p:cNvGraphicFramePr>
            <a:graphicFrameLocks noChangeAspect="1"/>
          </p:cNvGraphicFramePr>
          <p:nvPr/>
        </p:nvGraphicFramePr>
        <p:xfrm>
          <a:off x="3629025" y="2474913"/>
          <a:ext cx="9969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482400" imgH="203040" progId="Equation.DSMT4">
                  <p:embed/>
                </p:oleObj>
              </mc:Choice>
              <mc:Fallback>
                <p:oleObj name="Equation" r:id="rId3" imgW="482400" imgH="203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9025" y="2474913"/>
                        <a:ext cx="99695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6157-ED4A-422F-8FA5-22935132D8ED}" type="slidenum">
              <a:rPr lang="en-US"/>
              <a:pPr/>
              <a:t>20</a:t>
            </a:fld>
            <a:endParaRPr lang="en-US"/>
          </a:p>
        </p:txBody>
      </p:sp>
      <p:sp>
        <p:nvSpPr>
          <p:cNvPr id="1607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solidFill>
                  <a:schemeClr val="tx1"/>
                </a:solidFill>
                <a:effectLst/>
              </a:rPr>
              <a:t>Examples: Adjacency and Path</a:t>
            </a:r>
            <a:br>
              <a:rPr lang="en-US" sz="3200">
                <a:solidFill>
                  <a:schemeClr val="tx1"/>
                </a:solidFill>
                <a:effectLst/>
              </a:rPr>
            </a:br>
            <a:endParaRPr lang="en-US" sz="3200"/>
          </a:p>
        </p:txBody>
      </p:sp>
      <p:sp>
        <p:nvSpPr>
          <p:cNvPr id="160772" name="Rectangle 4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US"/>
              <a:t>0   1   1             0   1   1                 0   1   1</a:t>
            </a:r>
          </a:p>
          <a:p>
            <a:pPr>
              <a:buFont typeface="Arial" pitchFamily="34" charset="0"/>
              <a:buNone/>
            </a:pPr>
            <a:r>
              <a:rPr lang="en-US"/>
              <a:t>0   2   0             0   2   0                 0   2   0</a:t>
            </a:r>
          </a:p>
          <a:p>
            <a:pPr>
              <a:buFont typeface="Arial" pitchFamily="34" charset="0"/>
              <a:buNone/>
            </a:pPr>
            <a:r>
              <a:rPr lang="en-US"/>
              <a:t>0   0   1             0   0   1                 0   0   1</a:t>
            </a:r>
          </a:p>
          <a:p>
            <a:pPr>
              <a:buFont typeface="Arial" pitchFamily="34" charset="0"/>
              <a:buNone/>
            </a:pPr>
            <a:endParaRPr lang="en-US"/>
          </a:p>
        </p:txBody>
      </p:sp>
      <p:sp>
        <p:nvSpPr>
          <p:cNvPr id="160773" name="Text Box 5"/>
          <p:cNvSpPr txBox="1">
            <a:spLocks noChangeArrowheads="1"/>
          </p:cNvSpPr>
          <p:nvPr/>
        </p:nvSpPr>
        <p:spPr bwMode="auto">
          <a:xfrm>
            <a:off x="3297238" y="957263"/>
            <a:ext cx="17700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V = {1, 2}</a:t>
            </a:r>
          </a:p>
          <a:p>
            <a:endParaRPr lang="en-US" sz="2400" b="1"/>
          </a:p>
        </p:txBody>
      </p:sp>
      <p:sp>
        <p:nvSpPr>
          <p:cNvPr id="160774" name="Line 6"/>
          <p:cNvSpPr>
            <a:spLocks noChangeShapeType="1"/>
          </p:cNvSpPr>
          <p:nvPr/>
        </p:nvSpPr>
        <p:spPr bwMode="auto">
          <a:xfrm>
            <a:off x="4325938" y="1901825"/>
            <a:ext cx="376237" cy="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0775" name="Line 7"/>
          <p:cNvSpPr>
            <a:spLocks noChangeShapeType="1"/>
          </p:cNvSpPr>
          <p:nvPr/>
        </p:nvSpPr>
        <p:spPr bwMode="auto">
          <a:xfrm flipH="1">
            <a:off x="4202113" y="2082800"/>
            <a:ext cx="0" cy="188913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0776" name="Line 8"/>
          <p:cNvSpPr>
            <a:spLocks noChangeShapeType="1"/>
          </p:cNvSpPr>
          <p:nvPr/>
        </p:nvSpPr>
        <p:spPr bwMode="auto">
          <a:xfrm flipV="1">
            <a:off x="4310063" y="2060575"/>
            <a:ext cx="392112" cy="276225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0777" name="Line 9"/>
          <p:cNvSpPr>
            <a:spLocks noChangeShapeType="1"/>
          </p:cNvSpPr>
          <p:nvPr/>
        </p:nvSpPr>
        <p:spPr bwMode="auto">
          <a:xfrm>
            <a:off x="4291013" y="2670175"/>
            <a:ext cx="434975" cy="274638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0778" name="Text Box 10"/>
          <p:cNvSpPr txBox="1">
            <a:spLocks noChangeArrowheads="1"/>
          </p:cNvSpPr>
          <p:nvPr/>
        </p:nvSpPr>
        <p:spPr bwMode="auto">
          <a:xfrm>
            <a:off x="3349625" y="3481388"/>
            <a:ext cx="184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8-adjacent</a:t>
            </a:r>
          </a:p>
        </p:txBody>
      </p:sp>
      <p:sp>
        <p:nvSpPr>
          <p:cNvPr id="160779" name="Text Box 11"/>
          <p:cNvSpPr txBox="1">
            <a:spLocks noChangeArrowheads="1"/>
          </p:cNvSpPr>
          <p:nvPr/>
        </p:nvSpPr>
        <p:spPr bwMode="auto">
          <a:xfrm>
            <a:off x="6888163" y="3462338"/>
            <a:ext cx="19383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m-adjacent</a:t>
            </a:r>
          </a:p>
          <a:p>
            <a:endParaRPr lang="en-US" sz="2400" b="1"/>
          </a:p>
        </p:txBody>
      </p:sp>
      <p:sp>
        <p:nvSpPr>
          <p:cNvPr id="160780" name="Line 12"/>
          <p:cNvSpPr>
            <a:spLocks noChangeShapeType="1"/>
          </p:cNvSpPr>
          <p:nvPr/>
        </p:nvSpPr>
        <p:spPr bwMode="auto">
          <a:xfrm>
            <a:off x="7907338" y="1911350"/>
            <a:ext cx="376237" cy="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0781" name="Line 13"/>
          <p:cNvSpPr>
            <a:spLocks noChangeShapeType="1"/>
          </p:cNvSpPr>
          <p:nvPr/>
        </p:nvSpPr>
        <p:spPr bwMode="auto">
          <a:xfrm flipH="1">
            <a:off x="7797800" y="2092325"/>
            <a:ext cx="0" cy="188913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0782" name="Line 14"/>
          <p:cNvSpPr>
            <a:spLocks noChangeShapeType="1"/>
          </p:cNvSpPr>
          <p:nvPr/>
        </p:nvSpPr>
        <p:spPr bwMode="auto">
          <a:xfrm>
            <a:off x="7886700" y="2651125"/>
            <a:ext cx="434975" cy="274638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CFDC-1226-4AB2-B323-A2B4AF0807B0}" type="slidenum">
              <a:rPr lang="en-US"/>
              <a:pPr/>
              <a:t>21</a:t>
            </a:fld>
            <a:endParaRPr lang="en-US"/>
          </a:p>
        </p:txBody>
      </p:sp>
      <p:sp>
        <p:nvSpPr>
          <p:cNvPr id="1628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solidFill>
                  <a:schemeClr val="tx1"/>
                </a:solidFill>
                <a:effectLst/>
              </a:rPr>
              <a:t>Examples: Adjacency and Path</a:t>
            </a:r>
            <a:br>
              <a:rPr lang="en-US" sz="3200">
                <a:solidFill>
                  <a:schemeClr val="tx1"/>
                </a:solidFill>
                <a:effectLst/>
              </a:rPr>
            </a:br>
            <a:endParaRPr lang="en-US" sz="3200"/>
          </a:p>
        </p:txBody>
      </p:sp>
      <p:sp>
        <p:nvSpPr>
          <p:cNvPr id="162820" name="Rectangle 4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US"/>
              <a:t>0</a:t>
            </a:r>
            <a:r>
              <a:rPr lang="en-US" sz="800"/>
              <a:t>1,1</a:t>
            </a:r>
            <a:r>
              <a:rPr lang="en-US"/>
              <a:t>  1</a:t>
            </a:r>
            <a:r>
              <a:rPr lang="en-US" sz="800"/>
              <a:t>1,2</a:t>
            </a:r>
            <a:r>
              <a:rPr lang="en-US"/>
              <a:t>  1</a:t>
            </a:r>
            <a:r>
              <a:rPr lang="en-US" sz="800"/>
              <a:t>1,3</a:t>
            </a:r>
            <a:r>
              <a:rPr lang="en-US"/>
              <a:t>            0   1   1                 0   1   1</a:t>
            </a:r>
          </a:p>
          <a:p>
            <a:pPr>
              <a:buFont typeface="Arial" pitchFamily="34" charset="0"/>
              <a:buNone/>
            </a:pPr>
            <a:r>
              <a:rPr lang="en-US"/>
              <a:t>0</a:t>
            </a:r>
            <a:r>
              <a:rPr lang="en-US" sz="800"/>
              <a:t>2,1</a:t>
            </a:r>
            <a:r>
              <a:rPr lang="en-US"/>
              <a:t>  2</a:t>
            </a:r>
            <a:r>
              <a:rPr lang="en-US" sz="800"/>
              <a:t>2,2</a:t>
            </a:r>
            <a:r>
              <a:rPr lang="en-US"/>
              <a:t>  0</a:t>
            </a:r>
            <a:r>
              <a:rPr lang="en-US" sz="800"/>
              <a:t>2,3</a:t>
            </a:r>
            <a:r>
              <a:rPr lang="en-US"/>
              <a:t>            0   2   0                 0   2   0</a:t>
            </a:r>
          </a:p>
          <a:p>
            <a:pPr>
              <a:buFont typeface="Arial" pitchFamily="34" charset="0"/>
              <a:buNone/>
            </a:pPr>
            <a:r>
              <a:rPr lang="en-US"/>
              <a:t>0</a:t>
            </a:r>
            <a:r>
              <a:rPr lang="en-US" sz="800"/>
              <a:t>3,1</a:t>
            </a:r>
            <a:r>
              <a:rPr lang="en-US"/>
              <a:t>  0</a:t>
            </a:r>
            <a:r>
              <a:rPr lang="en-US" sz="800"/>
              <a:t>3,2</a:t>
            </a:r>
            <a:r>
              <a:rPr lang="en-US"/>
              <a:t>  1</a:t>
            </a:r>
            <a:r>
              <a:rPr lang="en-US" sz="800"/>
              <a:t>3,3</a:t>
            </a:r>
            <a:r>
              <a:rPr lang="en-US"/>
              <a:t>            0   0   1                 0   0   1</a:t>
            </a:r>
          </a:p>
          <a:p>
            <a:pPr>
              <a:buFont typeface="Arial" pitchFamily="34" charset="0"/>
              <a:buNone/>
            </a:pPr>
            <a:endParaRPr lang="en-US"/>
          </a:p>
        </p:txBody>
      </p:sp>
      <p:sp>
        <p:nvSpPr>
          <p:cNvPr id="162821" name="Text Box 5"/>
          <p:cNvSpPr txBox="1">
            <a:spLocks noChangeArrowheads="1"/>
          </p:cNvSpPr>
          <p:nvPr/>
        </p:nvSpPr>
        <p:spPr bwMode="auto">
          <a:xfrm>
            <a:off x="3297238" y="957263"/>
            <a:ext cx="17700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V = {1, 2}</a:t>
            </a:r>
          </a:p>
          <a:p>
            <a:endParaRPr lang="en-US" sz="2400" b="1"/>
          </a:p>
        </p:txBody>
      </p:sp>
      <p:sp>
        <p:nvSpPr>
          <p:cNvPr id="162822" name="Line 6"/>
          <p:cNvSpPr>
            <a:spLocks noChangeShapeType="1"/>
          </p:cNvSpPr>
          <p:nvPr/>
        </p:nvSpPr>
        <p:spPr bwMode="auto">
          <a:xfrm>
            <a:off x="4325938" y="1901825"/>
            <a:ext cx="376237" cy="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823" name="Line 7"/>
          <p:cNvSpPr>
            <a:spLocks noChangeShapeType="1"/>
          </p:cNvSpPr>
          <p:nvPr/>
        </p:nvSpPr>
        <p:spPr bwMode="auto">
          <a:xfrm flipH="1">
            <a:off x="4202113" y="2082800"/>
            <a:ext cx="0" cy="188913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824" name="Line 8"/>
          <p:cNvSpPr>
            <a:spLocks noChangeShapeType="1"/>
          </p:cNvSpPr>
          <p:nvPr/>
        </p:nvSpPr>
        <p:spPr bwMode="auto">
          <a:xfrm flipV="1">
            <a:off x="4310063" y="2060575"/>
            <a:ext cx="392112" cy="276225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825" name="Line 9"/>
          <p:cNvSpPr>
            <a:spLocks noChangeShapeType="1"/>
          </p:cNvSpPr>
          <p:nvPr/>
        </p:nvSpPr>
        <p:spPr bwMode="auto">
          <a:xfrm>
            <a:off x="4291013" y="2670175"/>
            <a:ext cx="434975" cy="274638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826" name="Text Box 10"/>
          <p:cNvSpPr txBox="1">
            <a:spLocks noChangeArrowheads="1"/>
          </p:cNvSpPr>
          <p:nvPr/>
        </p:nvSpPr>
        <p:spPr bwMode="auto">
          <a:xfrm>
            <a:off x="3349625" y="3481388"/>
            <a:ext cx="184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8-adjacent</a:t>
            </a:r>
          </a:p>
        </p:txBody>
      </p:sp>
      <p:sp>
        <p:nvSpPr>
          <p:cNvPr id="162827" name="Text Box 11"/>
          <p:cNvSpPr txBox="1">
            <a:spLocks noChangeArrowheads="1"/>
          </p:cNvSpPr>
          <p:nvPr/>
        </p:nvSpPr>
        <p:spPr bwMode="auto">
          <a:xfrm>
            <a:off x="6888163" y="3462338"/>
            <a:ext cx="19383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m-adjacent</a:t>
            </a:r>
          </a:p>
          <a:p>
            <a:endParaRPr lang="en-US" sz="2400" b="1"/>
          </a:p>
        </p:txBody>
      </p:sp>
      <p:sp>
        <p:nvSpPr>
          <p:cNvPr id="162828" name="Line 12"/>
          <p:cNvSpPr>
            <a:spLocks noChangeShapeType="1"/>
          </p:cNvSpPr>
          <p:nvPr/>
        </p:nvSpPr>
        <p:spPr bwMode="auto">
          <a:xfrm>
            <a:off x="7907338" y="1911350"/>
            <a:ext cx="376237" cy="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829" name="Line 13"/>
          <p:cNvSpPr>
            <a:spLocks noChangeShapeType="1"/>
          </p:cNvSpPr>
          <p:nvPr/>
        </p:nvSpPr>
        <p:spPr bwMode="auto">
          <a:xfrm flipH="1">
            <a:off x="7797800" y="2092325"/>
            <a:ext cx="0" cy="188913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830" name="Line 14"/>
          <p:cNvSpPr>
            <a:spLocks noChangeShapeType="1"/>
          </p:cNvSpPr>
          <p:nvPr/>
        </p:nvSpPr>
        <p:spPr bwMode="auto">
          <a:xfrm>
            <a:off x="7886700" y="2651125"/>
            <a:ext cx="434975" cy="274638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831" name="Text Box 15"/>
          <p:cNvSpPr txBox="1">
            <a:spLocks noChangeArrowheads="1"/>
          </p:cNvSpPr>
          <p:nvPr/>
        </p:nvSpPr>
        <p:spPr bwMode="auto">
          <a:xfrm>
            <a:off x="531813" y="4214813"/>
            <a:ext cx="36639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71475" indent="-371475"/>
            <a:r>
              <a:rPr lang="en-US" sz="2000"/>
              <a:t>The 8-path from (1,3) to (3,3):</a:t>
            </a:r>
          </a:p>
          <a:p>
            <a:pPr marL="371475" indent="-371475">
              <a:buFontTx/>
              <a:buAutoNum type="romanLcParenBoth"/>
            </a:pPr>
            <a:r>
              <a:rPr lang="en-US"/>
              <a:t>(1,3), (1,2), (2,2), (3,3)</a:t>
            </a:r>
          </a:p>
          <a:p>
            <a:pPr marL="371475" indent="-371475">
              <a:buFontTx/>
              <a:buAutoNum type="romanLcParenBoth"/>
            </a:pPr>
            <a:r>
              <a:rPr lang="en-US"/>
              <a:t>(1,3), (2,2), (3,3)</a:t>
            </a:r>
          </a:p>
        </p:txBody>
      </p:sp>
      <p:sp>
        <p:nvSpPr>
          <p:cNvPr id="162832" name="Text Box 16"/>
          <p:cNvSpPr txBox="1">
            <a:spLocks noChangeArrowheads="1"/>
          </p:cNvSpPr>
          <p:nvPr/>
        </p:nvSpPr>
        <p:spPr bwMode="auto">
          <a:xfrm>
            <a:off x="4884738" y="4252913"/>
            <a:ext cx="3738562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71475" indent="-371475"/>
            <a:r>
              <a:rPr lang="en-US" sz="2000"/>
              <a:t>The m-path from (1,3) to (3,3):</a:t>
            </a:r>
          </a:p>
          <a:p>
            <a:pPr marL="371475" indent="-371475"/>
            <a:r>
              <a:rPr lang="en-US"/>
              <a:t>(1,3), (1,2), (2,2), (3,3)</a:t>
            </a:r>
          </a:p>
        </p:txBody>
      </p:sp>
      <p:sp>
        <p:nvSpPr>
          <p:cNvPr id="162833" name="Oval 17"/>
          <p:cNvSpPr>
            <a:spLocks noChangeArrowheads="1"/>
          </p:cNvSpPr>
          <p:nvPr/>
        </p:nvSpPr>
        <p:spPr bwMode="auto">
          <a:xfrm>
            <a:off x="4576763" y="1662113"/>
            <a:ext cx="566737" cy="581025"/>
          </a:xfrm>
          <a:prstGeom prst="ellipse">
            <a:avLst/>
          </a:prstGeom>
          <a:solidFill>
            <a:srgbClr val="FF0000">
              <a:alpha val="17999"/>
            </a:srgbClr>
          </a:solidFill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34" name="Oval 18"/>
          <p:cNvSpPr>
            <a:spLocks noChangeArrowheads="1"/>
          </p:cNvSpPr>
          <p:nvPr/>
        </p:nvSpPr>
        <p:spPr bwMode="auto">
          <a:xfrm>
            <a:off x="4572000" y="2771775"/>
            <a:ext cx="566738" cy="581025"/>
          </a:xfrm>
          <a:prstGeom prst="ellipse">
            <a:avLst/>
          </a:prstGeom>
          <a:solidFill>
            <a:srgbClr val="FF0000">
              <a:alpha val="17999"/>
            </a:srgbClr>
          </a:solidFill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35" name="Oval 19"/>
          <p:cNvSpPr>
            <a:spLocks noChangeArrowheads="1"/>
          </p:cNvSpPr>
          <p:nvPr/>
        </p:nvSpPr>
        <p:spPr bwMode="auto">
          <a:xfrm>
            <a:off x="8158163" y="1657350"/>
            <a:ext cx="566737" cy="581025"/>
          </a:xfrm>
          <a:prstGeom prst="ellipse">
            <a:avLst/>
          </a:prstGeom>
          <a:solidFill>
            <a:srgbClr val="FF0000">
              <a:alpha val="17999"/>
            </a:srgbClr>
          </a:solidFill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36" name="Oval 20"/>
          <p:cNvSpPr>
            <a:spLocks noChangeArrowheads="1"/>
          </p:cNvSpPr>
          <p:nvPr/>
        </p:nvSpPr>
        <p:spPr bwMode="auto">
          <a:xfrm>
            <a:off x="8153400" y="2767013"/>
            <a:ext cx="566738" cy="581025"/>
          </a:xfrm>
          <a:prstGeom prst="ellipse">
            <a:avLst/>
          </a:prstGeom>
          <a:solidFill>
            <a:srgbClr val="FF0000">
              <a:alpha val="17999"/>
            </a:srgbClr>
          </a:solidFill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62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62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62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62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162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31" grpId="0"/>
      <p:bldP spid="162832" grpId="0"/>
      <p:bldP spid="162833" grpId="0" animBg="1"/>
      <p:bldP spid="162834" grpId="0" animBg="1"/>
      <p:bldP spid="162835" grpId="0" animBg="1"/>
      <p:bldP spid="16283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83E78-B17B-4EE6-98DF-FD273DF9F8BA}" type="slidenum">
              <a:rPr lang="en-US"/>
              <a:pPr/>
              <a:t>22</a:t>
            </a:fld>
            <a:endParaRPr lang="en-US"/>
          </a:p>
        </p:txBody>
      </p:sp>
      <p:sp>
        <p:nvSpPr>
          <p:cNvPr id="1658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solidFill>
                  <a:schemeClr val="tx1"/>
                </a:solidFill>
                <a:effectLst/>
              </a:rPr>
              <a:t>Basic Relationships Between Pixels</a:t>
            </a:r>
            <a:br>
              <a:rPr lang="en-US" sz="3200">
                <a:solidFill>
                  <a:schemeClr val="tx1"/>
                </a:solidFill>
                <a:effectLst/>
              </a:rPr>
            </a:br>
            <a:endParaRPr lang="en-US" sz="3200"/>
          </a:p>
        </p:txBody>
      </p:sp>
      <p:sp>
        <p:nvSpPr>
          <p:cNvPr id="165892" name="Rectangle 4"/>
          <p:cNvSpPr>
            <a:spLocks noGrp="1" noRot="1" noChangeArrowheads="1"/>
          </p:cNvSpPr>
          <p:nvPr>
            <p:ph type="body" idx="1"/>
          </p:nvPr>
        </p:nvSpPr>
        <p:spPr>
          <a:xfrm>
            <a:off x="573088" y="1500188"/>
            <a:ext cx="8540750" cy="4498975"/>
          </a:xfrm>
          <a:noFill/>
          <a:ln/>
        </p:spPr>
        <p:txBody>
          <a:bodyPr/>
          <a:lstStyle/>
          <a:p>
            <a:r>
              <a:rPr lang="en-US" sz="2400" b="1">
                <a:effectLst/>
              </a:rPr>
              <a:t>Connected in S</a:t>
            </a:r>
          </a:p>
          <a:p>
            <a:pPr>
              <a:buFont typeface="Arial" pitchFamily="34" charset="0"/>
              <a:buNone/>
            </a:pPr>
            <a:r>
              <a:rPr lang="en-US" sz="2400">
                <a:effectLst/>
              </a:rPr>
              <a:t>    Let S represent a subset of pixels in an image. Two pixels p with coordinates (x</a:t>
            </a:r>
            <a:r>
              <a:rPr lang="en-US" sz="2400" baseline="-25000">
                <a:effectLst/>
              </a:rPr>
              <a:t>0</a:t>
            </a:r>
            <a:r>
              <a:rPr lang="en-US" sz="2400">
                <a:effectLst/>
              </a:rPr>
              <a:t>, y</a:t>
            </a:r>
            <a:r>
              <a:rPr lang="en-US" sz="2400" baseline="-25000">
                <a:effectLst/>
              </a:rPr>
              <a:t>0</a:t>
            </a:r>
            <a:r>
              <a:rPr lang="en-US" sz="2400">
                <a:effectLst/>
              </a:rPr>
              <a:t>) and q with coordinates (x</a:t>
            </a:r>
            <a:r>
              <a:rPr lang="en-US" sz="2400" baseline="-25000">
                <a:effectLst/>
              </a:rPr>
              <a:t>n</a:t>
            </a:r>
            <a:r>
              <a:rPr lang="en-US" sz="2400">
                <a:effectLst/>
              </a:rPr>
              <a:t>, y</a:t>
            </a:r>
            <a:r>
              <a:rPr lang="en-US" sz="2400" baseline="-25000">
                <a:effectLst/>
              </a:rPr>
              <a:t>n</a:t>
            </a:r>
            <a:r>
              <a:rPr lang="en-US" sz="2400">
                <a:effectLst/>
              </a:rPr>
              <a:t>) are said to be </a:t>
            </a:r>
            <a:r>
              <a:rPr lang="en-US" sz="2400" b="1">
                <a:effectLst/>
              </a:rPr>
              <a:t>connected in S</a:t>
            </a:r>
            <a:r>
              <a:rPr lang="en-US" sz="2400">
                <a:effectLst/>
              </a:rPr>
              <a:t> if there exists a path </a:t>
            </a:r>
          </a:p>
          <a:p>
            <a:pPr>
              <a:buFont typeface="Arial" pitchFamily="34" charset="0"/>
              <a:buNone/>
            </a:pPr>
            <a:endParaRPr lang="en-US" sz="2400">
              <a:effectLst/>
            </a:endParaRPr>
          </a:p>
          <a:p>
            <a:pPr>
              <a:buFont typeface="Arial" pitchFamily="34" charset="0"/>
              <a:buNone/>
            </a:pPr>
            <a:r>
              <a:rPr lang="en-US" sz="2400">
                <a:effectLst/>
              </a:rPr>
              <a:t>        (x</a:t>
            </a:r>
            <a:r>
              <a:rPr lang="en-US" sz="2400" baseline="-25000">
                <a:effectLst/>
              </a:rPr>
              <a:t>0</a:t>
            </a:r>
            <a:r>
              <a:rPr lang="en-US" sz="2400">
                <a:effectLst/>
              </a:rPr>
              <a:t>, y</a:t>
            </a:r>
            <a:r>
              <a:rPr lang="en-US" sz="2400" baseline="-25000">
                <a:effectLst/>
              </a:rPr>
              <a:t>0</a:t>
            </a:r>
            <a:r>
              <a:rPr lang="en-US" sz="2400">
                <a:effectLst/>
              </a:rPr>
              <a:t>), (x</a:t>
            </a:r>
            <a:r>
              <a:rPr lang="en-US" sz="2400" baseline="-25000">
                <a:effectLst/>
              </a:rPr>
              <a:t>1</a:t>
            </a:r>
            <a:r>
              <a:rPr lang="en-US" sz="2400">
                <a:effectLst/>
              </a:rPr>
              <a:t>, y</a:t>
            </a:r>
            <a:r>
              <a:rPr lang="en-US" sz="2400" baseline="-25000">
                <a:effectLst/>
              </a:rPr>
              <a:t>1</a:t>
            </a:r>
            <a:r>
              <a:rPr lang="en-US" sz="2400">
                <a:effectLst/>
              </a:rPr>
              <a:t>), …, (x</a:t>
            </a:r>
            <a:r>
              <a:rPr lang="en-US" sz="2400" baseline="-25000">
                <a:effectLst/>
              </a:rPr>
              <a:t>n</a:t>
            </a:r>
            <a:r>
              <a:rPr lang="en-US" sz="2400">
                <a:effectLst/>
              </a:rPr>
              <a:t>, y</a:t>
            </a:r>
            <a:r>
              <a:rPr lang="en-US" sz="2400" baseline="-25000">
                <a:effectLst/>
              </a:rPr>
              <a:t>n</a:t>
            </a:r>
            <a:r>
              <a:rPr lang="en-US" sz="2400">
                <a:effectLst/>
              </a:rPr>
              <a:t>)</a:t>
            </a:r>
          </a:p>
          <a:p>
            <a:pPr>
              <a:buFont typeface="Wingdings" pitchFamily="2" charset="2"/>
              <a:buNone/>
            </a:pPr>
            <a:endParaRPr lang="en-US" sz="2400">
              <a:effectLst/>
            </a:endParaRPr>
          </a:p>
          <a:p>
            <a:pPr>
              <a:buFont typeface="Wingdings" pitchFamily="2" charset="2"/>
              <a:buNone/>
            </a:pPr>
            <a:r>
              <a:rPr lang="en-US" sz="2400">
                <a:effectLst/>
              </a:rPr>
              <a:t>    Where</a:t>
            </a:r>
          </a:p>
          <a:p>
            <a:pPr>
              <a:buFont typeface="Wingdings" pitchFamily="2" charset="2"/>
              <a:buChar char="Ø"/>
            </a:pPr>
            <a:endParaRPr lang="en-US" sz="2400">
              <a:effectLst/>
            </a:endParaRPr>
          </a:p>
          <a:p>
            <a:pPr>
              <a:buFont typeface="Wingdings" pitchFamily="2" charset="2"/>
              <a:buNone/>
            </a:pPr>
            <a:endParaRPr lang="en-US" sz="2400">
              <a:effectLst/>
            </a:endParaRPr>
          </a:p>
          <a:p>
            <a:pPr>
              <a:buFont typeface="Wingdings" pitchFamily="2" charset="2"/>
              <a:buNone/>
            </a:pPr>
            <a:endParaRPr lang="en-US" sz="2400">
              <a:effectLst/>
            </a:endParaRPr>
          </a:p>
        </p:txBody>
      </p:sp>
      <p:graphicFrame>
        <p:nvGraphicFramePr>
          <p:cNvPr id="165894" name="Object 6"/>
          <p:cNvGraphicFramePr>
            <a:graphicFrameLocks noChangeAspect="1"/>
          </p:cNvGraphicFramePr>
          <p:nvPr/>
        </p:nvGraphicFramePr>
        <p:xfrm>
          <a:off x="1981200" y="4402138"/>
          <a:ext cx="3587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1434960" imgH="228600" progId="Equation.DSMT4">
                  <p:embed/>
                </p:oleObj>
              </mc:Choice>
              <mc:Fallback>
                <p:oleObj name="Equation" r:id="rId3" imgW="143496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402138"/>
                        <a:ext cx="358775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D3BE-69C2-47A2-83F1-C0172F20AFF5}" type="slidenum">
              <a:rPr lang="en-US"/>
              <a:pPr/>
              <a:t>23</a:t>
            </a:fld>
            <a:endParaRPr lang="en-US"/>
          </a:p>
        </p:txBody>
      </p:sp>
      <p:sp>
        <p:nvSpPr>
          <p:cNvPr id="1669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solidFill>
                  <a:schemeClr val="tx1"/>
                </a:solidFill>
                <a:effectLst/>
              </a:rPr>
              <a:t>Basic Relationships Between Pixels</a:t>
            </a:r>
            <a:br>
              <a:rPr lang="en-US" sz="3200">
                <a:solidFill>
                  <a:schemeClr val="tx1"/>
                </a:solidFill>
                <a:effectLst/>
              </a:rPr>
            </a:br>
            <a:endParaRPr lang="en-US" sz="3200"/>
          </a:p>
        </p:txBody>
      </p:sp>
      <p:sp>
        <p:nvSpPr>
          <p:cNvPr id="166916" name="Rectangle 4"/>
          <p:cNvSpPr>
            <a:spLocks noGrp="1" noRot="1" noChangeArrowheads="1"/>
          </p:cNvSpPr>
          <p:nvPr>
            <p:ph type="body" idx="1"/>
          </p:nvPr>
        </p:nvSpPr>
        <p:spPr>
          <a:xfrm>
            <a:off x="573088" y="1500188"/>
            <a:ext cx="8540750" cy="4498975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sz="2000">
                <a:effectLst/>
              </a:rPr>
              <a:t>Let S represent a subset of pixels in an image 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endParaRPr lang="en-US" sz="2000">
              <a:effectLst/>
            </a:endParaRPr>
          </a:p>
          <a:p>
            <a:pPr>
              <a:lnSpc>
                <a:spcPct val="90000"/>
              </a:lnSpc>
            </a:pPr>
            <a:r>
              <a:rPr lang="en-US" sz="2000">
                <a:effectLst/>
              </a:rPr>
              <a:t>For every pixel </a:t>
            </a:r>
            <a:r>
              <a:rPr lang="en-US" sz="2000" i="1">
                <a:effectLst/>
              </a:rPr>
              <a:t>p </a:t>
            </a:r>
            <a:r>
              <a:rPr lang="en-US" sz="2000">
                <a:effectLst/>
              </a:rPr>
              <a:t>in S, the set of pixels in S that are connected to </a:t>
            </a:r>
            <a:r>
              <a:rPr lang="en-US" sz="2000" i="1">
                <a:effectLst/>
              </a:rPr>
              <a:t>p </a:t>
            </a:r>
            <a:r>
              <a:rPr lang="en-US" sz="2000">
                <a:effectLst/>
              </a:rPr>
              <a:t>is called a </a:t>
            </a:r>
            <a:r>
              <a:rPr lang="en-US" sz="2000" b="1" i="1">
                <a:effectLst/>
              </a:rPr>
              <a:t>connected component</a:t>
            </a:r>
            <a:r>
              <a:rPr lang="en-US" sz="2000" i="1">
                <a:effectLst/>
              </a:rPr>
              <a:t> </a:t>
            </a:r>
            <a:r>
              <a:rPr lang="en-US" sz="2000">
                <a:effectLst/>
              </a:rPr>
              <a:t>of S.</a:t>
            </a:r>
          </a:p>
          <a:p>
            <a:pPr>
              <a:lnSpc>
                <a:spcPct val="90000"/>
              </a:lnSpc>
            </a:pPr>
            <a:endParaRPr lang="en-US" sz="2000">
              <a:effectLst/>
            </a:endParaRPr>
          </a:p>
          <a:p>
            <a:pPr>
              <a:lnSpc>
                <a:spcPct val="90000"/>
              </a:lnSpc>
            </a:pPr>
            <a:r>
              <a:rPr lang="en-US" sz="2000">
                <a:effectLst/>
              </a:rPr>
              <a:t>If S has only one connected component, then S is called </a:t>
            </a:r>
            <a:r>
              <a:rPr lang="en-US" sz="2000" b="1" i="1">
                <a:effectLst/>
              </a:rPr>
              <a:t>Connected Set</a:t>
            </a:r>
            <a:r>
              <a:rPr lang="en-US" sz="2000" b="1">
                <a:effectLst/>
              </a:rPr>
              <a:t>.</a:t>
            </a:r>
          </a:p>
          <a:p>
            <a:pPr>
              <a:lnSpc>
                <a:spcPct val="90000"/>
              </a:lnSpc>
            </a:pPr>
            <a:endParaRPr lang="en-US" sz="2000" b="1">
              <a:effectLst/>
            </a:endParaRPr>
          </a:p>
          <a:p>
            <a:pPr>
              <a:lnSpc>
                <a:spcPct val="90000"/>
              </a:lnSpc>
            </a:pPr>
            <a:r>
              <a:rPr lang="en-US" sz="2000">
                <a:effectLst/>
              </a:rPr>
              <a:t>We call R a </a:t>
            </a:r>
            <a:r>
              <a:rPr lang="en-US" sz="2000" b="1">
                <a:effectLst/>
              </a:rPr>
              <a:t>region</a:t>
            </a:r>
            <a:r>
              <a:rPr lang="en-US" sz="2000">
                <a:effectLst/>
              </a:rPr>
              <a:t> of the image if R is a connected set</a:t>
            </a:r>
          </a:p>
          <a:p>
            <a:pPr>
              <a:lnSpc>
                <a:spcPct val="90000"/>
              </a:lnSpc>
            </a:pPr>
            <a:endParaRPr lang="en-US" sz="2000">
              <a:effectLst/>
            </a:endParaRPr>
          </a:p>
          <a:p>
            <a:pPr>
              <a:lnSpc>
                <a:spcPct val="90000"/>
              </a:lnSpc>
            </a:pPr>
            <a:r>
              <a:rPr lang="en-US" sz="2000">
                <a:effectLst/>
              </a:rPr>
              <a:t>Two regions, R</a:t>
            </a:r>
            <a:r>
              <a:rPr lang="en-US" sz="2000" baseline="-25000">
                <a:effectLst/>
              </a:rPr>
              <a:t>i</a:t>
            </a:r>
            <a:r>
              <a:rPr lang="en-US" sz="2000">
                <a:effectLst/>
              </a:rPr>
              <a:t> and R</a:t>
            </a:r>
            <a:r>
              <a:rPr lang="en-US" sz="2000" baseline="-25000">
                <a:effectLst/>
              </a:rPr>
              <a:t>j</a:t>
            </a:r>
            <a:r>
              <a:rPr lang="en-US" sz="2000">
                <a:effectLst/>
              </a:rPr>
              <a:t> are said to be</a:t>
            </a:r>
            <a:r>
              <a:rPr lang="en-US" sz="2000" b="1" i="1">
                <a:effectLst/>
              </a:rPr>
              <a:t> adjacent</a:t>
            </a:r>
            <a:r>
              <a:rPr lang="en-US" sz="2000">
                <a:effectLst/>
              </a:rPr>
              <a:t> if their union forms a connected set. </a:t>
            </a:r>
          </a:p>
          <a:p>
            <a:pPr>
              <a:lnSpc>
                <a:spcPct val="90000"/>
              </a:lnSpc>
            </a:pPr>
            <a:r>
              <a:rPr lang="en-US" sz="2000">
                <a:effectLst/>
              </a:rPr>
              <a:t>Regions that are not to be adjacent are said to be </a:t>
            </a:r>
            <a:r>
              <a:rPr lang="en-US" sz="2000" b="1" i="1">
                <a:effectLst/>
              </a:rPr>
              <a:t>disjoint.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b="1" i="1">
              <a:effectLst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6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69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669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669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40FC-5CAB-479C-8BF6-DF311E975124}" type="slidenum">
              <a:rPr lang="en-US"/>
              <a:pPr/>
              <a:t>24</a:t>
            </a:fld>
            <a:endParaRPr lang="en-US"/>
          </a:p>
        </p:txBody>
      </p:sp>
      <p:sp>
        <p:nvSpPr>
          <p:cNvPr id="1689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solidFill>
                  <a:schemeClr val="tx1"/>
                </a:solidFill>
                <a:effectLst/>
              </a:rPr>
              <a:t>Question 1</a:t>
            </a:r>
            <a:br>
              <a:rPr lang="en-US" sz="3200">
                <a:solidFill>
                  <a:schemeClr val="tx1"/>
                </a:solidFill>
                <a:effectLst/>
              </a:rPr>
            </a:br>
            <a:endParaRPr lang="en-US" sz="3200"/>
          </a:p>
        </p:txBody>
      </p:sp>
      <p:sp>
        <p:nvSpPr>
          <p:cNvPr id="168964" name="Rectangle 4"/>
          <p:cNvSpPr>
            <a:spLocks noGrp="1" noRot="1" noChangeArrowheads="1"/>
          </p:cNvSpPr>
          <p:nvPr>
            <p:ph type="body" idx="1"/>
          </p:nvPr>
        </p:nvSpPr>
        <p:spPr>
          <a:xfrm>
            <a:off x="573088" y="1500188"/>
            <a:ext cx="8540750" cy="4498975"/>
          </a:xfrm>
          <a:noFill/>
          <a:ln/>
        </p:spPr>
        <p:txBody>
          <a:bodyPr/>
          <a:lstStyle/>
          <a:p>
            <a:r>
              <a:rPr lang="en-US" sz="2400" b="1">
                <a:effectLst/>
              </a:rPr>
              <a:t>In the following arrangement of pixels, are the two regions (of 1s) adjacent? (if 8-adjacency is used)</a:t>
            </a:r>
          </a:p>
          <a:p>
            <a:endParaRPr lang="en-US" sz="2400" b="1">
              <a:effectLst/>
            </a:endParaRPr>
          </a:p>
          <a:p>
            <a:pPr>
              <a:buFont typeface="Arial" pitchFamily="34" charset="0"/>
              <a:buNone/>
            </a:pPr>
            <a:r>
              <a:rPr lang="en-US" sz="2400">
                <a:effectLst/>
              </a:rPr>
              <a:t>    1      1      1</a:t>
            </a:r>
          </a:p>
          <a:p>
            <a:pPr>
              <a:buFont typeface="Arial" pitchFamily="34" charset="0"/>
              <a:buNone/>
            </a:pPr>
            <a:r>
              <a:rPr lang="en-US" sz="2400">
                <a:effectLst/>
              </a:rPr>
              <a:t>    1      0      1</a:t>
            </a:r>
          </a:p>
          <a:p>
            <a:pPr>
              <a:buFont typeface="Arial" pitchFamily="34" charset="0"/>
              <a:buNone/>
            </a:pPr>
            <a:r>
              <a:rPr lang="en-US" sz="2400">
                <a:effectLst/>
              </a:rPr>
              <a:t>    0      1      0</a:t>
            </a:r>
          </a:p>
          <a:p>
            <a:pPr>
              <a:buFont typeface="Arial" pitchFamily="34" charset="0"/>
              <a:buNone/>
            </a:pPr>
            <a:r>
              <a:rPr lang="en-US" sz="2400">
                <a:effectLst/>
              </a:rPr>
              <a:t>    0      0      1</a:t>
            </a:r>
          </a:p>
          <a:p>
            <a:pPr>
              <a:buFont typeface="Arial" pitchFamily="34" charset="0"/>
              <a:buNone/>
            </a:pPr>
            <a:r>
              <a:rPr lang="en-US" sz="2400">
                <a:effectLst/>
              </a:rPr>
              <a:t>    1      1      1</a:t>
            </a:r>
          </a:p>
          <a:p>
            <a:pPr>
              <a:buFont typeface="Arial" pitchFamily="34" charset="0"/>
              <a:buNone/>
            </a:pPr>
            <a:r>
              <a:rPr lang="en-US" sz="2400">
                <a:effectLst/>
              </a:rPr>
              <a:t>    1      1      1</a:t>
            </a:r>
          </a:p>
        </p:txBody>
      </p:sp>
      <p:sp>
        <p:nvSpPr>
          <p:cNvPr id="168966" name="Rectangle 6"/>
          <p:cNvSpPr>
            <a:spLocks noChangeArrowheads="1"/>
          </p:cNvSpPr>
          <p:nvPr/>
        </p:nvSpPr>
        <p:spPr bwMode="auto">
          <a:xfrm>
            <a:off x="987425" y="2801938"/>
            <a:ext cx="1784350" cy="1276350"/>
          </a:xfrm>
          <a:prstGeom prst="rect">
            <a:avLst/>
          </a:prstGeom>
          <a:solidFill>
            <a:schemeClr val="accent1">
              <a:alpha val="11000"/>
            </a:schemeClr>
          </a:solidFill>
          <a:ln w="25400">
            <a:solidFill>
              <a:srgbClr val="9933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967" name="Rectangle 7"/>
          <p:cNvSpPr>
            <a:spLocks noChangeArrowheads="1"/>
          </p:cNvSpPr>
          <p:nvPr/>
        </p:nvSpPr>
        <p:spPr bwMode="auto">
          <a:xfrm>
            <a:off x="996950" y="4111625"/>
            <a:ext cx="1784350" cy="1276350"/>
          </a:xfrm>
          <a:prstGeom prst="rect">
            <a:avLst/>
          </a:prstGeom>
          <a:solidFill>
            <a:schemeClr val="accent1">
              <a:alpha val="23000"/>
            </a:schemeClr>
          </a:solidFill>
          <a:ln w="25400">
            <a:solidFill>
              <a:schemeClr val="folHlink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968" name="AutoShape 8"/>
          <p:cNvSpPr>
            <a:spLocks noChangeArrowheads="1"/>
          </p:cNvSpPr>
          <p:nvPr/>
        </p:nvSpPr>
        <p:spPr bwMode="auto">
          <a:xfrm>
            <a:off x="3309938" y="2960688"/>
            <a:ext cx="1363662" cy="696912"/>
          </a:xfrm>
          <a:prstGeom prst="wedgeRoundRectCallout">
            <a:avLst>
              <a:gd name="adj1" fmla="val -88417"/>
              <a:gd name="adj2" fmla="val 71866"/>
              <a:gd name="adj3" fmla="val 16667"/>
            </a:avLst>
          </a:prstGeom>
          <a:solidFill>
            <a:srgbClr val="993300">
              <a:alpha val="22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/>
              <a:t>Region 1</a:t>
            </a:r>
          </a:p>
        </p:txBody>
      </p:sp>
      <p:sp>
        <p:nvSpPr>
          <p:cNvPr id="168969" name="AutoShape 9"/>
          <p:cNvSpPr>
            <a:spLocks noChangeArrowheads="1"/>
          </p:cNvSpPr>
          <p:nvPr/>
        </p:nvSpPr>
        <p:spPr bwMode="auto">
          <a:xfrm>
            <a:off x="3290888" y="3998913"/>
            <a:ext cx="1363662" cy="696912"/>
          </a:xfrm>
          <a:prstGeom prst="wedgeRoundRectCallout">
            <a:avLst>
              <a:gd name="adj1" fmla="val -81898"/>
              <a:gd name="adj2" fmla="val 57060"/>
              <a:gd name="adj3" fmla="val 16667"/>
            </a:avLst>
          </a:prstGeom>
          <a:solidFill>
            <a:schemeClr val="accent1">
              <a:alpha val="39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/>
              <a:t>Region 2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05DF8-E57E-4054-A484-A29CBB01C855}" type="slidenum">
              <a:rPr lang="en-US"/>
              <a:pPr/>
              <a:t>25</a:t>
            </a:fld>
            <a:endParaRPr lang="en-US"/>
          </a:p>
        </p:txBody>
      </p:sp>
      <p:sp>
        <p:nvSpPr>
          <p:cNvPr id="1699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solidFill>
                  <a:schemeClr val="tx1"/>
                </a:solidFill>
                <a:effectLst/>
              </a:rPr>
              <a:t>Question 2</a:t>
            </a:r>
            <a:br>
              <a:rPr lang="en-US" sz="3200">
                <a:solidFill>
                  <a:schemeClr val="tx1"/>
                </a:solidFill>
                <a:effectLst/>
              </a:rPr>
            </a:br>
            <a:endParaRPr lang="en-US" sz="3200"/>
          </a:p>
        </p:txBody>
      </p:sp>
      <p:sp>
        <p:nvSpPr>
          <p:cNvPr id="169988" name="Rectangle 4"/>
          <p:cNvSpPr>
            <a:spLocks noGrp="1" noRot="1" noChangeArrowheads="1"/>
          </p:cNvSpPr>
          <p:nvPr>
            <p:ph type="body" idx="1"/>
          </p:nvPr>
        </p:nvSpPr>
        <p:spPr>
          <a:xfrm>
            <a:off x="573088" y="1500188"/>
            <a:ext cx="8540750" cy="4498975"/>
          </a:xfrm>
          <a:noFill/>
          <a:ln/>
        </p:spPr>
        <p:txBody>
          <a:bodyPr/>
          <a:lstStyle/>
          <a:p>
            <a:r>
              <a:rPr lang="en-US" sz="2400" b="1">
                <a:effectLst/>
              </a:rPr>
              <a:t>In the following arrangement of pixels, are the two parts (of 1s) adjacent? (if 4-adjacency is used)</a:t>
            </a:r>
          </a:p>
          <a:p>
            <a:endParaRPr lang="en-US" sz="2400" b="1">
              <a:effectLst/>
            </a:endParaRPr>
          </a:p>
          <a:p>
            <a:pPr>
              <a:buFont typeface="Arial" pitchFamily="34" charset="0"/>
              <a:buNone/>
            </a:pPr>
            <a:r>
              <a:rPr lang="en-US" sz="2400">
                <a:effectLst/>
              </a:rPr>
              <a:t>    1      1      1</a:t>
            </a:r>
          </a:p>
          <a:p>
            <a:pPr>
              <a:buFont typeface="Arial" pitchFamily="34" charset="0"/>
              <a:buNone/>
            </a:pPr>
            <a:r>
              <a:rPr lang="en-US" sz="2400">
                <a:effectLst/>
              </a:rPr>
              <a:t>    1      0      1</a:t>
            </a:r>
          </a:p>
          <a:p>
            <a:pPr>
              <a:buFont typeface="Arial" pitchFamily="34" charset="0"/>
              <a:buNone/>
            </a:pPr>
            <a:r>
              <a:rPr lang="en-US" sz="2400">
                <a:effectLst/>
              </a:rPr>
              <a:t>    0      1      0</a:t>
            </a:r>
          </a:p>
          <a:p>
            <a:pPr>
              <a:buFont typeface="Arial" pitchFamily="34" charset="0"/>
              <a:buNone/>
            </a:pPr>
            <a:r>
              <a:rPr lang="en-US" sz="2400">
                <a:effectLst/>
              </a:rPr>
              <a:t>    0      0      1</a:t>
            </a:r>
          </a:p>
          <a:p>
            <a:pPr>
              <a:buFont typeface="Arial" pitchFamily="34" charset="0"/>
              <a:buNone/>
            </a:pPr>
            <a:r>
              <a:rPr lang="en-US" sz="2400">
                <a:effectLst/>
              </a:rPr>
              <a:t>    1      1      1</a:t>
            </a:r>
          </a:p>
          <a:p>
            <a:pPr>
              <a:buFont typeface="Arial" pitchFamily="34" charset="0"/>
              <a:buNone/>
            </a:pPr>
            <a:r>
              <a:rPr lang="en-US" sz="2400">
                <a:effectLst/>
              </a:rPr>
              <a:t>    1      1      1</a:t>
            </a:r>
          </a:p>
        </p:txBody>
      </p:sp>
      <p:sp>
        <p:nvSpPr>
          <p:cNvPr id="169989" name="Rectangle 5"/>
          <p:cNvSpPr>
            <a:spLocks noChangeArrowheads="1"/>
          </p:cNvSpPr>
          <p:nvPr/>
        </p:nvSpPr>
        <p:spPr bwMode="auto">
          <a:xfrm>
            <a:off x="987425" y="2801938"/>
            <a:ext cx="1784350" cy="1276350"/>
          </a:xfrm>
          <a:prstGeom prst="rect">
            <a:avLst/>
          </a:prstGeom>
          <a:solidFill>
            <a:schemeClr val="accent1">
              <a:alpha val="11000"/>
            </a:schemeClr>
          </a:solidFill>
          <a:ln w="25400">
            <a:solidFill>
              <a:srgbClr val="9933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9990" name="Rectangle 6"/>
          <p:cNvSpPr>
            <a:spLocks noChangeArrowheads="1"/>
          </p:cNvSpPr>
          <p:nvPr/>
        </p:nvSpPr>
        <p:spPr bwMode="auto">
          <a:xfrm>
            <a:off x="996950" y="4111625"/>
            <a:ext cx="1784350" cy="1276350"/>
          </a:xfrm>
          <a:prstGeom prst="rect">
            <a:avLst/>
          </a:prstGeom>
          <a:solidFill>
            <a:schemeClr val="accent1">
              <a:alpha val="23000"/>
            </a:schemeClr>
          </a:solidFill>
          <a:ln w="25400">
            <a:solidFill>
              <a:schemeClr val="folHlink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9991" name="AutoShape 7"/>
          <p:cNvSpPr>
            <a:spLocks noChangeArrowheads="1"/>
          </p:cNvSpPr>
          <p:nvPr/>
        </p:nvSpPr>
        <p:spPr bwMode="auto">
          <a:xfrm>
            <a:off x="3309938" y="2960688"/>
            <a:ext cx="1363662" cy="696912"/>
          </a:xfrm>
          <a:prstGeom prst="wedgeRoundRectCallout">
            <a:avLst>
              <a:gd name="adj1" fmla="val -88417"/>
              <a:gd name="adj2" fmla="val 71866"/>
              <a:gd name="adj3" fmla="val 16667"/>
            </a:avLst>
          </a:prstGeom>
          <a:solidFill>
            <a:srgbClr val="993300">
              <a:alpha val="22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/>
              <a:t>Part 1</a:t>
            </a:r>
          </a:p>
        </p:txBody>
      </p:sp>
      <p:sp>
        <p:nvSpPr>
          <p:cNvPr id="169992" name="AutoShape 8"/>
          <p:cNvSpPr>
            <a:spLocks noChangeArrowheads="1"/>
          </p:cNvSpPr>
          <p:nvPr/>
        </p:nvSpPr>
        <p:spPr bwMode="auto">
          <a:xfrm>
            <a:off x="3290888" y="3998913"/>
            <a:ext cx="1363662" cy="696912"/>
          </a:xfrm>
          <a:prstGeom prst="wedgeRoundRectCallout">
            <a:avLst>
              <a:gd name="adj1" fmla="val -81898"/>
              <a:gd name="adj2" fmla="val 57060"/>
              <a:gd name="adj3" fmla="val 16667"/>
            </a:avLst>
          </a:prstGeom>
          <a:solidFill>
            <a:schemeClr val="accent1">
              <a:alpha val="39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/>
              <a:t>Part 2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72C48-BED8-4AE0-9D7C-CA9B1565F6D3}" type="slidenum">
              <a:rPr lang="en-US"/>
              <a:pPr/>
              <a:t>26</a:t>
            </a:fld>
            <a:endParaRPr lang="en-US"/>
          </a:p>
        </p:txBody>
      </p:sp>
      <p:sp>
        <p:nvSpPr>
          <p:cNvPr id="1710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sz="3200">
                <a:solidFill>
                  <a:schemeClr val="tx1"/>
                </a:solidFill>
                <a:effectLst/>
              </a:rPr>
            </a:br>
            <a:endParaRPr lang="en-US" sz="3200"/>
          </a:p>
        </p:txBody>
      </p:sp>
      <p:sp>
        <p:nvSpPr>
          <p:cNvPr id="171012" name="Rectangle 4"/>
          <p:cNvSpPr>
            <a:spLocks noGrp="1" noRot="1" noChangeArrowheads="1"/>
          </p:cNvSpPr>
          <p:nvPr>
            <p:ph type="body" idx="1"/>
          </p:nvPr>
        </p:nvSpPr>
        <p:spPr>
          <a:xfrm>
            <a:off x="573088" y="1500188"/>
            <a:ext cx="8540750" cy="4498975"/>
          </a:xfrm>
          <a:noFill/>
          <a:ln/>
        </p:spPr>
        <p:txBody>
          <a:bodyPr/>
          <a:lstStyle/>
          <a:p>
            <a:r>
              <a:rPr lang="en-US" sz="2400" b="1">
                <a:effectLst/>
              </a:rPr>
              <a:t>In the following arrangement of pixels, the two regions (of 1s) are disjoint (if 4-adjacency is used)</a:t>
            </a:r>
          </a:p>
          <a:p>
            <a:endParaRPr lang="en-US" sz="2400" b="1">
              <a:effectLst/>
            </a:endParaRPr>
          </a:p>
          <a:p>
            <a:pPr>
              <a:buFont typeface="Arial" pitchFamily="34" charset="0"/>
              <a:buNone/>
            </a:pPr>
            <a:r>
              <a:rPr lang="en-US" sz="2400">
                <a:effectLst/>
              </a:rPr>
              <a:t>    1      1      1</a:t>
            </a:r>
          </a:p>
          <a:p>
            <a:pPr>
              <a:buFont typeface="Arial" pitchFamily="34" charset="0"/>
              <a:buNone/>
            </a:pPr>
            <a:r>
              <a:rPr lang="en-US" sz="2400">
                <a:effectLst/>
              </a:rPr>
              <a:t>    1      0      1</a:t>
            </a:r>
          </a:p>
          <a:p>
            <a:pPr>
              <a:buFont typeface="Arial" pitchFamily="34" charset="0"/>
              <a:buNone/>
            </a:pPr>
            <a:r>
              <a:rPr lang="en-US" sz="2400">
                <a:effectLst/>
              </a:rPr>
              <a:t>    0      1      0</a:t>
            </a:r>
          </a:p>
          <a:p>
            <a:pPr>
              <a:buFont typeface="Arial" pitchFamily="34" charset="0"/>
              <a:buNone/>
            </a:pPr>
            <a:r>
              <a:rPr lang="en-US" sz="2400">
                <a:effectLst/>
              </a:rPr>
              <a:t>    0      0      1</a:t>
            </a:r>
          </a:p>
          <a:p>
            <a:pPr>
              <a:buFont typeface="Arial" pitchFamily="34" charset="0"/>
              <a:buNone/>
            </a:pPr>
            <a:r>
              <a:rPr lang="en-US" sz="2400">
                <a:effectLst/>
              </a:rPr>
              <a:t>    1      1      1</a:t>
            </a:r>
          </a:p>
          <a:p>
            <a:pPr>
              <a:buFont typeface="Arial" pitchFamily="34" charset="0"/>
              <a:buNone/>
            </a:pPr>
            <a:r>
              <a:rPr lang="en-US" sz="2400">
                <a:effectLst/>
              </a:rPr>
              <a:t>    1      1      1</a:t>
            </a:r>
          </a:p>
        </p:txBody>
      </p:sp>
      <p:sp>
        <p:nvSpPr>
          <p:cNvPr id="171013" name="Rectangle 5"/>
          <p:cNvSpPr>
            <a:spLocks noChangeArrowheads="1"/>
          </p:cNvSpPr>
          <p:nvPr/>
        </p:nvSpPr>
        <p:spPr bwMode="auto">
          <a:xfrm>
            <a:off x="987425" y="2801938"/>
            <a:ext cx="1784350" cy="811212"/>
          </a:xfrm>
          <a:prstGeom prst="rect">
            <a:avLst/>
          </a:prstGeom>
          <a:solidFill>
            <a:schemeClr val="accent1">
              <a:alpha val="11000"/>
            </a:schemeClr>
          </a:solidFill>
          <a:ln w="25400">
            <a:solidFill>
              <a:srgbClr val="9933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14" name="Rectangle 6"/>
          <p:cNvSpPr>
            <a:spLocks noChangeArrowheads="1"/>
          </p:cNvSpPr>
          <p:nvPr/>
        </p:nvSpPr>
        <p:spPr bwMode="auto">
          <a:xfrm>
            <a:off x="996950" y="4111625"/>
            <a:ext cx="1784350" cy="1276350"/>
          </a:xfrm>
          <a:prstGeom prst="rect">
            <a:avLst/>
          </a:prstGeom>
          <a:solidFill>
            <a:schemeClr val="accent1">
              <a:alpha val="23000"/>
            </a:schemeClr>
          </a:solidFill>
          <a:ln w="25400">
            <a:solidFill>
              <a:schemeClr val="folHlink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15" name="AutoShape 7"/>
          <p:cNvSpPr>
            <a:spLocks noChangeArrowheads="1"/>
          </p:cNvSpPr>
          <p:nvPr/>
        </p:nvSpPr>
        <p:spPr bwMode="auto">
          <a:xfrm>
            <a:off x="3311525" y="2960688"/>
            <a:ext cx="1363663" cy="696912"/>
          </a:xfrm>
          <a:prstGeom prst="wedgeRoundRectCallout">
            <a:avLst>
              <a:gd name="adj1" fmla="val -88417"/>
              <a:gd name="adj2" fmla="val 7176"/>
              <a:gd name="adj3" fmla="val 16667"/>
            </a:avLst>
          </a:prstGeom>
          <a:solidFill>
            <a:srgbClr val="993300">
              <a:alpha val="22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/>
              <a:t>Region 1</a:t>
            </a:r>
          </a:p>
        </p:txBody>
      </p:sp>
      <p:sp>
        <p:nvSpPr>
          <p:cNvPr id="171016" name="AutoShape 8"/>
          <p:cNvSpPr>
            <a:spLocks noChangeArrowheads="1"/>
          </p:cNvSpPr>
          <p:nvPr/>
        </p:nvSpPr>
        <p:spPr bwMode="auto">
          <a:xfrm>
            <a:off x="3290888" y="3998913"/>
            <a:ext cx="1363662" cy="696912"/>
          </a:xfrm>
          <a:prstGeom prst="wedgeRoundRectCallout">
            <a:avLst>
              <a:gd name="adj1" fmla="val -90394"/>
              <a:gd name="adj2" fmla="val 25856"/>
              <a:gd name="adj3" fmla="val 16667"/>
            </a:avLst>
          </a:prstGeom>
          <a:solidFill>
            <a:schemeClr val="accent1">
              <a:alpha val="39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/>
              <a:t>Region 2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6A2A-E5C6-4507-8756-96DA59FB4CB7}" type="slidenum">
              <a:rPr lang="en-US"/>
              <a:pPr/>
              <a:t>27</a:t>
            </a:fld>
            <a:endParaRPr lang="en-US"/>
          </a:p>
        </p:txBody>
      </p:sp>
      <p:sp>
        <p:nvSpPr>
          <p:cNvPr id="1720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sz="3200">
                <a:solidFill>
                  <a:schemeClr val="tx1"/>
                </a:solidFill>
                <a:effectLst/>
              </a:rPr>
            </a:br>
            <a:endParaRPr lang="en-US" sz="3200"/>
          </a:p>
        </p:txBody>
      </p:sp>
      <p:sp>
        <p:nvSpPr>
          <p:cNvPr id="172036" name="Rectangle 4"/>
          <p:cNvSpPr>
            <a:spLocks noGrp="1" noRot="1" noChangeArrowheads="1"/>
          </p:cNvSpPr>
          <p:nvPr>
            <p:ph type="body" idx="1"/>
          </p:nvPr>
        </p:nvSpPr>
        <p:spPr>
          <a:xfrm>
            <a:off x="573088" y="1500188"/>
            <a:ext cx="8540750" cy="4498975"/>
          </a:xfrm>
          <a:noFill/>
          <a:ln/>
        </p:spPr>
        <p:txBody>
          <a:bodyPr/>
          <a:lstStyle/>
          <a:p>
            <a:r>
              <a:rPr lang="en-US" sz="2400" b="1">
                <a:effectLst/>
              </a:rPr>
              <a:t>In the following arrangement of pixels, the two regions (of 1s) are disjoint (if 4-adjacency is used)</a:t>
            </a:r>
          </a:p>
          <a:p>
            <a:endParaRPr lang="en-US" sz="2400" b="1">
              <a:effectLst/>
            </a:endParaRPr>
          </a:p>
          <a:p>
            <a:pPr>
              <a:buFont typeface="Arial" pitchFamily="34" charset="0"/>
              <a:buNone/>
            </a:pPr>
            <a:r>
              <a:rPr lang="en-US" sz="2400">
                <a:effectLst/>
              </a:rPr>
              <a:t>    1      1      1</a:t>
            </a:r>
          </a:p>
          <a:p>
            <a:pPr>
              <a:buFont typeface="Arial" pitchFamily="34" charset="0"/>
              <a:buNone/>
            </a:pPr>
            <a:r>
              <a:rPr lang="en-US" sz="2400">
                <a:effectLst/>
              </a:rPr>
              <a:t>    1      0      1</a:t>
            </a:r>
          </a:p>
          <a:p>
            <a:pPr>
              <a:buFont typeface="Arial" pitchFamily="34" charset="0"/>
              <a:buNone/>
            </a:pPr>
            <a:r>
              <a:rPr lang="en-US" sz="2400">
                <a:effectLst/>
              </a:rPr>
              <a:t>    0      1      0</a:t>
            </a:r>
          </a:p>
          <a:p>
            <a:pPr>
              <a:buFont typeface="Arial" pitchFamily="34" charset="0"/>
              <a:buNone/>
            </a:pPr>
            <a:r>
              <a:rPr lang="en-US" sz="2400">
                <a:effectLst/>
              </a:rPr>
              <a:t>    0      0      1</a:t>
            </a:r>
          </a:p>
          <a:p>
            <a:pPr>
              <a:buFont typeface="Arial" pitchFamily="34" charset="0"/>
              <a:buNone/>
            </a:pPr>
            <a:r>
              <a:rPr lang="en-US" sz="2400">
                <a:effectLst/>
              </a:rPr>
              <a:t>    1      1      1</a:t>
            </a:r>
          </a:p>
          <a:p>
            <a:pPr>
              <a:buFont typeface="Arial" pitchFamily="34" charset="0"/>
              <a:buNone/>
            </a:pPr>
            <a:r>
              <a:rPr lang="en-US" sz="2400">
                <a:effectLst/>
              </a:rPr>
              <a:t>    1      1      1</a:t>
            </a:r>
          </a:p>
        </p:txBody>
      </p:sp>
      <p:sp>
        <p:nvSpPr>
          <p:cNvPr id="172037" name="Rectangle 5"/>
          <p:cNvSpPr>
            <a:spLocks noChangeArrowheads="1"/>
          </p:cNvSpPr>
          <p:nvPr/>
        </p:nvSpPr>
        <p:spPr bwMode="auto">
          <a:xfrm>
            <a:off x="987425" y="2801938"/>
            <a:ext cx="1784350" cy="388937"/>
          </a:xfrm>
          <a:prstGeom prst="rect">
            <a:avLst/>
          </a:prstGeom>
          <a:solidFill>
            <a:srgbClr val="993300">
              <a:alpha val="45000"/>
            </a:srgbClr>
          </a:solidFill>
          <a:ln w="25400">
            <a:noFill/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039" name="AutoShape 7"/>
          <p:cNvSpPr>
            <a:spLocks noChangeArrowheads="1"/>
          </p:cNvSpPr>
          <p:nvPr/>
        </p:nvSpPr>
        <p:spPr bwMode="auto">
          <a:xfrm>
            <a:off x="3311525" y="2960688"/>
            <a:ext cx="1538288" cy="696912"/>
          </a:xfrm>
          <a:prstGeom prst="wedgeRoundRectCallout">
            <a:avLst>
              <a:gd name="adj1" fmla="val -84056"/>
              <a:gd name="adj2" fmla="val 7176"/>
              <a:gd name="adj3" fmla="val 16667"/>
            </a:avLst>
          </a:prstGeom>
          <a:solidFill>
            <a:srgbClr val="993300">
              <a:alpha val="22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/>
              <a:t>foreground</a:t>
            </a:r>
          </a:p>
        </p:txBody>
      </p:sp>
      <p:sp>
        <p:nvSpPr>
          <p:cNvPr id="172040" name="AutoShape 8"/>
          <p:cNvSpPr>
            <a:spLocks noChangeArrowheads="1"/>
          </p:cNvSpPr>
          <p:nvPr/>
        </p:nvSpPr>
        <p:spPr bwMode="auto">
          <a:xfrm>
            <a:off x="3290888" y="3998913"/>
            <a:ext cx="1668462" cy="696912"/>
          </a:xfrm>
          <a:prstGeom prst="wedgeRoundRectCallout">
            <a:avLst>
              <a:gd name="adj1" fmla="val -83870"/>
              <a:gd name="adj2" fmla="val -65944"/>
              <a:gd name="adj3" fmla="val 16667"/>
            </a:avLst>
          </a:prstGeom>
          <a:solidFill>
            <a:schemeClr val="accent1">
              <a:alpha val="39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/>
              <a:t>background</a:t>
            </a:r>
          </a:p>
        </p:txBody>
      </p:sp>
      <p:sp>
        <p:nvSpPr>
          <p:cNvPr id="172041" name="Rectangle 9"/>
          <p:cNvSpPr>
            <a:spLocks noChangeArrowheads="1"/>
          </p:cNvSpPr>
          <p:nvPr/>
        </p:nvSpPr>
        <p:spPr bwMode="auto">
          <a:xfrm>
            <a:off x="982663" y="3173413"/>
            <a:ext cx="376237" cy="449262"/>
          </a:xfrm>
          <a:prstGeom prst="rect">
            <a:avLst/>
          </a:prstGeom>
          <a:solidFill>
            <a:srgbClr val="993300">
              <a:alpha val="42999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043" name="Rectangle 11"/>
          <p:cNvSpPr>
            <a:spLocks noChangeArrowheads="1"/>
          </p:cNvSpPr>
          <p:nvPr/>
        </p:nvSpPr>
        <p:spPr bwMode="auto">
          <a:xfrm>
            <a:off x="2392363" y="3168650"/>
            <a:ext cx="376237" cy="449263"/>
          </a:xfrm>
          <a:prstGeom prst="rect">
            <a:avLst/>
          </a:prstGeom>
          <a:solidFill>
            <a:srgbClr val="993300">
              <a:alpha val="42999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044" name="Rectangle 12"/>
          <p:cNvSpPr>
            <a:spLocks noChangeArrowheads="1"/>
          </p:cNvSpPr>
          <p:nvPr/>
        </p:nvSpPr>
        <p:spPr bwMode="auto">
          <a:xfrm>
            <a:off x="1701800" y="3621088"/>
            <a:ext cx="376238" cy="449262"/>
          </a:xfrm>
          <a:prstGeom prst="rect">
            <a:avLst/>
          </a:prstGeom>
          <a:solidFill>
            <a:srgbClr val="993300">
              <a:alpha val="42999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045" name="Rectangle 13"/>
          <p:cNvSpPr>
            <a:spLocks noChangeArrowheads="1"/>
          </p:cNvSpPr>
          <p:nvPr/>
        </p:nvSpPr>
        <p:spPr bwMode="auto">
          <a:xfrm>
            <a:off x="1011238" y="4525963"/>
            <a:ext cx="1784350" cy="852487"/>
          </a:xfrm>
          <a:prstGeom prst="rect">
            <a:avLst/>
          </a:prstGeom>
          <a:solidFill>
            <a:srgbClr val="993300">
              <a:alpha val="45000"/>
            </a:srgbClr>
          </a:solidFill>
          <a:ln w="25400">
            <a:noFill/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046" name="Rectangle 14"/>
          <p:cNvSpPr>
            <a:spLocks noChangeArrowheads="1"/>
          </p:cNvSpPr>
          <p:nvPr/>
        </p:nvSpPr>
        <p:spPr bwMode="auto">
          <a:xfrm>
            <a:off x="2425700" y="4087813"/>
            <a:ext cx="376238" cy="449262"/>
          </a:xfrm>
          <a:prstGeom prst="rect">
            <a:avLst/>
          </a:prstGeom>
          <a:solidFill>
            <a:srgbClr val="993300">
              <a:alpha val="42999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D96FF2-CE3E-4CCC-9AA6-C8F096F06CF6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751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>
                <a:solidFill>
                  <a:schemeClr val="tx1"/>
                </a:solidFill>
                <a:effectLst/>
              </a:rPr>
              <a:t>Distance Measures</a:t>
            </a:r>
            <a:endParaRPr lang="en-US" sz="3200"/>
          </a:p>
        </p:txBody>
      </p:sp>
      <p:sp>
        <p:nvSpPr>
          <p:cNvPr id="26629" name="Rectangle 4"/>
          <p:cNvSpPr>
            <a:spLocks noGrp="1" noRot="1" noChangeArrowheads="1"/>
          </p:cNvSpPr>
          <p:nvPr>
            <p:ph type="body" idx="1"/>
          </p:nvPr>
        </p:nvSpPr>
        <p:spPr>
          <a:xfrm>
            <a:off x="573088" y="1500188"/>
            <a:ext cx="8177212" cy="4498975"/>
          </a:xfrm>
          <a:noFill/>
        </p:spPr>
        <p:txBody>
          <a:bodyPr/>
          <a:lstStyle/>
          <a:p>
            <a:pPr marL="609600" indent="-609600" eaLnBrk="1" hangingPunct="1"/>
            <a:r>
              <a:rPr lang="en-US" sz="2400">
                <a:effectLst/>
              </a:rPr>
              <a:t>Given pixels </a:t>
            </a:r>
            <a:r>
              <a:rPr lang="en-US" sz="2400" i="1">
                <a:effectLst/>
              </a:rPr>
              <a:t>p, q </a:t>
            </a:r>
            <a:r>
              <a:rPr lang="en-US" sz="2400">
                <a:effectLst/>
              </a:rPr>
              <a:t>and </a:t>
            </a:r>
            <a:r>
              <a:rPr lang="en-US" sz="2400" i="1">
                <a:effectLst/>
              </a:rPr>
              <a:t>z </a:t>
            </a:r>
            <a:r>
              <a:rPr lang="en-US" sz="2400">
                <a:effectLst/>
              </a:rPr>
              <a:t>with coordinates (x, y), (s, t), (u, v) respectively, the distance function D has following properties:</a:t>
            </a:r>
          </a:p>
          <a:p>
            <a:pPr marL="609600" indent="-609600" eaLnBrk="1" hangingPunct="1"/>
            <a:endParaRPr lang="en-US" sz="2400">
              <a:effectLst/>
            </a:endParaRPr>
          </a:p>
          <a:p>
            <a:pPr marL="609600" indent="-609600" eaLnBrk="1" hangingPunct="1">
              <a:buFont typeface="Arial" charset="0"/>
              <a:buAutoNum type="alphaLcPeriod"/>
            </a:pPr>
            <a:r>
              <a:rPr lang="en-US" sz="2400">
                <a:effectLst/>
              </a:rPr>
              <a:t>D(p, q) </a:t>
            </a:r>
            <a:r>
              <a:rPr lang="en-US" sz="2400">
                <a:effectLst/>
                <a:cs typeface="Tahoma" pitchFamily="34" charset="0"/>
              </a:rPr>
              <a:t>≥ </a:t>
            </a:r>
            <a:r>
              <a:rPr lang="en-US" sz="2400">
                <a:effectLst/>
              </a:rPr>
              <a:t>0      [D(p, q) = 0, iff p = q]</a:t>
            </a:r>
          </a:p>
          <a:p>
            <a:pPr marL="609600" indent="-609600" eaLnBrk="1" hangingPunct="1">
              <a:buFont typeface="Arial" charset="0"/>
              <a:buAutoNum type="alphaLcPeriod"/>
            </a:pPr>
            <a:endParaRPr lang="en-US" sz="2400">
              <a:effectLst/>
            </a:endParaRPr>
          </a:p>
          <a:p>
            <a:pPr marL="609600" indent="-609600" eaLnBrk="1" hangingPunct="1">
              <a:buFont typeface="Arial" charset="0"/>
              <a:buAutoNum type="alphaLcPeriod"/>
            </a:pPr>
            <a:r>
              <a:rPr lang="en-US" sz="2400">
                <a:effectLst/>
              </a:rPr>
              <a:t>D(p, q) = D(q, p)</a:t>
            </a:r>
          </a:p>
          <a:p>
            <a:pPr marL="609600" indent="-609600" eaLnBrk="1" hangingPunct="1">
              <a:buFont typeface="Arial" charset="0"/>
              <a:buAutoNum type="alphaLcPeriod"/>
            </a:pPr>
            <a:endParaRPr lang="en-US" sz="2400">
              <a:effectLst/>
            </a:endParaRPr>
          </a:p>
          <a:p>
            <a:pPr marL="609600" indent="-609600" eaLnBrk="1" hangingPunct="1">
              <a:buFont typeface="Arial" charset="0"/>
              <a:buAutoNum type="alphaLcPeriod"/>
            </a:pPr>
            <a:r>
              <a:rPr lang="en-US" sz="2400">
                <a:effectLst/>
              </a:rPr>
              <a:t>D(p, z) </a:t>
            </a:r>
            <a:r>
              <a:rPr lang="en-US" sz="2400">
                <a:effectLst/>
                <a:cs typeface="Tahoma" pitchFamily="34" charset="0"/>
              </a:rPr>
              <a:t>≤ </a:t>
            </a:r>
            <a:r>
              <a:rPr lang="en-US" sz="2400">
                <a:effectLst/>
              </a:rPr>
              <a:t>D(p, q) + D(q, z)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348E56-1F21-4906-9B83-E8C5348F4C6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761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>
                <a:solidFill>
                  <a:schemeClr val="tx1"/>
                </a:solidFill>
                <a:effectLst/>
              </a:rPr>
              <a:t>Distance Measures</a:t>
            </a:r>
            <a:endParaRPr lang="en-US" sz="3200"/>
          </a:p>
        </p:txBody>
      </p:sp>
      <p:sp>
        <p:nvSpPr>
          <p:cNvPr id="176132" name="Rectangle 4"/>
          <p:cNvSpPr>
            <a:spLocks noGrp="1" noRot="1" noChangeArrowheads="1"/>
          </p:cNvSpPr>
          <p:nvPr>
            <p:ph type="body" idx="1"/>
          </p:nvPr>
        </p:nvSpPr>
        <p:spPr>
          <a:xfrm>
            <a:off x="573088" y="1500188"/>
            <a:ext cx="8177212" cy="4498975"/>
          </a:xfrm>
          <a:noFill/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>
                <a:effectLst/>
              </a:rPr>
              <a:t>The following are the different Distance measures: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None/>
            </a:pPr>
            <a:endParaRPr lang="en-US" sz="2400">
              <a:effectLst/>
            </a:endParaRPr>
          </a:p>
          <a:p>
            <a:pPr marL="609600" indent="-609600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>
                <a:effectLst/>
              </a:rPr>
              <a:t>    a. Euclidean Distance :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>
                <a:effectLst/>
              </a:rPr>
              <a:t>     D</a:t>
            </a:r>
            <a:r>
              <a:rPr lang="en-US" sz="2400" baseline="-25000">
                <a:effectLst/>
              </a:rPr>
              <a:t>e</a:t>
            </a:r>
            <a:r>
              <a:rPr lang="en-US" sz="2400">
                <a:effectLst/>
              </a:rPr>
              <a:t>(p, q) = [(x-s)</a:t>
            </a:r>
            <a:r>
              <a:rPr lang="en-US" sz="2400" baseline="30000">
                <a:effectLst/>
              </a:rPr>
              <a:t>2</a:t>
            </a:r>
            <a:r>
              <a:rPr lang="en-US" sz="2400">
                <a:effectLst/>
              </a:rPr>
              <a:t> + (y-t)</a:t>
            </a:r>
            <a:r>
              <a:rPr lang="en-US" sz="2400" baseline="30000">
                <a:effectLst/>
              </a:rPr>
              <a:t>2</a:t>
            </a:r>
            <a:r>
              <a:rPr lang="en-US" sz="2400">
                <a:effectLst/>
              </a:rPr>
              <a:t>]</a:t>
            </a:r>
            <a:r>
              <a:rPr lang="en-US" sz="2400" baseline="30000">
                <a:effectLst/>
              </a:rPr>
              <a:t>1/2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None/>
            </a:pPr>
            <a:endParaRPr lang="en-US" sz="2400">
              <a:effectLst/>
            </a:endParaRPr>
          </a:p>
          <a:p>
            <a:pPr marL="609600" indent="-609600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>
                <a:effectLst/>
              </a:rPr>
              <a:t>    b. City Block Distance: 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>
                <a:effectLst/>
              </a:rPr>
              <a:t>     D</a:t>
            </a:r>
            <a:r>
              <a:rPr lang="en-US" sz="2400" baseline="-25000">
                <a:effectLst/>
              </a:rPr>
              <a:t>4</a:t>
            </a:r>
            <a:r>
              <a:rPr lang="en-US" sz="2400">
                <a:effectLst/>
              </a:rPr>
              <a:t>(p, q) = |x-s| + |y-t|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None/>
            </a:pPr>
            <a:endParaRPr lang="en-US" sz="2400">
              <a:effectLst/>
            </a:endParaRPr>
          </a:p>
          <a:p>
            <a:pPr marL="609600" indent="-609600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>
                <a:effectLst/>
              </a:rPr>
              <a:t>    c. Chess Board Distance: 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>
                <a:effectLst/>
              </a:rPr>
              <a:t>     D</a:t>
            </a:r>
            <a:r>
              <a:rPr lang="en-US" sz="2400" baseline="-25000">
                <a:effectLst/>
              </a:rPr>
              <a:t>8</a:t>
            </a:r>
            <a:r>
              <a:rPr lang="en-US" sz="2400">
                <a:effectLst/>
              </a:rPr>
              <a:t>(p, q) = max(|x-s|, |y-t|)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US" sz="2400">
              <a:effectLst/>
            </a:endParaRPr>
          </a:p>
        </p:txBody>
      </p:sp>
      <p:pic>
        <p:nvPicPr>
          <p:cNvPr id="17613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0688" y="3405188"/>
            <a:ext cx="119062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613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95925" y="4833938"/>
            <a:ext cx="120967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6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76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176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761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761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17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479D2F-1A16-42A7-BA63-3CE6E77A966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167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-171450"/>
            <a:ext cx="854075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/>
              <a:t>A Simple Image Formation Model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8559447"/>
              </p:ext>
            </p:extLst>
          </p:nvPr>
        </p:nvGraphicFramePr>
        <p:xfrm>
          <a:off x="301625" y="1354138"/>
          <a:ext cx="8299036" cy="397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4012920" imgH="1803240" progId="Equation.DSMT4">
                  <p:embed/>
                </p:oleObj>
              </mc:Choice>
              <mc:Fallback>
                <p:oleObj name="Equation" r:id="rId3" imgW="4012920" imgH="18032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" y="1354138"/>
                        <a:ext cx="8299036" cy="39703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691E6E-130B-441B-82A3-757F6DFC9951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771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>
                <a:solidFill>
                  <a:schemeClr val="tx1"/>
                </a:solidFill>
                <a:effectLst/>
              </a:rPr>
              <a:t>Question 5</a:t>
            </a:r>
            <a:br>
              <a:rPr lang="en-US" sz="3200">
                <a:solidFill>
                  <a:schemeClr val="tx1"/>
                </a:solidFill>
                <a:effectLst/>
              </a:rPr>
            </a:br>
            <a:endParaRPr lang="en-US" sz="3200"/>
          </a:p>
        </p:txBody>
      </p:sp>
      <p:sp>
        <p:nvSpPr>
          <p:cNvPr id="28677" name="Rectangle 4"/>
          <p:cNvSpPr>
            <a:spLocks noGrp="1" noRot="1" noChangeArrowheads="1"/>
          </p:cNvSpPr>
          <p:nvPr>
            <p:ph type="body" idx="1"/>
          </p:nvPr>
        </p:nvSpPr>
        <p:spPr>
          <a:xfrm>
            <a:off x="573088" y="1500188"/>
            <a:ext cx="8540750" cy="4498975"/>
          </a:xfrm>
          <a:noFill/>
        </p:spPr>
        <p:txBody>
          <a:bodyPr/>
          <a:lstStyle/>
          <a:p>
            <a:pPr eaLnBrk="1" hangingPunct="1"/>
            <a:r>
              <a:rPr lang="en-US" sz="2400" b="1">
                <a:effectLst/>
              </a:rPr>
              <a:t>In the following arrangement of pixels, what’s the value of the chessboard distance between the circled two points?</a:t>
            </a:r>
          </a:p>
          <a:p>
            <a:pPr eaLnBrk="1" hangingPunct="1">
              <a:buFont typeface="Arial" charset="0"/>
              <a:buNone/>
            </a:pPr>
            <a:endParaRPr lang="en-US" sz="2400" b="1">
              <a:effectLst/>
            </a:endParaRPr>
          </a:p>
          <a:p>
            <a:pPr eaLnBrk="1" hangingPunct="1">
              <a:buFont typeface="Arial" charset="0"/>
              <a:buNone/>
            </a:pPr>
            <a:r>
              <a:rPr lang="en-US" sz="2400">
                <a:effectLst/>
              </a:rPr>
              <a:t>    0      0      0      0      0</a:t>
            </a:r>
          </a:p>
          <a:p>
            <a:pPr eaLnBrk="1" hangingPunct="1">
              <a:buFont typeface="Arial" charset="0"/>
              <a:buNone/>
            </a:pPr>
            <a:r>
              <a:rPr lang="en-US" sz="2400">
                <a:effectLst/>
              </a:rPr>
              <a:t>    0      0      1      1      0</a:t>
            </a:r>
          </a:p>
          <a:p>
            <a:pPr eaLnBrk="1" hangingPunct="1">
              <a:buFont typeface="Arial" charset="0"/>
              <a:buNone/>
            </a:pPr>
            <a:r>
              <a:rPr lang="en-US" sz="2400">
                <a:effectLst/>
              </a:rPr>
              <a:t>    0      1      1      0      0</a:t>
            </a:r>
          </a:p>
          <a:p>
            <a:pPr eaLnBrk="1" hangingPunct="1">
              <a:buFont typeface="Arial" charset="0"/>
              <a:buNone/>
            </a:pPr>
            <a:r>
              <a:rPr lang="en-US" sz="2400">
                <a:effectLst/>
              </a:rPr>
              <a:t>    0      1      0      0      0</a:t>
            </a:r>
          </a:p>
          <a:p>
            <a:pPr eaLnBrk="1" hangingPunct="1">
              <a:buFont typeface="Arial" charset="0"/>
              <a:buNone/>
            </a:pPr>
            <a:r>
              <a:rPr lang="en-US" sz="2400">
                <a:effectLst/>
              </a:rPr>
              <a:t>    0      0      0      0      0</a:t>
            </a:r>
          </a:p>
          <a:p>
            <a:pPr eaLnBrk="1" hangingPunct="1">
              <a:buFont typeface="Arial" charset="0"/>
              <a:buNone/>
            </a:pPr>
            <a:r>
              <a:rPr lang="en-US" sz="2400">
                <a:effectLst/>
              </a:rPr>
              <a:t>    0      0      0      0      0</a:t>
            </a:r>
          </a:p>
        </p:txBody>
      </p:sp>
      <p:sp>
        <p:nvSpPr>
          <p:cNvPr id="28678" name="Oval 5"/>
          <p:cNvSpPr>
            <a:spLocks noChangeArrowheads="1"/>
          </p:cNvSpPr>
          <p:nvPr/>
        </p:nvSpPr>
        <p:spPr bwMode="auto">
          <a:xfrm>
            <a:off x="1654175" y="4445000"/>
            <a:ext cx="479425" cy="436563"/>
          </a:xfrm>
          <a:prstGeom prst="ellipse">
            <a:avLst/>
          </a:prstGeom>
          <a:solidFill>
            <a:srgbClr val="993300">
              <a:alpha val="41176"/>
            </a:srgbClr>
          </a:solidFill>
          <a:ln w="25400">
            <a:solidFill>
              <a:srgbClr val="9933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Oval 6"/>
          <p:cNvSpPr>
            <a:spLocks noChangeArrowheads="1"/>
          </p:cNvSpPr>
          <p:nvPr/>
        </p:nvSpPr>
        <p:spPr bwMode="auto">
          <a:xfrm>
            <a:off x="3106738" y="3582988"/>
            <a:ext cx="479425" cy="436562"/>
          </a:xfrm>
          <a:prstGeom prst="ellipse">
            <a:avLst/>
          </a:prstGeom>
          <a:solidFill>
            <a:srgbClr val="993300">
              <a:alpha val="41176"/>
            </a:srgbClr>
          </a:solidFill>
          <a:ln w="25400">
            <a:solidFill>
              <a:srgbClr val="9933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1ED288-2397-456A-9C7D-37CC66FA45F5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781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>
                <a:solidFill>
                  <a:schemeClr val="tx1"/>
                </a:solidFill>
                <a:effectLst/>
              </a:rPr>
              <a:t>Question 6</a:t>
            </a:r>
            <a:br>
              <a:rPr lang="en-US" sz="3200">
                <a:solidFill>
                  <a:schemeClr val="tx1"/>
                </a:solidFill>
                <a:effectLst/>
              </a:rPr>
            </a:br>
            <a:endParaRPr lang="en-US" sz="3200"/>
          </a:p>
        </p:txBody>
      </p:sp>
      <p:sp>
        <p:nvSpPr>
          <p:cNvPr id="29701" name="Rectangle 4"/>
          <p:cNvSpPr>
            <a:spLocks noGrp="1" noRot="1" noChangeArrowheads="1"/>
          </p:cNvSpPr>
          <p:nvPr>
            <p:ph type="body" idx="1"/>
          </p:nvPr>
        </p:nvSpPr>
        <p:spPr>
          <a:xfrm>
            <a:off x="573088" y="1500188"/>
            <a:ext cx="8540750" cy="4498975"/>
          </a:xfrm>
          <a:noFill/>
        </p:spPr>
        <p:txBody>
          <a:bodyPr/>
          <a:lstStyle/>
          <a:p>
            <a:pPr eaLnBrk="1" hangingPunct="1"/>
            <a:r>
              <a:rPr lang="en-US" sz="2400" b="1">
                <a:effectLst/>
              </a:rPr>
              <a:t>In the following arrangement of pixels, what’s the value of the city-block distance between the circled two points?</a:t>
            </a:r>
          </a:p>
          <a:p>
            <a:pPr eaLnBrk="1" hangingPunct="1">
              <a:buFont typeface="Arial" charset="0"/>
              <a:buNone/>
            </a:pPr>
            <a:endParaRPr lang="en-US" sz="2400" b="1">
              <a:effectLst/>
            </a:endParaRPr>
          </a:p>
          <a:p>
            <a:pPr eaLnBrk="1" hangingPunct="1">
              <a:buFont typeface="Arial" charset="0"/>
              <a:buNone/>
            </a:pPr>
            <a:r>
              <a:rPr lang="en-US" sz="2400">
                <a:effectLst/>
              </a:rPr>
              <a:t>    0      0      0      0      0</a:t>
            </a:r>
          </a:p>
          <a:p>
            <a:pPr eaLnBrk="1" hangingPunct="1">
              <a:buFont typeface="Arial" charset="0"/>
              <a:buNone/>
            </a:pPr>
            <a:r>
              <a:rPr lang="en-US" sz="2400">
                <a:effectLst/>
              </a:rPr>
              <a:t>    0      0      1      1      0</a:t>
            </a:r>
          </a:p>
          <a:p>
            <a:pPr eaLnBrk="1" hangingPunct="1">
              <a:buFont typeface="Arial" charset="0"/>
              <a:buNone/>
            </a:pPr>
            <a:r>
              <a:rPr lang="en-US" sz="2400">
                <a:effectLst/>
              </a:rPr>
              <a:t>    0      1      1      0      0</a:t>
            </a:r>
          </a:p>
          <a:p>
            <a:pPr eaLnBrk="1" hangingPunct="1">
              <a:buFont typeface="Arial" charset="0"/>
              <a:buNone/>
            </a:pPr>
            <a:r>
              <a:rPr lang="en-US" sz="2400">
                <a:effectLst/>
              </a:rPr>
              <a:t>    0      1      0      0      0</a:t>
            </a:r>
          </a:p>
          <a:p>
            <a:pPr eaLnBrk="1" hangingPunct="1">
              <a:buFont typeface="Arial" charset="0"/>
              <a:buNone/>
            </a:pPr>
            <a:r>
              <a:rPr lang="en-US" sz="2400">
                <a:effectLst/>
              </a:rPr>
              <a:t>    0      0      0      0      0</a:t>
            </a:r>
          </a:p>
          <a:p>
            <a:pPr eaLnBrk="1" hangingPunct="1">
              <a:buFont typeface="Arial" charset="0"/>
              <a:buNone/>
            </a:pPr>
            <a:r>
              <a:rPr lang="en-US" sz="2400">
                <a:effectLst/>
              </a:rPr>
              <a:t>    0      0      0      0      0</a:t>
            </a:r>
          </a:p>
        </p:txBody>
      </p:sp>
      <p:sp>
        <p:nvSpPr>
          <p:cNvPr id="29702" name="Oval 5"/>
          <p:cNvSpPr>
            <a:spLocks noChangeArrowheads="1"/>
          </p:cNvSpPr>
          <p:nvPr/>
        </p:nvSpPr>
        <p:spPr bwMode="auto">
          <a:xfrm>
            <a:off x="1654175" y="4445000"/>
            <a:ext cx="479425" cy="436563"/>
          </a:xfrm>
          <a:prstGeom prst="ellipse">
            <a:avLst/>
          </a:prstGeom>
          <a:solidFill>
            <a:srgbClr val="993300">
              <a:alpha val="41176"/>
            </a:srgbClr>
          </a:solidFill>
          <a:ln w="25400">
            <a:solidFill>
              <a:srgbClr val="9933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Oval 6"/>
          <p:cNvSpPr>
            <a:spLocks noChangeArrowheads="1"/>
          </p:cNvSpPr>
          <p:nvPr/>
        </p:nvSpPr>
        <p:spPr bwMode="auto">
          <a:xfrm>
            <a:off x="3106738" y="3582988"/>
            <a:ext cx="479425" cy="436562"/>
          </a:xfrm>
          <a:prstGeom prst="ellipse">
            <a:avLst/>
          </a:prstGeom>
          <a:solidFill>
            <a:srgbClr val="993300">
              <a:alpha val="41176"/>
            </a:srgbClr>
          </a:solidFill>
          <a:ln w="25400">
            <a:solidFill>
              <a:srgbClr val="9933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895602-ADB9-45D7-94CC-1C6D405E25D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198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42863"/>
            <a:ext cx="854075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/>
              <a:t>Some Typical Ranges of Reflectance</a:t>
            </a:r>
          </a:p>
        </p:txBody>
      </p:sp>
      <p:sp>
        <p:nvSpPr>
          <p:cNvPr id="119812" name="Rectangle 4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528763"/>
            <a:ext cx="8540750" cy="44989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 Reflectance</a:t>
            </a:r>
            <a:endParaRPr lang="en-US" sz="2800" dirty="0">
              <a:effectLst/>
            </a:endParaRPr>
          </a:p>
          <a:p>
            <a:pPr lvl="1" eaLnBrk="1" hangingPunct="1">
              <a:lnSpc>
                <a:spcPct val="90000"/>
              </a:lnSpc>
              <a:defRPr/>
            </a:pPr>
            <a:endParaRPr lang="en-US" sz="2400" dirty="0">
              <a:effectLst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>
                <a:effectLst/>
              </a:rPr>
              <a:t>0.01 for black velvet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2400" dirty="0">
              <a:effectLst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>
                <a:effectLst/>
              </a:rPr>
              <a:t>0.65 for stainless steel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2400" dirty="0">
              <a:effectLst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>
                <a:effectLst/>
              </a:rPr>
              <a:t>0.80 for flat-white wall paint  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2400" dirty="0">
              <a:effectLst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>
                <a:effectLst/>
              </a:rPr>
              <a:t>0.90 for silver-plated metal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2400" dirty="0">
              <a:effectLst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>
                <a:effectLst/>
              </a:rPr>
              <a:t>0.93 for snow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B396B9-44C2-42A9-900C-53878E28F50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249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/>
              <a:t>Image Sampling and Quantization</a:t>
            </a:r>
          </a:p>
        </p:txBody>
      </p:sp>
      <p:sp>
        <p:nvSpPr>
          <p:cNvPr id="12493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pic>
        <p:nvPicPr>
          <p:cNvPr id="2458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204913"/>
            <a:ext cx="5518150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0238" y="1089025"/>
            <a:ext cx="1465262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4937" name="AutoShape 9"/>
          <p:cNvSpPr>
            <a:spLocks noChangeArrowheads="1"/>
          </p:cNvSpPr>
          <p:nvPr/>
        </p:nvSpPr>
        <p:spPr bwMode="auto">
          <a:xfrm>
            <a:off x="0" y="4214813"/>
            <a:ext cx="1385888" cy="823912"/>
          </a:xfrm>
          <a:prstGeom prst="wedgeRoundRectCallout">
            <a:avLst>
              <a:gd name="adj1" fmla="val 80926"/>
              <a:gd name="adj2" fmla="val 9605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400">
                <a:solidFill>
                  <a:srgbClr val="FF9933"/>
                </a:solidFill>
              </a:rPr>
              <a:t>Digitizing the coordinate values</a:t>
            </a:r>
          </a:p>
        </p:txBody>
      </p:sp>
      <p:sp>
        <p:nvSpPr>
          <p:cNvPr id="124938" name="AutoShape 10"/>
          <p:cNvSpPr>
            <a:spLocks noChangeArrowheads="1"/>
          </p:cNvSpPr>
          <p:nvPr/>
        </p:nvSpPr>
        <p:spPr bwMode="auto">
          <a:xfrm>
            <a:off x="7339013" y="4924425"/>
            <a:ext cx="1385887" cy="823913"/>
          </a:xfrm>
          <a:prstGeom prst="wedgeRoundRectCallout">
            <a:avLst>
              <a:gd name="adj1" fmla="val -127319"/>
              <a:gd name="adj2" fmla="val 2842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400">
                <a:solidFill>
                  <a:srgbClr val="FF9933"/>
                </a:solidFill>
              </a:rPr>
              <a:t>Digitizing the amplitude 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4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7" grpId="0" animBg="1"/>
      <p:bldP spid="1249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83E638-85CB-4204-9C05-831642A3844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259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/>
              <a:t>Image Sampling and Quantization</a:t>
            </a:r>
          </a:p>
        </p:txBody>
      </p:sp>
      <p:pic>
        <p:nvPicPr>
          <p:cNvPr id="25605" name="Picture 9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411288" y="1600200"/>
            <a:ext cx="6319837" cy="4498975"/>
          </a:xfr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B546-016A-414D-ABFB-8E76666FCA87}" type="slidenum">
              <a:rPr lang="en-US"/>
              <a:pPr/>
              <a:t>7</a:t>
            </a:fld>
            <a:endParaRPr lang="en-US"/>
          </a:p>
        </p:txBody>
      </p:sp>
      <p:sp>
        <p:nvSpPr>
          <p:cNvPr id="1280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Representing Digital Images</a:t>
            </a:r>
          </a:p>
        </p:txBody>
      </p:sp>
      <p:sp>
        <p:nvSpPr>
          <p:cNvPr id="128006" name="Rectangle 6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ffectLst/>
              </a:rPr>
              <a:t>The representation of an M</a:t>
            </a:r>
            <a:r>
              <a:rPr lang="en-US">
                <a:effectLst/>
                <a:cs typeface="Tahoma" pitchFamily="34" charset="0"/>
              </a:rPr>
              <a:t>×N numerical array as</a:t>
            </a:r>
          </a:p>
          <a:p>
            <a:endParaRPr lang="en-US">
              <a:effectLst/>
              <a:cs typeface="Tahoma" pitchFamily="34" charset="0"/>
            </a:endParaRPr>
          </a:p>
          <a:p>
            <a:pPr>
              <a:buFont typeface="Arial" pitchFamily="34" charset="0"/>
              <a:buNone/>
            </a:pPr>
            <a:r>
              <a:rPr lang="en-US">
                <a:cs typeface="Tahoma" pitchFamily="34" charset="0"/>
              </a:rPr>
              <a:t>   </a:t>
            </a:r>
          </a:p>
        </p:txBody>
      </p:sp>
      <p:graphicFrame>
        <p:nvGraphicFramePr>
          <p:cNvPr id="128007" name="Object 7"/>
          <p:cNvGraphicFramePr>
            <a:graphicFrameLocks noChangeAspect="1"/>
          </p:cNvGraphicFramePr>
          <p:nvPr/>
        </p:nvGraphicFramePr>
        <p:xfrm>
          <a:off x="469900" y="3063875"/>
          <a:ext cx="8083550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3543120" imgH="914400" progId="Equation.DSMT4">
                  <p:embed/>
                </p:oleObj>
              </mc:Choice>
              <mc:Fallback>
                <p:oleObj name="Equation" r:id="rId3" imgW="3543120" imgH="914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" y="3063875"/>
                        <a:ext cx="8083550" cy="2085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489F-BEE5-4D89-A88A-9C29E14FB855}" type="slidenum">
              <a:rPr lang="en-US"/>
              <a:pPr/>
              <a:t>8</a:t>
            </a:fld>
            <a:endParaRPr lang="en-US"/>
          </a:p>
        </p:txBody>
      </p:sp>
      <p:sp>
        <p:nvSpPr>
          <p:cNvPr id="1290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Representing Digital Images</a:t>
            </a:r>
          </a:p>
        </p:txBody>
      </p:sp>
      <p:sp>
        <p:nvSpPr>
          <p:cNvPr id="129028" name="Rectangle 4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ffectLst/>
              </a:rPr>
              <a:t>The representation of an M</a:t>
            </a:r>
            <a:r>
              <a:rPr lang="en-US">
                <a:effectLst/>
                <a:cs typeface="Tahoma" pitchFamily="34" charset="0"/>
              </a:rPr>
              <a:t>×N numerical array as</a:t>
            </a:r>
          </a:p>
          <a:p>
            <a:endParaRPr lang="en-US">
              <a:cs typeface="Tahoma" pitchFamily="34" charset="0"/>
            </a:endParaRPr>
          </a:p>
          <a:p>
            <a:pPr>
              <a:buFont typeface="Arial" pitchFamily="34" charset="0"/>
              <a:buNone/>
            </a:pPr>
            <a:r>
              <a:rPr lang="en-US">
                <a:cs typeface="Tahoma" pitchFamily="34" charset="0"/>
              </a:rPr>
              <a:t>   </a:t>
            </a:r>
          </a:p>
        </p:txBody>
      </p:sp>
      <p:graphicFrame>
        <p:nvGraphicFramePr>
          <p:cNvPr id="129029" name="Object 5"/>
          <p:cNvGraphicFramePr>
            <a:graphicFrameLocks noChangeAspect="1"/>
          </p:cNvGraphicFramePr>
          <p:nvPr/>
        </p:nvGraphicFramePr>
        <p:xfrm>
          <a:off x="2135188" y="3035300"/>
          <a:ext cx="4751387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2082600" imgH="939600" progId="Equation.DSMT4">
                  <p:embed/>
                </p:oleObj>
              </mc:Choice>
              <mc:Fallback>
                <p:oleObj name="Equation" r:id="rId3" imgW="2082600" imgH="939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3035300"/>
                        <a:ext cx="4751387" cy="2143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A064-2389-436C-889A-B855D7AE1174}" type="slidenum">
              <a:rPr lang="en-US"/>
              <a:pPr/>
              <a:t>9</a:t>
            </a:fld>
            <a:endParaRPr lang="en-US"/>
          </a:p>
        </p:txBody>
      </p:sp>
      <p:sp>
        <p:nvSpPr>
          <p:cNvPr id="1300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Representing Digital Images</a:t>
            </a:r>
          </a:p>
        </p:txBody>
      </p:sp>
      <p:sp>
        <p:nvSpPr>
          <p:cNvPr id="130052" name="Rectangle 4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ffectLst/>
              </a:rPr>
              <a:t>The representation of an M</a:t>
            </a:r>
            <a:r>
              <a:rPr lang="en-US">
                <a:effectLst/>
                <a:cs typeface="Tahoma" pitchFamily="34" charset="0"/>
              </a:rPr>
              <a:t>×N numerical array in MATLAB</a:t>
            </a:r>
          </a:p>
          <a:p>
            <a:endParaRPr lang="en-US">
              <a:effectLst/>
              <a:cs typeface="Tahoma" pitchFamily="34" charset="0"/>
            </a:endParaRPr>
          </a:p>
          <a:p>
            <a:pPr>
              <a:buFont typeface="Arial" pitchFamily="34" charset="0"/>
              <a:buNone/>
            </a:pPr>
            <a:r>
              <a:rPr lang="en-US">
                <a:cs typeface="Tahoma" pitchFamily="34" charset="0"/>
              </a:rPr>
              <a:t>   </a:t>
            </a:r>
          </a:p>
        </p:txBody>
      </p:sp>
      <p:graphicFrame>
        <p:nvGraphicFramePr>
          <p:cNvPr id="130053" name="Object 5"/>
          <p:cNvGraphicFramePr>
            <a:graphicFrameLocks noChangeAspect="1"/>
          </p:cNvGraphicFramePr>
          <p:nvPr/>
        </p:nvGraphicFramePr>
        <p:xfrm>
          <a:off x="1295400" y="3063875"/>
          <a:ext cx="6430963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2819160" imgH="914400" progId="Equation.DSMT4">
                  <p:embed/>
                </p:oleObj>
              </mc:Choice>
              <mc:Fallback>
                <p:oleObj name="Equation" r:id="rId3" imgW="2819160" imgH="914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063875"/>
                        <a:ext cx="6430963" cy="2085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Compass">
  <a:themeElements>
    <a:clrScheme name="Compass 11">
      <a:dk1>
        <a:srgbClr val="000000"/>
      </a:dk1>
      <a:lt1>
        <a:srgbClr val="FFFFFF"/>
      </a:lt1>
      <a:dk2>
        <a:srgbClr val="000000"/>
      </a:dk2>
      <a:lt2>
        <a:srgbClr val="FFFEF7"/>
      </a:lt2>
      <a:accent1>
        <a:srgbClr val="E1E1FF"/>
      </a:accent1>
      <a:accent2>
        <a:srgbClr val="D9FFF8"/>
      </a:accent2>
      <a:accent3>
        <a:srgbClr val="FFFFFF"/>
      </a:accent3>
      <a:accent4>
        <a:srgbClr val="000000"/>
      </a:accent4>
      <a:accent5>
        <a:srgbClr val="EEEEFF"/>
      </a:accent5>
      <a:accent6>
        <a:srgbClr val="C4E7E1"/>
      </a:accent6>
      <a:hlink>
        <a:srgbClr val="9966FF"/>
      </a:hlink>
      <a:folHlink>
        <a:srgbClr val="666699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10">
        <a:dk1>
          <a:srgbClr val="000000"/>
        </a:dk1>
        <a:lt1>
          <a:srgbClr val="FFFFFF"/>
        </a:lt1>
        <a:dk2>
          <a:srgbClr val="000000"/>
        </a:dk2>
        <a:lt2>
          <a:srgbClr val="DEF6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11">
        <a:dk1>
          <a:srgbClr val="000000"/>
        </a:dk1>
        <a:lt1>
          <a:srgbClr val="FFFFFF"/>
        </a:lt1>
        <a:dk2>
          <a:srgbClr val="000000"/>
        </a:dk2>
        <a:lt2>
          <a:srgbClr val="FFFEF7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Compass</Template>
  <TotalTime>10696</TotalTime>
  <Words>1559</Words>
  <Application>Microsoft Office PowerPoint</Application>
  <PresentationFormat>On-screen Show (4:3)</PresentationFormat>
  <Paragraphs>264</Paragraphs>
  <Slides>31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Tahoma</vt:lpstr>
      <vt:lpstr>Times New Roman</vt:lpstr>
      <vt:lpstr>Wingdings</vt:lpstr>
      <vt:lpstr>Compass</vt:lpstr>
      <vt:lpstr>Equation</vt:lpstr>
      <vt:lpstr>Image Acquisition Process</vt:lpstr>
      <vt:lpstr>PowerPoint Presentation</vt:lpstr>
      <vt:lpstr>A Simple Image Formation Model</vt:lpstr>
      <vt:lpstr>Some Typical Ranges of Reflectance</vt:lpstr>
      <vt:lpstr>Image Sampling and Quantization</vt:lpstr>
      <vt:lpstr>Image Sampling and Quantization</vt:lpstr>
      <vt:lpstr>Representing Digital Images</vt:lpstr>
      <vt:lpstr>Representing Digital Images</vt:lpstr>
      <vt:lpstr>Representing Digital Images</vt:lpstr>
      <vt:lpstr>Representing Digital Images</vt:lpstr>
      <vt:lpstr>Representing Digital Images</vt:lpstr>
      <vt:lpstr>Neighborhood Operations in Images</vt:lpstr>
      <vt:lpstr>Basic Relationships Between Pixels </vt:lpstr>
      <vt:lpstr>Basic Relationships Between Pixels </vt:lpstr>
      <vt:lpstr>Basic Relationships Between Pixels </vt:lpstr>
      <vt:lpstr>Basic Relationships Between Pixels </vt:lpstr>
      <vt:lpstr>Basic Relationships Between Pixels </vt:lpstr>
      <vt:lpstr>Examples: Adjacency and Path </vt:lpstr>
      <vt:lpstr>Examples: Adjacency and Path </vt:lpstr>
      <vt:lpstr>Examples: Adjacency and Path </vt:lpstr>
      <vt:lpstr>Examples: Adjacency and Path </vt:lpstr>
      <vt:lpstr>Basic Relationships Between Pixels </vt:lpstr>
      <vt:lpstr>Basic Relationships Between Pixels </vt:lpstr>
      <vt:lpstr>Question 1 </vt:lpstr>
      <vt:lpstr>Question 2 </vt:lpstr>
      <vt:lpstr> </vt:lpstr>
      <vt:lpstr> </vt:lpstr>
      <vt:lpstr>Distance Measures</vt:lpstr>
      <vt:lpstr>Distance Measures</vt:lpstr>
      <vt:lpstr>Question 5 </vt:lpstr>
      <vt:lpstr>Question 6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</dc:creator>
  <cp:lastModifiedBy>Amritam Halder</cp:lastModifiedBy>
  <cp:revision>226</cp:revision>
  <cp:lastPrinted>1601-01-01T00:00:00Z</cp:lastPrinted>
  <dcterms:created xsi:type="dcterms:W3CDTF">1601-01-01T00:00:00Z</dcterms:created>
  <dcterms:modified xsi:type="dcterms:W3CDTF">2022-02-23T13:02:26Z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