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76" r:id="rId22"/>
    <p:sldId id="277" r:id="rId23"/>
    <p:sldId id="281" r:id="rId24"/>
    <p:sldId id="280" r:id="rId25"/>
    <p:sldId id="287" r:id="rId26"/>
    <p:sldId id="279" r:id="rId27"/>
    <p:sldId id="278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Pattern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Slides compiled by </a:t>
            </a:r>
            <a:r>
              <a:rPr lang="en-US" dirty="0" err="1" smtClean="0"/>
              <a:t>Sanghamitra</a:t>
            </a:r>
            <a:r>
              <a:rPr lang="en-US" smtClean="0"/>
              <a:t> De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0866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Threshold decision boundary and cost relationship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/>
              <a:t>There </a:t>
            </a:r>
            <a:r>
              <a:rPr lang="en-IN" dirty="0" smtClean="0"/>
              <a:t>is an overall cost associated with our decision </a:t>
            </a:r>
            <a:r>
              <a:rPr lang="en-IN" dirty="0" smtClean="0"/>
              <a:t>and our </a:t>
            </a:r>
            <a:r>
              <a:rPr lang="en-IN" dirty="0" smtClean="0"/>
              <a:t>true task is to make a decision rule that </a:t>
            </a:r>
            <a:r>
              <a:rPr lang="en-IN" dirty="0" smtClean="0"/>
              <a:t>minimizes this </a:t>
            </a:r>
            <a:r>
              <a:rPr lang="en-IN" dirty="0" smtClean="0"/>
              <a:t>cost. This is the central task of decision theory.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/>
              <a:t>As </a:t>
            </a:r>
            <a:r>
              <a:rPr lang="en-IN" dirty="0" smtClean="0"/>
              <a:t>a fish packing company, our customers will </a:t>
            </a:r>
            <a:r>
              <a:rPr lang="en-IN" dirty="0" smtClean="0"/>
              <a:t>easily accept </a:t>
            </a:r>
            <a:r>
              <a:rPr lang="en-IN" dirty="0" smtClean="0"/>
              <a:t>occasional pieces of salmon in the boxes of </a:t>
            </a:r>
            <a:r>
              <a:rPr lang="en-IN" dirty="0" smtClean="0"/>
              <a:t>sea bass</a:t>
            </a:r>
            <a:r>
              <a:rPr lang="en-IN" dirty="0" smtClean="0"/>
              <a:t>, but they will object if a piece of sea bass </a:t>
            </a:r>
            <a:r>
              <a:rPr lang="en-IN" dirty="0" smtClean="0"/>
              <a:t>appears in </a:t>
            </a:r>
            <a:r>
              <a:rPr lang="en-IN" dirty="0" smtClean="0"/>
              <a:t>a box of salmon.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/>
              <a:t>Move </a:t>
            </a:r>
            <a:r>
              <a:rPr lang="en-IN" dirty="0" smtClean="0"/>
              <a:t>our decision boundary toward smaller values </a:t>
            </a:r>
            <a:r>
              <a:rPr lang="en-IN" dirty="0" smtClean="0"/>
              <a:t>of lightness </a:t>
            </a:r>
            <a:r>
              <a:rPr lang="en-IN" dirty="0" smtClean="0"/>
              <a:t>in order to minimize the cost (reduce </a:t>
            </a:r>
            <a:r>
              <a:rPr lang="en-IN" dirty="0" smtClean="0"/>
              <a:t>the number </a:t>
            </a:r>
            <a:r>
              <a:rPr lang="en-IN" dirty="0" smtClean="0"/>
              <a:t>of sea bass that are classified salmon</a:t>
            </a:r>
            <a:r>
              <a:rPr lang="en-IN" dirty="0" smtClean="0"/>
              <a:t>!)</a:t>
            </a:r>
          </a:p>
          <a:p>
            <a:pPr lvl="1" algn="just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b="1" dirty="0" smtClean="0"/>
              <a:t>THIS IS THE  TASK OF DECISION THEORY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1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0103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 might add other features that are </a:t>
            </a:r>
            <a:r>
              <a:rPr lang="en-IN" dirty="0" smtClean="0"/>
              <a:t>not correlated </a:t>
            </a:r>
            <a:r>
              <a:rPr lang="en-IN" dirty="0" smtClean="0"/>
              <a:t>with the ones we already have.</a:t>
            </a:r>
          </a:p>
          <a:p>
            <a:r>
              <a:rPr lang="en-IN" dirty="0" smtClean="0"/>
              <a:t>A precaution should be taken not </a:t>
            </a:r>
            <a:r>
              <a:rPr lang="en-IN" dirty="0" smtClean="0"/>
              <a:t>to reduce </a:t>
            </a:r>
            <a:r>
              <a:rPr lang="en-IN" dirty="0" smtClean="0"/>
              <a:t>the performance by adding </a:t>
            </a:r>
            <a:r>
              <a:rPr lang="en-IN" dirty="0" smtClean="0"/>
              <a:t>such “</a:t>
            </a:r>
            <a:r>
              <a:rPr lang="en-IN" dirty="0" smtClean="0"/>
              <a:t>noisy features”</a:t>
            </a:r>
          </a:p>
          <a:p>
            <a:r>
              <a:rPr lang="en-IN" dirty="0" smtClean="0"/>
              <a:t>Ideally</a:t>
            </a:r>
            <a:r>
              <a:rPr lang="en-IN" dirty="0" smtClean="0"/>
              <a:t>, the best decision boundary </a:t>
            </a:r>
            <a:r>
              <a:rPr lang="en-IN" dirty="0" smtClean="0"/>
              <a:t>should be </a:t>
            </a:r>
            <a:r>
              <a:rPr lang="en-IN" dirty="0" smtClean="0"/>
              <a:t>the one which provides an </a:t>
            </a:r>
            <a:r>
              <a:rPr lang="en-IN" dirty="0" smtClean="0"/>
              <a:t>optimal performance </a:t>
            </a:r>
            <a:r>
              <a:rPr lang="en-IN" dirty="0" smtClean="0"/>
              <a:t>such as in the </a:t>
            </a:r>
            <a:r>
              <a:rPr lang="en-IN" dirty="0" smtClean="0"/>
              <a:t>following figure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152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However, our satisfaction is </a:t>
            </a:r>
            <a:r>
              <a:rPr lang="en-IN" dirty="0" smtClean="0"/>
              <a:t>premature because </a:t>
            </a:r>
            <a:r>
              <a:rPr lang="en-IN" dirty="0" smtClean="0"/>
              <a:t>the central aim of designing </a:t>
            </a:r>
            <a:r>
              <a:rPr lang="en-IN" dirty="0" smtClean="0"/>
              <a:t>a classifier </a:t>
            </a:r>
            <a:r>
              <a:rPr lang="en-IN" dirty="0" smtClean="0"/>
              <a:t>is to correctly classify </a:t>
            </a:r>
            <a:r>
              <a:rPr lang="en-IN" dirty="0" smtClean="0"/>
              <a:t>novel input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/>
              <a:t>THIS IS AN ISSUE OF GENERALIZATION</a:t>
            </a:r>
            <a:endParaRPr lang="en-US" b="1" dirty="0" smtClean="0"/>
          </a:p>
          <a:p>
            <a:endParaRPr lang="en-US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boundary has been tuned to </a:t>
            </a:r>
            <a:r>
              <a:rPr lang="en-IN" dirty="0" smtClean="0"/>
              <a:t>the particular </a:t>
            </a:r>
            <a:r>
              <a:rPr lang="en-IN" dirty="0" smtClean="0"/>
              <a:t>training samples but it </a:t>
            </a:r>
            <a:r>
              <a:rPr lang="en-IN" dirty="0" smtClean="0"/>
              <a:t>is </a:t>
            </a:r>
            <a:r>
              <a:rPr lang="en-IN" dirty="0" smtClean="0"/>
              <a:t>unlikely that </a:t>
            </a:r>
            <a:r>
              <a:rPr lang="en-IN" dirty="0" smtClean="0"/>
              <a:t>it provides good generalization </a:t>
            </a:r>
            <a:r>
              <a:rPr lang="en-IN" dirty="0" smtClean="0"/>
              <a:t>for future patterns.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1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Recognition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Sensing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Use </a:t>
            </a:r>
            <a:r>
              <a:rPr lang="en-IN" dirty="0" smtClean="0"/>
              <a:t>of a transducer (camera </a:t>
            </a:r>
            <a:r>
              <a:rPr lang="en-IN" dirty="0" smtClean="0"/>
              <a:t>or microphone</a:t>
            </a:r>
            <a:r>
              <a:rPr lang="en-I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PR </a:t>
            </a:r>
            <a:r>
              <a:rPr lang="en-IN" dirty="0" smtClean="0"/>
              <a:t>system depends of the bandwidth, </a:t>
            </a:r>
            <a:r>
              <a:rPr lang="en-IN" dirty="0" smtClean="0"/>
              <a:t>the resolution</a:t>
            </a:r>
            <a:r>
              <a:rPr lang="en-IN" dirty="0" smtClean="0"/>
              <a:t>, the sensitivity and </a:t>
            </a:r>
            <a:r>
              <a:rPr lang="en-IN" dirty="0" smtClean="0"/>
              <a:t>the distortion </a:t>
            </a:r>
            <a:r>
              <a:rPr lang="en-IN" dirty="0" smtClean="0"/>
              <a:t>of the transducer</a:t>
            </a:r>
          </a:p>
          <a:p>
            <a:r>
              <a:rPr lang="en-IN" dirty="0" smtClean="0"/>
              <a:t>Segmentation </a:t>
            </a:r>
            <a:r>
              <a:rPr lang="en-IN" dirty="0" smtClean="0"/>
              <a:t>and grouping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Patterns </a:t>
            </a:r>
            <a:r>
              <a:rPr lang="en-IN" dirty="0" smtClean="0"/>
              <a:t>should be well separated </a:t>
            </a:r>
            <a:r>
              <a:rPr lang="en-IN" dirty="0" smtClean="0"/>
              <a:t>and should </a:t>
            </a:r>
            <a:r>
              <a:rPr lang="en-IN" dirty="0" smtClean="0"/>
              <a:t>not overlap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Recognition Systems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7937" y="1411286"/>
            <a:ext cx="4048125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Our ability to recognize a face, </a:t>
            </a:r>
            <a:r>
              <a:rPr lang="en-IN" dirty="0" smtClean="0"/>
              <a:t>to understand </a:t>
            </a:r>
            <a:r>
              <a:rPr lang="en-IN" dirty="0" smtClean="0"/>
              <a:t>spoken words, to </a:t>
            </a:r>
            <a:r>
              <a:rPr lang="en-IN" dirty="0" smtClean="0"/>
              <a:t>read handwritten </a:t>
            </a:r>
            <a:r>
              <a:rPr lang="en-IN" dirty="0" smtClean="0"/>
              <a:t>characters… all these </a:t>
            </a:r>
            <a:r>
              <a:rPr lang="en-IN" dirty="0" smtClean="0"/>
              <a:t>abilities belong </a:t>
            </a:r>
            <a:r>
              <a:rPr lang="en-IN" dirty="0" smtClean="0"/>
              <a:t>to the complex processes </a:t>
            </a:r>
            <a:r>
              <a:rPr lang="en-IN" dirty="0" smtClean="0"/>
              <a:t>of pattern </a:t>
            </a:r>
            <a:r>
              <a:rPr lang="en-IN" dirty="0" smtClean="0"/>
              <a:t>recognition.</a:t>
            </a:r>
            <a:endParaRPr lang="en-IN" dirty="0" smtClean="0"/>
          </a:p>
          <a:p>
            <a:pPr algn="just"/>
            <a:r>
              <a:rPr lang="en-IN" b="1" dirty="0" smtClean="0"/>
              <a:t>Pattern </a:t>
            </a:r>
            <a:r>
              <a:rPr lang="en-IN" b="1" dirty="0" smtClean="0"/>
              <a:t>recognition — the act </a:t>
            </a:r>
            <a:r>
              <a:rPr lang="en-IN" b="1" dirty="0" smtClean="0"/>
              <a:t>of taking </a:t>
            </a:r>
            <a:r>
              <a:rPr lang="en-IN" b="1" dirty="0" smtClean="0"/>
              <a:t>in </a:t>
            </a:r>
            <a:r>
              <a:rPr lang="en-IN" b="1" dirty="0" smtClean="0"/>
              <a:t>raw data </a:t>
            </a:r>
            <a:r>
              <a:rPr lang="en-IN" b="1" dirty="0" smtClean="0"/>
              <a:t>and taking an action based on the “category” </a:t>
            </a:r>
            <a:r>
              <a:rPr lang="en-IN" b="1" dirty="0" smtClean="0"/>
              <a:t>of the pattern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From automated speech recognition, fingerprint identification, optical </a:t>
            </a:r>
            <a:r>
              <a:rPr lang="en-IN" dirty="0" smtClean="0"/>
              <a:t>character recognition</a:t>
            </a:r>
            <a:r>
              <a:rPr lang="en-IN" dirty="0" smtClean="0"/>
              <a:t>, DNA sequence identification and much more, it is clear that reliable</a:t>
            </a:r>
            <a:r>
              <a:rPr lang="en-IN" dirty="0" smtClean="0"/>
              <a:t>, accurate </a:t>
            </a:r>
            <a:r>
              <a:rPr lang="en-IN" dirty="0" smtClean="0"/>
              <a:t>pattern recognition by machine would be immensely useful.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Recognition Systems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1"/>
            <a:ext cx="6248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Recognition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</a:t>
            </a:r>
          </a:p>
          <a:p>
            <a:pPr lvl="1">
              <a:buFont typeface="Wingdings" pitchFamily="2" charset="2"/>
              <a:buChar char="Ø"/>
            </a:pPr>
            <a:r>
              <a:rPr lang="en-IN" i="1" dirty="0" smtClean="0"/>
              <a:t>Discriminative </a:t>
            </a:r>
            <a:r>
              <a:rPr lang="en-IN" i="1" dirty="0" smtClean="0"/>
              <a:t>features</a:t>
            </a:r>
          </a:p>
          <a:p>
            <a:pPr lvl="1">
              <a:buFont typeface="Wingdings" pitchFamily="2" charset="2"/>
              <a:buChar char="Ø"/>
            </a:pPr>
            <a:r>
              <a:rPr lang="en-IN" i="1" dirty="0" smtClean="0"/>
              <a:t>Invariant </a:t>
            </a:r>
            <a:r>
              <a:rPr lang="en-IN" i="1" dirty="0" smtClean="0"/>
              <a:t>features with respect </a:t>
            </a:r>
            <a:r>
              <a:rPr lang="en-IN" i="1" dirty="0" smtClean="0"/>
              <a:t>to translation</a:t>
            </a:r>
            <a:r>
              <a:rPr lang="en-IN" i="1" dirty="0" smtClean="0"/>
              <a:t>, rotation and scale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Classification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300" i="1" dirty="0" smtClean="0">
                <a:solidFill>
                  <a:schemeClr val="tx2"/>
                </a:solidFill>
              </a:rPr>
              <a:t>Use </a:t>
            </a:r>
            <a:r>
              <a:rPr lang="en-IN" sz="2300" i="1" dirty="0" smtClean="0">
                <a:solidFill>
                  <a:schemeClr val="tx2"/>
                </a:solidFill>
              </a:rPr>
              <a:t>a feature vector provided by a feature extractor to assign the object to a category</a:t>
            </a:r>
          </a:p>
          <a:p>
            <a:r>
              <a:rPr lang="en-IN" dirty="0" smtClean="0"/>
              <a:t>Post </a:t>
            </a:r>
            <a:r>
              <a:rPr lang="en-IN" dirty="0" smtClean="0"/>
              <a:t>Processing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Exploit </a:t>
            </a:r>
            <a:r>
              <a:rPr lang="fr-FR" b="1" dirty="0" err="1" smtClean="0"/>
              <a:t>context</a:t>
            </a:r>
            <a:r>
              <a:rPr lang="fr-FR" dirty="0" smtClean="0"/>
              <a:t>: input </a:t>
            </a:r>
            <a:r>
              <a:rPr lang="fr-FR" dirty="0" err="1" smtClean="0"/>
              <a:t>dependent</a:t>
            </a:r>
            <a:r>
              <a:rPr lang="fr-FR" dirty="0" smtClean="0"/>
              <a:t> </a:t>
            </a:r>
            <a:r>
              <a:rPr lang="en-IN" dirty="0" smtClean="0"/>
              <a:t>information </a:t>
            </a:r>
            <a:r>
              <a:rPr lang="en-IN" dirty="0" smtClean="0"/>
              <a:t>other than from the </a:t>
            </a:r>
            <a:r>
              <a:rPr lang="en-IN" dirty="0" smtClean="0"/>
              <a:t>target pattern </a:t>
            </a:r>
            <a:r>
              <a:rPr lang="en-IN" dirty="0" smtClean="0"/>
              <a:t>itself to improve performance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Design </a:t>
            </a:r>
            <a:r>
              <a:rPr lang="en-IN" dirty="0" smtClean="0"/>
              <a:t>Cycle 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7962" y="1447800"/>
            <a:ext cx="42624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Design </a:t>
            </a:r>
            <a:r>
              <a:rPr lang="en-IN" dirty="0" smtClean="0"/>
              <a:t>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</a:t>
            </a:r>
            <a:r>
              <a:rPr lang="en-IN" dirty="0" smtClean="0"/>
              <a:t>Collection: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What </a:t>
            </a:r>
            <a:r>
              <a:rPr lang="en-IN" dirty="0" smtClean="0"/>
              <a:t>type of sensor?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How </a:t>
            </a:r>
            <a:r>
              <a:rPr lang="en-IN" dirty="0" smtClean="0"/>
              <a:t>do we know when we have collected an adequately large and representative set of examples for training and testing the system? </a:t>
            </a:r>
          </a:p>
          <a:p>
            <a:r>
              <a:rPr lang="en-IN" dirty="0" smtClean="0"/>
              <a:t>Feature Choice: Depends on the characteristics of the problem domain.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simple </a:t>
            </a:r>
            <a:r>
              <a:rPr lang="en-IN" dirty="0" smtClean="0"/>
              <a:t>to extract,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invariant </a:t>
            </a:r>
            <a:r>
              <a:rPr lang="en-IN" dirty="0" smtClean="0"/>
              <a:t>to irrelevant transformation,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insensitive </a:t>
            </a:r>
            <a:r>
              <a:rPr lang="en-IN" dirty="0" smtClean="0"/>
              <a:t>to noise and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best </a:t>
            </a:r>
            <a:r>
              <a:rPr lang="en-IN" dirty="0" smtClean="0"/>
              <a:t>discrimination power.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Design </a:t>
            </a:r>
            <a:r>
              <a:rPr lang="en-IN" dirty="0" smtClean="0"/>
              <a:t>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Model </a:t>
            </a:r>
            <a:r>
              <a:rPr lang="en-IN" dirty="0" smtClean="0"/>
              <a:t>Choice: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e.g</a:t>
            </a:r>
            <a:r>
              <a:rPr lang="en-IN" dirty="0" smtClean="0"/>
              <a:t>. should we use a linear or a quadratic decision function?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Can </a:t>
            </a:r>
            <a:r>
              <a:rPr lang="en-IN" dirty="0" smtClean="0"/>
              <a:t>we estimate the probability distribution function that models the features? </a:t>
            </a:r>
          </a:p>
          <a:p>
            <a:endParaRPr lang="en-IN" dirty="0" smtClean="0"/>
          </a:p>
          <a:p>
            <a:r>
              <a:rPr lang="en-IN" dirty="0" smtClean="0"/>
              <a:t>Training</a:t>
            </a:r>
            <a:r>
              <a:rPr lang="en-IN" dirty="0" smtClean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Depends </a:t>
            </a:r>
            <a:r>
              <a:rPr lang="en-IN" dirty="0" smtClean="0"/>
              <a:t>on the model chosen.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Use </a:t>
            </a:r>
            <a:r>
              <a:rPr lang="en-IN" dirty="0" smtClean="0"/>
              <a:t>data to determine the parameters of a classifier.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There </a:t>
            </a:r>
            <a:r>
              <a:rPr lang="en-IN" dirty="0" smtClean="0"/>
              <a:t>are many different procedures for training classifiers and choosing models.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Design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r>
              <a:rPr lang="en-IN" dirty="0" smtClean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Measure </a:t>
            </a:r>
            <a:r>
              <a:rPr lang="en-IN" dirty="0" smtClean="0"/>
              <a:t>the error rate on the validation set of examples that is different from the training set.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This </a:t>
            </a:r>
            <a:r>
              <a:rPr lang="en-IN" dirty="0" smtClean="0"/>
              <a:t>tests the generalization performance.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If </a:t>
            </a:r>
            <a:r>
              <a:rPr lang="en-IN" dirty="0" smtClean="0"/>
              <a:t>not good enough, go back to either of the design step.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Design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Computational </a:t>
            </a:r>
            <a:r>
              <a:rPr lang="en-IN" dirty="0" smtClean="0"/>
              <a:t>Complexity: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More </a:t>
            </a:r>
            <a:r>
              <a:rPr lang="en-IN" dirty="0" smtClean="0"/>
              <a:t>complex classifier are more computationally expensive.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What </a:t>
            </a:r>
            <a:r>
              <a:rPr lang="en-IN" dirty="0" smtClean="0"/>
              <a:t>is the optimal trade-off between computational ease and performance?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(</a:t>
            </a:r>
            <a:r>
              <a:rPr lang="en-IN" dirty="0" smtClean="0"/>
              <a:t>How does an algorithm scale as a function of the number of features, patterns or categories?)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</a:t>
            </a:r>
            <a:r>
              <a:rPr lang="en-IN" dirty="0" smtClean="0"/>
              <a:t>learning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A </a:t>
            </a:r>
            <a:r>
              <a:rPr lang="en-IN" dirty="0" smtClean="0"/>
              <a:t>teacher provides a category label or cost for each pattern in the training set.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Unsupervised </a:t>
            </a:r>
            <a:r>
              <a:rPr lang="en-IN" dirty="0" smtClean="0"/>
              <a:t>learning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 smtClean="0"/>
              <a:t>system forms clusters or “natural groupings” of the input patterns. 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Difficult</a:t>
            </a:r>
            <a:r>
              <a:rPr lang="en-IN" dirty="0" smtClean="0"/>
              <a:t>: still the focus of intense research.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229600" cy="914400"/>
          </a:xfrm>
        </p:spPr>
        <p:txBody>
          <a:bodyPr/>
          <a:lstStyle/>
          <a:p>
            <a:r>
              <a:rPr lang="en-US" dirty="0" smtClean="0"/>
              <a:t>Thank You..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1"/>
            <a:ext cx="7543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1" y="1401762"/>
            <a:ext cx="43291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We set up a camera and take </a:t>
            </a:r>
            <a:r>
              <a:rPr lang="en-IN" dirty="0" smtClean="0"/>
              <a:t>some sample </a:t>
            </a:r>
            <a:r>
              <a:rPr lang="en-IN" dirty="0" smtClean="0"/>
              <a:t>images to extract features </a:t>
            </a:r>
            <a:r>
              <a:rPr lang="en-IN" dirty="0" smtClean="0"/>
              <a:t>that could </a:t>
            </a:r>
            <a:r>
              <a:rPr lang="en-IN" dirty="0" smtClean="0"/>
              <a:t>help us to distinguish between </a:t>
            </a:r>
            <a:r>
              <a:rPr lang="en-IN" dirty="0" smtClean="0"/>
              <a:t>the two </a:t>
            </a:r>
            <a:r>
              <a:rPr lang="en-IN" dirty="0" smtClean="0"/>
              <a:t>species of </a:t>
            </a:r>
            <a:r>
              <a:rPr lang="en-IN" dirty="0" smtClean="0"/>
              <a:t>fish</a:t>
            </a:r>
          </a:p>
          <a:p>
            <a:r>
              <a:rPr lang="en-US" dirty="0" smtClean="0"/>
              <a:t>Features: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Length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Lightness</a:t>
            </a:r>
            <a:endParaRPr lang="en-IN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Width</a:t>
            </a:r>
            <a:endParaRPr lang="en-IN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Number </a:t>
            </a:r>
            <a:r>
              <a:rPr lang="en-IN" dirty="0" smtClean="0"/>
              <a:t>and shape of fins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Position </a:t>
            </a:r>
            <a:r>
              <a:rPr lang="en-IN" dirty="0" smtClean="0"/>
              <a:t>of the mouth, etc</a:t>
            </a:r>
            <a:r>
              <a:rPr lang="en-IN" dirty="0" smtClean="0"/>
              <a:t>…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IN" sz="2800" dirty="0" smtClean="0"/>
              <a:t>This is the set of all suggested features </a:t>
            </a:r>
            <a:r>
              <a:rPr lang="en-IN" sz="2800" dirty="0" smtClean="0"/>
              <a:t>to explore </a:t>
            </a:r>
            <a:r>
              <a:rPr lang="en-IN" sz="2800" dirty="0" smtClean="0"/>
              <a:t>for use in our classifier!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camera captures an image of the fish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smtClean="0"/>
              <a:t>image is </a:t>
            </a:r>
            <a:r>
              <a:rPr lang="en-IN" dirty="0" err="1" smtClean="0"/>
              <a:t>preprocessed</a:t>
            </a:r>
            <a:r>
              <a:rPr lang="en-IN" dirty="0" smtClean="0"/>
              <a:t> to </a:t>
            </a:r>
            <a:r>
              <a:rPr lang="en-IN" dirty="0" smtClean="0"/>
              <a:t>simplify subsequent </a:t>
            </a:r>
            <a:r>
              <a:rPr lang="en-IN" dirty="0" smtClean="0"/>
              <a:t>operations without </a:t>
            </a:r>
            <a:r>
              <a:rPr lang="en-IN" dirty="0" smtClean="0"/>
              <a:t>loosing relevant </a:t>
            </a:r>
            <a:r>
              <a:rPr lang="en-IN" dirty="0" smtClean="0"/>
              <a:t>information.</a:t>
            </a:r>
          </a:p>
          <a:p>
            <a:pPr algn="just">
              <a:buNone/>
            </a:pPr>
            <a:r>
              <a:rPr lang="en-IN" dirty="0" smtClean="0"/>
              <a:t>	</a:t>
            </a:r>
            <a:r>
              <a:rPr lang="en-IN" sz="2000" i="1" dirty="0" smtClean="0"/>
              <a:t>Use </a:t>
            </a:r>
            <a:r>
              <a:rPr lang="en-IN" sz="2000" i="1" dirty="0" smtClean="0"/>
              <a:t>a segmentation operation to isolate fishes </a:t>
            </a:r>
            <a:r>
              <a:rPr lang="en-IN" sz="2000" i="1" dirty="0" smtClean="0"/>
              <a:t>from one </a:t>
            </a:r>
            <a:r>
              <a:rPr lang="en-IN" sz="2000" i="1" dirty="0" smtClean="0"/>
              <a:t>another and from the background</a:t>
            </a:r>
          </a:p>
          <a:p>
            <a:pPr algn="just"/>
            <a:r>
              <a:rPr lang="en-IN" dirty="0" smtClean="0"/>
              <a:t>The information from a single fish is sent to a feature extractor whose purpose is to reduce the data by measuring certain features</a:t>
            </a:r>
          </a:p>
          <a:p>
            <a:pPr algn="just"/>
            <a:r>
              <a:rPr lang="en-IN" dirty="0" smtClean="0"/>
              <a:t>At the end, the features are passed to a classifier that evaluates the evidence presented and makes a final decision.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A sea bass is generally longer than a </a:t>
            </a:r>
            <a:r>
              <a:rPr lang="en-IN" dirty="0" smtClean="0"/>
              <a:t>salmon.</a:t>
            </a:r>
            <a:endParaRPr lang="en-IN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Sea bass has some typical length and this </a:t>
            </a:r>
            <a:r>
              <a:rPr lang="en-IN" dirty="0" smtClean="0"/>
              <a:t>is greater </a:t>
            </a:r>
            <a:r>
              <a:rPr lang="en-IN" dirty="0" smtClean="0"/>
              <a:t>than the salmon one. It gives us </a:t>
            </a:r>
            <a:r>
              <a:rPr lang="en-IN" dirty="0" smtClean="0"/>
              <a:t>a preliminary </a:t>
            </a:r>
            <a:r>
              <a:rPr lang="en-IN" dirty="0" smtClean="0"/>
              <a:t>model for the fish.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Select </a:t>
            </a:r>
            <a:r>
              <a:rPr lang="en-IN" dirty="0" smtClean="0"/>
              <a:t>the length of the fish as a </a:t>
            </a:r>
            <a:r>
              <a:rPr lang="en-IN" dirty="0" smtClean="0"/>
              <a:t>possible feature </a:t>
            </a:r>
            <a:r>
              <a:rPr lang="en-IN" dirty="0" smtClean="0"/>
              <a:t>for discrimination.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We </a:t>
            </a:r>
            <a:r>
              <a:rPr lang="en-IN" dirty="0" smtClean="0"/>
              <a:t>can classify the fish seeing whether or </a:t>
            </a:r>
            <a:r>
              <a:rPr lang="en-IN" dirty="0" smtClean="0"/>
              <a:t>not the </a:t>
            </a:r>
            <a:r>
              <a:rPr lang="en-IN" dirty="0" smtClean="0"/>
              <a:t>length l of the fish exceeds some </a:t>
            </a:r>
            <a:r>
              <a:rPr lang="en-IN" dirty="0" smtClean="0"/>
              <a:t>critical value </a:t>
            </a:r>
            <a:r>
              <a:rPr lang="en-IN" dirty="0" smtClean="0"/>
              <a:t>l*.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781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length</a:t>
            </a:r>
            <a:r>
              <a:rPr lang="en-IN" dirty="0" smtClean="0"/>
              <a:t> is a poor feature alone!</a:t>
            </a:r>
          </a:p>
          <a:p>
            <a:r>
              <a:rPr lang="en-IN" dirty="0" smtClean="0"/>
              <a:t>Select the </a:t>
            </a:r>
            <a:r>
              <a:rPr lang="en-IN" b="1" dirty="0" smtClean="0"/>
              <a:t>lightness</a:t>
            </a:r>
            <a:r>
              <a:rPr lang="en-IN" dirty="0" smtClean="0"/>
              <a:t> as a </a:t>
            </a:r>
            <a:r>
              <a:rPr lang="en-IN" dirty="0" smtClean="0"/>
              <a:t>possible feature </a:t>
            </a:r>
            <a:r>
              <a:rPr lang="en-IN" dirty="0" smtClean="0"/>
              <a:t>(being careful to </a:t>
            </a:r>
            <a:r>
              <a:rPr lang="en-IN" dirty="0" smtClean="0"/>
              <a:t>eliminate variations </a:t>
            </a:r>
            <a:r>
              <a:rPr lang="en-IN" dirty="0" smtClean="0"/>
              <a:t>in illumination).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</TotalTime>
  <Words>843</Words>
  <Application>Microsoft Office PowerPoint</Application>
  <PresentationFormat>On-screen Show (4:3)</PresentationFormat>
  <Paragraphs>110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Introduction to Pattern Recognition</vt:lpstr>
      <vt:lpstr>Definition</vt:lpstr>
      <vt:lpstr>Example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Pattern Recognition Systems</vt:lpstr>
      <vt:lpstr>Pattern Recognition Systems</vt:lpstr>
      <vt:lpstr>Pattern Recognition Systems</vt:lpstr>
      <vt:lpstr>Pattern Recognition Systems</vt:lpstr>
      <vt:lpstr> The Design Cycle </vt:lpstr>
      <vt:lpstr>The Design Cycle</vt:lpstr>
      <vt:lpstr>The Design Cycle</vt:lpstr>
      <vt:lpstr>The Design Cycle</vt:lpstr>
      <vt:lpstr>The Design Cycle</vt:lpstr>
      <vt:lpstr>Learning</vt:lpstr>
      <vt:lpstr>Thank You..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SDe</dc:creator>
  <cp:lastModifiedBy>SDe</cp:lastModifiedBy>
  <cp:revision>8</cp:revision>
  <dcterms:created xsi:type="dcterms:W3CDTF">2006-08-16T00:00:00Z</dcterms:created>
  <dcterms:modified xsi:type="dcterms:W3CDTF">2022-02-07T07:34:44Z</dcterms:modified>
</cp:coreProperties>
</file>