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0" r:id="rId4"/>
    <p:sldId id="258" r:id="rId5"/>
    <p:sldId id="264" r:id="rId6"/>
    <p:sldId id="266" r:id="rId7"/>
    <p:sldId id="268" r:id="rId8"/>
    <p:sldId id="291" r:id="rId9"/>
    <p:sldId id="292" r:id="rId10"/>
    <p:sldId id="293" r:id="rId11"/>
    <p:sldId id="294" r:id="rId12"/>
    <p:sldId id="300" r:id="rId13"/>
    <p:sldId id="297" r:id="rId14"/>
    <p:sldId id="298" r:id="rId15"/>
    <p:sldId id="299" r:id="rId16"/>
  </p:sldIdLst>
  <p:sldSz cx="9144000" cy="5143500" type="screen16x9"/>
  <p:notesSz cx="6858000" cy="9144000"/>
  <p:embeddedFontLst>
    <p:embeddedFont>
      <p:font typeface="Fira Sans Extra Condensed" panose="020F0502020204030204" pitchFamily="34" charset="0"/>
      <p:regular r:id="rId18"/>
      <p:bold r:id="rId19"/>
      <p:italic r:id="rId20"/>
      <p:boldItalic r:id="rId21"/>
    </p:embeddedFont>
    <p:embeddedFont>
      <p:font typeface="Fira Sans Extra Condensed SemiBold" panose="020B06030500000200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7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624"/>
  </p:normalViewPr>
  <p:slideViewPr>
    <p:cSldViewPr snapToGrid="0">
      <p:cViewPr varScale="1">
        <p:scale>
          <a:sx n="148" d="100"/>
          <a:sy n="148"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c73459845_0_2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c73459845_0_2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9c73459845_0_2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9c73459845_0_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9c73459845_0_2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9c73459845_0_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95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9f75ee774c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9f75ee774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c73459845_0_5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c73459845_0_5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67f7d99fb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7f7d99f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f5161934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f5161934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f75ee774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f75ee774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9c73459845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9c73459845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9c73459845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1041128" y="2087193"/>
            <a:ext cx="6933000" cy="11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dirty="0"/>
              <a:t>Boots Brand Analysis</a:t>
            </a:r>
          </a:p>
          <a:p>
            <a:pPr marL="0" lvl="0" indent="0" algn="ctr" rtl="0">
              <a:spcBef>
                <a:spcPts val="0"/>
              </a:spcBef>
              <a:spcAft>
                <a:spcPts val="0"/>
              </a:spcAft>
              <a:buNone/>
            </a:pPr>
            <a:endParaRPr lang="en-GB" sz="3400" dirty="0"/>
          </a:p>
          <a:p>
            <a:pPr marL="0" lvl="0" indent="0" algn="ctr" rtl="0">
              <a:spcBef>
                <a:spcPts val="0"/>
              </a:spcBef>
              <a:spcAft>
                <a:spcPts val="0"/>
              </a:spcAft>
              <a:buNone/>
            </a:pPr>
            <a:r>
              <a:rPr lang="en-GB" sz="3400" dirty="0">
                <a:solidFill>
                  <a:srgbClr val="8D3C02"/>
                </a:solidFill>
              </a:rPr>
              <a:t>Data-Driven Insights and Strategic Recommendations for Stakeholders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0"/>
          <p:cNvSpPr txBox="1">
            <a:spLocks noGrp="1"/>
          </p:cNvSpPr>
          <p:nvPr>
            <p:ph type="title"/>
          </p:nvPr>
        </p:nvSpPr>
        <p:spPr>
          <a:xfrm>
            <a:off x="256725" y="1915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Business Question : 2</a:t>
            </a:r>
            <a:endParaRPr>
              <a:solidFill>
                <a:schemeClr val="dk1"/>
              </a:solidFill>
            </a:endParaRPr>
          </a:p>
        </p:txBody>
      </p:sp>
      <p:pic>
        <p:nvPicPr>
          <p:cNvPr id="3" name="Picture 2">
            <a:extLst>
              <a:ext uri="{FF2B5EF4-FFF2-40B4-BE49-F238E27FC236}">
                <a16:creationId xmlns:a16="http://schemas.microsoft.com/office/drawing/2014/main" id="{26AD6C18-6ABA-841C-05D2-EE1C7193B45F}"/>
              </a:ext>
            </a:extLst>
          </p:cNvPr>
          <p:cNvPicPr>
            <a:picLocks noChangeAspect="1"/>
          </p:cNvPicPr>
          <p:nvPr/>
        </p:nvPicPr>
        <p:blipFill>
          <a:blip r:embed="rId3"/>
          <a:stretch>
            <a:fillRect/>
          </a:stretch>
        </p:blipFill>
        <p:spPr>
          <a:xfrm>
            <a:off x="0" y="862642"/>
            <a:ext cx="9144000" cy="41793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1"/>
          <p:cNvSpPr txBox="1">
            <a:spLocks noGrp="1"/>
          </p:cNvSpPr>
          <p:nvPr>
            <p:ph type="title"/>
          </p:nvPr>
        </p:nvSpPr>
        <p:spPr>
          <a:xfrm>
            <a:off x="-120770" y="168786"/>
            <a:ext cx="91440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Business Question : 3</a:t>
            </a:r>
            <a:endParaRPr dirty="0">
              <a:solidFill>
                <a:schemeClr val="dk1"/>
              </a:solidFill>
            </a:endParaRPr>
          </a:p>
        </p:txBody>
      </p:sp>
      <p:sp>
        <p:nvSpPr>
          <p:cNvPr id="734" name="Google Shape;734;p51"/>
          <p:cNvSpPr txBox="1"/>
          <p:nvPr/>
        </p:nvSpPr>
        <p:spPr>
          <a:xfrm>
            <a:off x="338396" y="2441009"/>
            <a:ext cx="24765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3" name="Picture 2">
            <a:extLst>
              <a:ext uri="{FF2B5EF4-FFF2-40B4-BE49-F238E27FC236}">
                <a16:creationId xmlns:a16="http://schemas.microsoft.com/office/drawing/2014/main" id="{12C81106-F521-EB52-B4E7-BF72B770418F}"/>
              </a:ext>
            </a:extLst>
          </p:cNvPr>
          <p:cNvPicPr>
            <a:picLocks noChangeAspect="1"/>
          </p:cNvPicPr>
          <p:nvPr/>
        </p:nvPicPr>
        <p:blipFill>
          <a:blip r:embed="rId3"/>
          <a:stretch>
            <a:fillRect/>
          </a:stretch>
        </p:blipFill>
        <p:spPr>
          <a:xfrm>
            <a:off x="146650" y="750497"/>
            <a:ext cx="8997350" cy="433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1"/>
          <p:cNvSpPr txBox="1">
            <a:spLocks noGrp="1"/>
          </p:cNvSpPr>
          <p:nvPr>
            <p:ph type="title"/>
          </p:nvPr>
        </p:nvSpPr>
        <p:spPr>
          <a:xfrm>
            <a:off x="-120770" y="168786"/>
            <a:ext cx="91440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Business Question : 4</a:t>
            </a:r>
            <a:endParaRPr dirty="0">
              <a:solidFill>
                <a:schemeClr val="dk1"/>
              </a:solidFill>
            </a:endParaRPr>
          </a:p>
        </p:txBody>
      </p:sp>
      <p:sp>
        <p:nvSpPr>
          <p:cNvPr id="734" name="Google Shape;734;p51"/>
          <p:cNvSpPr txBox="1"/>
          <p:nvPr/>
        </p:nvSpPr>
        <p:spPr>
          <a:xfrm>
            <a:off x="338396" y="2441009"/>
            <a:ext cx="24765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4" name="Picture 3">
            <a:extLst>
              <a:ext uri="{FF2B5EF4-FFF2-40B4-BE49-F238E27FC236}">
                <a16:creationId xmlns:a16="http://schemas.microsoft.com/office/drawing/2014/main" id="{09F4E897-4D3A-9D5E-FCFA-681F55C1703C}"/>
              </a:ext>
            </a:extLst>
          </p:cNvPr>
          <p:cNvPicPr>
            <a:picLocks noChangeAspect="1"/>
          </p:cNvPicPr>
          <p:nvPr/>
        </p:nvPicPr>
        <p:blipFill>
          <a:blip r:embed="rId3"/>
          <a:stretch>
            <a:fillRect/>
          </a:stretch>
        </p:blipFill>
        <p:spPr>
          <a:xfrm>
            <a:off x="254479" y="651183"/>
            <a:ext cx="8635041" cy="4323531"/>
          </a:xfrm>
          <a:prstGeom prst="rect">
            <a:avLst/>
          </a:prstGeom>
        </p:spPr>
      </p:pic>
    </p:spTree>
    <p:extLst>
      <p:ext uri="{BB962C8B-B14F-4D97-AF65-F5344CB8AC3E}">
        <p14:creationId xmlns:p14="http://schemas.microsoft.com/office/powerpoint/2010/main" val="127448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4"/>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Conclusion </a:t>
            </a:r>
            <a:endParaRPr dirty="0">
              <a:solidFill>
                <a:schemeClr val="dk1"/>
              </a:solidFill>
            </a:endParaRPr>
          </a:p>
        </p:txBody>
      </p:sp>
      <p:sp>
        <p:nvSpPr>
          <p:cNvPr id="757" name="Google Shape;757;p54"/>
          <p:cNvSpPr txBox="1"/>
          <p:nvPr/>
        </p:nvSpPr>
        <p:spPr>
          <a:xfrm>
            <a:off x="308575" y="1056450"/>
            <a:ext cx="8628900" cy="3686100"/>
          </a:xfrm>
          <a:prstGeom prst="rect">
            <a:avLst/>
          </a:prstGeom>
          <a:noFill/>
          <a:ln>
            <a:noFill/>
          </a:ln>
        </p:spPr>
        <p:txBody>
          <a:bodyPr spcFirstLastPara="1" wrap="square" lIns="91425" tIns="91425" rIns="91425" bIns="91425" anchor="ctr" anchorCtr="0">
            <a:noAutofit/>
          </a:bodyPr>
          <a:lstStyle/>
          <a:p>
            <a:pPr marL="800100" lvl="0" indent="-342900" algn="l" rtl="0">
              <a:spcBef>
                <a:spcPts val="0"/>
              </a:spcBef>
              <a:spcAft>
                <a:spcPts val="0"/>
              </a:spcAft>
              <a:buFont typeface="Arial" panose="020B0604020202020204" pitchFamily="34" charset="0"/>
              <a:buChar char="•"/>
            </a:pPr>
            <a:r>
              <a:rPr lang="en-GB" sz="1600" dirty="0">
                <a:solidFill>
                  <a:srgbClr val="980000"/>
                </a:solidFill>
                <a:latin typeface="Calibri"/>
                <a:ea typeface="Calibri"/>
                <a:cs typeface="Calibri"/>
                <a:sym typeface="Calibri"/>
              </a:rPr>
              <a:t>Brand B has significant growth potential, particularly in the online sales segment, with a high repeat customer rate.</a:t>
            </a:r>
          </a:p>
          <a:p>
            <a:pPr marL="800100" lvl="0" indent="-342900" algn="l" rtl="0">
              <a:spcBef>
                <a:spcPts val="0"/>
              </a:spcBef>
              <a:spcAft>
                <a:spcPts val="0"/>
              </a:spcAft>
              <a:buFont typeface="Arial" panose="020B0604020202020204" pitchFamily="34" charset="0"/>
              <a:buChar char="•"/>
            </a:pPr>
            <a:r>
              <a:rPr lang="en-GB" sz="1600" dirty="0">
                <a:solidFill>
                  <a:srgbClr val="980000"/>
                </a:solidFill>
                <a:latin typeface="Calibri"/>
                <a:ea typeface="Calibri"/>
                <a:cs typeface="Calibri"/>
                <a:sym typeface="Calibri"/>
              </a:rPr>
              <a:t>Younger demographics, especially those aged 20-29, are more engaged with Brand B, making it a key target for future marketing.</a:t>
            </a:r>
          </a:p>
          <a:p>
            <a:pPr marL="800100" lvl="0" indent="-342900" algn="l" rtl="0">
              <a:spcBef>
                <a:spcPts val="0"/>
              </a:spcBef>
              <a:spcAft>
                <a:spcPts val="0"/>
              </a:spcAft>
              <a:buFont typeface="Arial" panose="020B0604020202020204" pitchFamily="34" charset="0"/>
              <a:buChar char="•"/>
            </a:pPr>
            <a:r>
              <a:rPr lang="en-GB" sz="1600" dirty="0">
                <a:solidFill>
                  <a:srgbClr val="980000"/>
                </a:solidFill>
                <a:latin typeface="Calibri"/>
                <a:ea typeface="Calibri"/>
                <a:cs typeface="Calibri"/>
                <a:sym typeface="Calibri"/>
              </a:rPr>
              <a:t>Brand B outperforms Brand A in e-commerce, with 68% of its sales being online, indicating strong digital presence and customer loyalty.</a:t>
            </a:r>
          </a:p>
          <a:p>
            <a:pPr marL="800100" lvl="0" indent="-342900" algn="l" rtl="0">
              <a:spcBef>
                <a:spcPts val="0"/>
              </a:spcBef>
              <a:spcAft>
                <a:spcPts val="0"/>
              </a:spcAft>
              <a:buFont typeface="Arial" panose="020B0604020202020204" pitchFamily="34" charset="0"/>
              <a:buChar char="•"/>
            </a:pPr>
            <a:r>
              <a:rPr lang="en-GB" sz="1600" dirty="0">
                <a:solidFill>
                  <a:srgbClr val="980000"/>
                </a:solidFill>
                <a:latin typeface="Calibri"/>
                <a:ea typeface="Calibri"/>
                <a:cs typeface="Calibri"/>
                <a:sym typeface="Calibri"/>
              </a:rPr>
              <a:t>Brand B performs strongly in key regions like the South East and Greater London, contributing significantly to its overall success.</a:t>
            </a:r>
          </a:p>
          <a:p>
            <a:pPr marL="800100" lvl="0" indent="-342900" algn="l" rtl="0">
              <a:spcBef>
                <a:spcPts val="0"/>
              </a:spcBef>
              <a:spcAft>
                <a:spcPts val="0"/>
              </a:spcAft>
              <a:buFont typeface="Arial" panose="020B0604020202020204" pitchFamily="34" charset="0"/>
              <a:buChar char="•"/>
            </a:pPr>
            <a:r>
              <a:rPr lang="en-GB" sz="1600" dirty="0">
                <a:solidFill>
                  <a:srgbClr val="980000"/>
                </a:solidFill>
                <a:latin typeface="Calibri"/>
                <a:ea typeface="Calibri"/>
                <a:cs typeface="Calibri"/>
                <a:sym typeface="Calibri"/>
              </a:rPr>
              <a:t>Brand B has introduced more new products compared to Brand A, appealing to trend-conscious consumers and driving innovation</a:t>
            </a:r>
            <a:endParaRPr sz="1600" dirty="0">
              <a:solidFill>
                <a:srgbClr val="98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Future Recommendations !</a:t>
            </a:r>
            <a:endParaRPr dirty="0">
              <a:solidFill>
                <a:schemeClr val="dk1"/>
              </a:solidFill>
            </a:endParaRPr>
          </a:p>
        </p:txBody>
      </p:sp>
      <p:sp>
        <p:nvSpPr>
          <p:cNvPr id="763" name="Google Shape;763;p55"/>
          <p:cNvSpPr txBox="1"/>
          <p:nvPr/>
        </p:nvSpPr>
        <p:spPr>
          <a:xfrm>
            <a:off x="308575" y="1056450"/>
            <a:ext cx="8628900" cy="36861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1155CC"/>
              </a:buClr>
              <a:buSzPts val="1300"/>
              <a:buFont typeface="Calibri"/>
              <a:buChar char="●"/>
            </a:pPr>
            <a:r>
              <a:rPr lang="en-GB" sz="1600" dirty="0">
                <a:solidFill>
                  <a:srgbClr val="1155CC"/>
                </a:solidFill>
                <a:latin typeface="Calibri"/>
                <a:ea typeface="Calibri"/>
                <a:cs typeface="Calibri"/>
                <a:sym typeface="Calibri"/>
              </a:rPr>
              <a:t>Prioritize Brand B in marketing and promotional efforts, focusing on its strengths in online sales and younger demographics.</a:t>
            </a:r>
          </a:p>
          <a:p>
            <a:pPr marL="457200" lvl="0" indent="-311150" algn="l" rtl="0">
              <a:lnSpc>
                <a:spcPct val="115000"/>
              </a:lnSpc>
              <a:spcBef>
                <a:spcPts val="0"/>
              </a:spcBef>
              <a:spcAft>
                <a:spcPts val="0"/>
              </a:spcAft>
              <a:buClr>
                <a:srgbClr val="1155CC"/>
              </a:buClr>
              <a:buSzPts val="1300"/>
              <a:buFont typeface="Calibri"/>
              <a:buChar char="●"/>
            </a:pPr>
            <a:r>
              <a:rPr lang="en-GB" sz="1600" dirty="0">
                <a:solidFill>
                  <a:srgbClr val="1155CC"/>
                </a:solidFill>
                <a:latin typeface="Calibri"/>
                <a:ea typeface="Calibri"/>
                <a:cs typeface="Calibri"/>
                <a:sym typeface="Calibri"/>
              </a:rPr>
              <a:t>Invest in and optimize Brand B’s online sales strategies, enhancing user experience and personalized marketing campaigns.</a:t>
            </a:r>
          </a:p>
          <a:p>
            <a:pPr marL="457200" lvl="0" indent="-311150" algn="l" rtl="0">
              <a:lnSpc>
                <a:spcPct val="115000"/>
              </a:lnSpc>
              <a:spcBef>
                <a:spcPts val="0"/>
              </a:spcBef>
              <a:spcAft>
                <a:spcPts val="0"/>
              </a:spcAft>
              <a:buClr>
                <a:srgbClr val="1155CC"/>
              </a:buClr>
              <a:buSzPts val="1300"/>
              <a:buFont typeface="Calibri"/>
              <a:buChar char="●"/>
            </a:pPr>
            <a:r>
              <a:rPr lang="en-GB" sz="1600" dirty="0">
                <a:solidFill>
                  <a:srgbClr val="1155CC"/>
                </a:solidFill>
                <a:latin typeface="Calibri"/>
                <a:ea typeface="Calibri"/>
                <a:cs typeface="Calibri"/>
                <a:sym typeface="Calibri"/>
              </a:rPr>
              <a:t>Strengthen Brand B's market share in high-performing regions, while exploring tailored strategies for underperforming areas.</a:t>
            </a:r>
          </a:p>
          <a:p>
            <a:pPr marL="457200" lvl="0" indent="-311150" algn="l" rtl="0">
              <a:lnSpc>
                <a:spcPct val="115000"/>
              </a:lnSpc>
              <a:spcBef>
                <a:spcPts val="0"/>
              </a:spcBef>
              <a:spcAft>
                <a:spcPts val="0"/>
              </a:spcAft>
              <a:buClr>
                <a:srgbClr val="1155CC"/>
              </a:buClr>
              <a:buSzPts val="1300"/>
              <a:buFont typeface="Calibri"/>
              <a:buChar char="●"/>
            </a:pPr>
            <a:r>
              <a:rPr lang="en-GB" sz="1600" dirty="0">
                <a:solidFill>
                  <a:srgbClr val="1155CC"/>
                </a:solidFill>
                <a:latin typeface="Calibri"/>
                <a:ea typeface="Calibri"/>
                <a:cs typeface="Calibri"/>
                <a:sym typeface="Calibri"/>
              </a:rPr>
              <a:t>Continue focusing on product innovation for Brand B, ensuring new launches align with consumer trends and preferences.</a:t>
            </a:r>
          </a:p>
          <a:p>
            <a:pPr marL="457200" lvl="0" indent="-311150" algn="l" rtl="0">
              <a:lnSpc>
                <a:spcPct val="115000"/>
              </a:lnSpc>
              <a:spcBef>
                <a:spcPts val="0"/>
              </a:spcBef>
              <a:spcAft>
                <a:spcPts val="0"/>
              </a:spcAft>
              <a:buClr>
                <a:srgbClr val="1155CC"/>
              </a:buClr>
              <a:buSzPts val="1300"/>
              <a:buFont typeface="Calibri"/>
              <a:buChar char="●"/>
            </a:pPr>
            <a:r>
              <a:rPr lang="en-GB" sz="1600" dirty="0">
                <a:solidFill>
                  <a:srgbClr val="1155CC"/>
                </a:solidFill>
                <a:latin typeface="Calibri"/>
                <a:ea typeface="Calibri"/>
                <a:cs typeface="Calibri"/>
                <a:sym typeface="Calibri"/>
              </a:rPr>
              <a:t>Regularly monitor Brand B's performance and adjust strategies as needed to respond to market shifts and consumer behaviour trends</a:t>
            </a:r>
            <a:endParaRPr sz="1600" dirty="0">
              <a:solidFill>
                <a:srgbClr val="1155CC"/>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6"/>
          <p:cNvSpPr/>
          <p:nvPr/>
        </p:nvSpPr>
        <p:spPr>
          <a:xfrm>
            <a:off x="6010825" y="337525"/>
            <a:ext cx="2494800" cy="629400"/>
          </a:xfrm>
          <a:prstGeom prst="wedgeRectCallout">
            <a:avLst>
              <a:gd name="adj1" fmla="val -33269"/>
              <a:gd name="adj2" fmla="val 260025"/>
            </a:avLst>
          </a:pr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Yeah ! Insights are Cool!!</a:t>
            </a:r>
            <a:endParaRPr sz="1900" b="1" dirty="0">
              <a:solidFill>
                <a:schemeClr val="lt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dirty="0"/>
          </a:p>
        </p:txBody>
      </p:sp>
      <p:sp>
        <p:nvSpPr>
          <p:cNvPr id="769" name="Google Shape;769;p56"/>
          <p:cNvSpPr/>
          <p:nvPr/>
        </p:nvSpPr>
        <p:spPr>
          <a:xfrm>
            <a:off x="1214075" y="3581225"/>
            <a:ext cx="1384800" cy="1040400"/>
          </a:xfrm>
          <a:prstGeom prst="wedgeRectCallout">
            <a:avLst>
              <a:gd name="adj1" fmla="val 169568"/>
              <a:gd name="adj2" fmla="val -47417"/>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6"/>
          <p:cNvSpPr txBox="1">
            <a:spLocks noGrp="1"/>
          </p:cNvSpPr>
          <p:nvPr>
            <p:ph type="title"/>
          </p:nvPr>
        </p:nvSpPr>
        <p:spPr>
          <a:xfrm>
            <a:off x="2920775" y="1768325"/>
            <a:ext cx="4164300" cy="214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300" b="1">
                <a:solidFill>
                  <a:schemeClr val="dk1"/>
                </a:solidFill>
              </a:rPr>
              <a:t>Thank</a:t>
            </a:r>
            <a:endParaRPr sz="8300" b="1">
              <a:solidFill>
                <a:schemeClr val="dk1"/>
              </a:solidFill>
            </a:endParaRPr>
          </a:p>
          <a:p>
            <a:pPr marL="0" lvl="0" indent="0" algn="ctr" rtl="0">
              <a:spcBef>
                <a:spcPts val="0"/>
              </a:spcBef>
              <a:spcAft>
                <a:spcPts val="0"/>
              </a:spcAft>
              <a:buNone/>
            </a:pPr>
            <a:r>
              <a:rPr lang="en" sz="8300" b="1">
                <a:solidFill>
                  <a:schemeClr val="dk1"/>
                </a:solidFill>
              </a:rPr>
              <a:t> You!</a:t>
            </a:r>
            <a:endParaRPr sz="8300" b="1">
              <a:solidFill>
                <a:schemeClr val="dk1"/>
              </a:solidFill>
            </a:endParaRPr>
          </a:p>
        </p:txBody>
      </p:sp>
      <p:sp>
        <p:nvSpPr>
          <p:cNvPr id="771" name="Google Shape;771;p56"/>
          <p:cNvSpPr/>
          <p:nvPr/>
        </p:nvSpPr>
        <p:spPr>
          <a:xfrm>
            <a:off x="457188" y="1148663"/>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6"/>
          <p:cNvSpPr/>
          <p:nvPr/>
        </p:nvSpPr>
        <p:spPr>
          <a:xfrm>
            <a:off x="-537562" y="189463"/>
            <a:ext cx="925500" cy="925500"/>
          </a:xfrm>
          <a:prstGeom prst="arc">
            <a:avLst>
              <a:gd name="adj1" fmla="val 16200000"/>
              <a:gd name="adj2" fmla="val 1825835"/>
            </a:avLst>
          </a:prstGeom>
          <a:no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6"/>
          <p:cNvSpPr/>
          <p:nvPr/>
        </p:nvSpPr>
        <p:spPr>
          <a:xfrm>
            <a:off x="326113" y="529025"/>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a:off x="-252262" y="877325"/>
            <a:ext cx="925500" cy="925500"/>
          </a:xfrm>
          <a:prstGeom prst="arc">
            <a:avLst>
              <a:gd name="adj1" fmla="val 16200000"/>
              <a:gd name="adj2" fmla="val 7313275"/>
            </a:avLst>
          </a:prstGeom>
          <a:noFill/>
          <a:ln w="1143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6"/>
          <p:cNvSpPr/>
          <p:nvPr/>
        </p:nvSpPr>
        <p:spPr>
          <a:xfrm>
            <a:off x="-67187" y="2493675"/>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6"/>
          <p:cNvSpPr/>
          <p:nvPr/>
        </p:nvSpPr>
        <p:spPr>
          <a:xfrm>
            <a:off x="-113437" y="1768313"/>
            <a:ext cx="925500" cy="925500"/>
          </a:xfrm>
          <a:prstGeom prst="arc">
            <a:avLst>
              <a:gd name="adj1" fmla="val 16200000"/>
              <a:gd name="adj2" fmla="val 10821934"/>
            </a:avLst>
          </a:prstGeom>
          <a:noFill/>
          <a:ln w="1143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txBox="1"/>
          <p:nvPr/>
        </p:nvSpPr>
        <p:spPr>
          <a:xfrm>
            <a:off x="1282180" y="3786733"/>
            <a:ext cx="1248600" cy="6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Fira Sans Extra Condensed"/>
                <a:ea typeface="Fira Sans Extra Condensed"/>
                <a:cs typeface="Fira Sans Extra Condensed"/>
                <a:sym typeface="Fira Sans Extra Condensed"/>
              </a:rPr>
              <a:t>D you like it ?</a:t>
            </a:r>
            <a:endParaRPr sz="1900" b="1">
              <a:solidFill>
                <a:schemeClr val="lt1"/>
              </a:solidFill>
              <a:latin typeface="Fira Sans Extra Condensed"/>
              <a:ea typeface="Fira Sans Extra Condensed"/>
              <a:cs typeface="Fira Sans Extra Condensed"/>
              <a:sym typeface="Fira Sans Extra Condensed"/>
            </a:endParaRPr>
          </a:p>
        </p:txBody>
      </p:sp>
      <p:sp>
        <p:nvSpPr>
          <p:cNvPr id="778" name="Google Shape;778;p56"/>
          <p:cNvSpPr/>
          <p:nvPr/>
        </p:nvSpPr>
        <p:spPr>
          <a:xfrm>
            <a:off x="1028000" y="1802825"/>
            <a:ext cx="2108700" cy="714900"/>
          </a:xfrm>
          <a:prstGeom prst="wedgeRectCallout">
            <a:avLst>
              <a:gd name="adj1" fmla="val 95681"/>
              <a:gd name="adj2" fmla="val 105331"/>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6"/>
          <p:cNvSpPr txBox="1"/>
          <p:nvPr/>
        </p:nvSpPr>
        <p:spPr>
          <a:xfrm>
            <a:off x="1370759" y="2003375"/>
            <a:ext cx="14232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Fira Sans Extra Condensed"/>
                <a:ea typeface="Fira Sans Extra Condensed"/>
                <a:cs typeface="Fira Sans Extra Condensed"/>
                <a:sym typeface="Fira Sans Extra Condensed"/>
              </a:rPr>
              <a:t>Any Question?</a:t>
            </a:r>
            <a:endParaRPr sz="1900" b="1">
              <a:solidFill>
                <a:schemeClr val="lt1"/>
              </a:solidFill>
              <a:latin typeface="Fira Sans Extra Condensed"/>
              <a:ea typeface="Fira Sans Extra Condensed"/>
              <a:cs typeface="Fira Sans Extra Condensed"/>
              <a:sym typeface="Fira Sans Extra Condensed"/>
            </a:endParaRPr>
          </a:p>
        </p:txBody>
      </p:sp>
      <p:sp>
        <p:nvSpPr>
          <p:cNvPr id="780" name="Google Shape;780;p56"/>
          <p:cNvSpPr/>
          <p:nvPr/>
        </p:nvSpPr>
        <p:spPr>
          <a:xfrm rot="10800000">
            <a:off x="7890488" y="3348375"/>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rot="10800000">
            <a:off x="8885238" y="4307575"/>
            <a:ext cx="925500" cy="925500"/>
          </a:xfrm>
          <a:prstGeom prst="arc">
            <a:avLst>
              <a:gd name="adj1" fmla="val 16200000"/>
              <a:gd name="adj2" fmla="val 1825835"/>
            </a:avLst>
          </a:prstGeom>
          <a:no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rot="10800000">
            <a:off x="8021563" y="3968013"/>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rot="10800000">
            <a:off x="8599938" y="3619713"/>
            <a:ext cx="925500" cy="925500"/>
          </a:xfrm>
          <a:prstGeom prst="arc">
            <a:avLst>
              <a:gd name="adj1" fmla="val 16200000"/>
              <a:gd name="adj2" fmla="val 7313275"/>
            </a:avLst>
          </a:prstGeom>
          <a:noFill/>
          <a:ln w="1143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rot="10800000">
            <a:off x="8414863" y="2003363"/>
            <a:ext cx="925500" cy="92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rot="10800000">
            <a:off x="8461113" y="2728725"/>
            <a:ext cx="925500" cy="925500"/>
          </a:xfrm>
          <a:prstGeom prst="arc">
            <a:avLst>
              <a:gd name="adj1" fmla="val 16200000"/>
              <a:gd name="adj2" fmla="val 10821934"/>
            </a:avLst>
          </a:prstGeom>
          <a:noFill/>
          <a:ln w="1143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336493" y="296850"/>
            <a:ext cx="6952200"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Agenda</a:t>
            </a:r>
            <a:endParaRPr sz="3700" dirty="0"/>
          </a:p>
        </p:txBody>
      </p:sp>
      <p:sp>
        <p:nvSpPr>
          <p:cNvPr id="70" name="Google Shape;70;p14"/>
          <p:cNvSpPr txBox="1">
            <a:spLocks noGrp="1"/>
          </p:cNvSpPr>
          <p:nvPr>
            <p:ph type="subTitle" idx="1"/>
          </p:nvPr>
        </p:nvSpPr>
        <p:spPr>
          <a:xfrm>
            <a:off x="1178447" y="1799749"/>
            <a:ext cx="5268300" cy="31345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Project recap</a:t>
            </a:r>
          </a:p>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Business questions</a:t>
            </a:r>
          </a:p>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Development process</a:t>
            </a:r>
          </a:p>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Software used</a:t>
            </a:r>
          </a:p>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Project flow</a:t>
            </a:r>
          </a:p>
          <a:p>
            <a:pPr marL="0" lvl="0" indent="0" algn="l" rtl="0">
              <a:spcBef>
                <a:spcPts val="0"/>
              </a:spcBef>
              <a:spcAft>
                <a:spcPts val="1600"/>
              </a:spcAft>
              <a:buNone/>
            </a:pPr>
            <a:r>
              <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rPr>
              <a:t>Insights</a:t>
            </a:r>
          </a:p>
          <a:p>
            <a:pPr marL="0" lvl="0" indent="0" algn="l" rtl="0">
              <a:spcBef>
                <a:spcPts val="0"/>
              </a:spcBef>
              <a:spcAft>
                <a:spcPts val="1600"/>
              </a:spcAft>
              <a:buNone/>
            </a:pPr>
            <a:endPar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1600"/>
              </a:spcAft>
              <a:buNone/>
            </a:pPr>
            <a:endPar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1600"/>
              </a:spcAft>
              <a:buNone/>
            </a:pPr>
            <a:endParaRPr lang="en" sz="1400" dirty="0">
              <a:solidFill>
                <a:srgbClr val="374151"/>
              </a:solidFill>
              <a:highlight>
                <a:schemeClr val="lt1"/>
              </a:highlight>
              <a:latin typeface="Calibri" panose="020F0502020204030204" pitchFamily="34" charset="0"/>
              <a:ea typeface="Times New Roman"/>
              <a:cs typeface="Calibri" panose="020F0502020204030204" pitchFamily="34" charset="0"/>
              <a:sym typeface="Times New Roman"/>
            </a:endParaRPr>
          </a:p>
        </p:txBody>
      </p:sp>
      <p:sp>
        <p:nvSpPr>
          <p:cNvPr id="71" name="Google Shape;71;p14"/>
          <p:cNvSpPr/>
          <p:nvPr/>
        </p:nvSpPr>
        <p:spPr>
          <a:xfrm rot="5400000">
            <a:off x="7973194" y="22255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72" name="Google Shape;72;p14"/>
          <p:cNvSpPr/>
          <p:nvPr/>
        </p:nvSpPr>
        <p:spPr>
          <a:xfrm rot="5400000">
            <a:off x="556744" y="4733934"/>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73" name="Google Shape;73;p14"/>
          <p:cNvSpPr/>
          <p:nvPr/>
        </p:nvSpPr>
        <p:spPr>
          <a:xfrm rot="5400000">
            <a:off x="6712319" y="153334"/>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74" name="Google Shape;74;p14"/>
          <p:cNvSpPr/>
          <p:nvPr/>
        </p:nvSpPr>
        <p:spPr>
          <a:xfrm rot="5400000">
            <a:off x="128719" y="27768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75" name="Google Shape;75;p14"/>
          <p:cNvSpPr/>
          <p:nvPr/>
        </p:nvSpPr>
        <p:spPr>
          <a:xfrm>
            <a:off x="7135705" y="437119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900" b="1">
              <a:solidFill>
                <a:schemeClr val="dk1"/>
              </a:solidFill>
              <a:latin typeface="Fira Sans Extra Condensed"/>
              <a:ea typeface="Fira Sans Extra Condensed"/>
              <a:cs typeface="Fira Sans Extra Condensed"/>
              <a:sym typeface="Fira Sans Extra Condensed"/>
            </a:endParaRPr>
          </a:p>
        </p:txBody>
      </p:sp>
      <p:cxnSp>
        <p:nvCxnSpPr>
          <p:cNvPr id="76" name="Google Shape;76;p14"/>
          <p:cNvCxnSpPr>
            <a:stCxn id="77" idx="3"/>
            <a:endCxn id="74" idx="2"/>
          </p:cNvCxnSpPr>
          <p:nvPr/>
        </p:nvCxnSpPr>
        <p:spPr>
          <a:xfrm flipH="1">
            <a:off x="474919" y="1519559"/>
            <a:ext cx="1278300" cy="1257300"/>
          </a:xfrm>
          <a:prstGeom prst="bentConnector2">
            <a:avLst/>
          </a:prstGeom>
          <a:noFill/>
          <a:ln w="28575" cap="flat" cmpd="sng">
            <a:solidFill>
              <a:schemeClr val="accent6"/>
            </a:solidFill>
            <a:prstDash val="solid"/>
            <a:round/>
            <a:headEnd type="none" w="med" len="med"/>
            <a:tailEnd type="none" w="med" len="med"/>
          </a:ln>
        </p:spPr>
      </p:cxnSp>
      <p:cxnSp>
        <p:nvCxnSpPr>
          <p:cNvPr id="78" name="Google Shape;78;p14"/>
          <p:cNvCxnSpPr/>
          <p:nvPr/>
        </p:nvCxnSpPr>
        <p:spPr>
          <a:xfrm rot="5400000">
            <a:off x="7378419" y="3449784"/>
            <a:ext cx="1257300" cy="447300"/>
          </a:xfrm>
          <a:prstGeom prst="bentConnector3">
            <a:avLst>
              <a:gd name="adj1" fmla="val 50000"/>
            </a:avLst>
          </a:prstGeom>
          <a:noFill/>
          <a:ln w="28575" cap="flat" cmpd="sng">
            <a:solidFill>
              <a:schemeClr val="accent6"/>
            </a:solidFill>
            <a:prstDash val="solid"/>
            <a:round/>
            <a:headEnd type="none" w="med" len="med"/>
            <a:tailEnd type="none" w="med" len="med"/>
          </a:ln>
        </p:spPr>
      </p:cxnSp>
      <p:cxnSp>
        <p:nvCxnSpPr>
          <p:cNvPr id="79" name="Google Shape;79;p14"/>
          <p:cNvCxnSpPr>
            <a:stCxn id="77" idx="3"/>
            <a:endCxn id="72" idx="2"/>
          </p:cNvCxnSpPr>
          <p:nvPr/>
        </p:nvCxnSpPr>
        <p:spPr>
          <a:xfrm rot="-5400000" flipH="1">
            <a:off x="82594" y="3913584"/>
            <a:ext cx="1257300" cy="383400"/>
          </a:xfrm>
          <a:prstGeom prst="bentConnector3">
            <a:avLst>
              <a:gd name="adj1" fmla="val 50000"/>
            </a:avLst>
          </a:prstGeom>
          <a:noFill/>
          <a:ln w="28575" cap="flat" cmpd="sng">
            <a:solidFill>
              <a:schemeClr val="accent6"/>
            </a:solidFill>
            <a:prstDash val="solid"/>
            <a:round/>
            <a:headEnd type="none" w="med" len="med"/>
            <a:tailEnd type="none" w="med" len="med"/>
          </a:ln>
        </p:spPr>
      </p:cxnSp>
      <p:cxnSp>
        <p:nvCxnSpPr>
          <p:cNvPr id="80" name="Google Shape;80;p14"/>
          <p:cNvCxnSpPr/>
          <p:nvPr/>
        </p:nvCxnSpPr>
        <p:spPr>
          <a:xfrm rot="-5400000" flipH="1">
            <a:off x="7044969" y="914784"/>
            <a:ext cx="1257300" cy="1214400"/>
          </a:xfrm>
          <a:prstGeom prst="bentConnector3">
            <a:avLst>
              <a:gd name="adj1" fmla="val 50000"/>
            </a:avLst>
          </a:prstGeom>
          <a:noFill/>
          <a:ln w="28575" cap="flat" cmpd="sng">
            <a:solidFill>
              <a:schemeClr val="accent6"/>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p:nvPr/>
        </p:nvSpPr>
        <p:spPr>
          <a:xfrm>
            <a:off x="1147667" y="1184699"/>
            <a:ext cx="7055700" cy="3508249"/>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txBox="1">
            <a:spLocks noGrp="1"/>
          </p:cNvSpPr>
          <p:nvPr>
            <p:ph type="title"/>
          </p:nvPr>
        </p:nvSpPr>
        <p:spPr>
          <a:xfrm>
            <a:off x="457200" y="70320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1"/>
                </a:solidFill>
              </a:rPr>
              <a:t>Project Recap</a:t>
            </a:r>
            <a:endParaRPr dirty="0">
              <a:solidFill>
                <a:schemeClr val="dk1"/>
              </a:solidFill>
            </a:endParaRPr>
          </a:p>
        </p:txBody>
      </p:sp>
      <p:sp>
        <p:nvSpPr>
          <p:cNvPr id="174" name="Google Shape;174;p17"/>
          <p:cNvSpPr/>
          <p:nvPr/>
        </p:nvSpPr>
        <p:spPr>
          <a:xfrm>
            <a:off x="-287013" y="423057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txBox="1"/>
          <p:nvPr/>
        </p:nvSpPr>
        <p:spPr>
          <a:xfrm>
            <a:off x="1823450" y="2071704"/>
            <a:ext cx="5060400" cy="173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This project was initiated by Boots to gain a deeper understanding of the key characteristics and differences between two of its brands. The objective was to </a:t>
            </a:r>
            <a:r>
              <a:rPr lang="en-GB" b="1" dirty="0" err="1">
                <a:solidFill>
                  <a:srgbClr val="0070C0"/>
                </a:solidFill>
                <a:latin typeface="Calibri" panose="020F0502020204030204" pitchFamily="34" charset="0"/>
                <a:ea typeface="Fira Sans Extra Condensed"/>
                <a:cs typeface="Calibri" panose="020F0502020204030204" pitchFamily="34" charset="0"/>
                <a:sym typeface="Fira Sans Extra Condensed"/>
              </a:rPr>
              <a:t>analyze</a:t>
            </a: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 the provided data and deliver actionable insights that would inform strategic decisions and optimize brand performance.</a:t>
            </a:r>
          </a:p>
          <a:p>
            <a:pPr marL="0" lvl="0" indent="0" algn="l" rtl="0">
              <a:spcBef>
                <a:spcPts val="0"/>
              </a:spcBef>
              <a:spcAft>
                <a:spcPts val="0"/>
              </a:spcAft>
              <a:buNone/>
            </a:pPr>
            <a:endPar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endParaRPr>
          </a:p>
          <a:p>
            <a:pPr marL="0" lvl="0" indent="0" algn="l" rtl="0">
              <a:spcBef>
                <a:spcPts val="0"/>
              </a:spcBef>
              <a:spcAft>
                <a:spcPts val="0"/>
              </a:spcAft>
              <a:buNone/>
            </a:pP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Boots tasked our team with a focused analysis to enhance brand strategies. Over a brief engagement, we delivered:</a:t>
            </a:r>
          </a:p>
          <a:p>
            <a:pPr marL="0" lvl="0" indent="0" algn="l" rtl="0">
              <a:spcBef>
                <a:spcPts val="0"/>
              </a:spcBef>
              <a:spcAft>
                <a:spcPts val="0"/>
              </a:spcAft>
              <a:buNone/>
            </a:pPr>
            <a:endPar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endParaRPr>
          </a:p>
          <a:p>
            <a:pPr marL="285750" lvl="0" indent="-285750" algn="l" rtl="0">
              <a:spcBef>
                <a:spcPts val="0"/>
              </a:spcBef>
              <a:spcAft>
                <a:spcPts val="0"/>
              </a:spcAft>
              <a:buFont typeface="Arial" panose="020B0604020202020204" pitchFamily="34" charset="0"/>
              <a:buChar char="•"/>
            </a:pP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A comprehensive audit of brand performance.</a:t>
            </a:r>
          </a:p>
          <a:p>
            <a:pPr marL="285750" lvl="0" indent="-285750" algn="l" rtl="0">
              <a:spcBef>
                <a:spcPts val="0"/>
              </a:spcBef>
              <a:spcAft>
                <a:spcPts val="0"/>
              </a:spcAft>
              <a:buFont typeface="Arial" panose="020B0604020202020204" pitchFamily="34" charset="0"/>
              <a:buChar char="•"/>
            </a:pP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Data-driven recommendations for strategic improvement.</a:t>
            </a:r>
          </a:p>
          <a:p>
            <a:pPr marL="285750" lvl="0" indent="-285750" algn="l" rtl="0">
              <a:spcBef>
                <a:spcPts val="0"/>
              </a:spcBef>
              <a:spcAft>
                <a:spcPts val="0"/>
              </a:spcAft>
              <a:buFont typeface="Arial" panose="020B0604020202020204" pitchFamily="34" charset="0"/>
              <a:buChar char="•"/>
            </a:pPr>
            <a:r>
              <a:rPr lang="en-GB" b="1" dirty="0">
                <a:solidFill>
                  <a:srgbClr val="0070C0"/>
                </a:solidFill>
                <a:latin typeface="Calibri" panose="020F0502020204030204" pitchFamily="34" charset="0"/>
                <a:ea typeface="Fira Sans Extra Condensed"/>
                <a:cs typeface="Calibri" panose="020F0502020204030204" pitchFamily="34" charset="0"/>
                <a:sym typeface="Fira Sans Extra Condensed"/>
              </a:rPr>
              <a:t>Insights into key brand characteristics and market positioning.</a:t>
            </a:r>
            <a:endParaRPr b="1" dirty="0">
              <a:solidFill>
                <a:srgbClr val="0070C0"/>
              </a:solidFill>
              <a:latin typeface="Calibri" panose="020F0502020204030204" pitchFamily="34" charset="0"/>
              <a:ea typeface="Fira Sans Extra Condensed"/>
              <a:cs typeface="Calibri" panose="020F0502020204030204" pitchFamily="34" charset="0"/>
              <a:sym typeface="Fira Sans Extra Condensed"/>
            </a:endParaRPr>
          </a:p>
        </p:txBody>
      </p:sp>
      <p:grpSp>
        <p:nvGrpSpPr>
          <p:cNvPr id="176" name="Google Shape;176;p17"/>
          <p:cNvGrpSpPr/>
          <p:nvPr/>
        </p:nvGrpSpPr>
        <p:grpSpPr>
          <a:xfrm>
            <a:off x="100992" y="4621331"/>
            <a:ext cx="382765" cy="367810"/>
            <a:chOff x="-62890750" y="3747425"/>
            <a:chExt cx="330825" cy="317900"/>
          </a:xfrm>
        </p:grpSpPr>
        <p:sp>
          <p:nvSpPr>
            <p:cNvPr id="177" name="Google Shape;177;p17"/>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8;p15">
            <a:extLst>
              <a:ext uri="{FF2B5EF4-FFF2-40B4-BE49-F238E27FC236}">
                <a16:creationId xmlns:a16="http://schemas.microsoft.com/office/drawing/2014/main" id="{7E15567C-024F-2C36-B8A0-F6C2AFB1704A}"/>
              </a:ext>
            </a:extLst>
          </p:cNvPr>
          <p:cNvSpPr/>
          <p:nvPr/>
        </p:nvSpPr>
        <p:spPr>
          <a:xfrm>
            <a:off x="5186231" y="3650768"/>
            <a:ext cx="3500569" cy="11733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1000"/>
              </a:spcAft>
              <a:buClr>
                <a:schemeClr val="dk1"/>
              </a:buClr>
              <a:buSzPts val="1100"/>
              <a:buFont typeface="Arial"/>
              <a:buNone/>
            </a:pPr>
            <a:r>
              <a:rPr lang="en-GB" dirty="0">
                <a:solidFill>
                  <a:schemeClr val="dk1"/>
                </a:solidFill>
                <a:latin typeface="Calibri" panose="020F0502020204030204" pitchFamily="34" charset="0"/>
                <a:ea typeface="Cairo"/>
                <a:cs typeface="Calibri" panose="020F0502020204030204" pitchFamily="34" charset="0"/>
                <a:sym typeface="Cairo"/>
              </a:rPr>
              <a:t>	What customer campaigns could you     	run for Brand B? </a:t>
            </a:r>
            <a:endParaRPr lang="en-GB"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85" name="Google Shape;85;p15"/>
          <p:cNvSpPr/>
          <p:nvPr/>
        </p:nvSpPr>
        <p:spPr>
          <a:xfrm rot="10800000">
            <a:off x="410925" y="1542224"/>
            <a:ext cx="4613400" cy="1311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4073650" y="1259075"/>
            <a:ext cx="4613400" cy="11733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Business Question</a:t>
            </a:r>
            <a:endParaRPr dirty="0"/>
          </a:p>
        </p:txBody>
      </p:sp>
      <p:sp>
        <p:nvSpPr>
          <p:cNvPr id="88" name="Google Shape;88;p15"/>
          <p:cNvSpPr/>
          <p:nvPr/>
        </p:nvSpPr>
        <p:spPr>
          <a:xfrm rot="10800000">
            <a:off x="457200" y="3839100"/>
            <a:ext cx="4613400" cy="11733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5"/>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a:solidFill>
                  <a:schemeClr val="accent2"/>
                </a:solidFill>
                <a:latin typeface="Fira Sans Extra Condensed"/>
                <a:ea typeface="Fira Sans Extra Condensed"/>
                <a:cs typeface="Fira Sans Extra Condensed"/>
                <a:sym typeface="Fira Sans Extra Condensed"/>
              </a:rPr>
              <a:t>Business Question 2</a:t>
            </a:r>
            <a:endParaRPr sz="1600" b="1" dirty="0">
              <a:solidFill>
                <a:schemeClr val="accent2"/>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600" b="1" dirty="0">
              <a:solidFill>
                <a:schemeClr val="accent2"/>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600" b="1" dirty="0">
              <a:solidFill>
                <a:schemeClr val="accent2"/>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600" b="1" dirty="0">
              <a:solidFill>
                <a:schemeClr val="accent2"/>
              </a:solidFill>
              <a:latin typeface="Fira Sans Extra Condensed"/>
              <a:ea typeface="Fira Sans Extra Condensed"/>
              <a:cs typeface="Fira Sans Extra Condensed"/>
              <a:sym typeface="Fira Sans Extra Condensed"/>
            </a:endParaRPr>
          </a:p>
        </p:txBody>
      </p:sp>
      <p:sp>
        <p:nvSpPr>
          <p:cNvPr id="94" name="Google Shape;94;p15"/>
          <p:cNvSpPr txBox="1"/>
          <p:nvPr/>
        </p:nvSpPr>
        <p:spPr>
          <a:xfrm>
            <a:off x="5940600" y="1576263"/>
            <a:ext cx="25176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0"/>
              </a:spcAft>
              <a:buClr>
                <a:schemeClr val="dk1"/>
              </a:buClr>
              <a:buSzPts val="1100"/>
              <a:buFont typeface="Arial"/>
              <a:buNone/>
            </a:pPr>
            <a:r>
              <a:rPr lang="en-GB" dirty="0">
                <a:solidFill>
                  <a:schemeClr val="dk1"/>
                </a:solidFill>
                <a:latin typeface="Calibri" panose="020F0502020204030204" pitchFamily="34" charset="0"/>
                <a:ea typeface="Cairo"/>
                <a:cs typeface="Calibri" panose="020F0502020204030204" pitchFamily="34" charset="0"/>
                <a:sym typeface="Cairo"/>
              </a:rPr>
              <a:t>What are the key differences?</a:t>
            </a:r>
          </a:p>
        </p:txBody>
      </p:sp>
      <p:sp>
        <p:nvSpPr>
          <p:cNvPr id="95" name="Google Shape;95;p15"/>
          <p:cNvSpPr txBox="1"/>
          <p:nvPr/>
        </p:nvSpPr>
        <p:spPr>
          <a:xfrm>
            <a:off x="410925" y="1265413"/>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6"/>
                </a:solidFill>
                <a:latin typeface="Fira Sans Extra Condensed"/>
                <a:ea typeface="Fira Sans Extra Condensed"/>
                <a:cs typeface="Fira Sans Extra Condensed"/>
                <a:sym typeface="Fira Sans Extra Condensed"/>
              </a:rPr>
              <a:t>Business Question 1</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96" name="Google Shape;96;p15"/>
          <p:cNvSpPr txBox="1"/>
          <p:nvPr/>
        </p:nvSpPr>
        <p:spPr>
          <a:xfrm>
            <a:off x="638325" y="2081991"/>
            <a:ext cx="25176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latin typeface="Calibri" panose="020F0502020204030204" pitchFamily="34" charset="0"/>
                <a:ea typeface="Cairo"/>
                <a:cs typeface="Calibri" panose="020F0502020204030204" pitchFamily="34" charset="0"/>
                <a:sym typeface="Cairo"/>
              </a:rPr>
              <a:t>What are the key characteristics of each brand? </a:t>
            </a:r>
            <a:endParaRPr dirty="0">
              <a:solidFill>
                <a:schemeClr val="dk1"/>
              </a:solidFill>
              <a:latin typeface="Calibri" panose="020F0502020204030204" pitchFamily="34" charset="0"/>
              <a:cs typeface="Calibri" panose="020F0502020204030204" pitchFamily="34" charset="0"/>
            </a:endParaRPr>
          </a:p>
        </p:txBody>
      </p:sp>
      <p:sp>
        <p:nvSpPr>
          <p:cNvPr id="97" name="Google Shape;97;p15"/>
          <p:cNvSpPr txBox="1"/>
          <p:nvPr/>
        </p:nvSpPr>
        <p:spPr>
          <a:xfrm>
            <a:off x="685800" y="3856450"/>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B0F0"/>
                </a:solidFill>
                <a:latin typeface="Fira Sans Extra Condensed"/>
                <a:ea typeface="Fira Sans Extra Condensed"/>
                <a:cs typeface="Fira Sans Extra Condensed"/>
                <a:sym typeface="Fira Sans Extra Condensed"/>
              </a:rPr>
              <a:t>Business Question 3</a:t>
            </a:r>
            <a:endParaRPr sz="1600" b="1" dirty="0">
              <a:solidFill>
                <a:srgbClr val="00B0F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600" b="1" dirty="0">
              <a:solidFill>
                <a:srgbClr val="00B0F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600" b="1" dirty="0">
              <a:solidFill>
                <a:srgbClr val="00B0F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600" b="1" dirty="0">
              <a:solidFill>
                <a:srgbClr val="00B0F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600" b="1" dirty="0">
              <a:solidFill>
                <a:srgbClr val="00B0F0"/>
              </a:solidFill>
              <a:latin typeface="Fira Sans Extra Condensed"/>
              <a:ea typeface="Fira Sans Extra Condensed"/>
              <a:cs typeface="Fira Sans Extra Condensed"/>
              <a:sym typeface="Fira Sans Extra Condensed"/>
            </a:endParaRPr>
          </a:p>
        </p:txBody>
      </p:sp>
      <p:sp>
        <p:nvSpPr>
          <p:cNvPr id="98" name="Google Shape;98;p15"/>
          <p:cNvSpPr txBox="1"/>
          <p:nvPr/>
        </p:nvSpPr>
        <p:spPr>
          <a:xfrm>
            <a:off x="685800" y="4203934"/>
            <a:ext cx="2517600" cy="43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0"/>
              </a:spcAft>
              <a:buClr>
                <a:schemeClr val="dk1"/>
              </a:buClr>
              <a:buSzPts val="1100"/>
              <a:buFont typeface="Arial"/>
              <a:buNone/>
            </a:pPr>
            <a:r>
              <a:rPr lang="en-GB" dirty="0">
                <a:solidFill>
                  <a:schemeClr val="dk1"/>
                </a:solidFill>
                <a:latin typeface="Calibri" panose="020F0502020204030204" pitchFamily="34" charset="0"/>
                <a:ea typeface="Cairo"/>
                <a:cs typeface="Calibri" panose="020F0502020204030204" pitchFamily="34" charset="0"/>
                <a:sym typeface="Cairo"/>
              </a:rPr>
              <a:t>What would your recommendation to the company on which brand to focus on?  </a:t>
            </a:r>
            <a:endParaRPr dirty="0">
              <a:solidFill>
                <a:schemeClr val="dk1"/>
              </a:solidFill>
              <a:latin typeface="Calibri" panose="020F0502020204030204" pitchFamily="34" charset="0"/>
              <a:ea typeface="Calibri"/>
              <a:cs typeface="Calibri" panose="020F0502020204030204" pitchFamily="34" charset="0"/>
              <a:sym typeface="Calibri"/>
            </a:endParaRPr>
          </a:p>
        </p:txBody>
      </p:sp>
      <p:grpSp>
        <p:nvGrpSpPr>
          <p:cNvPr id="99" name="Google Shape;99;p15"/>
          <p:cNvGrpSpPr/>
          <p:nvPr/>
        </p:nvGrpSpPr>
        <p:grpSpPr>
          <a:xfrm>
            <a:off x="4944496" y="2377602"/>
            <a:ext cx="219345" cy="227301"/>
            <a:chOff x="3357325" y="2093500"/>
            <a:chExt cx="311525" cy="322825"/>
          </a:xfrm>
        </p:grpSpPr>
        <p:sp>
          <p:nvSpPr>
            <p:cNvPr id="100" name="Google Shape;100;p1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101;p1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102;p1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 name="Google Shape;103;p15"/>
          <p:cNvGrpSpPr/>
          <p:nvPr/>
        </p:nvGrpSpPr>
        <p:grpSpPr>
          <a:xfrm>
            <a:off x="3920200" y="1456990"/>
            <a:ext cx="339253" cy="339253"/>
            <a:chOff x="1492675" y="2620775"/>
            <a:chExt cx="481825" cy="481825"/>
          </a:xfrm>
        </p:grpSpPr>
        <p:sp>
          <p:nvSpPr>
            <p:cNvPr id="104" name="Google Shape;104;p15"/>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05;p15"/>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6" name="Google Shape;106;p15"/>
          <p:cNvGrpSpPr/>
          <p:nvPr/>
        </p:nvGrpSpPr>
        <p:grpSpPr>
          <a:xfrm>
            <a:off x="4862792" y="3973506"/>
            <a:ext cx="382765" cy="367810"/>
            <a:chOff x="-62890750" y="3747425"/>
            <a:chExt cx="330825" cy="317900"/>
          </a:xfrm>
        </p:grpSpPr>
        <p:sp>
          <p:nvSpPr>
            <p:cNvPr id="107" name="Google Shape;107;p15"/>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3905737" y="3130628"/>
            <a:ext cx="368186" cy="366364"/>
            <a:chOff x="-63679950" y="3360375"/>
            <a:chExt cx="318225" cy="316650"/>
          </a:xfrm>
        </p:grpSpPr>
        <p:sp>
          <p:nvSpPr>
            <p:cNvPr id="122" name="Google Shape;122;p15"/>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0B691D23-1A9B-5252-268B-09FE23319CC9}"/>
              </a:ext>
            </a:extLst>
          </p:cNvPr>
          <p:cNvSpPr txBox="1"/>
          <p:nvPr/>
        </p:nvSpPr>
        <p:spPr>
          <a:xfrm>
            <a:off x="6816728" y="3225097"/>
            <a:ext cx="4947248" cy="338554"/>
          </a:xfrm>
          <a:prstGeom prst="rect">
            <a:avLst/>
          </a:prstGeom>
          <a:noFill/>
        </p:spPr>
        <p:txBody>
          <a:bodyPr wrap="square">
            <a:spAutoFit/>
          </a:bodyPr>
          <a:lstStyle/>
          <a:p>
            <a:pPr marL="0" lvl="0" indent="0" algn="l" rtl="0">
              <a:spcBef>
                <a:spcPts val="0"/>
              </a:spcBef>
              <a:spcAft>
                <a:spcPts val="0"/>
              </a:spcAft>
              <a:buNone/>
            </a:pPr>
            <a:r>
              <a:rPr lang="en-GB" sz="1600" b="1" dirty="0">
                <a:solidFill>
                  <a:srgbClr val="0070C0"/>
                </a:solidFill>
                <a:latin typeface="Fira Sans Extra Condensed"/>
                <a:ea typeface="Fira Sans Extra Condensed"/>
                <a:cs typeface="Fira Sans Extra Condensed"/>
                <a:sym typeface="Fira Sans Extra Condensed"/>
              </a:rPr>
              <a:t>Business Question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p:nvPr/>
        </p:nvSpPr>
        <p:spPr>
          <a:xfrm rot="10800000">
            <a:off x="410923" y="1007488"/>
            <a:ext cx="8122275" cy="3372999"/>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Development Process</a:t>
            </a:r>
            <a:endParaRPr dirty="0"/>
          </a:p>
        </p:txBody>
      </p:sp>
      <p:sp>
        <p:nvSpPr>
          <p:cNvPr id="274" name="Google Shape;274;p21"/>
          <p:cNvSpPr/>
          <p:nvPr/>
        </p:nvSpPr>
        <p:spPr>
          <a:xfrm>
            <a:off x="-287013" y="423057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txBox="1"/>
          <p:nvPr/>
        </p:nvSpPr>
        <p:spPr>
          <a:xfrm>
            <a:off x="564525" y="1173193"/>
            <a:ext cx="8122275" cy="2947806"/>
          </a:xfrm>
          <a:prstGeom prst="rect">
            <a:avLst/>
          </a:prstGeom>
          <a:noFill/>
          <a:ln>
            <a:noFill/>
          </a:ln>
        </p:spPr>
        <p:txBody>
          <a:bodyPr spcFirstLastPara="1" wrap="square" lIns="91425" tIns="91425" rIns="91425" bIns="91425" anchor="ctr" anchorCtr="0">
            <a:noAutofit/>
          </a:bodyPr>
          <a:lstStyle/>
          <a:p>
            <a:pPr marL="171450" lvl="0" indent="-171450" algn="l" rtl="0">
              <a:lnSpc>
                <a:spcPct val="150000"/>
              </a:lnSpc>
              <a:spcBef>
                <a:spcPts val="1200"/>
              </a:spcBef>
              <a:spcAft>
                <a:spcPts val="0"/>
              </a:spcAft>
              <a:buClr>
                <a:schemeClr val="dk1"/>
              </a:buClr>
              <a:buSzPts val="1100"/>
              <a:buFont typeface="Arial" panose="020B0604020202020204" pitchFamily="34" charset="0"/>
              <a:buChar char="•"/>
            </a:pPr>
            <a:r>
              <a:rPr lang="en-GB" sz="1300" b="1" dirty="0">
                <a:solidFill>
                  <a:schemeClr val="dk1"/>
                </a:solidFill>
                <a:latin typeface="Calibri" panose="020F0502020204030204" pitchFamily="34" charset="0"/>
                <a:ea typeface="Roboto"/>
                <a:cs typeface="Calibri" panose="020F0502020204030204" pitchFamily="34" charset="0"/>
                <a:sym typeface="Roboto"/>
              </a:rPr>
              <a:t>Data Extraction:</a:t>
            </a:r>
            <a:endParaRPr sz="1300" b="1" dirty="0">
              <a:solidFill>
                <a:schemeClr val="dk1"/>
              </a:solidFill>
              <a:latin typeface="Calibri" panose="020F0502020204030204" pitchFamily="34" charset="0"/>
              <a:ea typeface="Roboto"/>
              <a:cs typeface="Calibri" panose="020F0502020204030204" pitchFamily="34" charset="0"/>
              <a:sym typeface="Roboto"/>
            </a:endParaRPr>
          </a:p>
          <a:p>
            <a:pPr marL="152400" lvl="0" algn="l" rtl="0">
              <a:lnSpc>
                <a:spcPct val="115000"/>
              </a:lnSpc>
              <a:spcBef>
                <a:spcPts val="200"/>
              </a:spcBef>
              <a:spcAft>
                <a:spcPts val="0"/>
              </a:spcAft>
              <a:buClr>
                <a:schemeClr val="dk1"/>
              </a:buClr>
              <a:buSzPts val="1200"/>
            </a:pPr>
            <a:r>
              <a:rPr lang="en-GB" sz="1300" dirty="0">
                <a:solidFill>
                  <a:schemeClr val="dk1"/>
                </a:solidFill>
                <a:latin typeface="Calibri" panose="020F0502020204030204" pitchFamily="34" charset="0"/>
                <a:ea typeface="Roboto"/>
                <a:cs typeface="Calibri" panose="020F0502020204030204" pitchFamily="34" charset="0"/>
                <a:sym typeface="Roboto"/>
              </a:rPr>
              <a:t>The project began by extracting relevant data into Excel. This data included various tables related to brand performance </a:t>
            </a:r>
          </a:p>
          <a:p>
            <a:pPr marL="152400" lvl="0" algn="l" rtl="0">
              <a:lnSpc>
                <a:spcPct val="115000"/>
              </a:lnSpc>
              <a:spcBef>
                <a:spcPts val="200"/>
              </a:spcBef>
              <a:spcAft>
                <a:spcPts val="0"/>
              </a:spcAft>
              <a:buClr>
                <a:schemeClr val="dk1"/>
              </a:buClr>
              <a:buSzPts val="1200"/>
            </a:pPr>
            <a:r>
              <a:rPr lang="en-GB" sz="1300" dirty="0">
                <a:solidFill>
                  <a:schemeClr val="dk1"/>
                </a:solidFill>
                <a:latin typeface="Calibri" panose="020F0502020204030204" pitchFamily="34" charset="0"/>
                <a:ea typeface="Roboto"/>
                <a:cs typeface="Calibri" panose="020F0502020204030204" pitchFamily="34" charset="0"/>
                <a:sym typeface="Roboto"/>
              </a:rPr>
              <a:t>and sales metrics.</a:t>
            </a:r>
          </a:p>
          <a:p>
            <a:pPr marL="171450" lvl="0" indent="-171450" algn="l" rtl="0">
              <a:lnSpc>
                <a:spcPct val="150000"/>
              </a:lnSpc>
              <a:spcBef>
                <a:spcPts val="1200"/>
              </a:spcBef>
              <a:spcAft>
                <a:spcPts val="0"/>
              </a:spcAft>
              <a:buClr>
                <a:schemeClr val="dk1"/>
              </a:buClr>
              <a:buSzPts val="1100"/>
              <a:buFont typeface="Arial" panose="020B0604020202020204" pitchFamily="34" charset="0"/>
              <a:buChar char="•"/>
            </a:pPr>
            <a:r>
              <a:rPr lang="en-GB" sz="1300" b="1" dirty="0">
                <a:solidFill>
                  <a:schemeClr val="dk1"/>
                </a:solidFill>
                <a:latin typeface="Calibri" panose="020F0502020204030204" pitchFamily="34" charset="0"/>
                <a:ea typeface="Roboto"/>
                <a:cs typeface="Calibri" panose="020F0502020204030204" pitchFamily="34" charset="0"/>
                <a:sym typeface="Roboto"/>
              </a:rPr>
              <a:t>Data Transformation:</a:t>
            </a:r>
          </a:p>
          <a:p>
            <a:pPr marL="152400" lvl="0" algn="l" rtl="0">
              <a:lnSpc>
                <a:spcPct val="115000"/>
              </a:lnSpc>
              <a:spcBef>
                <a:spcPts val="200"/>
              </a:spcBef>
              <a:spcAft>
                <a:spcPts val="0"/>
              </a:spcAft>
              <a:buClr>
                <a:schemeClr val="dk1"/>
              </a:buClr>
              <a:buSzPts val="1200"/>
            </a:pPr>
            <a:r>
              <a:rPr lang="en-GB" sz="1300" dirty="0">
                <a:solidFill>
                  <a:schemeClr val="dk1"/>
                </a:solidFill>
                <a:latin typeface="Calibri" panose="020F0502020204030204" pitchFamily="34" charset="0"/>
                <a:ea typeface="Roboto"/>
                <a:cs typeface="Calibri" panose="020F0502020204030204" pitchFamily="34" charset="0"/>
                <a:sym typeface="Roboto"/>
              </a:rPr>
              <a:t>The extracted data was organized into multiple sheets within Excel, each representing different tables. Special attention was given to transforming the general and sales tables to ensure they were structured appropriately for analysis.</a:t>
            </a:r>
          </a:p>
          <a:p>
            <a:pPr marL="171450" lvl="0" indent="-171450" algn="l" rtl="0">
              <a:lnSpc>
                <a:spcPct val="150000"/>
              </a:lnSpc>
              <a:spcBef>
                <a:spcPts val="1200"/>
              </a:spcBef>
              <a:spcAft>
                <a:spcPts val="0"/>
              </a:spcAft>
              <a:buClr>
                <a:schemeClr val="dk1"/>
              </a:buClr>
              <a:buSzPts val="1100"/>
              <a:buFont typeface="Arial" panose="020B0604020202020204" pitchFamily="34" charset="0"/>
              <a:buChar char="•"/>
            </a:pPr>
            <a:r>
              <a:rPr lang="en-GB" sz="1300" b="1" dirty="0">
                <a:solidFill>
                  <a:schemeClr val="dk1"/>
                </a:solidFill>
                <a:latin typeface="Calibri" panose="020F0502020204030204" pitchFamily="34" charset="0"/>
                <a:ea typeface="Roboto"/>
                <a:cs typeface="Calibri" panose="020F0502020204030204" pitchFamily="34" charset="0"/>
                <a:sym typeface="Roboto"/>
              </a:rPr>
              <a:t>Data Loading:</a:t>
            </a:r>
          </a:p>
          <a:p>
            <a:pPr marL="152400" lvl="0" algn="l" rtl="0">
              <a:lnSpc>
                <a:spcPct val="115000"/>
              </a:lnSpc>
              <a:spcBef>
                <a:spcPts val="200"/>
              </a:spcBef>
              <a:spcAft>
                <a:spcPts val="0"/>
              </a:spcAft>
              <a:buClr>
                <a:schemeClr val="dk1"/>
              </a:buClr>
              <a:buSzPts val="1200"/>
            </a:pPr>
            <a:r>
              <a:rPr lang="en-GB" sz="1300" dirty="0">
                <a:solidFill>
                  <a:schemeClr val="dk1"/>
                </a:solidFill>
                <a:latin typeface="Calibri" panose="020F0502020204030204" pitchFamily="34" charset="0"/>
                <a:ea typeface="Roboto"/>
                <a:cs typeface="Calibri" panose="020F0502020204030204" pitchFamily="34" charset="0"/>
                <a:sym typeface="Roboto"/>
              </a:rPr>
              <a:t>Once the data was cleaned and structured, it was loaded into Power BI for further analysis and visualization. This allowed for the creation of dynamic dashboards and reports that could provide actionable insights to stakeholders.</a:t>
            </a:r>
            <a:endParaRPr lang="en-GB" sz="1300" b="1" dirty="0">
              <a:solidFill>
                <a:schemeClr val="dk1"/>
              </a:solidFill>
              <a:latin typeface="Calibri" panose="020F0502020204030204" pitchFamily="34" charset="0"/>
              <a:ea typeface="Roboto"/>
              <a:cs typeface="Calibri" panose="020F0502020204030204" pitchFamily="34" charset="0"/>
              <a:sym typeface="Roboto"/>
            </a:endParaRPr>
          </a:p>
          <a:p>
            <a:pPr marL="152400" lvl="0" algn="l" rtl="0">
              <a:lnSpc>
                <a:spcPct val="115000"/>
              </a:lnSpc>
              <a:spcBef>
                <a:spcPts val="200"/>
              </a:spcBef>
              <a:spcAft>
                <a:spcPts val="0"/>
              </a:spcAft>
              <a:buClr>
                <a:schemeClr val="dk1"/>
              </a:buClr>
              <a:buSzPts val="1200"/>
            </a:pPr>
            <a:endParaRPr lang="en-GB" sz="1300" b="1" dirty="0">
              <a:solidFill>
                <a:schemeClr val="dk1"/>
              </a:solidFill>
              <a:latin typeface="Calibri" panose="020F0502020204030204" pitchFamily="34" charset="0"/>
              <a:ea typeface="Roboto"/>
              <a:cs typeface="Calibri" panose="020F0502020204030204" pitchFamily="34" charset="0"/>
              <a:sym typeface="Roboto"/>
            </a:endParaRPr>
          </a:p>
        </p:txBody>
      </p:sp>
      <p:grpSp>
        <p:nvGrpSpPr>
          <p:cNvPr id="276" name="Google Shape;276;p21"/>
          <p:cNvGrpSpPr/>
          <p:nvPr/>
        </p:nvGrpSpPr>
        <p:grpSpPr>
          <a:xfrm>
            <a:off x="100992" y="4621331"/>
            <a:ext cx="382765" cy="367810"/>
            <a:chOff x="-62890750" y="3747425"/>
            <a:chExt cx="330825" cy="317900"/>
          </a:xfrm>
        </p:grpSpPr>
        <p:sp>
          <p:nvSpPr>
            <p:cNvPr id="277" name="Google Shape;277;p21"/>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title"/>
          </p:nvPr>
        </p:nvSpPr>
        <p:spPr>
          <a:xfrm>
            <a:off x="457200" y="17550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Software Used</a:t>
            </a:r>
            <a:endParaRPr/>
          </a:p>
        </p:txBody>
      </p:sp>
      <p:sp>
        <p:nvSpPr>
          <p:cNvPr id="320" name="Google Shape;320;p23"/>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1565050" y="1875300"/>
            <a:ext cx="1392900" cy="1392900"/>
          </a:xfrm>
          <a:prstGeom prst="ellipse">
            <a:avLst/>
          </a:prstGeom>
          <a:solidFill>
            <a:srgbClr val="557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3875550" y="1875300"/>
            <a:ext cx="1392900" cy="1392900"/>
          </a:xfrm>
          <a:prstGeom prst="ellipse">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6152750" y="1875300"/>
            <a:ext cx="1392900" cy="1392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txBox="1"/>
          <p:nvPr/>
        </p:nvSpPr>
        <p:spPr>
          <a:xfrm>
            <a:off x="1032750" y="1110100"/>
            <a:ext cx="26688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Excel</a:t>
            </a:r>
          </a:p>
        </p:txBody>
      </p:sp>
      <p:sp>
        <p:nvSpPr>
          <p:cNvPr id="325" name="Google Shape;325;p23"/>
          <p:cNvSpPr txBox="1"/>
          <p:nvPr/>
        </p:nvSpPr>
        <p:spPr>
          <a:xfrm>
            <a:off x="1065875" y="3446700"/>
            <a:ext cx="2123400" cy="981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200" dirty="0">
                <a:solidFill>
                  <a:schemeClr val="dk1"/>
                </a:solidFill>
                <a:latin typeface="Calibri" panose="020F0502020204030204" pitchFamily="34" charset="0"/>
                <a:ea typeface="Roboto"/>
                <a:cs typeface="Calibri" panose="020F0502020204030204" pitchFamily="34" charset="0"/>
                <a:sym typeface="Roboto"/>
              </a:rPr>
              <a:t>Excel was chosen for its robust data manipulation capabilities. It allowed for efficient extraction, cleaning, and transformation of data into a structured format</a:t>
            </a:r>
            <a:endParaRPr sz="1200" dirty="0">
              <a:solidFill>
                <a:schemeClr val="dk1"/>
              </a:solidFill>
              <a:latin typeface="Calibri" panose="020F0502020204030204" pitchFamily="34" charset="0"/>
              <a:ea typeface="Roboto"/>
              <a:cs typeface="Calibri" panose="020F0502020204030204" pitchFamily="34" charset="0"/>
              <a:sym typeface="Roboto"/>
            </a:endParaRPr>
          </a:p>
        </p:txBody>
      </p:sp>
      <p:sp>
        <p:nvSpPr>
          <p:cNvPr id="326" name="Google Shape;326;p23"/>
          <p:cNvSpPr txBox="1"/>
          <p:nvPr/>
        </p:nvSpPr>
        <p:spPr>
          <a:xfrm>
            <a:off x="3479825" y="3523800"/>
            <a:ext cx="20409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200" dirty="0">
                <a:solidFill>
                  <a:srgbClr val="0F0F0F"/>
                </a:solidFill>
                <a:latin typeface="Calibri" panose="020F0502020204030204" pitchFamily="34" charset="0"/>
                <a:ea typeface="Roboto"/>
                <a:cs typeface="Calibri" panose="020F0502020204030204" pitchFamily="34" charset="0"/>
                <a:sym typeface="Roboto"/>
              </a:rPr>
              <a:t>Power BI was utilized to leverage its powerful data visualization and analytical features. it enabled the creation of interactive dashboards and reports</a:t>
            </a:r>
            <a:endParaRPr sz="1200" dirty="0">
              <a:solidFill>
                <a:schemeClr val="dk1"/>
              </a:solidFill>
              <a:latin typeface="Calibri" panose="020F0502020204030204" pitchFamily="34" charset="0"/>
              <a:ea typeface="Roboto"/>
              <a:cs typeface="Calibri" panose="020F0502020204030204" pitchFamily="34" charset="0"/>
              <a:sym typeface="Roboto"/>
            </a:endParaRPr>
          </a:p>
        </p:txBody>
      </p:sp>
      <p:sp>
        <p:nvSpPr>
          <p:cNvPr id="327" name="Google Shape;327;p23"/>
          <p:cNvSpPr txBox="1"/>
          <p:nvPr/>
        </p:nvSpPr>
        <p:spPr>
          <a:xfrm>
            <a:off x="5787500" y="3593200"/>
            <a:ext cx="2123400" cy="9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dirty="0">
                <a:solidFill>
                  <a:schemeClr val="dk1"/>
                </a:solidFill>
                <a:latin typeface="Calibri" panose="020F0502020204030204" pitchFamily="34" charset="0"/>
                <a:ea typeface="Roboto"/>
                <a:cs typeface="Calibri" panose="020F0502020204030204" pitchFamily="34" charset="0"/>
                <a:sym typeface="Roboto"/>
              </a:rPr>
              <a:t>PowerPoint was used to compile and present the findings in a clear and visually appealing format </a:t>
            </a:r>
            <a:endParaRPr sz="1200" dirty="0">
              <a:solidFill>
                <a:schemeClr val="dk1"/>
              </a:solidFill>
              <a:latin typeface="Calibri" panose="020F0502020204030204" pitchFamily="34" charset="0"/>
              <a:ea typeface="Roboto"/>
              <a:cs typeface="Calibri" panose="020F0502020204030204" pitchFamily="34" charset="0"/>
              <a:sym typeface="Roboto"/>
            </a:endParaRPr>
          </a:p>
        </p:txBody>
      </p:sp>
      <p:sp>
        <p:nvSpPr>
          <p:cNvPr id="328" name="Google Shape;328;p23"/>
          <p:cNvSpPr txBox="1"/>
          <p:nvPr/>
        </p:nvSpPr>
        <p:spPr>
          <a:xfrm>
            <a:off x="35515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Power Bi</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29" name="Google Shape;329;p23"/>
          <p:cNvSpPr txBox="1"/>
          <p:nvPr/>
        </p:nvSpPr>
        <p:spPr>
          <a:xfrm>
            <a:off x="58287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err="1">
                <a:solidFill>
                  <a:schemeClr val="dk1"/>
                </a:solidFill>
                <a:latin typeface="Fira Sans Extra Condensed"/>
                <a:ea typeface="Fira Sans Extra Condensed"/>
                <a:cs typeface="Fira Sans Extra Condensed"/>
                <a:sym typeface="Fira Sans Extra Condensed"/>
              </a:rPr>
              <a:t>Powerpoint</a:t>
            </a:r>
            <a:endParaRPr sz="1600" b="1" dirty="0">
              <a:solidFill>
                <a:schemeClr val="dk1"/>
              </a:solidFill>
              <a:latin typeface="Fira Sans Extra Condensed"/>
              <a:ea typeface="Fira Sans Extra Condensed"/>
              <a:cs typeface="Fira Sans Extra Condensed"/>
              <a:sym typeface="Fira Sans Extra Condensed"/>
            </a:endParaRPr>
          </a:p>
        </p:txBody>
      </p:sp>
      <p:pic>
        <p:nvPicPr>
          <p:cNvPr id="2" name="Picture 1">
            <a:extLst>
              <a:ext uri="{FF2B5EF4-FFF2-40B4-BE49-F238E27FC236}">
                <a16:creationId xmlns:a16="http://schemas.microsoft.com/office/drawing/2014/main" id="{C1EC99C6-E155-098F-6B60-BC9C7D672862}"/>
              </a:ext>
            </a:extLst>
          </p:cNvPr>
          <p:cNvPicPr>
            <a:picLocks noChangeAspect="1"/>
          </p:cNvPicPr>
          <p:nvPr/>
        </p:nvPicPr>
        <p:blipFill>
          <a:blip r:embed="rId3"/>
          <a:stretch>
            <a:fillRect/>
          </a:stretch>
        </p:blipFill>
        <p:spPr>
          <a:xfrm>
            <a:off x="1908925" y="2251550"/>
            <a:ext cx="825475" cy="642571"/>
          </a:xfrm>
          <a:prstGeom prst="rect">
            <a:avLst/>
          </a:prstGeom>
        </p:spPr>
      </p:pic>
      <p:pic>
        <p:nvPicPr>
          <p:cNvPr id="1026" name="Picture 2" descr="Power BI color icon in PNG, SVG">
            <a:extLst>
              <a:ext uri="{FF2B5EF4-FFF2-40B4-BE49-F238E27FC236}">
                <a16:creationId xmlns:a16="http://schemas.microsoft.com/office/drawing/2014/main" id="{20E219E6-4D13-32B4-FDB9-07031489A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5621" y="2116250"/>
            <a:ext cx="883513" cy="883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7D3034C-8D6A-4537-C692-FEA46665C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267" y="2182975"/>
            <a:ext cx="1143449" cy="713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5"/>
          <p:cNvSpPr/>
          <p:nvPr/>
        </p:nvSpPr>
        <p:spPr>
          <a:xfrm>
            <a:off x="2599175" y="2115268"/>
            <a:ext cx="1565700" cy="1252200"/>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4750525" y="2115268"/>
            <a:ext cx="1565700" cy="1252200"/>
          </a:xfrm>
          <a:prstGeom prst="roundRect">
            <a:avLst>
              <a:gd name="adj" fmla="val 1145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6901875" y="2115268"/>
            <a:ext cx="1565700" cy="1252200"/>
          </a:xfrm>
          <a:prstGeom prst="roundRect">
            <a:avLst>
              <a:gd name="adj" fmla="val 1145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447825" y="2115268"/>
            <a:ext cx="1565700" cy="1252200"/>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Process Flow</a:t>
            </a:r>
            <a:endParaRPr>
              <a:solidFill>
                <a:schemeClr val="dk1"/>
              </a:solidFill>
            </a:endParaRPr>
          </a:p>
        </p:txBody>
      </p:sp>
      <p:sp>
        <p:nvSpPr>
          <p:cNvPr id="350" name="Google Shape;350;p25"/>
          <p:cNvSpPr txBox="1"/>
          <p:nvPr/>
        </p:nvSpPr>
        <p:spPr>
          <a:xfrm>
            <a:off x="512612" y="2470497"/>
            <a:ext cx="1430700" cy="585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Data </a:t>
            </a:r>
          </a:p>
          <a:p>
            <a:pPr marL="0" marR="0" lvl="0" indent="0" algn="l"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Extraction</a:t>
            </a:r>
          </a:p>
        </p:txBody>
      </p:sp>
      <p:sp>
        <p:nvSpPr>
          <p:cNvPr id="359" name="Google Shape;359;p25"/>
          <p:cNvSpPr txBox="1"/>
          <p:nvPr/>
        </p:nvSpPr>
        <p:spPr>
          <a:xfrm>
            <a:off x="6956475" y="2411193"/>
            <a:ext cx="1565700" cy="477023"/>
          </a:xfrm>
          <a:prstGeom prst="rect">
            <a:avLst/>
          </a:prstGeom>
          <a:noFill/>
          <a:ln>
            <a:noFill/>
          </a:ln>
        </p:spPr>
        <p:txBody>
          <a:bodyPr spcFirstLastPara="1" wrap="square" lIns="91425" tIns="91425" rIns="91425" bIns="91425" anchor="t" anchorCtr="0">
            <a:spAutoFit/>
          </a:bodyPr>
          <a:lstStyle/>
          <a:p>
            <a:pPr lvl="1">
              <a:buClr>
                <a:schemeClr val="dk1"/>
              </a:buClr>
            </a:pPr>
            <a:r>
              <a:rPr lang="en-GB" sz="1900" b="1" dirty="0">
                <a:solidFill>
                  <a:schemeClr val="dk1"/>
                </a:solidFill>
                <a:latin typeface="Fira Sans Extra Condensed"/>
                <a:ea typeface="Fira Sans Extra Condensed"/>
                <a:cs typeface="Fira Sans Extra Condensed"/>
                <a:sym typeface="Fira Sans Extra Condensed"/>
              </a:rPr>
              <a:t>Insights</a:t>
            </a:r>
          </a:p>
        </p:txBody>
      </p:sp>
      <p:sp>
        <p:nvSpPr>
          <p:cNvPr id="360" name="Google Shape;360;p25"/>
          <p:cNvSpPr txBox="1"/>
          <p:nvPr/>
        </p:nvSpPr>
        <p:spPr>
          <a:xfrm>
            <a:off x="4902925" y="2411665"/>
            <a:ext cx="1315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Data </a:t>
            </a:r>
          </a:p>
          <a:p>
            <a:pPr marL="0" lvl="0" indent="0" algn="l"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Loading</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61" name="Google Shape;361;p25"/>
          <p:cNvSpPr txBox="1"/>
          <p:nvPr/>
        </p:nvSpPr>
        <p:spPr>
          <a:xfrm>
            <a:off x="2728743" y="2402829"/>
            <a:ext cx="139865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chemeClr val="dk1"/>
                </a:solidFill>
                <a:latin typeface="Fira Sans Extra Condensed"/>
                <a:ea typeface="Fira Sans Extra Condensed"/>
                <a:cs typeface="Fira Sans Extra Condensed"/>
                <a:sym typeface="Fira Sans Extra Condensed"/>
              </a:rPr>
              <a:t>Data Transformation </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62" name="Google Shape;362;p25"/>
          <p:cNvSpPr/>
          <p:nvPr/>
        </p:nvSpPr>
        <p:spPr>
          <a:xfrm>
            <a:off x="8197737" y="420230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8"/>
          <p:cNvSpPr/>
          <p:nvPr/>
        </p:nvSpPr>
        <p:spPr>
          <a:xfrm>
            <a:off x="-234575" y="3942525"/>
            <a:ext cx="4367400" cy="1234050"/>
          </a:xfrm>
          <a:custGeom>
            <a:avLst/>
            <a:gdLst/>
            <a:ahLst/>
            <a:cxnLst/>
            <a:rect l="l" t="t" r="r" b="b"/>
            <a:pathLst>
              <a:path w="174696" h="49362" extrusionOk="0">
                <a:moveTo>
                  <a:pt x="0" y="49362"/>
                </a:moveTo>
                <a:cubicBezTo>
                  <a:pt x="3538" y="46783"/>
                  <a:pt x="12555" y="35367"/>
                  <a:pt x="21230" y="33887"/>
                </a:cubicBezTo>
                <a:cubicBezTo>
                  <a:pt x="29905" y="32407"/>
                  <a:pt x="43113" y="41894"/>
                  <a:pt x="52052" y="40481"/>
                </a:cubicBezTo>
                <a:cubicBezTo>
                  <a:pt x="60991" y="39069"/>
                  <a:pt x="68202" y="26974"/>
                  <a:pt x="74863" y="25412"/>
                </a:cubicBezTo>
                <a:cubicBezTo>
                  <a:pt x="81524" y="23850"/>
                  <a:pt x="85950" y="35338"/>
                  <a:pt x="92016" y="31107"/>
                </a:cubicBezTo>
                <a:cubicBezTo>
                  <a:pt x="98082" y="26876"/>
                  <a:pt x="105068" y="-930"/>
                  <a:pt x="111258" y="24"/>
                </a:cubicBezTo>
                <a:cubicBezTo>
                  <a:pt x="117448" y="979"/>
                  <a:pt x="123791" y="32418"/>
                  <a:pt x="129155" y="36834"/>
                </a:cubicBezTo>
                <a:cubicBezTo>
                  <a:pt x="134519" y="41250"/>
                  <a:pt x="135853" y="24494"/>
                  <a:pt x="143443" y="26518"/>
                </a:cubicBezTo>
                <a:cubicBezTo>
                  <a:pt x="151033" y="28542"/>
                  <a:pt x="169487" y="45236"/>
                  <a:pt x="174696" y="48979"/>
                </a:cubicBezTo>
              </a:path>
            </a:pathLst>
          </a:custGeom>
          <a:solidFill>
            <a:schemeClr val="accent2"/>
          </a:solidFill>
          <a:ln>
            <a:noFill/>
          </a:ln>
        </p:spPr>
      </p:sp>
      <p:sp>
        <p:nvSpPr>
          <p:cNvPr id="690" name="Google Shape;690;p48"/>
          <p:cNvSpPr txBox="1">
            <a:spLocks noGrp="1"/>
          </p:cNvSpPr>
          <p:nvPr>
            <p:ph type="title"/>
          </p:nvPr>
        </p:nvSpPr>
        <p:spPr>
          <a:xfrm>
            <a:off x="580600" y="248582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b="1" dirty="0">
                <a:solidFill>
                  <a:schemeClr val="dk1"/>
                </a:solidFill>
              </a:rPr>
              <a:t>BUSINESS</a:t>
            </a:r>
            <a:endParaRPr sz="5600" b="1" dirty="0">
              <a:solidFill>
                <a:schemeClr val="dk1"/>
              </a:solidFill>
            </a:endParaRPr>
          </a:p>
          <a:p>
            <a:pPr marL="0" lvl="0" indent="0" algn="ctr" rtl="0">
              <a:spcBef>
                <a:spcPts val="0"/>
              </a:spcBef>
              <a:spcAft>
                <a:spcPts val="0"/>
              </a:spcAft>
              <a:buNone/>
            </a:pPr>
            <a:r>
              <a:rPr lang="en" sz="5600" b="1" dirty="0">
                <a:solidFill>
                  <a:schemeClr val="dk1"/>
                </a:solidFill>
              </a:rPr>
              <a:t> QUESTIONS !</a:t>
            </a:r>
            <a:endParaRPr sz="5600" b="1" dirty="0">
              <a:solidFill>
                <a:schemeClr val="dk1"/>
              </a:solidFill>
            </a:endParaRPr>
          </a:p>
        </p:txBody>
      </p:sp>
      <p:grpSp>
        <p:nvGrpSpPr>
          <p:cNvPr id="691" name="Google Shape;691;p48"/>
          <p:cNvGrpSpPr/>
          <p:nvPr/>
        </p:nvGrpSpPr>
        <p:grpSpPr>
          <a:xfrm>
            <a:off x="5597530" y="2263781"/>
            <a:ext cx="275057" cy="339271"/>
            <a:chOff x="3330525" y="4399275"/>
            <a:chExt cx="390650" cy="481850"/>
          </a:xfrm>
        </p:grpSpPr>
        <p:sp>
          <p:nvSpPr>
            <p:cNvPr id="692" name="Google Shape;692;p48"/>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 name="Google Shape;693;p48"/>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 name="Google Shape;694;p48"/>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 name="Google Shape;695;p48"/>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 name="Google Shape;696;p48"/>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 name="Google Shape;697;p48"/>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 name="Google Shape;698;p48"/>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9" name="Google Shape;699;p48"/>
          <p:cNvGrpSpPr/>
          <p:nvPr/>
        </p:nvGrpSpPr>
        <p:grpSpPr>
          <a:xfrm>
            <a:off x="5608421" y="1322240"/>
            <a:ext cx="253265" cy="339253"/>
            <a:chOff x="3938800" y="4399275"/>
            <a:chExt cx="359700" cy="481825"/>
          </a:xfrm>
        </p:grpSpPr>
        <p:sp>
          <p:nvSpPr>
            <p:cNvPr id="700" name="Google Shape;700;p48"/>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1" name="Google Shape;701;p48"/>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2" name="Google Shape;702;p48"/>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3" name="Google Shape;703;p48"/>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4" name="Google Shape;704;p48"/>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5" name="Google Shape;705;p48"/>
          <p:cNvSpPr/>
          <p:nvPr/>
        </p:nvSpPr>
        <p:spPr>
          <a:xfrm>
            <a:off x="3690525" y="4558500"/>
            <a:ext cx="4375550" cy="585000"/>
          </a:xfrm>
          <a:custGeom>
            <a:avLst/>
            <a:gdLst/>
            <a:ahLst/>
            <a:cxnLst/>
            <a:rect l="l" t="t" r="r" b="b"/>
            <a:pathLst>
              <a:path w="175022" h="23400" extrusionOk="0">
                <a:moveTo>
                  <a:pt x="0" y="23400"/>
                </a:moveTo>
                <a:cubicBezTo>
                  <a:pt x="3626" y="21711"/>
                  <a:pt x="12819" y="13786"/>
                  <a:pt x="21757" y="13264"/>
                </a:cubicBezTo>
                <a:cubicBezTo>
                  <a:pt x="30695" y="12742"/>
                  <a:pt x="44655" y="20819"/>
                  <a:pt x="53630" y="20266"/>
                </a:cubicBezTo>
                <a:cubicBezTo>
                  <a:pt x="62606" y="19714"/>
                  <a:pt x="69346" y="10748"/>
                  <a:pt x="75610" y="9949"/>
                </a:cubicBezTo>
                <a:cubicBezTo>
                  <a:pt x="81875" y="9151"/>
                  <a:pt x="86125" y="17133"/>
                  <a:pt x="91217" y="15475"/>
                </a:cubicBezTo>
                <a:cubicBezTo>
                  <a:pt x="96309" y="13817"/>
                  <a:pt x="99753" y="0"/>
                  <a:pt x="106164" y="0"/>
                </a:cubicBezTo>
                <a:cubicBezTo>
                  <a:pt x="112575" y="0"/>
                  <a:pt x="123492" y="13694"/>
                  <a:pt x="129683" y="15475"/>
                </a:cubicBezTo>
                <a:cubicBezTo>
                  <a:pt x="135874" y="17256"/>
                  <a:pt x="135755" y="9429"/>
                  <a:pt x="143311" y="10686"/>
                </a:cubicBezTo>
                <a:cubicBezTo>
                  <a:pt x="150868" y="11943"/>
                  <a:pt x="169737" y="20962"/>
                  <a:pt x="175022" y="23017"/>
                </a:cubicBezTo>
              </a:path>
            </a:pathLst>
          </a:custGeom>
          <a:solidFill>
            <a:schemeClr val="accent1"/>
          </a:solidFill>
          <a:ln>
            <a:noFill/>
          </a:ln>
        </p:spPr>
      </p:sp>
      <p:sp>
        <p:nvSpPr>
          <p:cNvPr id="706" name="Google Shape;706;p48"/>
          <p:cNvSpPr/>
          <p:nvPr/>
        </p:nvSpPr>
        <p:spPr>
          <a:xfrm>
            <a:off x="5766450" y="4157701"/>
            <a:ext cx="4357550" cy="1694375"/>
          </a:xfrm>
          <a:custGeom>
            <a:avLst/>
            <a:gdLst/>
            <a:ahLst/>
            <a:cxnLst/>
            <a:rect l="l" t="t" r="r" b="b"/>
            <a:pathLst>
              <a:path w="174302" h="67775" extrusionOk="0">
                <a:moveTo>
                  <a:pt x="0" y="67775"/>
                </a:moveTo>
                <a:cubicBezTo>
                  <a:pt x="3477" y="65225"/>
                  <a:pt x="13647" y="63181"/>
                  <a:pt x="20860" y="52474"/>
                </a:cubicBezTo>
                <a:cubicBezTo>
                  <a:pt x="28073" y="41768"/>
                  <a:pt x="34488" y="5920"/>
                  <a:pt x="43280" y="3536"/>
                </a:cubicBezTo>
                <a:cubicBezTo>
                  <a:pt x="52072" y="1152"/>
                  <a:pt x="65957" y="37128"/>
                  <a:pt x="73614" y="38172"/>
                </a:cubicBezTo>
                <a:cubicBezTo>
                  <a:pt x="81271" y="39216"/>
                  <a:pt x="84311" y="13669"/>
                  <a:pt x="89220" y="9800"/>
                </a:cubicBezTo>
                <a:cubicBezTo>
                  <a:pt x="94129" y="5931"/>
                  <a:pt x="97829" y="16432"/>
                  <a:pt x="103068" y="14958"/>
                </a:cubicBezTo>
                <a:cubicBezTo>
                  <a:pt x="108307" y="13484"/>
                  <a:pt x="112044" y="-4262"/>
                  <a:pt x="120653" y="958"/>
                </a:cubicBezTo>
                <a:cubicBezTo>
                  <a:pt x="129262" y="6178"/>
                  <a:pt x="145782" y="35192"/>
                  <a:pt x="154723" y="46278"/>
                </a:cubicBezTo>
                <a:cubicBezTo>
                  <a:pt x="163665" y="57364"/>
                  <a:pt x="171039" y="63941"/>
                  <a:pt x="174302" y="67473"/>
                </a:cubicBezTo>
              </a:path>
            </a:pathLst>
          </a:custGeom>
          <a:solidFill>
            <a:schemeClr val="accent3"/>
          </a:solid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9"/>
          <p:cNvSpPr txBox="1">
            <a:spLocks noGrp="1"/>
          </p:cNvSpPr>
          <p:nvPr>
            <p:ph type="title"/>
          </p:nvPr>
        </p:nvSpPr>
        <p:spPr>
          <a:xfrm>
            <a:off x="384150" y="11072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Business Questions: 1 </a:t>
            </a:r>
            <a:endParaRPr dirty="0">
              <a:solidFill>
                <a:schemeClr val="dk1"/>
              </a:solidFill>
            </a:endParaRPr>
          </a:p>
        </p:txBody>
      </p:sp>
      <p:pic>
        <p:nvPicPr>
          <p:cNvPr id="3" name="Picture 2">
            <a:extLst>
              <a:ext uri="{FF2B5EF4-FFF2-40B4-BE49-F238E27FC236}">
                <a16:creationId xmlns:a16="http://schemas.microsoft.com/office/drawing/2014/main" id="{63204959-C057-9999-4C40-02F251508921}"/>
              </a:ext>
            </a:extLst>
          </p:cNvPr>
          <p:cNvPicPr>
            <a:picLocks noChangeAspect="1"/>
          </p:cNvPicPr>
          <p:nvPr/>
        </p:nvPicPr>
        <p:blipFill>
          <a:blip r:embed="rId3"/>
          <a:stretch>
            <a:fillRect/>
          </a:stretch>
        </p:blipFill>
        <p:spPr>
          <a:xfrm>
            <a:off x="224287" y="793630"/>
            <a:ext cx="8919714" cy="4239145"/>
          </a:xfrm>
          <a:prstGeom prst="rect">
            <a:avLst/>
          </a:prstGeom>
        </p:spPr>
      </p:pic>
    </p:spTree>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601</Words>
  <Application>Microsoft Macintosh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Fira Sans Extra Condensed SemiBold</vt:lpstr>
      <vt:lpstr>Fira Sans Extra Condensed</vt:lpstr>
      <vt:lpstr>Roboto</vt:lpstr>
      <vt:lpstr>Arial</vt:lpstr>
      <vt:lpstr>Big Data Infographics by Slidesgo</vt:lpstr>
      <vt:lpstr>Boots Brand Analysis  Data-Driven Insights and Strategic Recommendations for Stakeholders</vt:lpstr>
      <vt:lpstr>Agenda</vt:lpstr>
      <vt:lpstr>Project Recap</vt:lpstr>
      <vt:lpstr>Business Question</vt:lpstr>
      <vt:lpstr>Development Process</vt:lpstr>
      <vt:lpstr>Software Used</vt:lpstr>
      <vt:lpstr>Process Flow</vt:lpstr>
      <vt:lpstr>BUSINESS  QUESTIONS !</vt:lpstr>
      <vt:lpstr>Business Questions: 1 </vt:lpstr>
      <vt:lpstr>Business Question : 2</vt:lpstr>
      <vt:lpstr>Business Question : 3</vt:lpstr>
      <vt:lpstr>Business Question : 4</vt:lpstr>
      <vt:lpstr>Conclusion </vt:lpstr>
      <vt:lpstr>Future 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abdulmoid.uk@outlook.com</cp:lastModifiedBy>
  <cp:revision>4</cp:revision>
  <dcterms:modified xsi:type="dcterms:W3CDTF">2024-08-19T13:00:37Z</dcterms:modified>
</cp:coreProperties>
</file>