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0"/>
  </p:notesMasterIdLst>
  <p:sldIdLst>
    <p:sldId id="258" r:id="rId2"/>
    <p:sldId id="257" r:id="rId3"/>
    <p:sldId id="260" r:id="rId4"/>
    <p:sldId id="267" r:id="rId5"/>
    <p:sldId id="261" r:id="rId6"/>
    <p:sldId id="262" r:id="rId7"/>
    <p:sldId id="263" r:id="rId8"/>
    <p:sldId id="264" r:id="rId9"/>
    <p:sldId id="265" r:id="rId10"/>
    <p:sldId id="268" r:id="rId11"/>
    <p:sldId id="269" r:id="rId12"/>
    <p:sldId id="275" r:id="rId13"/>
    <p:sldId id="270" r:id="rId14"/>
    <p:sldId id="271" r:id="rId15"/>
    <p:sldId id="272" r:id="rId16"/>
    <p:sldId id="277" r:id="rId17"/>
    <p:sldId id="276"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86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64" autoAdjust="0"/>
  </p:normalViewPr>
  <p:slideViewPr>
    <p:cSldViewPr>
      <p:cViewPr varScale="1">
        <p:scale>
          <a:sx n="99" d="100"/>
          <a:sy n="99" d="100"/>
        </p:scale>
        <p:origin x="1338"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pPr/>
              <a:t>7/5/2025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pPr/>
              <a:t>‹#›</a:t>
            </a:fld>
            <a:endParaRPr lang="en-US"/>
          </a:p>
        </p:txBody>
      </p:sp>
    </p:spTree>
    <p:extLst>
      <p:ext uri="{BB962C8B-B14F-4D97-AF65-F5344CB8AC3E}">
        <p14:creationId xmlns:p14="http://schemas.microsoft.com/office/powerpoint/2010/main" val="3216031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a:t>CS-FYP    Hamdard University </a:t>
            </a: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a:t>Project Name Here</a:t>
            </a: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CS-FYP    Hamdard University </a:t>
            </a:r>
          </a:p>
        </p:txBody>
      </p:sp>
      <p:sp>
        <p:nvSpPr>
          <p:cNvPr id="5" name="Footer Placeholder 4"/>
          <p:cNvSpPr>
            <a:spLocks noGrp="1"/>
          </p:cNvSpPr>
          <p:nvPr>
            <p:ph type="ftr" sz="quarter" idx="11"/>
          </p:nvPr>
        </p:nvSpPr>
        <p:spPr/>
        <p:txBody>
          <a:bodyPr/>
          <a:lstStyle/>
          <a:p>
            <a:r>
              <a:rPr lang="en-US"/>
              <a:t>Project Name Here</a:t>
            </a:r>
          </a:p>
        </p:txBody>
      </p:sp>
      <p:sp>
        <p:nvSpPr>
          <p:cNvPr id="6" name="Slide Number Placeholder 5"/>
          <p:cNvSpPr>
            <a:spLocks noGrp="1"/>
          </p:cNvSpPr>
          <p:nvPr>
            <p:ph type="sldNum" sz="quarter" idx="12"/>
          </p:nvPr>
        </p:nvSpPr>
        <p:spPr/>
        <p:txBody>
          <a:bodyPr/>
          <a:lstStyle/>
          <a:p>
            <a:fld id="{9EBC64C3-3FC7-4C40-910B-2643F037F02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5"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4"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5"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6"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pPr/>
              <a:t>‹#›</a:t>
            </a:fld>
            <a:endParaRPr lang="en-US" dirty="0"/>
          </a:p>
        </p:txBody>
      </p:sp>
      <p:sp>
        <p:nvSpPr>
          <p:cNvPr id="8" name="Content Placeholder 7"/>
          <p:cNvSpPr>
            <a:spLocks noGrp="1"/>
          </p:cNvSpPr>
          <p:nvPr>
            <p:ph sz="quarter" idx="1"/>
          </p:nvPr>
        </p:nvSpPr>
        <p:spPr>
          <a:xfrm>
            <a:off x="612648" y="1600200"/>
            <a:ext cx="8153400" cy="4495800"/>
          </a:xfrm>
        </p:spPr>
        <p:txBody>
          <a:bodyPr/>
          <a:lstStyle>
            <a:lvl1pPr>
              <a:buClr>
                <a:srgbClr val="008000"/>
              </a:buClr>
              <a:defRPr/>
            </a:lvl1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05800" y="381000"/>
            <a:ext cx="732241" cy="638664"/>
          </a:xfrm>
          <a:prstGeom prst="rect">
            <a:avLst/>
          </a:prstGeom>
        </p:spPr>
      </p:pic>
      <p:sp>
        <p:nvSpPr>
          <p:cNvPr id="7"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pPr/>
              <a:t>‹#›</a:t>
            </a:fld>
            <a:endParaRPr lang="en-US" dirty="0"/>
          </a:p>
        </p:txBody>
      </p:sp>
      <p:sp>
        <p:nvSpPr>
          <p:cNvPr id="1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Slide Number Placeholder 9"/>
          <p:cNvSpPr>
            <a:spLocks noGrp="1"/>
          </p:cNvSpPr>
          <p:nvPr>
            <p:ph type="sldNum" sz="quarter" idx="16"/>
          </p:nvPr>
        </p:nvSpPr>
        <p:spPr/>
        <p:txBody>
          <a:bodyPr rtlCol="0"/>
          <a:lstStyle/>
          <a:p>
            <a:fld id="{9EBC64C3-3FC7-4C40-910B-2643F037F02C}" type="slidenum">
              <a:rPr lang="en-US" smtClean="0"/>
              <a:pPr/>
              <a:t>‹#›</a:t>
            </a:fld>
            <a:endParaRPr lang="en-US"/>
          </a:p>
        </p:txBody>
      </p:sp>
      <p:sp>
        <p:nvSpPr>
          <p:cNvPr id="13" name="Footer Placeholder 13"/>
          <p:cNvSpPr txBox="1">
            <a:spLocks/>
          </p:cNvSpPr>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r>
              <a:rPr lang="en-US"/>
              <a:t>CS-FYP    Hamdard University </a:t>
            </a:r>
          </a:p>
        </p:txBody>
      </p:sp>
      <p:sp>
        <p:nvSpPr>
          <p:cNvPr id="12" name="Slide Number Placeholder 11"/>
          <p:cNvSpPr>
            <a:spLocks noGrp="1"/>
          </p:cNvSpPr>
          <p:nvPr>
            <p:ph type="sldNum" sz="quarter" idx="16"/>
          </p:nvPr>
        </p:nvSpPr>
        <p:spPr/>
        <p:txBody>
          <a:bodyPr rtlCol="0"/>
          <a:lstStyle/>
          <a:p>
            <a:fld id="{9EBC64C3-3FC7-4C40-910B-2643F037F02C}"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a:t>Project Name Here</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CS-FYP    Hamdard University </a:t>
            </a:r>
          </a:p>
        </p:txBody>
      </p:sp>
      <p:sp>
        <p:nvSpPr>
          <p:cNvPr id="4" name="Footer Placeholder 3"/>
          <p:cNvSpPr>
            <a:spLocks noGrp="1"/>
          </p:cNvSpPr>
          <p:nvPr>
            <p:ph type="ftr" sz="quarter" idx="11"/>
          </p:nvPr>
        </p:nvSpPr>
        <p:spPr/>
        <p:txBody>
          <a:bodyPr/>
          <a:lstStyle/>
          <a:p>
            <a:r>
              <a:rPr lang="en-US"/>
              <a:t>Project Name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CS-FYP    Hamdard University </a:t>
            </a:r>
          </a:p>
        </p:txBody>
      </p:sp>
      <p:sp>
        <p:nvSpPr>
          <p:cNvPr id="3" name="Footer Placeholder 2"/>
          <p:cNvSpPr>
            <a:spLocks noGrp="1"/>
          </p:cNvSpPr>
          <p:nvPr>
            <p:ph type="ftr" sz="quarter" idx="11"/>
          </p:nvPr>
        </p:nvSpPr>
        <p:spPr/>
        <p:txBody>
          <a:bodyPr/>
          <a:lstStyle/>
          <a:p>
            <a:r>
              <a:rPr lang="en-US"/>
              <a:t>Project Name Here</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r>
              <a:rPr lang="en-US"/>
              <a:t>CS-FYP    Hamdard University </a:t>
            </a:r>
          </a:p>
        </p:txBody>
      </p:sp>
      <p:sp>
        <p:nvSpPr>
          <p:cNvPr id="6" name="Footer Placeholder 5"/>
          <p:cNvSpPr>
            <a:spLocks noGrp="1"/>
          </p:cNvSpPr>
          <p:nvPr>
            <p:ph type="ftr" sz="quarter" idx="11"/>
          </p:nvPr>
        </p:nvSpPr>
        <p:spPr/>
        <p:txBody>
          <a:bodyPr/>
          <a:lstStyle/>
          <a:p>
            <a:r>
              <a:rPr lang="en-US"/>
              <a:t>Project Name Here</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www.who.int/publications/i/item/9789241565257" TargetMode="External"/><Relationship Id="rId1" Type="http://schemas.openxmlformats.org/officeDocument/2006/relationships/slideLayout" Target="../slideLayouts/slideLayout2.xml"/><Relationship Id="rId6" Type="http://schemas.openxmlformats.org/officeDocument/2006/relationships/hyperlink" Target="https://cloud.google.com/" TargetMode="External"/><Relationship Id="rId5" Type="http://schemas.openxmlformats.org/officeDocument/2006/relationships/hyperlink" Target="https://aws.amazon.com/" TargetMode="External"/><Relationship Id="rId4" Type="http://schemas.openxmlformats.org/officeDocument/2006/relationships/hyperlink" Target="https://scikit-learn.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EBC64C3-3FC7-4C40-910B-2643F037F02C}" type="slidenum">
              <a:rPr lang="en-US" smtClean="0"/>
              <a:pPr/>
              <a:t>1</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4436" y="2133600"/>
            <a:ext cx="6339563" cy="2320117"/>
          </a:xfrm>
          <a:prstGeom prst="rect">
            <a:avLst/>
          </a:prstGeom>
        </p:spPr>
      </p:pic>
      <p:sp>
        <p:nvSpPr>
          <p:cNvPr id="6" name="Rectangle 5"/>
          <p:cNvSpPr/>
          <p:nvPr/>
        </p:nvSpPr>
        <p:spPr>
          <a:xfrm>
            <a:off x="2804436" y="1066800"/>
            <a:ext cx="6339563" cy="10668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900" dirty="0">
                <a:solidFill>
                  <a:schemeClr val="bg1"/>
                </a:solidFill>
                <a:latin typeface="Times New Roman" panose="02020603050405020304" pitchFamily="18" charset="0"/>
                <a:ea typeface="Times New Roman" panose="02020603050405020304" pitchFamily="18" charset="0"/>
              </a:rPr>
              <a:t>    </a:t>
            </a:r>
            <a:r>
              <a:rPr lang="en-US" sz="3200" dirty="0" err="1">
                <a:solidFill>
                  <a:schemeClr val="bg1"/>
                </a:solidFill>
                <a:latin typeface="Times New Roman" panose="02020603050405020304" pitchFamily="18" charset="0"/>
                <a:ea typeface="Times New Roman" panose="02020603050405020304" pitchFamily="18" charset="0"/>
              </a:rPr>
              <a:t>GlucoPredict</a:t>
            </a:r>
            <a:r>
              <a:rPr lang="en-US" sz="3200" dirty="0">
                <a:solidFill>
                  <a:schemeClr val="bg1"/>
                </a:solidFill>
                <a:latin typeface="Times New Roman" panose="02020603050405020304" pitchFamily="18" charset="0"/>
                <a:ea typeface="Times New Roman" panose="02020603050405020304" pitchFamily="18" charset="0"/>
              </a:rPr>
              <a:t>: AI- Powered Diabetes Predictor </a:t>
            </a:r>
            <a:endParaRPr lang="en-US" sz="2900" dirty="0">
              <a:solidFill>
                <a:schemeClr val="bg1"/>
              </a:solidFill>
              <a:latin typeface="Times New Roman" panose="02020603050405020304" pitchFamily="18" charset="0"/>
              <a:ea typeface="Times New Roman" panose="02020603050405020304" pitchFamily="18" charset="0"/>
            </a:endParaRPr>
          </a:p>
        </p:txBody>
      </p:sp>
      <p:sp>
        <p:nvSpPr>
          <p:cNvPr id="7" name="TextBox 6"/>
          <p:cNvSpPr txBox="1"/>
          <p:nvPr/>
        </p:nvSpPr>
        <p:spPr>
          <a:xfrm>
            <a:off x="0" y="6020076"/>
            <a:ext cx="5465618" cy="830997"/>
          </a:xfrm>
          <a:prstGeom prst="rect">
            <a:avLst/>
          </a:prstGeom>
          <a:solidFill>
            <a:srgbClr val="008000"/>
          </a:solidFill>
        </p:spPr>
        <p:txBody>
          <a:bodyPr wrap="square" rtlCol="0">
            <a:spAutoFit/>
          </a:bodyPr>
          <a:lstStyle/>
          <a:p>
            <a:pPr algn="ctr"/>
            <a:r>
              <a:rPr lang="en-US" sz="2000" dirty="0">
                <a:solidFill>
                  <a:schemeClr val="bg1"/>
                </a:solidFill>
              </a:rPr>
              <a:t>Department of Computing, FEST</a:t>
            </a:r>
          </a:p>
          <a:p>
            <a:pPr algn="ctr"/>
            <a:r>
              <a:rPr lang="en-US" sz="2800" dirty="0" err="1">
                <a:solidFill>
                  <a:schemeClr val="bg1"/>
                </a:solidFill>
              </a:rPr>
              <a:t>Hamdard</a:t>
            </a:r>
            <a:r>
              <a:rPr lang="en-US" sz="2800" baseline="0" dirty="0">
                <a:solidFill>
                  <a:schemeClr val="bg1"/>
                </a:solidFill>
              </a:rPr>
              <a:t> University </a:t>
            </a:r>
            <a:r>
              <a:rPr lang="en-US" sz="2800" dirty="0">
                <a:solidFill>
                  <a:schemeClr val="bg1"/>
                </a:solidFill>
              </a:rPr>
              <a:t>  </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027" y="3124200"/>
            <a:ext cx="1572567" cy="1371600"/>
          </a:xfrm>
          <a:prstGeom prst="rect">
            <a:avLst/>
          </a:prstGeom>
        </p:spPr>
      </p:pic>
      <p:sp>
        <p:nvSpPr>
          <p:cNvPr id="9" name="TextBox 8"/>
          <p:cNvSpPr txBox="1"/>
          <p:nvPr/>
        </p:nvSpPr>
        <p:spPr>
          <a:xfrm>
            <a:off x="4800600" y="4696637"/>
            <a:ext cx="3886200" cy="830997"/>
          </a:xfrm>
          <a:prstGeom prst="rect">
            <a:avLst/>
          </a:prstGeom>
          <a:noFill/>
        </p:spPr>
        <p:txBody>
          <a:bodyPr wrap="square" rtlCol="0">
            <a:spAutoFit/>
          </a:bodyPr>
          <a:lstStyle/>
          <a:p>
            <a:pPr algn="ctr"/>
            <a:r>
              <a:rPr lang="en-US" sz="1600" dirty="0"/>
              <a:t>Muhammad Moiez Siddiqui (2270-2021)</a:t>
            </a:r>
          </a:p>
          <a:p>
            <a:pPr algn="ctr"/>
            <a:r>
              <a:rPr lang="en-US" sz="1600" dirty="0"/>
              <a:t>Muhammad Hassan bin Sabih (2203-2021)</a:t>
            </a:r>
          </a:p>
          <a:p>
            <a:pPr algn="ctr"/>
            <a:r>
              <a:rPr lang="en-US" sz="1600" dirty="0"/>
              <a:t>Supervisor: Dr. Khurram Iqbal </a:t>
            </a:r>
          </a:p>
        </p:txBody>
      </p:sp>
      <p:sp>
        <p:nvSpPr>
          <p:cNvPr id="10" name="Isosceles Triangle 9"/>
          <p:cNvSpPr/>
          <p:nvPr/>
        </p:nvSpPr>
        <p:spPr>
          <a:xfrm flipV="1">
            <a:off x="2209800" y="1066800"/>
            <a:ext cx="1143000" cy="106680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2424622" cy="523220"/>
          </a:xfrm>
          <a:prstGeom prst="rect">
            <a:avLst/>
          </a:prstGeom>
          <a:solidFill>
            <a:srgbClr val="F86308"/>
          </a:solidFill>
        </p:spPr>
        <p:txBody>
          <a:bodyPr wrap="square" rtlCol="0">
            <a:spAutoFit/>
          </a:bodyPr>
          <a:lstStyle/>
          <a:p>
            <a:pPr algn="ctr"/>
            <a:r>
              <a:rPr lang="en-US" sz="2800" b="1" dirty="0">
                <a:solidFill>
                  <a:schemeClr val="bg1"/>
                </a:solidFill>
                <a:latin typeface="Calibri" pitchFamily="34" charset="0"/>
              </a:rPr>
              <a:t>FYP</a:t>
            </a:r>
          </a:p>
        </p:txBody>
      </p:sp>
      <p:sp>
        <p:nvSpPr>
          <p:cNvPr id="12" name="Isosceles Triangle 11"/>
          <p:cNvSpPr/>
          <p:nvPr/>
        </p:nvSpPr>
        <p:spPr>
          <a:xfrm flipV="1">
            <a:off x="4894118" y="6020076"/>
            <a:ext cx="1143000" cy="83792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062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254B5-0E0D-E7DA-AAA7-93779CCAE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1A595-0BE1-0916-7B58-3573ADF584DD}"/>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238C9D91-A2C5-4CFA-68B5-ED67D813EEA3}"/>
              </a:ext>
            </a:extLst>
          </p:cNvPr>
          <p:cNvSpPr>
            <a:spLocks noGrp="1"/>
          </p:cNvSpPr>
          <p:nvPr>
            <p:ph sz="quarter" idx="1"/>
          </p:nvPr>
        </p:nvSpPr>
        <p:spPr/>
        <p:txBody>
          <a:bodyPr>
            <a:normAutofit fontScale="92500" lnSpcReduction="10000"/>
          </a:bodyPr>
          <a:lstStyle/>
          <a:p>
            <a:r>
              <a:rPr lang="en-US" dirty="0"/>
              <a:t>The use of AI technology has catalyzed a great leap in the fields of predicting and managing diseases in medicine. Many AI based applications are designed to assist in the diagnosis of various health issues, as well as aid in personal health optimization and delivering better services to patients in general. Thus, predictive tools specifically designed for early diagnosis of diabetes are yet to be developed. This literature review discusses the available tools, compares them by their approaches, and presents the contribution of </a:t>
            </a:r>
            <a:r>
              <a:rPr lang="en-US" dirty="0" err="1"/>
              <a:t>GlucoPredict</a:t>
            </a:r>
            <a:r>
              <a:rPr lang="en-US" dirty="0"/>
              <a:t> in predicting and controlling diabetes risk.</a:t>
            </a:r>
          </a:p>
        </p:txBody>
      </p:sp>
      <p:sp>
        <p:nvSpPr>
          <p:cNvPr id="4" name="Footer Placeholder 3">
            <a:extLst>
              <a:ext uri="{FF2B5EF4-FFF2-40B4-BE49-F238E27FC236}">
                <a16:creationId xmlns:a16="http://schemas.microsoft.com/office/drawing/2014/main" id="{EA53D2C2-53FC-8CD8-BAB4-05A87E3D90A9}"/>
              </a:ext>
            </a:extLst>
          </p:cNvPr>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a:extLst>
              <a:ext uri="{FF2B5EF4-FFF2-40B4-BE49-F238E27FC236}">
                <a16:creationId xmlns:a16="http://schemas.microsoft.com/office/drawing/2014/main" id="{0A58433C-3C21-EAC2-80B7-7F921FB19F81}"/>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10</a:t>
            </a:fld>
            <a:endParaRPr lang="en-US" dirty="0"/>
          </a:p>
        </p:txBody>
      </p:sp>
      <p:sp>
        <p:nvSpPr>
          <p:cNvPr id="6" name="Date Placeholder 5">
            <a:extLst>
              <a:ext uri="{FF2B5EF4-FFF2-40B4-BE49-F238E27FC236}">
                <a16:creationId xmlns:a16="http://schemas.microsoft.com/office/drawing/2014/main" id="{41089FE8-FB93-D0E9-D495-2CE1E321A1FD}"/>
              </a:ext>
            </a:extLst>
          </p:cNvPr>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97261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8049-3C23-E759-1271-1F151B615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44E8E-EAE8-110C-B0D8-ECAC3C292DA1}"/>
              </a:ext>
            </a:extLst>
          </p:cNvPr>
          <p:cNvSpPr>
            <a:spLocks noGrp="1"/>
          </p:cNvSpPr>
          <p:nvPr>
            <p:ph type="title"/>
          </p:nvPr>
        </p:nvSpPr>
        <p:spPr/>
        <p:txBody>
          <a:bodyPr/>
          <a:lstStyle/>
          <a:p>
            <a:r>
              <a:rPr lang="en-US" dirty="0"/>
              <a:t>Demo of 100% of Work</a:t>
            </a:r>
          </a:p>
        </p:txBody>
      </p:sp>
      <p:sp>
        <p:nvSpPr>
          <p:cNvPr id="4" name="Footer Placeholder 3">
            <a:extLst>
              <a:ext uri="{FF2B5EF4-FFF2-40B4-BE49-F238E27FC236}">
                <a16:creationId xmlns:a16="http://schemas.microsoft.com/office/drawing/2014/main" id="{377D837E-1E14-BDE9-617D-BEF368C4B642}"/>
              </a:ext>
            </a:extLst>
          </p:cNvPr>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a:extLst>
              <a:ext uri="{FF2B5EF4-FFF2-40B4-BE49-F238E27FC236}">
                <a16:creationId xmlns:a16="http://schemas.microsoft.com/office/drawing/2014/main" id="{82ABE682-0AEB-4C89-5BCF-5FE9F27884D6}"/>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11</a:t>
            </a:fld>
            <a:endParaRPr lang="en-US" dirty="0"/>
          </a:p>
        </p:txBody>
      </p:sp>
      <p:sp>
        <p:nvSpPr>
          <p:cNvPr id="6" name="Date Placeholder 5">
            <a:extLst>
              <a:ext uri="{FF2B5EF4-FFF2-40B4-BE49-F238E27FC236}">
                <a16:creationId xmlns:a16="http://schemas.microsoft.com/office/drawing/2014/main" id="{961DCAC2-9BEE-E5D7-8D1F-F14E78B5E123}"/>
              </a:ext>
            </a:extLst>
          </p:cNvPr>
          <p:cNvSpPr>
            <a:spLocks noGrp="1"/>
          </p:cNvSpPr>
          <p:nvPr>
            <p:ph type="dt" sz="half" idx="10"/>
          </p:nvPr>
        </p:nvSpPr>
        <p:spPr/>
        <p:txBody>
          <a:bodyPr/>
          <a:lstStyle/>
          <a:p>
            <a:r>
              <a:rPr lang="en-US" dirty="0"/>
              <a:t>SE-FYP    Hamdard University </a:t>
            </a:r>
          </a:p>
        </p:txBody>
      </p:sp>
      <p:pic>
        <p:nvPicPr>
          <p:cNvPr id="8" name="Picture 7">
            <a:extLst>
              <a:ext uri="{FF2B5EF4-FFF2-40B4-BE49-F238E27FC236}">
                <a16:creationId xmlns:a16="http://schemas.microsoft.com/office/drawing/2014/main" id="{CE9CDD4C-33D4-F312-A8B1-71FD971E71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23" y="1517715"/>
            <a:ext cx="2971800" cy="4883085"/>
          </a:xfrm>
          <a:prstGeom prst="rect">
            <a:avLst/>
          </a:prstGeom>
        </p:spPr>
      </p:pic>
      <p:pic>
        <p:nvPicPr>
          <p:cNvPr id="10" name="Picture 9">
            <a:extLst>
              <a:ext uri="{FF2B5EF4-FFF2-40B4-BE49-F238E27FC236}">
                <a16:creationId xmlns:a16="http://schemas.microsoft.com/office/drawing/2014/main" id="{7A056B0F-AB3E-B237-92B7-3F65EFCC7D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78585" y="1517715"/>
            <a:ext cx="2894452" cy="4800600"/>
          </a:xfrm>
          <a:prstGeom prst="rect">
            <a:avLst/>
          </a:prstGeom>
        </p:spPr>
      </p:pic>
      <p:pic>
        <p:nvPicPr>
          <p:cNvPr id="12" name="Picture 11">
            <a:extLst>
              <a:ext uri="{FF2B5EF4-FFF2-40B4-BE49-F238E27FC236}">
                <a16:creationId xmlns:a16="http://schemas.microsoft.com/office/drawing/2014/main" id="{8B035D75-22D6-25E1-EF16-5B69A3A204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58492" y="1517715"/>
            <a:ext cx="2754085" cy="4883085"/>
          </a:xfrm>
          <a:prstGeom prst="rect">
            <a:avLst/>
          </a:prstGeom>
        </p:spPr>
      </p:pic>
    </p:spTree>
    <p:extLst>
      <p:ext uri="{BB962C8B-B14F-4D97-AF65-F5344CB8AC3E}">
        <p14:creationId xmlns:p14="http://schemas.microsoft.com/office/powerpoint/2010/main" val="81323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3CE79D2-7A0E-6885-FCC6-7AF6E883F72C}"/>
              </a:ext>
            </a:extLst>
          </p:cNvPr>
          <p:cNvSpPr>
            <a:spLocks noGrp="1"/>
          </p:cNvSpPr>
          <p:nvPr>
            <p:ph type="dt" sz="half" idx="10"/>
          </p:nvPr>
        </p:nvSpPr>
        <p:spPr/>
        <p:txBody>
          <a:bodyPr/>
          <a:lstStyle/>
          <a:p>
            <a:r>
              <a:rPr lang="en-US" dirty="0"/>
              <a:t>SE-FYP    Hamdard University </a:t>
            </a:r>
          </a:p>
        </p:txBody>
      </p:sp>
      <p:sp>
        <p:nvSpPr>
          <p:cNvPr id="4" name="Footer Placeholder 3">
            <a:extLst>
              <a:ext uri="{FF2B5EF4-FFF2-40B4-BE49-F238E27FC236}">
                <a16:creationId xmlns:a16="http://schemas.microsoft.com/office/drawing/2014/main" id="{F3CC63CA-7A2F-8F1E-98F7-87104D40F396}"/>
              </a:ext>
            </a:extLst>
          </p:cNvPr>
          <p:cNvSpPr>
            <a:spLocks noGrp="1"/>
          </p:cNvSpPr>
          <p:nvPr>
            <p:ph type="ftr" sz="quarter" idx="11"/>
          </p:nvPr>
        </p:nvSpPr>
        <p:spPr/>
        <p:txBody>
          <a:bodyPr/>
          <a:lstStyle/>
          <a:p>
            <a:r>
              <a:rPr lang="en-US" dirty="0" err="1"/>
              <a:t>GlucoPredict</a:t>
            </a:r>
            <a:r>
              <a:rPr lang="en-US" dirty="0"/>
              <a:t>: AI – Powered Diabetes Predictor </a:t>
            </a:r>
            <a:endParaRPr lang="en-US" dirty="0">
              <a:effectLst/>
            </a:endParaRPr>
          </a:p>
        </p:txBody>
      </p:sp>
      <p:sp>
        <p:nvSpPr>
          <p:cNvPr id="5" name="Slide Number Placeholder 4">
            <a:extLst>
              <a:ext uri="{FF2B5EF4-FFF2-40B4-BE49-F238E27FC236}">
                <a16:creationId xmlns:a16="http://schemas.microsoft.com/office/drawing/2014/main" id="{7A71776A-6412-C48F-9D36-5E9C942DFC6A}"/>
              </a:ext>
            </a:extLst>
          </p:cNvPr>
          <p:cNvSpPr>
            <a:spLocks noGrp="1"/>
          </p:cNvSpPr>
          <p:nvPr>
            <p:ph type="sldNum" sz="quarter" idx="12"/>
          </p:nvPr>
        </p:nvSpPr>
        <p:spPr/>
        <p:txBody>
          <a:bodyPr/>
          <a:lstStyle/>
          <a:p>
            <a:fld id="{9EBC64C3-3FC7-4C40-910B-2643F037F02C}" type="slidenum">
              <a:rPr lang="en-US" smtClean="0"/>
              <a:pPr/>
              <a:t>12</a:t>
            </a:fld>
            <a:endParaRPr lang="en-US" dirty="0"/>
          </a:p>
        </p:txBody>
      </p:sp>
      <p:pic>
        <p:nvPicPr>
          <p:cNvPr id="8" name="Picture 7">
            <a:extLst>
              <a:ext uri="{FF2B5EF4-FFF2-40B4-BE49-F238E27FC236}">
                <a16:creationId xmlns:a16="http://schemas.microsoft.com/office/drawing/2014/main" id="{CFD0530F-8D00-8D9A-9C83-B2F7E36CC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74" y="1524000"/>
            <a:ext cx="3438426" cy="4876800"/>
          </a:xfrm>
          <a:prstGeom prst="rect">
            <a:avLst/>
          </a:prstGeom>
        </p:spPr>
      </p:pic>
      <p:pic>
        <p:nvPicPr>
          <p:cNvPr id="10" name="Picture 9">
            <a:extLst>
              <a:ext uri="{FF2B5EF4-FFF2-40B4-BE49-F238E27FC236}">
                <a16:creationId xmlns:a16="http://schemas.microsoft.com/office/drawing/2014/main" id="{E8963232-0581-F9D1-7F66-D23E2F287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524000"/>
            <a:ext cx="3457815" cy="4800601"/>
          </a:xfrm>
          <a:prstGeom prst="rect">
            <a:avLst/>
          </a:prstGeom>
        </p:spPr>
      </p:pic>
    </p:spTree>
    <p:extLst>
      <p:ext uri="{BB962C8B-B14F-4D97-AF65-F5344CB8AC3E}">
        <p14:creationId xmlns:p14="http://schemas.microsoft.com/office/powerpoint/2010/main" val="113968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A4218-791E-0B61-ACE7-1CF9C7CB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92C40-79B7-B5FD-DE62-4C3165514122}"/>
              </a:ext>
            </a:extLst>
          </p:cNvPr>
          <p:cNvSpPr>
            <a:spLocks noGrp="1"/>
          </p:cNvSpPr>
          <p:nvPr>
            <p:ph type="title"/>
          </p:nvPr>
        </p:nvSpPr>
        <p:spPr/>
        <p:txBody>
          <a:bodyPr>
            <a:normAutofit fontScale="90000"/>
          </a:bodyPr>
          <a:lstStyle/>
          <a:p>
            <a:r>
              <a:rPr lang="en-US" dirty="0"/>
              <a:t>Experimental Evaluations &amp; Results</a:t>
            </a:r>
          </a:p>
        </p:txBody>
      </p:sp>
      <p:sp>
        <p:nvSpPr>
          <p:cNvPr id="3" name="Content Placeholder 2">
            <a:extLst>
              <a:ext uri="{FF2B5EF4-FFF2-40B4-BE49-F238E27FC236}">
                <a16:creationId xmlns:a16="http://schemas.microsoft.com/office/drawing/2014/main" id="{C9E8D5E5-C410-0640-FDF9-731653518CD9}"/>
              </a:ext>
            </a:extLst>
          </p:cNvPr>
          <p:cNvSpPr>
            <a:spLocks noGrp="1"/>
          </p:cNvSpPr>
          <p:nvPr>
            <p:ph sz="quarter" idx="1"/>
          </p:nvPr>
        </p:nvSpPr>
        <p:spPr>
          <a:xfrm>
            <a:off x="152400" y="1524000"/>
            <a:ext cx="8610601" cy="4475018"/>
          </a:xfrm>
        </p:spPr>
        <p:txBody>
          <a:bodyPr>
            <a:normAutofit/>
          </a:bodyPr>
          <a:lstStyle/>
          <a:p>
            <a:pPr marL="514350" indent="-514350">
              <a:buFont typeface="+mj-lt"/>
              <a:buAutoNum type="arabicPeriod"/>
            </a:pPr>
            <a:r>
              <a:rPr lang="en-US" sz="2200" b="1" dirty="0"/>
              <a:t>Evaluation Testbed: </a:t>
            </a:r>
          </a:p>
          <a:p>
            <a:r>
              <a:rPr lang="en-US" sz="2000" b="1" dirty="0"/>
              <a:t>ML Model:</a:t>
            </a:r>
            <a:r>
              <a:rPr lang="en-US" sz="2000" dirty="0"/>
              <a:t> Trained using TensorFlow &amp; Scikit-learn</a:t>
            </a:r>
          </a:p>
          <a:p>
            <a:r>
              <a:rPr lang="en-US" sz="2000" b="1" dirty="0"/>
              <a:t>Test Devices:</a:t>
            </a:r>
            <a:r>
              <a:rPr lang="en-US" sz="2000" dirty="0"/>
              <a:t> Android smartphones (Android 11+)</a:t>
            </a:r>
          </a:p>
          <a:p>
            <a:r>
              <a:rPr lang="en-US" sz="2000" b="1" dirty="0"/>
              <a:t>Backend Hosting:</a:t>
            </a:r>
            <a:r>
              <a:rPr lang="en-US" sz="2000" dirty="0"/>
              <a:t> AWS EC2 virtual machine</a:t>
            </a:r>
          </a:p>
          <a:p>
            <a:r>
              <a:rPr lang="en-US" sz="2000" b="1" dirty="0"/>
              <a:t>Database:</a:t>
            </a:r>
            <a:r>
              <a:rPr lang="en-US" sz="2000" dirty="0"/>
              <a:t> Firebase &amp; AWS DynamoDB</a:t>
            </a:r>
          </a:p>
          <a:p>
            <a:r>
              <a:rPr lang="en-US" sz="2000" b="1" dirty="0"/>
              <a:t>Tools Used:</a:t>
            </a:r>
            <a:r>
              <a:rPr lang="en-US" sz="2000" dirty="0"/>
              <a:t> Postman, Android Emulator, </a:t>
            </a:r>
            <a:r>
              <a:rPr lang="en-US" sz="2000" dirty="0" err="1"/>
              <a:t>Jupyter</a:t>
            </a:r>
            <a:r>
              <a:rPr lang="en-US" sz="2000" dirty="0"/>
              <a:t> Notebook</a:t>
            </a:r>
          </a:p>
          <a:p>
            <a:r>
              <a:rPr lang="en-US" sz="2000" b="1" dirty="0"/>
              <a:t>Test Users:</a:t>
            </a:r>
            <a:r>
              <a:rPr lang="en-US" sz="2000" dirty="0"/>
              <a:t> 10 simulated patient profiles</a:t>
            </a:r>
          </a:p>
          <a:p>
            <a:pPr marL="0" indent="0">
              <a:buNone/>
            </a:pPr>
            <a:r>
              <a:rPr lang="en-US" sz="1600" b="1" dirty="0">
                <a:solidFill>
                  <a:srgbClr val="008000"/>
                </a:solidFill>
              </a:rPr>
              <a:t>2.  </a:t>
            </a:r>
            <a:r>
              <a:rPr lang="en-US" sz="2200" b="1" dirty="0"/>
              <a:t>Key Performance Results:</a:t>
            </a:r>
          </a:p>
          <a:p>
            <a:pPr marL="0" indent="0">
              <a:buNone/>
            </a:pPr>
            <a:endParaRPr lang="en-US" b="1" dirty="0"/>
          </a:p>
          <a:p>
            <a:endParaRPr lang="en-US" dirty="0"/>
          </a:p>
        </p:txBody>
      </p:sp>
      <p:sp>
        <p:nvSpPr>
          <p:cNvPr id="4" name="Footer Placeholder 3">
            <a:extLst>
              <a:ext uri="{FF2B5EF4-FFF2-40B4-BE49-F238E27FC236}">
                <a16:creationId xmlns:a16="http://schemas.microsoft.com/office/drawing/2014/main" id="{0EA1940C-B8E2-0A4F-42D8-DEED2E581725}"/>
              </a:ext>
            </a:extLst>
          </p:cNvPr>
          <p:cNvSpPr>
            <a:spLocks noGrp="1"/>
          </p:cNvSpPr>
          <p:nvPr>
            <p:ph type="ftr" sz="quarter" idx="11"/>
          </p:nvPr>
        </p:nvSpPr>
        <p:spPr>
          <a:xfrm>
            <a:off x="381000" y="6553200"/>
            <a:ext cx="5410200" cy="288925"/>
          </a:xfrm>
        </p:spPr>
        <p:txBody>
          <a:bodyPr/>
          <a:lstStyle/>
          <a:p>
            <a:r>
              <a:rPr lang="en-US" dirty="0" err="1"/>
              <a:t>GlucoPredict</a:t>
            </a:r>
            <a:r>
              <a:rPr lang="en-US" dirty="0"/>
              <a:t>: AI – Powered Diabetes Predictor </a:t>
            </a:r>
          </a:p>
        </p:txBody>
      </p:sp>
      <p:sp>
        <p:nvSpPr>
          <p:cNvPr id="5" name="Slide Number Placeholder 4">
            <a:extLst>
              <a:ext uri="{FF2B5EF4-FFF2-40B4-BE49-F238E27FC236}">
                <a16:creationId xmlns:a16="http://schemas.microsoft.com/office/drawing/2014/main" id="{DB34E641-254D-2C20-E6F9-CDB73BF0E91A}"/>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13</a:t>
            </a:fld>
            <a:endParaRPr lang="en-US" dirty="0"/>
          </a:p>
        </p:txBody>
      </p:sp>
      <p:sp>
        <p:nvSpPr>
          <p:cNvPr id="6" name="Date Placeholder 5">
            <a:extLst>
              <a:ext uri="{FF2B5EF4-FFF2-40B4-BE49-F238E27FC236}">
                <a16:creationId xmlns:a16="http://schemas.microsoft.com/office/drawing/2014/main" id="{34184363-9858-004E-DEDE-D5DCA338F9CE}"/>
              </a:ext>
            </a:extLst>
          </p:cNvPr>
          <p:cNvSpPr>
            <a:spLocks noGrp="1"/>
          </p:cNvSpPr>
          <p:nvPr>
            <p:ph type="dt" sz="half" idx="10"/>
          </p:nvPr>
        </p:nvSpPr>
        <p:spPr>
          <a:xfrm>
            <a:off x="6248400" y="6537325"/>
            <a:ext cx="2514600" cy="304800"/>
          </a:xfrm>
        </p:spPr>
        <p:txBody>
          <a:bodyPr/>
          <a:lstStyle/>
          <a:p>
            <a:r>
              <a:rPr lang="en-US" dirty="0"/>
              <a:t>SE-FYP    Hamdard University </a:t>
            </a:r>
          </a:p>
        </p:txBody>
      </p:sp>
      <p:graphicFrame>
        <p:nvGraphicFramePr>
          <p:cNvPr id="7" name="Table 6">
            <a:extLst>
              <a:ext uri="{FF2B5EF4-FFF2-40B4-BE49-F238E27FC236}">
                <a16:creationId xmlns:a16="http://schemas.microsoft.com/office/drawing/2014/main" id="{0965B356-12DA-3AA6-BBC5-6CA61FF7E771}"/>
              </a:ext>
            </a:extLst>
          </p:cNvPr>
          <p:cNvGraphicFramePr>
            <a:graphicFrameLocks noGrp="1"/>
          </p:cNvGraphicFramePr>
          <p:nvPr>
            <p:extLst>
              <p:ext uri="{D42A27DB-BD31-4B8C-83A1-F6EECF244321}">
                <p14:modId xmlns:p14="http://schemas.microsoft.com/office/powerpoint/2010/main" val="3660205356"/>
              </p:ext>
            </p:extLst>
          </p:nvPr>
        </p:nvGraphicFramePr>
        <p:xfrm>
          <a:off x="914400" y="4708525"/>
          <a:ext cx="6781800" cy="1828800"/>
        </p:xfrm>
        <a:graphic>
          <a:graphicData uri="http://schemas.openxmlformats.org/drawingml/2006/table">
            <a:tbl>
              <a:tblPr firstRow="1" bandRow="1">
                <a:tableStyleId>{5C22544A-7EE6-4342-B048-85BDC9FD1C3A}</a:tableStyleId>
              </a:tblPr>
              <a:tblGrid>
                <a:gridCol w="3390900">
                  <a:extLst>
                    <a:ext uri="{9D8B030D-6E8A-4147-A177-3AD203B41FA5}">
                      <a16:colId xmlns:a16="http://schemas.microsoft.com/office/drawing/2014/main" val="918309137"/>
                    </a:ext>
                  </a:extLst>
                </a:gridCol>
                <a:gridCol w="3390900">
                  <a:extLst>
                    <a:ext uri="{9D8B030D-6E8A-4147-A177-3AD203B41FA5}">
                      <a16:colId xmlns:a16="http://schemas.microsoft.com/office/drawing/2014/main" val="148139219"/>
                    </a:ext>
                  </a:extLst>
                </a:gridCol>
              </a:tblGrid>
              <a:tr h="289560">
                <a:tc>
                  <a:txBody>
                    <a:bodyPr/>
                    <a:lstStyle/>
                    <a:p>
                      <a:r>
                        <a:rPr lang="en-US" dirty="0"/>
                        <a:t>Metric</a:t>
                      </a:r>
                    </a:p>
                  </a:txBody>
                  <a:tcPr/>
                </a:tc>
                <a:tc>
                  <a:txBody>
                    <a:bodyPr/>
                    <a:lstStyle/>
                    <a:p>
                      <a:r>
                        <a:rPr lang="en-US" dirty="0"/>
                        <a:t>Results </a:t>
                      </a:r>
                    </a:p>
                  </a:txBody>
                  <a:tcPr/>
                </a:tc>
                <a:extLst>
                  <a:ext uri="{0D108BD9-81ED-4DB2-BD59-A6C34878D82A}">
                    <a16:rowId xmlns:a16="http://schemas.microsoft.com/office/drawing/2014/main" val="3608992203"/>
                  </a:ext>
                </a:extLst>
              </a:tr>
              <a:tr h="289560">
                <a:tc>
                  <a:txBody>
                    <a:bodyPr/>
                    <a:lstStyle/>
                    <a:p>
                      <a:r>
                        <a:rPr lang="en-US" dirty="0"/>
                        <a:t>Prediction Accuracy </a:t>
                      </a:r>
                    </a:p>
                  </a:txBody>
                  <a:tcPr/>
                </a:tc>
                <a:tc>
                  <a:txBody>
                    <a:bodyPr/>
                    <a:lstStyle/>
                    <a:p>
                      <a:r>
                        <a:rPr lang="en-US" dirty="0"/>
                        <a:t>87%</a:t>
                      </a:r>
                    </a:p>
                  </a:txBody>
                  <a:tcPr/>
                </a:tc>
                <a:extLst>
                  <a:ext uri="{0D108BD9-81ED-4DB2-BD59-A6C34878D82A}">
                    <a16:rowId xmlns:a16="http://schemas.microsoft.com/office/drawing/2014/main" val="3225201373"/>
                  </a:ext>
                </a:extLst>
              </a:tr>
              <a:tr h="289560">
                <a:tc>
                  <a:txBody>
                    <a:bodyPr/>
                    <a:lstStyle/>
                    <a:p>
                      <a:r>
                        <a:rPr lang="en-US" dirty="0"/>
                        <a:t>Average Response Time </a:t>
                      </a:r>
                    </a:p>
                  </a:txBody>
                  <a:tcPr/>
                </a:tc>
                <a:tc>
                  <a:txBody>
                    <a:bodyPr/>
                    <a:lstStyle/>
                    <a:p>
                      <a:r>
                        <a:rPr lang="en-US" dirty="0"/>
                        <a:t>1 minute </a:t>
                      </a:r>
                    </a:p>
                  </a:txBody>
                  <a:tcPr/>
                </a:tc>
                <a:extLst>
                  <a:ext uri="{0D108BD9-81ED-4DB2-BD59-A6C34878D82A}">
                    <a16:rowId xmlns:a16="http://schemas.microsoft.com/office/drawing/2014/main" val="4080972446"/>
                  </a:ext>
                </a:extLst>
              </a:tr>
              <a:tr h="289560">
                <a:tc>
                  <a:txBody>
                    <a:bodyPr/>
                    <a:lstStyle/>
                    <a:p>
                      <a:r>
                        <a:rPr lang="en-US" dirty="0"/>
                        <a:t>Uptime Availability </a:t>
                      </a:r>
                    </a:p>
                  </a:txBody>
                  <a:tcPr/>
                </a:tc>
                <a:tc>
                  <a:txBody>
                    <a:bodyPr/>
                    <a:lstStyle/>
                    <a:p>
                      <a:r>
                        <a:rPr lang="en-US" dirty="0"/>
                        <a:t>99% </a:t>
                      </a:r>
                    </a:p>
                  </a:txBody>
                  <a:tcPr/>
                </a:tc>
                <a:extLst>
                  <a:ext uri="{0D108BD9-81ED-4DB2-BD59-A6C34878D82A}">
                    <a16:rowId xmlns:a16="http://schemas.microsoft.com/office/drawing/2014/main" val="2218200462"/>
                  </a:ext>
                </a:extLst>
              </a:tr>
              <a:tr h="289560">
                <a:tc>
                  <a:txBody>
                    <a:bodyPr/>
                    <a:lstStyle/>
                    <a:p>
                      <a:r>
                        <a:rPr lang="en-US" dirty="0"/>
                        <a:t>User Satisfaction </a:t>
                      </a:r>
                    </a:p>
                  </a:txBody>
                  <a:tcPr/>
                </a:tc>
                <a:tc>
                  <a:txBody>
                    <a:bodyPr/>
                    <a:lstStyle/>
                    <a:p>
                      <a:r>
                        <a:rPr lang="en-US" dirty="0"/>
                        <a:t>Positive feedback from test users</a:t>
                      </a:r>
                    </a:p>
                  </a:txBody>
                  <a:tcPr/>
                </a:tc>
                <a:extLst>
                  <a:ext uri="{0D108BD9-81ED-4DB2-BD59-A6C34878D82A}">
                    <a16:rowId xmlns:a16="http://schemas.microsoft.com/office/drawing/2014/main" val="1922158463"/>
                  </a:ext>
                </a:extLst>
              </a:tr>
            </a:tbl>
          </a:graphicData>
        </a:graphic>
      </p:graphicFrame>
    </p:spTree>
    <p:extLst>
      <p:ext uri="{BB962C8B-B14F-4D97-AF65-F5344CB8AC3E}">
        <p14:creationId xmlns:p14="http://schemas.microsoft.com/office/powerpoint/2010/main" val="159918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78C6B-27BC-7FC4-1A06-8C044B48B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A5DA0-0662-E19B-FBEE-BE8105A09110}"/>
              </a:ext>
            </a:extLst>
          </p:cNvPr>
          <p:cNvSpPr>
            <a:spLocks noGrp="1"/>
          </p:cNvSpPr>
          <p:nvPr>
            <p:ph type="title"/>
          </p:nvPr>
        </p:nvSpPr>
        <p:spPr/>
        <p:txBody>
          <a:bodyPr>
            <a:normAutofit/>
          </a:bodyPr>
          <a:lstStyle/>
          <a:p>
            <a:r>
              <a:rPr lang="en-US" dirty="0"/>
              <a:t>Test Plan</a:t>
            </a:r>
          </a:p>
        </p:txBody>
      </p:sp>
      <p:sp>
        <p:nvSpPr>
          <p:cNvPr id="4" name="Footer Placeholder 3">
            <a:extLst>
              <a:ext uri="{FF2B5EF4-FFF2-40B4-BE49-F238E27FC236}">
                <a16:creationId xmlns:a16="http://schemas.microsoft.com/office/drawing/2014/main" id="{1E7190C4-3FAE-133E-553B-679A096AFDE5}"/>
              </a:ext>
            </a:extLst>
          </p:cNvPr>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a:extLst>
              <a:ext uri="{FF2B5EF4-FFF2-40B4-BE49-F238E27FC236}">
                <a16:creationId xmlns:a16="http://schemas.microsoft.com/office/drawing/2014/main" id="{2A90A686-A57E-889C-FFFC-EFA8B2998DFC}"/>
              </a:ext>
            </a:extLst>
          </p:cNvPr>
          <p:cNvSpPr>
            <a:spLocks noGrp="1"/>
          </p:cNvSpPr>
          <p:nvPr>
            <p:ph type="sldNum" sz="quarter" idx="12"/>
          </p:nvPr>
        </p:nvSpPr>
        <p:spPr/>
        <p:txBody>
          <a:bodyPr>
            <a:normAutofit fontScale="62500" lnSpcReduction="20000"/>
          </a:bodyPr>
          <a:lstStyle/>
          <a:p>
            <a:fld id="{9EBC64C3-3FC7-4C40-910B-2643F037F02C}" type="slidenum">
              <a:rPr lang="en-US" smtClean="0"/>
              <a:pPr/>
              <a:t>14</a:t>
            </a:fld>
            <a:endParaRPr lang="en-US" dirty="0"/>
          </a:p>
        </p:txBody>
      </p:sp>
      <p:sp>
        <p:nvSpPr>
          <p:cNvPr id="6" name="Date Placeholder 5">
            <a:extLst>
              <a:ext uri="{FF2B5EF4-FFF2-40B4-BE49-F238E27FC236}">
                <a16:creationId xmlns:a16="http://schemas.microsoft.com/office/drawing/2014/main" id="{EE58C66E-4400-01CD-BDDA-A884FA3B8EA7}"/>
              </a:ext>
            </a:extLst>
          </p:cNvPr>
          <p:cNvSpPr>
            <a:spLocks noGrp="1"/>
          </p:cNvSpPr>
          <p:nvPr>
            <p:ph type="dt" sz="half" idx="10"/>
          </p:nvPr>
        </p:nvSpPr>
        <p:spPr/>
        <p:txBody>
          <a:bodyPr/>
          <a:lstStyle/>
          <a:p>
            <a:r>
              <a:rPr lang="en-US" dirty="0"/>
              <a:t>SE-FYP    Hamdard University </a:t>
            </a:r>
          </a:p>
        </p:txBody>
      </p:sp>
      <p:sp>
        <p:nvSpPr>
          <p:cNvPr id="9" name="Content Placeholder 8">
            <a:extLst>
              <a:ext uri="{FF2B5EF4-FFF2-40B4-BE49-F238E27FC236}">
                <a16:creationId xmlns:a16="http://schemas.microsoft.com/office/drawing/2014/main" id="{4FD1E613-F76A-AEFE-78BD-0F9BE8F40418}"/>
              </a:ext>
            </a:extLst>
          </p:cNvPr>
          <p:cNvSpPr>
            <a:spLocks noGrp="1"/>
          </p:cNvSpPr>
          <p:nvPr>
            <p:ph sz="quarter" idx="1"/>
          </p:nvPr>
        </p:nvSpPr>
        <p:spPr/>
        <p:txBody>
          <a:bodyPr/>
          <a:lstStyle/>
          <a:p>
            <a:r>
              <a:rPr lang="en-US" dirty="0"/>
              <a:t>Software Test Plan: </a:t>
            </a:r>
          </a:p>
          <a:p>
            <a:endParaRPr lang="en-US" dirty="0"/>
          </a:p>
        </p:txBody>
      </p:sp>
      <p:graphicFrame>
        <p:nvGraphicFramePr>
          <p:cNvPr id="10" name="Table 9">
            <a:extLst>
              <a:ext uri="{FF2B5EF4-FFF2-40B4-BE49-F238E27FC236}">
                <a16:creationId xmlns:a16="http://schemas.microsoft.com/office/drawing/2014/main" id="{05CD077C-3845-2D43-B2A8-58E5DE86C2E8}"/>
              </a:ext>
            </a:extLst>
          </p:cNvPr>
          <p:cNvGraphicFramePr>
            <a:graphicFrameLocks noGrp="1"/>
          </p:cNvGraphicFramePr>
          <p:nvPr>
            <p:extLst>
              <p:ext uri="{D42A27DB-BD31-4B8C-83A1-F6EECF244321}">
                <p14:modId xmlns:p14="http://schemas.microsoft.com/office/powerpoint/2010/main" val="400216407"/>
              </p:ext>
            </p:extLst>
          </p:nvPr>
        </p:nvGraphicFramePr>
        <p:xfrm>
          <a:off x="1143000" y="2438400"/>
          <a:ext cx="6553201" cy="3048003"/>
        </p:xfrm>
        <a:graphic>
          <a:graphicData uri="http://schemas.openxmlformats.org/drawingml/2006/table">
            <a:tbl>
              <a:tblPr firstRow="1" firstCol="1" bandRow="1">
                <a:tableStyleId>{5C22544A-7EE6-4342-B048-85BDC9FD1C3A}</a:tableStyleId>
              </a:tblPr>
              <a:tblGrid>
                <a:gridCol w="709582">
                  <a:extLst>
                    <a:ext uri="{9D8B030D-6E8A-4147-A177-3AD203B41FA5}">
                      <a16:colId xmlns:a16="http://schemas.microsoft.com/office/drawing/2014/main" val="676459721"/>
                    </a:ext>
                  </a:extLst>
                </a:gridCol>
                <a:gridCol w="1808739">
                  <a:extLst>
                    <a:ext uri="{9D8B030D-6E8A-4147-A177-3AD203B41FA5}">
                      <a16:colId xmlns:a16="http://schemas.microsoft.com/office/drawing/2014/main" val="2145572000"/>
                    </a:ext>
                  </a:extLst>
                </a:gridCol>
                <a:gridCol w="1530472">
                  <a:extLst>
                    <a:ext uri="{9D8B030D-6E8A-4147-A177-3AD203B41FA5}">
                      <a16:colId xmlns:a16="http://schemas.microsoft.com/office/drawing/2014/main" val="4079901220"/>
                    </a:ext>
                  </a:extLst>
                </a:gridCol>
                <a:gridCol w="1252204">
                  <a:extLst>
                    <a:ext uri="{9D8B030D-6E8A-4147-A177-3AD203B41FA5}">
                      <a16:colId xmlns:a16="http://schemas.microsoft.com/office/drawing/2014/main" val="3597666417"/>
                    </a:ext>
                  </a:extLst>
                </a:gridCol>
                <a:gridCol w="1252204">
                  <a:extLst>
                    <a:ext uri="{9D8B030D-6E8A-4147-A177-3AD203B41FA5}">
                      <a16:colId xmlns:a16="http://schemas.microsoft.com/office/drawing/2014/main" val="4282788736"/>
                    </a:ext>
                  </a:extLst>
                </a:gridCol>
              </a:tblGrid>
              <a:tr h="338667">
                <a:tc>
                  <a:txBody>
                    <a:bodyPr/>
                    <a:lstStyle/>
                    <a:p>
                      <a:pPr marL="0" marR="0">
                        <a:lnSpc>
                          <a:spcPct val="107000"/>
                        </a:lnSpc>
                        <a:spcAft>
                          <a:spcPts val="800"/>
                        </a:spcAft>
                        <a:buNone/>
                      </a:pPr>
                      <a:r>
                        <a:rPr lang="en-US" sz="1200">
                          <a:effectLst/>
                        </a:rPr>
                        <a:t>S. No</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dirty="0">
                          <a:effectLst/>
                        </a:rPr>
                        <a:t>Description </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buNone/>
                      </a:pPr>
                      <a:r>
                        <a:rPr lang="en-US" sz="1200">
                          <a:effectLst/>
                        </a:rPr>
                        <a:t>Test Engineer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buNone/>
                      </a:pPr>
                      <a:r>
                        <a:rPr lang="en-US" sz="1200">
                          <a:effectLst/>
                        </a:rPr>
                        <a:t>Start Date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Aft>
                          <a:spcPts val="800"/>
                        </a:spcAft>
                        <a:buNone/>
                      </a:pPr>
                      <a:r>
                        <a:rPr lang="en-US" sz="1200">
                          <a:effectLst/>
                        </a:rPr>
                        <a:t>End Date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95628552"/>
                  </a:ext>
                </a:extLst>
              </a:tr>
              <a:tr h="338667">
                <a:tc>
                  <a:txBody>
                    <a:bodyPr/>
                    <a:lstStyle/>
                    <a:p>
                      <a:pPr marL="0" marR="0">
                        <a:lnSpc>
                          <a:spcPct val="107000"/>
                        </a:lnSpc>
                        <a:spcAft>
                          <a:spcPts val="800"/>
                        </a:spcAft>
                        <a:buNone/>
                      </a:pPr>
                      <a:r>
                        <a:rPr lang="en-US" sz="1200">
                          <a:effectLst/>
                        </a:rPr>
                        <a:t>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Sign Up Screen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Hassan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02-June-2025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03-June-2021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66923721"/>
                  </a:ext>
                </a:extLst>
              </a:tr>
              <a:tr h="338667">
                <a:tc>
                  <a:txBody>
                    <a:bodyPr/>
                    <a:lstStyle/>
                    <a:p>
                      <a:pPr marL="0" marR="0">
                        <a:lnSpc>
                          <a:spcPct val="107000"/>
                        </a:lnSpc>
                        <a:spcAft>
                          <a:spcPts val="800"/>
                        </a:spcAft>
                        <a:buNone/>
                      </a:pPr>
                      <a:r>
                        <a:rPr lang="en-US" sz="1200">
                          <a:effectLst/>
                        </a:rPr>
                        <a: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Sign In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Hassan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04-June-2025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07-June-2025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43972269"/>
                  </a:ext>
                </a:extLst>
              </a:tr>
              <a:tr h="338667">
                <a:tc>
                  <a:txBody>
                    <a:bodyPr/>
                    <a:lstStyle/>
                    <a:p>
                      <a:pPr marL="0" marR="0">
                        <a:lnSpc>
                          <a:spcPct val="107000"/>
                        </a:lnSpc>
                        <a:spcAft>
                          <a:spcPts val="800"/>
                        </a:spcAft>
                        <a:buNone/>
                      </a:pPr>
                      <a:r>
                        <a:rPr lang="en-US" sz="1200">
                          <a:effectLst/>
                        </a:rPr>
                        <a: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Health Input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Moiez</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08-June-2025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11-June-2025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08608781"/>
                  </a:ext>
                </a:extLst>
              </a:tr>
              <a:tr h="338667">
                <a:tc>
                  <a:txBody>
                    <a:bodyPr/>
                    <a:lstStyle/>
                    <a:p>
                      <a:pPr marL="0" marR="0">
                        <a:lnSpc>
                          <a:spcPct val="107000"/>
                        </a:lnSpc>
                        <a:spcAft>
                          <a:spcPts val="800"/>
                        </a:spcAft>
                        <a:buNone/>
                      </a:pPr>
                      <a:r>
                        <a:rPr lang="en-US" sz="1200">
                          <a:effectLst/>
                        </a:rPr>
                        <a:t>4</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 Result Screen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Moiez</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12-June-2025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14-June-2025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1965486"/>
                  </a:ext>
                </a:extLst>
              </a:tr>
              <a:tr h="338667">
                <a:tc>
                  <a:txBody>
                    <a:bodyPr/>
                    <a:lstStyle/>
                    <a:p>
                      <a:pPr marL="0" marR="0">
                        <a:lnSpc>
                          <a:spcPct val="107000"/>
                        </a:lnSpc>
                        <a:spcAft>
                          <a:spcPts val="800"/>
                        </a:spcAft>
                        <a:buNone/>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72608480"/>
                  </a:ext>
                </a:extLst>
              </a:tr>
              <a:tr h="338667">
                <a:tc>
                  <a:txBody>
                    <a:bodyPr/>
                    <a:lstStyle/>
                    <a:p>
                      <a:pPr marL="0" marR="0">
                        <a:lnSpc>
                          <a:spcPct val="107000"/>
                        </a:lnSpc>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Test-1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Moiez </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14-June-2025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14-June-2025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05591302"/>
                  </a:ext>
                </a:extLst>
              </a:tr>
              <a:tr h="338667">
                <a:tc>
                  <a:txBody>
                    <a:bodyPr/>
                    <a:lstStyle/>
                    <a:p>
                      <a:pPr marL="0" marR="0">
                        <a:lnSpc>
                          <a:spcPct val="107000"/>
                        </a:lnSpc>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6</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Test-2</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Hassan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16-June-2025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16-June-2025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991000128"/>
                  </a:ext>
                </a:extLst>
              </a:tr>
              <a:tr h="338667">
                <a:tc>
                  <a:txBody>
                    <a:bodyPr/>
                    <a:lstStyle/>
                    <a:p>
                      <a:pPr marL="0" marR="0">
                        <a:lnSpc>
                          <a:spcPct val="107000"/>
                        </a:lnSpc>
                        <a:spcAft>
                          <a:spcPts val="800"/>
                        </a:spcAft>
                        <a:buNone/>
                      </a:pPr>
                      <a:r>
                        <a:rPr lang="en-US" sz="1200" dirty="0">
                          <a:effectLst/>
                          <a:latin typeface="Calibri" panose="020F0502020204030204" pitchFamily="34" charset="0"/>
                          <a:ea typeface="Calibri" panose="020F0502020204030204" pitchFamily="34" charset="0"/>
                          <a:cs typeface="Arial" panose="020B0604020202020204" pitchFamily="34" charset="0"/>
                        </a:rPr>
                        <a:t>7</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Test-3</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Hassan</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a:effectLst/>
                        </a:rPr>
                        <a:t>17-June-2025</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200" dirty="0">
                          <a:effectLst/>
                        </a:rPr>
                        <a:t>17June-2025</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29129719"/>
                  </a:ext>
                </a:extLst>
              </a:tr>
            </a:tbl>
          </a:graphicData>
        </a:graphic>
      </p:graphicFrame>
    </p:spTree>
    <p:extLst>
      <p:ext uri="{BB962C8B-B14F-4D97-AF65-F5344CB8AC3E}">
        <p14:creationId xmlns:p14="http://schemas.microsoft.com/office/powerpoint/2010/main" val="604140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5EF9-62E8-C1E7-043A-4BEB04043E41}"/>
              </a:ext>
            </a:extLst>
          </p:cNvPr>
          <p:cNvSpPr>
            <a:spLocks noGrp="1"/>
          </p:cNvSpPr>
          <p:nvPr>
            <p:ph type="title"/>
          </p:nvPr>
        </p:nvSpPr>
        <p:spPr/>
        <p:txBody>
          <a:bodyPr/>
          <a:lstStyle/>
          <a:p>
            <a:r>
              <a:rPr lang="en-US" dirty="0"/>
              <a:t>Test Case </a:t>
            </a:r>
          </a:p>
        </p:txBody>
      </p:sp>
      <p:sp>
        <p:nvSpPr>
          <p:cNvPr id="3" name="Date Placeholder 2">
            <a:extLst>
              <a:ext uri="{FF2B5EF4-FFF2-40B4-BE49-F238E27FC236}">
                <a16:creationId xmlns:a16="http://schemas.microsoft.com/office/drawing/2014/main" id="{2DA36C60-043E-AB53-3AB8-FAEDC84B8BB4}"/>
              </a:ext>
            </a:extLst>
          </p:cNvPr>
          <p:cNvSpPr>
            <a:spLocks noGrp="1"/>
          </p:cNvSpPr>
          <p:nvPr>
            <p:ph type="dt" sz="half" idx="10"/>
          </p:nvPr>
        </p:nvSpPr>
        <p:spPr/>
        <p:txBody>
          <a:bodyPr/>
          <a:lstStyle/>
          <a:p>
            <a:r>
              <a:rPr lang="en-US"/>
              <a:t>CS-FYP    Hamdard University </a:t>
            </a:r>
            <a:endParaRPr lang="en-US" dirty="0"/>
          </a:p>
        </p:txBody>
      </p:sp>
      <p:sp>
        <p:nvSpPr>
          <p:cNvPr id="4" name="Footer Placeholder 3">
            <a:extLst>
              <a:ext uri="{FF2B5EF4-FFF2-40B4-BE49-F238E27FC236}">
                <a16:creationId xmlns:a16="http://schemas.microsoft.com/office/drawing/2014/main" id="{702321CE-F16F-C3E6-A3BF-E2C73629132B}"/>
              </a:ext>
            </a:extLst>
          </p:cNvPr>
          <p:cNvSpPr>
            <a:spLocks noGrp="1"/>
          </p:cNvSpPr>
          <p:nvPr>
            <p:ph type="ftr" sz="quarter" idx="11"/>
          </p:nvPr>
        </p:nvSpPr>
        <p:spPr/>
        <p:txBody>
          <a:bodyPr/>
          <a:lstStyle/>
          <a:p>
            <a:r>
              <a:rPr lang="en-US"/>
              <a:t>Project Name Here</a:t>
            </a:r>
            <a:endParaRPr lang="en-US" dirty="0"/>
          </a:p>
        </p:txBody>
      </p:sp>
      <p:sp>
        <p:nvSpPr>
          <p:cNvPr id="5" name="Slide Number Placeholder 4">
            <a:extLst>
              <a:ext uri="{FF2B5EF4-FFF2-40B4-BE49-F238E27FC236}">
                <a16:creationId xmlns:a16="http://schemas.microsoft.com/office/drawing/2014/main" id="{2842F063-E9A3-25A7-2ADC-06C90ADE05FC}"/>
              </a:ext>
            </a:extLst>
          </p:cNvPr>
          <p:cNvSpPr>
            <a:spLocks noGrp="1"/>
          </p:cNvSpPr>
          <p:nvPr>
            <p:ph type="sldNum" sz="quarter" idx="12"/>
          </p:nvPr>
        </p:nvSpPr>
        <p:spPr/>
        <p:txBody>
          <a:bodyPr/>
          <a:lstStyle/>
          <a:p>
            <a:fld id="{9EBC64C3-3FC7-4C40-910B-2643F037F02C}" type="slidenum">
              <a:rPr lang="en-US" smtClean="0"/>
              <a:pPr/>
              <a:t>15</a:t>
            </a:fld>
            <a:endParaRPr lang="en-US" dirty="0"/>
          </a:p>
        </p:txBody>
      </p:sp>
      <p:sp>
        <p:nvSpPr>
          <p:cNvPr id="6" name="Content Placeholder 5">
            <a:extLst>
              <a:ext uri="{FF2B5EF4-FFF2-40B4-BE49-F238E27FC236}">
                <a16:creationId xmlns:a16="http://schemas.microsoft.com/office/drawing/2014/main" id="{CB3039E0-F803-908C-B47B-055946501835}"/>
              </a:ext>
            </a:extLst>
          </p:cNvPr>
          <p:cNvSpPr>
            <a:spLocks noGrp="1"/>
          </p:cNvSpPr>
          <p:nvPr>
            <p:ph sz="quarter" idx="1"/>
          </p:nvPr>
        </p:nvSpPr>
        <p:spPr>
          <a:xfrm>
            <a:off x="152400" y="1524000"/>
            <a:ext cx="8613648" cy="4572000"/>
          </a:xfrm>
        </p:spPr>
        <p:txBody>
          <a:bodyPr>
            <a:normAutofit/>
          </a:bodyPr>
          <a:lstStyle/>
          <a:p>
            <a:r>
              <a:rPr lang="en-US" sz="1800" b="1" dirty="0"/>
              <a:t>Test Case 1: </a:t>
            </a:r>
            <a:endParaRPr lang="en-US" sz="1800" dirty="0"/>
          </a:p>
          <a:p>
            <a:r>
              <a:rPr lang="en-US" sz="1800" dirty="0"/>
              <a:t>Project Name: </a:t>
            </a:r>
            <a:r>
              <a:rPr lang="en-US" sz="1800" dirty="0" err="1"/>
              <a:t>GlucoPredict</a:t>
            </a:r>
            <a:endParaRPr lang="en-US" sz="1800" dirty="0"/>
          </a:p>
          <a:p>
            <a:r>
              <a:rPr lang="en-US" sz="1800" dirty="0"/>
              <a:t>Iteration No: 1 </a:t>
            </a:r>
          </a:p>
          <a:p>
            <a:r>
              <a:rPr lang="en-US" sz="1800" dirty="0"/>
              <a:t>Module Name: Sign Up Screen </a:t>
            </a:r>
          </a:p>
          <a:p>
            <a:r>
              <a:rPr lang="en-US" sz="1800" dirty="0"/>
              <a:t>Date: 14-June-2025</a:t>
            </a:r>
          </a:p>
          <a:p>
            <a:r>
              <a:rPr lang="en-US" sz="1800" dirty="0"/>
              <a:t>Test Case ID: TC – 1  </a:t>
            </a:r>
          </a:p>
          <a:p>
            <a:r>
              <a:rPr lang="en-US" sz="1800" dirty="0"/>
              <a:t>Test Engineer: Hassan</a:t>
            </a:r>
          </a:p>
          <a:p>
            <a:r>
              <a:rPr lang="en-US" sz="1800" dirty="0"/>
              <a:t>Test Case Description: Detailed testing of this module</a:t>
            </a:r>
          </a:p>
          <a:p>
            <a:endParaRPr lang="en-US" dirty="0"/>
          </a:p>
        </p:txBody>
      </p:sp>
      <p:graphicFrame>
        <p:nvGraphicFramePr>
          <p:cNvPr id="9" name="Table 8">
            <a:extLst>
              <a:ext uri="{FF2B5EF4-FFF2-40B4-BE49-F238E27FC236}">
                <a16:creationId xmlns:a16="http://schemas.microsoft.com/office/drawing/2014/main" id="{41B82C7F-E69B-F672-8F9E-F0956412E8F7}"/>
              </a:ext>
            </a:extLst>
          </p:cNvPr>
          <p:cNvGraphicFramePr>
            <a:graphicFrameLocks noGrp="1"/>
          </p:cNvGraphicFramePr>
          <p:nvPr>
            <p:extLst>
              <p:ext uri="{D42A27DB-BD31-4B8C-83A1-F6EECF244321}">
                <p14:modId xmlns:p14="http://schemas.microsoft.com/office/powerpoint/2010/main" val="2072999752"/>
              </p:ext>
            </p:extLst>
          </p:nvPr>
        </p:nvGraphicFramePr>
        <p:xfrm>
          <a:off x="990600" y="4495800"/>
          <a:ext cx="7086601" cy="1371600"/>
        </p:xfrm>
        <a:graphic>
          <a:graphicData uri="http://schemas.openxmlformats.org/drawingml/2006/table">
            <a:tbl>
              <a:tblPr firstRow="1" firstCol="1" bandRow="1">
                <a:tableStyleId>{5C22544A-7EE6-4342-B048-85BDC9FD1C3A}</a:tableStyleId>
              </a:tblPr>
              <a:tblGrid>
                <a:gridCol w="801837">
                  <a:extLst>
                    <a:ext uri="{9D8B030D-6E8A-4147-A177-3AD203B41FA5}">
                      <a16:colId xmlns:a16="http://schemas.microsoft.com/office/drawing/2014/main" val="537424600"/>
                    </a:ext>
                  </a:extLst>
                </a:gridCol>
                <a:gridCol w="1603673">
                  <a:extLst>
                    <a:ext uri="{9D8B030D-6E8A-4147-A177-3AD203B41FA5}">
                      <a16:colId xmlns:a16="http://schemas.microsoft.com/office/drawing/2014/main" val="662664280"/>
                    </a:ext>
                  </a:extLst>
                </a:gridCol>
                <a:gridCol w="1336394">
                  <a:extLst>
                    <a:ext uri="{9D8B030D-6E8A-4147-A177-3AD203B41FA5}">
                      <a16:colId xmlns:a16="http://schemas.microsoft.com/office/drawing/2014/main" val="3213894699"/>
                    </a:ext>
                  </a:extLst>
                </a:gridCol>
                <a:gridCol w="1514580">
                  <a:extLst>
                    <a:ext uri="{9D8B030D-6E8A-4147-A177-3AD203B41FA5}">
                      <a16:colId xmlns:a16="http://schemas.microsoft.com/office/drawing/2014/main" val="645461979"/>
                    </a:ext>
                  </a:extLst>
                </a:gridCol>
                <a:gridCol w="1247301">
                  <a:extLst>
                    <a:ext uri="{9D8B030D-6E8A-4147-A177-3AD203B41FA5}">
                      <a16:colId xmlns:a16="http://schemas.microsoft.com/office/drawing/2014/main" val="1863823709"/>
                    </a:ext>
                  </a:extLst>
                </a:gridCol>
                <a:gridCol w="582816">
                  <a:extLst>
                    <a:ext uri="{9D8B030D-6E8A-4147-A177-3AD203B41FA5}">
                      <a16:colId xmlns:a16="http://schemas.microsoft.com/office/drawing/2014/main" val="173540917"/>
                    </a:ext>
                  </a:extLst>
                </a:gridCol>
              </a:tblGrid>
              <a:tr h="457200">
                <a:tc>
                  <a:txBody>
                    <a:bodyPr/>
                    <a:lstStyle/>
                    <a:p>
                      <a:pPr marL="0" marR="0">
                        <a:buNone/>
                      </a:pPr>
                      <a:r>
                        <a:rPr lang="en-US" sz="1200">
                          <a:effectLst/>
                        </a:rPr>
                        <a:t>S. No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Steps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Input Data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Expected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Actual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dirty="0">
                          <a:effectLst/>
                        </a:rPr>
                        <a:t>Pass/ Fail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97315818"/>
                  </a:ext>
                </a:extLst>
              </a:tr>
              <a:tr h="457200">
                <a:tc>
                  <a:txBody>
                    <a:bodyPr/>
                    <a:lstStyle/>
                    <a:p>
                      <a:pPr marL="0" marR="0">
                        <a:buNone/>
                      </a:pPr>
                      <a:r>
                        <a:rPr lang="en-US" sz="1200">
                          <a:effectLst/>
                        </a:rPr>
                        <a:t>1.1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dirty="0">
                          <a:effectLst/>
                        </a:rPr>
                        <a:t>Open the Sign-Up Screen</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2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Sign Up form displays correctly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It did display as expected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33992939"/>
                  </a:ext>
                </a:extLst>
              </a:tr>
              <a:tr h="457200">
                <a:tc>
                  <a:txBody>
                    <a:bodyPr/>
                    <a:lstStyle/>
                    <a:p>
                      <a:pPr marL="0" marR="0">
                        <a:buNone/>
                      </a:pPr>
                      <a:r>
                        <a:rPr lang="en-US" sz="1200">
                          <a:effectLst/>
                        </a:rPr>
                        <a:t>1.2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Enter email and password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Valid credentials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Input fields and accept data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Data entered successfully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dirty="0">
                          <a:effectLst/>
                        </a:rPr>
                        <a:t>Pass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99886510"/>
                  </a:ext>
                </a:extLst>
              </a:tr>
            </a:tbl>
          </a:graphicData>
        </a:graphic>
      </p:graphicFrame>
    </p:spTree>
    <p:extLst>
      <p:ext uri="{BB962C8B-B14F-4D97-AF65-F5344CB8AC3E}">
        <p14:creationId xmlns:p14="http://schemas.microsoft.com/office/powerpoint/2010/main" val="3023749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2F26B8D-86CD-5696-EFC7-08751A4626D8}"/>
              </a:ext>
            </a:extLst>
          </p:cNvPr>
          <p:cNvSpPr>
            <a:spLocks noGrp="1"/>
          </p:cNvSpPr>
          <p:nvPr>
            <p:ph type="dt" sz="half" idx="10"/>
          </p:nvPr>
        </p:nvSpPr>
        <p:spPr>
          <a:xfrm>
            <a:off x="6497638" y="6519843"/>
            <a:ext cx="2514600" cy="304800"/>
          </a:xfrm>
        </p:spPr>
        <p:txBody>
          <a:bodyPr/>
          <a:lstStyle/>
          <a:p>
            <a:r>
              <a:rPr lang="en-US" dirty="0"/>
              <a:t>SE-FYP    Hamdard University </a:t>
            </a:r>
          </a:p>
        </p:txBody>
      </p:sp>
      <p:sp>
        <p:nvSpPr>
          <p:cNvPr id="4" name="Footer Placeholder 3">
            <a:extLst>
              <a:ext uri="{FF2B5EF4-FFF2-40B4-BE49-F238E27FC236}">
                <a16:creationId xmlns:a16="http://schemas.microsoft.com/office/drawing/2014/main" id="{3E142704-7F83-F687-5BD6-3A398131E41A}"/>
              </a:ext>
            </a:extLst>
          </p:cNvPr>
          <p:cNvSpPr>
            <a:spLocks noGrp="1"/>
          </p:cNvSpPr>
          <p:nvPr>
            <p:ph type="ftr" sz="quarter" idx="11"/>
          </p:nvPr>
        </p:nvSpPr>
        <p:spPr>
          <a:xfrm>
            <a:off x="131762" y="6535718"/>
            <a:ext cx="5410200" cy="288925"/>
          </a:xfrm>
        </p:spPr>
        <p:txBody>
          <a:bodyPr/>
          <a:lstStyle/>
          <a:p>
            <a:r>
              <a:rPr lang="en-US" dirty="0" err="1"/>
              <a:t>GlucoPredict</a:t>
            </a:r>
            <a:r>
              <a:rPr lang="en-US" dirty="0"/>
              <a:t>: AI – Powered Diabetes Predictor </a:t>
            </a:r>
            <a:endParaRPr lang="en-US" dirty="0">
              <a:effectLst/>
            </a:endParaRPr>
          </a:p>
        </p:txBody>
      </p:sp>
      <p:sp>
        <p:nvSpPr>
          <p:cNvPr id="5" name="Slide Number Placeholder 4">
            <a:extLst>
              <a:ext uri="{FF2B5EF4-FFF2-40B4-BE49-F238E27FC236}">
                <a16:creationId xmlns:a16="http://schemas.microsoft.com/office/drawing/2014/main" id="{9E4245E9-E7AD-BD61-5EFF-0112D7972FB2}"/>
              </a:ext>
            </a:extLst>
          </p:cNvPr>
          <p:cNvSpPr>
            <a:spLocks noGrp="1"/>
          </p:cNvSpPr>
          <p:nvPr>
            <p:ph type="sldNum" sz="quarter" idx="12"/>
          </p:nvPr>
        </p:nvSpPr>
        <p:spPr/>
        <p:txBody>
          <a:bodyPr/>
          <a:lstStyle/>
          <a:p>
            <a:fld id="{9EBC64C3-3FC7-4C40-910B-2643F037F02C}" type="slidenum">
              <a:rPr lang="en-US" smtClean="0"/>
              <a:pPr/>
              <a:t>16</a:t>
            </a:fld>
            <a:endParaRPr lang="en-US" dirty="0"/>
          </a:p>
        </p:txBody>
      </p:sp>
      <p:sp>
        <p:nvSpPr>
          <p:cNvPr id="6" name="Content Placeholder 5">
            <a:extLst>
              <a:ext uri="{FF2B5EF4-FFF2-40B4-BE49-F238E27FC236}">
                <a16:creationId xmlns:a16="http://schemas.microsoft.com/office/drawing/2014/main" id="{541C16FF-42D6-054A-8E9A-A90EBAC4C9C5}"/>
              </a:ext>
            </a:extLst>
          </p:cNvPr>
          <p:cNvSpPr>
            <a:spLocks noGrp="1"/>
          </p:cNvSpPr>
          <p:nvPr>
            <p:ph sz="quarter" idx="1"/>
          </p:nvPr>
        </p:nvSpPr>
        <p:spPr>
          <a:xfrm>
            <a:off x="131762" y="1479082"/>
            <a:ext cx="8686800" cy="4495800"/>
          </a:xfrm>
        </p:spPr>
        <p:txBody>
          <a:bodyPr>
            <a:normAutofit/>
          </a:bodyPr>
          <a:lstStyle/>
          <a:p>
            <a:r>
              <a:rPr lang="en-US" sz="1800" b="1" dirty="0"/>
              <a:t>Test Case 2: </a:t>
            </a:r>
            <a:endParaRPr lang="en-US" sz="1800" dirty="0"/>
          </a:p>
          <a:p>
            <a:r>
              <a:rPr lang="en-US" sz="1800" dirty="0"/>
              <a:t>Project Name: </a:t>
            </a:r>
            <a:r>
              <a:rPr lang="en-US" sz="1800" dirty="0" err="1"/>
              <a:t>GlucoPredict</a:t>
            </a:r>
            <a:endParaRPr lang="en-US" sz="1800" dirty="0"/>
          </a:p>
          <a:p>
            <a:r>
              <a:rPr lang="en-US" sz="1800" dirty="0"/>
              <a:t>Iteration No: 1 </a:t>
            </a:r>
          </a:p>
          <a:p>
            <a:r>
              <a:rPr lang="en-US" sz="1800" dirty="0"/>
              <a:t>Module Name: Log In Screen </a:t>
            </a:r>
          </a:p>
          <a:p>
            <a:r>
              <a:rPr lang="en-US" sz="1800" dirty="0"/>
              <a:t>Date: 16-June-2025</a:t>
            </a:r>
          </a:p>
          <a:p>
            <a:r>
              <a:rPr lang="en-US" sz="1800" dirty="0"/>
              <a:t>Test Case ID: TC – 2  </a:t>
            </a:r>
          </a:p>
          <a:p>
            <a:r>
              <a:rPr lang="en-US" sz="1800" dirty="0"/>
              <a:t>Test Engineer: Hassan</a:t>
            </a:r>
          </a:p>
          <a:p>
            <a:r>
              <a:rPr lang="en-US" sz="1800" dirty="0"/>
              <a:t>Test Case Description: Detailed testing of this module</a:t>
            </a:r>
          </a:p>
          <a:p>
            <a:endParaRPr lang="en-US" sz="1800" dirty="0"/>
          </a:p>
          <a:p>
            <a:endParaRPr lang="en-US" dirty="0"/>
          </a:p>
        </p:txBody>
      </p:sp>
      <p:graphicFrame>
        <p:nvGraphicFramePr>
          <p:cNvPr id="7" name="Table 6">
            <a:extLst>
              <a:ext uri="{FF2B5EF4-FFF2-40B4-BE49-F238E27FC236}">
                <a16:creationId xmlns:a16="http://schemas.microsoft.com/office/drawing/2014/main" id="{839505F9-841A-C512-B45F-5433FACBFC0A}"/>
              </a:ext>
            </a:extLst>
          </p:cNvPr>
          <p:cNvGraphicFramePr>
            <a:graphicFrameLocks noGrp="1"/>
          </p:cNvGraphicFramePr>
          <p:nvPr>
            <p:extLst>
              <p:ext uri="{D42A27DB-BD31-4B8C-83A1-F6EECF244321}">
                <p14:modId xmlns:p14="http://schemas.microsoft.com/office/powerpoint/2010/main" val="1015542320"/>
              </p:ext>
            </p:extLst>
          </p:nvPr>
        </p:nvGraphicFramePr>
        <p:xfrm>
          <a:off x="668338" y="4391968"/>
          <a:ext cx="7807324" cy="1973899"/>
        </p:xfrm>
        <a:graphic>
          <a:graphicData uri="http://schemas.openxmlformats.org/drawingml/2006/table">
            <a:tbl>
              <a:tblPr firstRow="1" firstCol="1" bandRow="1">
                <a:tableStyleId>{5C22544A-7EE6-4342-B048-85BDC9FD1C3A}</a:tableStyleId>
              </a:tblPr>
              <a:tblGrid>
                <a:gridCol w="1300539">
                  <a:extLst>
                    <a:ext uri="{9D8B030D-6E8A-4147-A177-3AD203B41FA5}">
                      <a16:colId xmlns:a16="http://schemas.microsoft.com/office/drawing/2014/main" val="3541266885"/>
                    </a:ext>
                  </a:extLst>
                </a:gridCol>
                <a:gridCol w="1301357">
                  <a:extLst>
                    <a:ext uri="{9D8B030D-6E8A-4147-A177-3AD203B41FA5}">
                      <a16:colId xmlns:a16="http://schemas.microsoft.com/office/drawing/2014/main" val="1501518039"/>
                    </a:ext>
                  </a:extLst>
                </a:gridCol>
                <a:gridCol w="1301357">
                  <a:extLst>
                    <a:ext uri="{9D8B030D-6E8A-4147-A177-3AD203B41FA5}">
                      <a16:colId xmlns:a16="http://schemas.microsoft.com/office/drawing/2014/main" val="1995110575"/>
                    </a:ext>
                  </a:extLst>
                </a:gridCol>
                <a:gridCol w="1301357">
                  <a:extLst>
                    <a:ext uri="{9D8B030D-6E8A-4147-A177-3AD203B41FA5}">
                      <a16:colId xmlns:a16="http://schemas.microsoft.com/office/drawing/2014/main" val="1663017295"/>
                    </a:ext>
                  </a:extLst>
                </a:gridCol>
                <a:gridCol w="1301357">
                  <a:extLst>
                    <a:ext uri="{9D8B030D-6E8A-4147-A177-3AD203B41FA5}">
                      <a16:colId xmlns:a16="http://schemas.microsoft.com/office/drawing/2014/main" val="3070173083"/>
                    </a:ext>
                  </a:extLst>
                </a:gridCol>
                <a:gridCol w="1301357">
                  <a:extLst>
                    <a:ext uri="{9D8B030D-6E8A-4147-A177-3AD203B41FA5}">
                      <a16:colId xmlns:a16="http://schemas.microsoft.com/office/drawing/2014/main" val="2278633387"/>
                    </a:ext>
                  </a:extLst>
                </a:gridCol>
              </a:tblGrid>
              <a:tr h="328983">
                <a:tc>
                  <a:txBody>
                    <a:bodyPr/>
                    <a:lstStyle/>
                    <a:p>
                      <a:pPr marL="0" marR="0">
                        <a:buNone/>
                      </a:pPr>
                      <a:r>
                        <a:rPr lang="en-US" sz="1200">
                          <a:effectLst/>
                        </a:rPr>
                        <a:t>S. No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Steps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Input Data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Expected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Actual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 Fail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0988382"/>
                  </a:ext>
                </a:extLst>
              </a:tr>
              <a:tr h="493475">
                <a:tc>
                  <a:txBody>
                    <a:bodyPr/>
                    <a:lstStyle/>
                    <a:p>
                      <a:pPr marL="0" marR="0">
                        <a:buNone/>
                      </a:pPr>
                      <a:r>
                        <a:rPr lang="en-US" sz="1200">
                          <a:effectLst/>
                        </a:rPr>
                        <a:t>2.1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Open the Log In Screen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200">
                          <a:effectLst/>
                        </a:rPr>
                        <a:t> </a:t>
                      </a:r>
                      <a:endParaRPr lang="en-US" sz="1100">
                        <a:effectLst/>
                      </a:endParaRPr>
                    </a:p>
                    <a:p>
                      <a:pPr marL="0" marR="0" algn="ctr">
                        <a:buNone/>
                      </a:pPr>
                      <a:r>
                        <a:rPr lang="en-US" sz="12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Log In form displays correctly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It did display as expected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5066220"/>
                  </a:ext>
                </a:extLst>
              </a:tr>
              <a:tr h="493475">
                <a:tc>
                  <a:txBody>
                    <a:bodyPr/>
                    <a:lstStyle/>
                    <a:p>
                      <a:pPr marL="0" marR="0">
                        <a:buNone/>
                      </a:pPr>
                      <a:r>
                        <a:rPr lang="en-US" sz="1200">
                          <a:effectLst/>
                        </a:rPr>
                        <a:t>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Enter email and password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Valid credentials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dirty="0">
                          <a:effectLst/>
                        </a:rPr>
                        <a:t>Input fields and accept data </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Data entered successfully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89047186"/>
                  </a:ext>
                </a:extLst>
              </a:tr>
              <a:tr h="657966">
                <a:tc>
                  <a:txBody>
                    <a:bodyPr/>
                    <a:lstStyle/>
                    <a:p>
                      <a:pPr marL="0" marR="0">
                        <a:buNone/>
                      </a:pPr>
                      <a:r>
                        <a:rPr lang="en-US" sz="1200">
                          <a:effectLst/>
                        </a:rPr>
                        <a:t>2.3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The GlucoPredict Dashboard appears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200">
                          <a:effectLst/>
                        </a:rPr>
                        <a:t> </a:t>
                      </a:r>
                      <a:endParaRPr lang="en-US" sz="1100">
                        <a:effectLst/>
                      </a:endParaRPr>
                    </a:p>
                    <a:p>
                      <a:pPr marL="0" marR="0" algn="ctr">
                        <a:buNone/>
                      </a:pPr>
                      <a:r>
                        <a:rPr lang="en-US" sz="12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Dashboard displays correctly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It did display as expected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dirty="0">
                          <a:effectLst/>
                        </a:rPr>
                        <a:t>Pass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33348218"/>
                  </a:ext>
                </a:extLst>
              </a:tr>
            </a:tbl>
          </a:graphicData>
        </a:graphic>
      </p:graphicFrame>
    </p:spTree>
    <p:extLst>
      <p:ext uri="{BB962C8B-B14F-4D97-AF65-F5344CB8AC3E}">
        <p14:creationId xmlns:p14="http://schemas.microsoft.com/office/powerpoint/2010/main" val="258327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2F30196-EA93-302E-068F-D3AC5AB3ED8A}"/>
              </a:ext>
            </a:extLst>
          </p:cNvPr>
          <p:cNvSpPr>
            <a:spLocks noGrp="1"/>
          </p:cNvSpPr>
          <p:nvPr>
            <p:ph type="dt" sz="half" idx="10"/>
          </p:nvPr>
        </p:nvSpPr>
        <p:spPr/>
        <p:txBody>
          <a:bodyPr/>
          <a:lstStyle/>
          <a:p>
            <a:r>
              <a:rPr lang="en-US" dirty="0"/>
              <a:t>SE-FYP    Hamdard University </a:t>
            </a:r>
          </a:p>
        </p:txBody>
      </p:sp>
      <p:sp>
        <p:nvSpPr>
          <p:cNvPr id="4" name="Footer Placeholder 3">
            <a:extLst>
              <a:ext uri="{FF2B5EF4-FFF2-40B4-BE49-F238E27FC236}">
                <a16:creationId xmlns:a16="http://schemas.microsoft.com/office/drawing/2014/main" id="{E41D541E-37BC-43F8-B7C3-C37AA85D9957}"/>
              </a:ext>
            </a:extLst>
          </p:cNvPr>
          <p:cNvSpPr>
            <a:spLocks noGrp="1"/>
          </p:cNvSpPr>
          <p:nvPr>
            <p:ph type="ftr" sz="quarter" idx="11"/>
          </p:nvPr>
        </p:nvSpPr>
        <p:spPr/>
        <p:txBody>
          <a:bodyPr/>
          <a:lstStyle/>
          <a:p>
            <a:r>
              <a:rPr lang="en-US" dirty="0" err="1"/>
              <a:t>GlucoPredict</a:t>
            </a:r>
            <a:r>
              <a:rPr lang="en-US" dirty="0"/>
              <a:t>: AI – Powered Diabetes Predictor </a:t>
            </a:r>
            <a:endParaRPr lang="en-US" dirty="0">
              <a:effectLst/>
            </a:endParaRPr>
          </a:p>
        </p:txBody>
      </p:sp>
      <p:sp>
        <p:nvSpPr>
          <p:cNvPr id="5" name="Slide Number Placeholder 4">
            <a:extLst>
              <a:ext uri="{FF2B5EF4-FFF2-40B4-BE49-F238E27FC236}">
                <a16:creationId xmlns:a16="http://schemas.microsoft.com/office/drawing/2014/main" id="{F3CE74E5-0BAE-2AFF-3090-D5599D2B5D9C}"/>
              </a:ext>
            </a:extLst>
          </p:cNvPr>
          <p:cNvSpPr>
            <a:spLocks noGrp="1"/>
          </p:cNvSpPr>
          <p:nvPr>
            <p:ph type="sldNum" sz="quarter" idx="12"/>
          </p:nvPr>
        </p:nvSpPr>
        <p:spPr/>
        <p:txBody>
          <a:bodyPr/>
          <a:lstStyle/>
          <a:p>
            <a:fld id="{9EBC64C3-3FC7-4C40-910B-2643F037F02C}" type="slidenum">
              <a:rPr lang="en-US" smtClean="0"/>
              <a:pPr/>
              <a:t>17</a:t>
            </a:fld>
            <a:endParaRPr lang="en-US" dirty="0"/>
          </a:p>
        </p:txBody>
      </p:sp>
      <p:sp>
        <p:nvSpPr>
          <p:cNvPr id="6" name="Content Placeholder 5">
            <a:extLst>
              <a:ext uri="{FF2B5EF4-FFF2-40B4-BE49-F238E27FC236}">
                <a16:creationId xmlns:a16="http://schemas.microsoft.com/office/drawing/2014/main" id="{E112B13B-AB62-EC58-BB5B-A0DCAE9826A0}"/>
              </a:ext>
            </a:extLst>
          </p:cNvPr>
          <p:cNvSpPr>
            <a:spLocks noGrp="1"/>
          </p:cNvSpPr>
          <p:nvPr>
            <p:ph sz="quarter" idx="1"/>
          </p:nvPr>
        </p:nvSpPr>
        <p:spPr>
          <a:xfrm>
            <a:off x="152400" y="1600200"/>
            <a:ext cx="8839200" cy="4648200"/>
          </a:xfrm>
        </p:spPr>
        <p:txBody>
          <a:bodyPr>
            <a:normAutofit/>
          </a:bodyPr>
          <a:lstStyle/>
          <a:p>
            <a:r>
              <a:rPr lang="en-US" sz="1800" b="1" dirty="0"/>
              <a:t>Test Case 3: </a:t>
            </a:r>
            <a:endParaRPr lang="en-US" sz="1800" dirty="0"/>
          </a:p>
          <a:p>
            <a:r>
              <a:rPr lang="en-US" sz="1800" dirty="0"/>
              <a:t>Project Name: </a:t>
            </a:r>
            <a:r>
              <a:rPr lang="en-US" sz="1800" dirty="0" err="1"/>
              <a:t>GlucoPredict</a:t>
            </a:r>
            <a:endParaRPr lang="en-US" sz="1800" dirty="0"/>
          </a:p>
          <a:p>
            <a:r>
              <a:rPr lang="en-US" sz="1800" dirty="0"/>
              <a:t>Iteration No: 1 </a:t>
            </a:r>
          </a:p>
          <a:p>
            <a:r>
              <a:rPr lang="en-US" sz="1800" dirty="0"/>
              <a:t>Module Name: Input Health Data Screen </a:t>
            </a:r>
          </a:p>
          <a:p>
            <a:r>
              <a:rPr lang="en-US" sz="1800" dirty="0"/>
              <a:t>Date: 17-June-2025</a:t>
            </a:r>
          </a:p>
          <a:p>
            <a:r>
              <a:rPr lang="en-US" sz="1800" dirty="0"/>
              <a:t>Test Case ID: TC – 3  </a:t>
            </a:r>
          </a:p>
          <a:p>
            <a:r>
              <a:rPr lang="en-US" sz="1800" dirty="0"/>
              <a:t>Test Engineer: Moiez</a:t>
            </a:r>
          </a:p>
          <a:p>
            <a:r>
              <a:rPr lang="en-US" sz="1800" dirty="0"/>
              <a:t>Test Case Description: Detailed testing of this module</a:t>
            </a:r>
          </a:p>
          <a:p>
            <a:endParaRPr lang="en-US" sz="1800" dirty="0"/>
          </a:p>
        </p:txBody>
      </p:sp>
      <p:graphicFrame>
        <p:nvGraphicFramePr>
          <p:cNvPr id="7" name="Table 6">
            <a:extLst>
              <a:ext uri="{FF2B5EF4-FFF2-40B4-BE49-F238E27FC236}">
                <a16:creationId xmlns:a16="http://schemas.microsoft.com/office/drawing/2014/main" id="{31F4C4F9-73F4-4726-67A7-8B00551D9340}"/>
              </a:ext>
            </a:extLst>
          </p:cNvPr>
          <p:cNvGraphicFramePr>
            <a:graphicFrameLocks noGrp="1"/>
          </p:cNvGraphicFramePr>
          <p:nvPr>
            <p:extLst>
              <p:ext uri="{D42A27DB-BD31-4B8C-83A1-F6EECF244321}">
                <p14:modId xmlns:p14="http://schemas.microsoft.com/office/powerpoint/2010/main" val="1332555045"/>
              </p:ext>
            </p:extLst>
          </p:nvPr>
        </p:nvGraphicFramePr>
        <p:xfrm>
          <a:off x="685800" y="4617720"/>
          <a:ext cx="7391402" cy="1630679"/>
        </p:xfrm>
        <a:graphic>
          <a:graphicData uri="http://schemas.openxmlformats.org/drawingml/2006/table">
            <a:tbl>
              <a:tblPr firstRow="1" firstCol="1" bandRow="1">
                <a:tableStyleId>{5C22544A-7EE6-4342-B048-85BDC9FD1C3A}</a:tableStyleId>
              </a:tblPr>
              <a:tblGrid>
                <a:gridCol w="1382347">
                  <a:extLst>
                    <a:ext uri="{9D8B030D-6E8A-4147-A177-3AD203B41FA5}">
                      <a16:colId xmlns:a16="http://schemas.microsoft.com/office/drawing/2014/main" val="756123368"/>
                    </a:ext>
                  </a:extLst>
                </a:gridCol>
                <a:gridCol w="1454108">
                  <a:extLst>
                    <a:ext uri="{9D8B030D-6E8A-4147-A177-3AD203B41FA5}">
                      <a16:colId xmlns:a16="http://schemas.microsoft.com/office/drawing/2014/main" val="3199331820"/>
                    </a:ext>
                  </a:extLst>
                </a:gridCol>
                <a:gridCol w="949514">
                  <a:extLst>
                    <a:ext uri="{9D8B030D-6E8A-4147-A177-3AD203B41FA5}">
                      <a16:colId xmlns:a16="http://schemas.microsoft.com/office/drawing/2014/main" val="1696796076"/>
                    </a:ext>
                  </a:extLst>
                </a:gridCol>
                <a:gridCol w="1201811">
                  <a:extLst>
                    <a:ext uri="{9D8B030D-6E8A-4147-A177-3AD203B41FA5}">
                      <a16:colId xmlns:a16="http://schemas.microsoft.com/office/drawing/2014/main" val="1518203168"/>
                    </a:ext>
                  </a:extLst>
                </a:gridCol>
                <a:gridCol w="1201811">
                  <a:extLst>
                    <a:ext uri="{9D8B030D-6E8A-4147-A177-3AD203B41FA5}">
                      <a16:colId xmlns:a16="http://schemas.microsoft.com/office/drawing/2014/main" val="1077437621"/>
                    </a:ext>
                  </a:extLst>
                </a:gridCol>
                <a:gridCol w="1201811">
                  <a:extLst>
                    <a:ext uri="{9D8B030D-6E8A-4147-A177-3AD203B41FA5}">
                      <a16:colId xmlns:a16="http://schemas.microsoft.com/office/drawing/2014/main" val="1299954114"/>
                    </a:ext>
                  </a:extLst>
                </a:gridCol>
              </a:tblGrid>
              <a:tr h="232955">
                <a:tc>
                  <a:txBody>
                    <a:bodyPr/>
                    <a:lstStyle/>
                    <a:p>
                      <a:pPr marL="0" marR="0">
                        <a:buNone/>
                      </a:pPr>
                      <a:r>
                        <a:rPr lang="en-US" sz="1200">
                          <a:effectLst/>
                        </a:rPr>
                        <a:t>S. No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Steps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Input Data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Expected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Actual Result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 Fail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68094612"/>
                  </a:ext>
                </a:extLst>
              </a:tr>
              <a:tr h="465908">
                <a:tc>
                  <a:txBody>
                    <a:bodyPr/>
                    <a:lstStyle/>
                    <a:p>
                      <a:pPr marL="0" marR="0">
                        <a:buNone/>
                      </a:pPr>
                      <a:r>
                        <a:rPr lang="en-US" sz="1200">
                          <a:effectLst/>
                        </a:rPr>
                        <a:t>3.1</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Open the Data Entering Screen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200">
                          <a:effectLst/>
                        </a:rPr>
                        <a:t> </a:t>
                      </a:r>
                      <a:endParaRPr lang="en-US" sz="1100">
                        <a:effectLst/>
                      </a:endParaRPr>
                    </a:p>
                    <a:p>
                      <a:pPr marL="0" marR="0" algn="ctr">
                        <a:buNone/>
                      </a:pPr>
                      <a:r>
                        <a:rPr lang="en-US" sz="12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Dashboard displays correctly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It did display as expected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0892345"/>
                  </a:ext>
                </a:extLst>
              </a:tr>
              <a:tr h="465908">
                <a:tc>
                  <a:txBody>
                    <a:bodyPr/>
                    <a:lstStyle/>
                    <a:p>
                      <a:pPr marL="0" marR="0">
                        <a:buNone/>
                      </a:pPr>
                      <a:r>
                        <a:rPr lang="en-US" sz="1200">
                          <a:effectLst/>
                        </a:rPr>
                        <a:t>2.2</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Enter data as per the required fields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Valid credentials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Input fields and accept data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Data entered successfully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Pass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80698500"/>
                  </a:ext>
                </a:extLst>
              </a:tr>
              <a:tr h="465908">
                <a:tc>
                  <a:txBody>
                    <a:bodyPr/>
                    <a:lstStyle/>
                    <a:p>
                      <a:pPr marL="0" marR="0">
                        <a:buNone/>
                      </a:pPr>
                      <a:r>
                        <a:rPr lang="en-US" sz="1200">
                          <a:effectLst/>
                        </a:rPr>
                        <a:t>2.3</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The result screen is displayed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buNone/>
                      </a:pPr>
                      <a:r>
                        <a:rPr lang="en-US" sz="1200">
                          <a:effectLst/>
                        </a:rPr>
                        <a:t> </a:t>
                      </a:r>
                      <a:endParaRPr lang="en-US" sz="1100">
                        <a:effectLst/>
                      </a:endParaRPr>
                    </a:p>
                    <a:p>
                      <a:pPr marL="0" marR="0" algn="ctr">
                        <a:buNone/>
                      </a:pPr>
                      <a:r>
                        <a:rPr lang="en-US" sz="1200">
                          <a:effectLst/>
                        </a:rPr>
                        <a: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Dashboard displays correctly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a:effectLst/>
                        </a:rPr>
                        <a:t>It did display as expected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buNone/>
                      </a:pPr>
                      <a:r>
                        <a:rPr lang="en-US" sz="1200" dirty="0">
                          <a:effectLst/>
                        </a:rPr>
                        <a:t>Pass</a:t>
                      </a:r>
                      <a:endParaRPr lang="en-US"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99804409"/>
                  </a:ext>
                </a:extLst>
              </a:tr>
            </a:tbl>
          </a:graphicData>
        </a:graphic>
      </p:graphicFrame>
    </p:spTree>
    <p:extLst>
      <p:ext uri="{BB962C8B-B14F-4D97-AF65-F5344CB8AC3E}">
        <p14:creationId xmlns:p14="http://schemas.microsoft.com/office/powerpoint/2010/main" val="636980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
          </p:nvPr>
        </p:nvSpPr>
        <p:spPr>
          <a:xfrm>
            <a:off x="228600" y="1600200"/>
            <a:ext cx="8915400" cy="5257800"/>
          </a:xfrm>
        </p:spPr>
        <p:txBody>
          <a:bodyPr>
            <a:normAutofit/>
          </a:bodyPr>
          <a:lstStyle/>
          <a:p>
            <a:pPr lvl="0"/>
            <a:r>
              <a:rPr lang="en-US" sz="1200" dirty="0">
                <a:latin typeface="Arial Black" panose="020B0A04020102020204" pitchFamily="34" charset="0"/>
              </a:rPr>
              <a:t>World Health Organization, </a:t>
            </a:r>
            <a:r>
              <a:rPr lang="en-US" sz="1200" i="1" dirty="0">
                <a:latin typeface="Arial Black" panose="020B0A04020102020204" pitchFamily="34" charset="0"/>
              </a:rPr>
              <a:t>Global Report on Diabetes</a:t>
            </a:r>
            <a:r>
              <a:rPr lang="en-US" sz="1200" dirty="0">
                <a:latin typeface="Arial Black" panose="020B0A04020102020204" pitchFamily="34" charset="0"/>
              </a:rPr>
              <a:t>, Geneva: WHO Press, 2016. </a:t>
            </a:r>
            <a:r>
              <a:rPr lang="en-US" sz="1200" u="sng" dirty="0">
                <a:latin typeface="Arial Black" panose="020B0A04020102020204" pitchFamily="34" charset="0"/>
                <a:hlinkClick r:id="rId2"/>
              </a:rPr>
              <a:t>https://www.who.int/publications/i/item/9789241565257</a:t>
            </a:r>
            <a:endParaRPr lang="en-US" sz="1200" b="1" dirty="0">
              <a:latin typeface="Arial Black" panose="020B0A04020102020204" pitchFamily="34" charset="0"/>
            </a:endParaRPr>
          </a:p>
          <a:p>
            <a:pPr lvl="0"/>
            <a:r>
              <a:rPr lang="en-US" sz="1200" dirty="0">
                <a:latin typeface="Arial Black" panose="020B0A04020102020204" pitchFamily="34" charset="0"/>
              </a:rPr>
              <a:t>American Diabetes Association, "Classification and Diagnosis of Diabetes," </a:t>
            </a:r>
            <a:r>
              <a:rPr lang="en-US" sz="1200" i="1" dirty="0">
                <a:latin typeface="Arial Black" panose="020B0A04020102020204" pitchFamily="34" charset="0"/>
              </a:rPr>
              <a:t>Diabetes Care</a:t>
            </a:r>
            <a:r>
              <a:rPr lang="en-US" sz="1200" dirty="0">
                <a:latin typeface="Arial Black" panose="020B0A04020102020204" pitchFamily="34" charset="0"/>
              </a:rPr>
              <a:t>, vol. 46, no. 1, pp. S19–S40, 2023. doi:10.2337/dc23-S002</a:t>
            </a:r>
            <a:endParaRPr lang="en-US" sz="1200" b="1" dirty="0">
              <a:latin typeface="Arial Black" panose="020B0A04020102020204" pitchFamily="34" charset="0"/>
            </a:endParaRPr>
          </a:p>
          <a:p>
            <a:pPr lvl="0"/>
            <a:r>
              <a:rPr lang="en-US" sz="1200" dirty="0">
                <a:latin typeface="Arial Black" panose="020B0A04020102020204" pitchFamily="34" charset="0"/>
              </a:rPr>
              <a:t>L. </a:t>
            </a:r>
            <a:r>
              <a:rPr lang="en-US" sz="1200" dirty="0" err="1">
                <a:latin typeface="Arial Black" panose="020B0A04020102020204" pitchFamily="34" charset="0"/>
              </a:rPr>
              <a:t>Breiman</a:t>
            </a:r>
            <a:r>
              <a:rPr lang="en-US" sz="1200" dirty="0">
                <a:latin typeface="Arial Black" panose="020B0A04020102020204" pitchFamily="34" charset="0"/>
              </a:rPr>
              <a:t>, "Random Forests," </a:t>
            </a:r>
            <a:r>
              <a:rPr lang="en-US" sz="1200" i="1" dirty="0">
                <a:latin typeface="Arial Black" panose="020B0A04020102020204" pitchFamily="34" charset="0"/>
              </a:rPr>
              <a:t>Machine Learning</a:t>
            </a:r>
            <a:r>
              <a:rPr lang="en-US" sz="1200" dirty="0">
                <a:latin typeface="Arial Black" panose="020B0A04020102020204" pitchFamily="34" charset="0"/>
              </a:rPr>
              <a:t>, vol. 45, no. 1, pp. 5-32, 2001. doi:10.1023/A:1010933404324</a:t>
            </a:r>
            <a:endParaRPr lang="en-US" sz="1200" b="1" dirty="0">
              <a:latin typeface="Arial Black" panose="020B0A04020102020204" pitchFamily="34" charset="0"/>
            </a:endParaRPr>
          </a:p>
          <a:p>
            <a:pPr lvl="0"/>
            <a:r>
              <a:rPr lang="en-US" sz="1200" dirty="0">
                <a:latin typeface="Arial Black" panose="020B0A04020102020204" pitchFamily="34" charset="0"/>
              </a:rPr>
              <a:t>S. Hochreiter and J. </a:t>
            </a:r>
            <a:r>
              <a:rPr lang="en-US" sz="1200" dirty="0" err="1">
                <a:latin typeface="Arial Black" panose="020B0A04020102020204" pitchFamily="34" charset="0"/>
              </a:rPr>
              <a:t>Schmidhuber</a:t>
            </a:r>
            <a:r>
              <a:rPr lang="en-US" sz="1200" dirty="0">
                <a:latin typeface="Arial Black" panose="020B0A04020102020204" pitchFamily="34" charset="0"/>
              </a:rPr>
              <a:t>, "Long Short-Term Memory," </a:t>
            </a:r>
            <a:r>
              <a:rPr lang="en-US" sz="1200" i="1" dirty="0">
                <a:latin typeface="Arial Black" panose="020B0A04020102020204" pitchFamily="34" charset="0"/>
              </a:rPr>
              <a:t>Neural Computation</a:t>
            </a:r>
            <a:r>
              <a:rPr lang="en-US" sz="1200" dirty="0">
                <a:latin typeface="Arial Black" panose="020B0A04020102020204" pitchFamily="34" charset="0"/>
              </a:rPr>
              <a:t>, vol. 9, no. 8, pp. 1735–1780, 1997. doi:10.1162/neco.1997.9.8.1735</a:t>
            </a:r>
            <a:endParaRPr lang="en-US" sz="1200" b="1" dirty="0">
              <a:latin typeface="Arial Black" panose="020B0A04020102020204" pitchFamily="34" charset="0"/>
            </a:endParaRPr>
          </a:p>
          <a:p>
            <a:pPr lvl="0"/>
            <a:r>
              <a:rPr lang="en-US" sz="1200" dirty="0">
                <a:latin typeface="Arial Black" panose="020B0A04020102020204" pitchFamily="34" charset="0"/>
              </a:rPr>
              <a:t>TensorFlow Developers, </a:t>
            </a:r>
            <a:r>
              <a:rPr lang="en-US" sz="1200" i="1" dirty="0">
                <a:latin typeface="Arial Black" panose="020B0A04020102020204" pitchFamily="34" charset="0"/>
              </a:rPr>
              <a:t>TensorFlow: An end-to-end open source machine learning platform</a:t>
            </a:r>
            <a:r>
              <a:rPr lang="en-US" sz="1200" dirty="0">
                <a:latin typeface="Arial Black" panose="020B0A04020102020204" pitchFamily="34" charset="0"/>
              </a:rPr>
              <a:t>, [Online]. Available: </a:t>
            </a:r>
            <a:r>
              <a:rPr lang="en-US" sz="1200" u="sng" dirty="0">
                <a:latin typeface="Arial Black" panose="020B0A04020102020204" pitchFamily="34" charset="0"/>
                <a:hlinkClick r:id="rId3"/>
              </a:rPr>
              <a:t>https://www.tensorflow.org</a:t>
            </a:r>
            <a:r>
              <a:rPr lang="en-US" sz="1200" dirty="0">
                <a:latin typeface="Arial Black" panose="020B0A04020102020204" pitchFamily="34" charset="0"/>
              </a:rPr>
              <a:t> </a:t>
            </a:r>
            <a:endParaRPr lang="en-US" sz="1200" b="1" dirty="0">
              <a:latin typeface="Arial Black" panose="020B0A04020102020204" pitchFamily="34" charset="0"/>
            </a:endParaRPr>
          </a:p>
          <a:p>
            <a:pPr lvl="0"/>
            <a:r>
              <a:rPr lang="en-US" sz="1200" dirty="0">
                <a:latin typeface="Arial Black" panose="020B0A04020102020204" pitchFamily="34" charset="0"/>
              </a:rPr>
              <a:t>Scikit-learn Developers, </a:t>
            </a:r>
            <a:r>
              <a:rPr lang="en-US" sz="1200" i="1" dirty="0">
                <a:latin typeface="Arial Black" panose="020B0A04020102020204" pitchFamily="34" charset="0"/>
              </a:rPr>
              <a:t>Scikit-learn: Machine Learning in Python</a:t>
            </a:r>
            <a:r>
              <a:rPr lang="en-US" sz="1200" dirty="0">
                <a:latin typeface="Arial Black" panose="020B0A04020102020204" pitchFamily="34" charset="0"/>
              </a:rPr>
              <a:t>, [Online]. Available: </a:t>
            </a:r>
            <a:r>
              <a:rPr lang="en-US" sz="1200" u="sng" dirty="0">
                <a:latin typeface="Arial Black" panose="020B0A04020102020204" pitchFamily="34" charset="0"/>
                <a:hlinkClick r:id="rId4"/>
              </a:rPr>
              <a:t>https://scikit-learn.org</a:t>
            </a:r>
            <a:endParaRPr lang="en-US" sz="1200" b="1" dirty="0">
              <a:latin typeface="Arial Black" panose="020B0A04020102020204" pitchFamily="34" charset="0"/>
            </a:endParaRPr>
          </a:p>
          <a:p>
            <a:pPr lvl="0"/>
            <a:r>
              <a:rPr lang="en-US" sz="1200" dirty="0">
                <a:latin typeface="Arial Black" panose="020B0A04020102020204" pitchFamily="34" charset="0"/>
              </a:rPr>
              <a:t>Firebase Documentation, "Firebase Authentication," [Online]. Available: https://firebase.google.com/docs/auth</a:t>
            </a:r>
            <a:endParaRPr lang="en-US" sz="1200" b="1" dirty="0">
              <a:latin typeface="Arial Black" panose="020B0A04020102020204" pitchFamily="34" charset="0"/>
            </a:endParaRPr>
          </a:p>
          <a:p>
            <a:pPr lvl="0"/>
            <a:r>
              <a:rPr lang="en-US" sz="1200" dirty="0">
                <a:latin typeface="Arial Black" panose="020B0A04020102020204" pitchFamily="34" charset="0"/>
              </a:rPr>
              <a:t>Amazon Web Services (AWS), "AWS Cloud Computing Services," [Online]. Available: </a:t>
            </a:r>
            <a:r>
              <a:rPr lang="en-US" sz="1200" u="sng" dirty="0">
                <a:latin typeface="Arial Black" panose="020B0A04020102020204" pitchFamily="34" charset="0"/>
                <a:hlinkClick r:id="rId5"/>
              </a:rPr>
              <a:t>https://aws.amazon.com</a:t>
            </a:r>
            <a:endParaRPr lang="en-US" sz="1200" b="1" dirty="0">
              <a:latin typeface="Arial Black" panose="020B0A04020102020204" pitchFamily="34" charset="0"/>
            </a:endParaRPr>
          </a:p>
          <a:p>
            <a:pPr lvl="0"/>
            <a:r>
              <a:rPr lang="en-US" sz="1200" dirty="0">
                <a:latin typeface="Arial Black" panose="020B0A04020102020204" pitchFamily="34" charset="0"/>
              </a:rPr>
              <a:t>Google Cloud Platform (GCP), "Google Cloud Services," [Online]. Available: </a:t>
            </a:r>
            <a:r>
              <a:rPr lang="en-US" sz="1200" u="sng" dirty="0">
                <a:latin typeface="Arial Black" panose="020B0A04020102020204" pitchFamily="34" charset="0"/>
                <a:hlinkClick r:id="rId6"/>
              </a:rPr>
              <a:t>https://cloud.google.com</a:t>
            </a:r>
            <a:endParaRPr lang="en-US" sz="1200" u="sng" dirty="0">
              <a:latin typeface="Arial Black" panose="020B0A04020102020204" pitchFamily="34" charset="0"/>
            </a:endParaRPr>
          </a:p>
          <a:p>
            <a:r>
              <a:rPr lang="en-US" sz="1200" dirty="0">
                <a:latin typeface="Arial Black" panose="020B0A04020102020204" pitchFamily="34" charset="0"/>
              </a:rPr>
              <a:t>M. Esteva et al., "A guide to deep learning in healthcare," </a:t>
            </a:r>
            <a:r>
              <a:rPr lang="en-US" sz="1200" i="1" dirty="0">
                <a:latin typeface="Arial Black" panose="020B0A04020102020204" pitchFamily="34" charset="0"/>
              </a:rPr>
              <a:t>Nature Medicine</a:t>
            </a:r>
            <a:r>
              <a:rPr lang="en-US" sz="1200" dirty="0">
                <a:latin typeface="Arial Black" panose="020B0A04020102020204" pitchFamily="34" charset="0"/>
              </a:rPr>
              <a:t>, vol. 25, no. 1, pp. 24–29, 2019. doi:10.1038/s41591-018-0316-z</a:t>
            </a:r>
            <a:endParaRPr lang="en-US" sz="1200" b="1" dirty="0">
              <a:latin typeface="Arial Black" panose="020B0A04020102020204" pitchFamily="34" charset="0"/>
            </a:endParaRPr>
          </a:p>
          <a:p>
            <a:pPr lvl="0"/>
            <a:endParaRPr lang="en-US" sz="200" b="1" dirty="0">
              <a:latin typeface="Arial Black" panose="020B0A04020102020204" pitchFamily="34" charset="0"/>
            </a:endParaRPr>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18</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85071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sz="quarter" idx="1"/>
          </p:nvPr>
        </p:nvSpPr>
        <p:spPr/>
        <p:txBody>
          <a:bodyPr>
            <a:normAutofit fontScale="70000" lnSpcReduction="20000"/>
          </a:bodyPr>
          <a:lstStyle/>
          <a:p>
            <a:r>
              <a:rPr lang="en-US" dirty="0">
                <a:solidFill>
                  <a:srgbClr val="FF0000"/>
                </a:solidFill>
              </a:rPr>
              <a:t>Problem Statement </a:t>
            </a:r>
          </a:p>
          <a:p>
            <a:r>
              <a:rPr lang="en-US" dirty="0">
                <a:solidFill>
                  <a:srgbClr val="FF0000"/>
                </a:solidFill>
              </a:rPr>
              <a:t>Objective</a:t>
            </a:r>
          </a:p>
          <a:p>
            <a:r>
              <a:rPr lang="en-US" dirty="0">
                <a:solidFill>
                  <a:srgbClr val="FF0000"/>
                </a:solidFill>
              </a:rPr>
              <a:t>FYP Scope</a:t>
            </a:r>
          </a:p>
          <a:p>
            <a:r>
              <a:rPr lang="en-US" dirty="0">
                <a:solidFill>
                  <a:srgbClr val="FF0000"/>
                </a:solidFill>
              </a:rPr>
              <a:t>Our methodology</a:t>
            </a:r>
          </a:p>
          <a:p>
            <a:r>
              <a:rPr lang="en-US" dirty="0">
                <a:solidFill>
                  <a:srgbClr val="FF0000"/>
                </a:solidFill>
              </a:rPr>
              <a:t>Our Project Plan (Time lines)</a:t>
            </a:r>
          </a:p>
          <a:p>
            <a:r>
              <a:rPr lang="en-US" dirty="0">
                <a:solidFill>
                  <a:srgbClr val="FF0000"/>
                </a:solidFill>
              </a:rPr>
              <a:t>Budget / Costing (if any)</a:t>
            </a:r>
          </a:p>
          <a:p>
            <a:r>
              <a:rPr lang="en-US" dirty="0">
                <a:solidFill>
                  <a:srgbClr val="FF0000"/>
                </a:solidFill>
              </a:rPr>
              <a:t>FYP Deliverables </a:t>
            </a:r>
          </a:p>
          <a:p>
            <a:r>
              <a:rPr lang="en-US" dirty="0"/>
              <a:t>Literature Review</a:t>
            </a:r>
          </a:p>
          <a:p>
            <a:r>
              <a:rPr lang="en-US" dirty="0"/>
              <a:t>Demo of 100% of Work</a:t>
            </a:r>
          </a:p>
          <a:p>
            <a:r>
              <a:rPr lang="en-US" dirty="0"/>
              <a:t>Experimental Evaluations &amp; Results</a:t>
            </a:r>
          </a:p>
          <a:p>
            <a:r>
              <a:rPr lang="en-US" dirty="0"/>
              <a:t>Test Plan </a:t>
            </a:r>
          </a:p>
          <a:p>
            <a:r>
              <a:rPr lang="en-US" dirty="0"/>
              <a:t>Test Cases</a:t>
            </a:r>
          </a:p>
          <a:p>
            <a:r>
              <a:rPr lang="en-US" dirty="0"/>
              <a:t>References </a:t>
            </a:r>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2</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306628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 </a:t>
            </a:r>
          </a:p>
        </p:txBody>
      </p:sp>
      <p:sp>
        <p:nvSpPr>
          <p:cNvPr id="3" name="Content Placeholder 2"/>
          <p:cNvSpPr>
            <a:spLocks noGrp="1"/>
          </p:cNvSpPr>
          <p:nvPr>
            <p:ph sz="quarter" idx="1"/>
          </p:nvPr>
        </p:nvSpPr>
        <p:spPr/>
        <p:txBody>
          <a:bodyPr/>
          <a:lstStyle/>
          <a:p>
            <a:pPr marL="233363" lvl="2" indent="0" algn="ctr">
              <a:buNone/>
            </a:pPr>
            <a:endParaRPr lang="en-US" sz="3200" dirty="0"/>
          </a:p>
          <a:p>
            <a:pPr marL="233363" lvl="2" indent="0" algn="ctr">
              <a:buNone/>
            </a:pPr>
            <a:r>
              <a:rPr lang="en-US" sz="3200" dirty="0"/>
              <a:t>"Empowering </a:t>
            </a:r>
            <a:r>
              <a:rPr lang="en-US" sz="3200" dirty="0">
                <a:solidFill>
                  <a:srgbClr val="0070C0"/>
                </a:solidFill>
              </a:rPr>
              <a:t>With</a:t>
            </a:r>
            <a:r>
              <a:rPr lang="en-US" sz="3200" dirty="0"/>
              <a:t> Insights </a:t>
            </a:r>
            <a:r>
              <a:rPr lang="en-US" sz="3200" dirty="0">
                <a:solidFill>
                  <a:schemeClr val="accent5">
                    <a:lumMod val="50000"/>
                  </a:schemeClr>
                </a:solidFill>
              </a:rPr>
              <a:t>For</a:t>
            </a:r>
            <a:r>
              <a:rPr lang="en-US" sz="3200" dirty="0"/>
              <a:t> A </a:t>
            </a:r>
            <a:r>
              <a:rPr lang="en-US" sz="3200" dirty="0">
                <a:solidFill>
                  <a:srgbClr val="FF0000"/>
                </a:solidFill>
              </a:rPr>
              <a:t>Healthier </a:t>
            </a:r>
            <a:r>
              <a:rPr lang="en-US" sz="3200" dirty="0"/>
              <a:t>Future”</a:t>
            </a:r>
          </a:p>
          <a:p>
            <a:pPr marL="233363" lvl="2" indent="0" algn="ctr">
              <a:buNone/>
            </a:pPr>
            <a:endParaRPr lang="en-US" sz="2800" dirty="0"/>
          </a:p>
          <a:p>
            <a:pPr marL="0" lvl="2" indent="0" algn="ctr">
              <a:buNone/>
            </a:pPr>
            <a:r>
              <a:rPr lang="en-US" sz="3200" dirty="0" err="1"/>
              <a:t>GlucoPredict</a:t>
            </a:r>
            <a:r>
              <a:rPr lang="en-US" sz="3200" dirty="0"/>
              <a:t> automates the prediction of the humans that whether they are diagnosed with Diabetes or not.</a:t>
            </a:r>
          </a:p>
          <a:p>
            <a:endParaRPr lang="en-US" dirty="0"/>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3</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35355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a:t>
            </a:r>
          </a:p>
        </p:txBody>
      </p:sp>
      <p:sp>
        <p:nvSpPr>
          <p:cNvPr id="3" name="Content Placeholder 2"/>
          <p:cNvSpPr>
            <a:spLocks noGrp="1"/>
          </p:cNvSpPr>
          <p:nvPr>
            <p:ph sz="quarter" idx="1"/>
          </p:nvPr>
        </p:nvSpPr>
        <p:spPr/>
        <p:txBody>
          <a:bodyPr/>
          <a:lstStyle/>
          <a:p>
            <a:pPr marL="342900" indent="-342900">
              <a:buFont typeface="+mj-lt"/>
              <a:buAutoNum type="arabicPeriod"/>
            </a:pPr>
            <a:r>
              <a:rPr lang="en-US" sz="2000" b="1" dirty="0"/>
              <a:t>Early Diabetes Prediction</a:t>
            </a:r>
            <a:br>
              <a:rPr lang="en-US" sz="2000" b="1" dirty="0"/>
            </a:br>
            <a:r>
              <a:rPr lang="en-US" sz="1800" dirty="0"/>
              <a:t>Utilize advanced AI and machine learning algorithms to predict the risk of diabetes in individuals. Enable early detection to prevent the onset of diabetes and manage health proactively.</a:t>
            </a:r>
          </a:p>
          <a:p>
            <a:pPr marL="342900" indent="-342900">
              <a:buFont typeface="+mj-lt"/>
              <a:buAutoNum type="arabicPeriod"/>
            </a:pPr>
            <a:r>
              <a:rPr lang="en-US" sz="2000" b="1" dirty="0"/>
              <a:t>Personalized Health Recommendations</a:t>
            </a:r>
          </a:p>
          <a:p>
            <a:pPr marL="320040" lvl="1" indent="0">
              <a:buNone/>
            </a:pPr>
            <a:r>
              <a:rPr lang="en-US" sz="1800" dirty="0"/>
              <a:t>Provide personalized health recommendations based on individual health data, lifestyle, and genetic factors. Help users make informed decisions about their health and lifestyle to reduce diabetes risk.</a:t>
            </a:r>
          </a:p>
          <a:p>
            <a:pPr marL="457200" indent="-457200">
              <a:buFont typeface="+mj-lt"/>
              <a:buAutoNum type="arabicPeriod"/>
            </a:pPr>
            <a:r>
              <a:rPr lang="en-US" sz="2400" dirty="0"/>
              <a:t> </a:t>
            </a:r>
            <a:r>
              <a:rPr lang="en-US" sz="2000" b="1" dirty="0"/>
              <a:t>Accessible Health Monitoring</a:t>
            </a:r>
          </a:p>
          <a:p>
            <a:pPr marL="0" indent="0">
              <a:buNone/>
            </a:pPr>
            <a:r>
              <a:rPr lang="en-US" sz="2000" b="1" dirty="0"/>
              <a:t>        </a:t>
            </a:r>
            <a:r>
              <a:rPr lang="en-US" sz="2000" dirty="0"/>
              <a:t>Develop a user-friendly platform accessible via mobile app. Ensure that users can easily   input their health data and receive timely risk assessments and recommendations.</a:t>
            </a:r>
          </a:p>
          <a:p>
            <a:pPr marL="320040" lvl="1" indent="0">
              <a:buNone/>
            </a:pPr>
            <a:endParaRPr lang="en-US" sz="2000" b="1" dirty="0"/>
          </a:p>
          <a:p>
            <a:endParaRPr lang="en-US" dirty="0"/>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4</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71812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Scope </a:t>
            </a:r>
          </a:p>
        </p:txBody>
      </p:sp>
      <p:sp>
        <p:nvSpPr>
          <p:cNvPr id="3" name="Content Placeholder 2"/>
          <p:cNvSpPr>
            <a:spLocks noGrp="1"/>
          </p:cNvSpPr>
          <p:nvPr>
            <p:ph sz="quarter" idx="1"/>
          </p:nvPr>
        </p:nvSpPr>
        <p:spPr/>
        <p:txBody>
          <a:bodyPr>
            <a:normAutofit fontScale="70000" lnSpcReduction="20000"/>
          </a:bodyPr>
          <a:lstStyle/>
          <a:p>
            <a:pPr marL="0" indent="0" fontAlgn="base">
              <a:buNone/>
            </a:pPr>
            <a:r>
              <a:rPr lang="en-US" sz="3200" b="1" dirty="0"/>
              <a:t>1. Project Scope and Target Users</a:t>
            </a:r>
            <a:r>
              <a:rPr lang="en-US" sz="3200" dirty="0"/>
              <a:t>: </a:t>
            </a:r>
            <a:r>
              <a:rPr lang="en-US" sz="3200" dirty="0" err="1"/>
              <a:t>GlucoPredict</a:t>
            </a:r>
            <a:r>
              <a:rPr lang="en-US" sz="3200" dirty="0"/>
              <a:t> aims to create an AI system to predict diabetes risk, targeting at-risk individuals, healthcare providers, and researchers, assuming users provide accurate health data and have access to the necessary technology.</a:t>
            </a:r>
          </a:p>
          <a:p>
            <a:pPr marL="0" indent="0" fontAlgn="base">
              <a:buNone/>
            </a:pPr>
            <a:r>
              <a:rPr lang="en-US" sz="3200" b="1" dirty="0"/>
              <a:t>2. Limitations and Challenges</a:t>
            </a:r>
            <a:r>
              <a:rPr lang="en-US" sz="3200" dirty="0"/>
              <a:t>: The system does not replace medical diagnoses or address rare diabetes forms and may face accuracy issues with incomplete data.</a:t>
            </a:r>
          </a:p>
          <a:p>
            <a:pPr marL="0" indent="0" fontAlgn="base">
              <a:buNone/>
            </a:pPr>
            <a:r>
              <a:rPr lang="en-US" sz="3200" b="1" dirty="0"/>
              <a:t>3. Functional Goals and Expansion: </a:t>
            </a:r>
            <a:r>
              <a:rPr lang="en-US" sz="3200" dirty="0"/>
              <a:t>The project offers AI-driven risk predictions and personalized recommendations via mobile and web apps, compatible with electronic health records, initially focusing on regions with high diabetes prevalence and strong digital infrastructure, with plans for future expansion.</a:t>
            </a:r>
            <a:endParaRPr lang="en-US" sz="3200" dirty="0">
              <a:cs typeface="Calibri" panose="020F0502020204030204" pitchFamily="34" charset="0"/>
            </a:endParaRPr>
          </a:p>
          <a:p>
            <a:endParaRPr lang="en-US" dirty="0"/>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5</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338196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Methodology </a:t>
            </a:r>
          </a:p>
        </p:txBody>
      </p:sp>
      <p:sp>
        <p:nvSpPr>
          <p:cNvPr id="3" name="Content Placeholder 2"/>
          <p:cNvSpPr>
            <a:spLocks noGrp="1"/>
          </p:cNvSpPr>
          <p:nvPr>
            <p:ph sz="quarter" idx="1"/>
          </p:nvPr>
        </p:nvSpPr>
        <p:spPr/>
        <p:txBody>
          <a:bodyPr>
            <a:normAutofit fontScale="77500" lnSpcReduction="20000"/>
          </a:bodyPr>
          <a:lstStyle/>
          <a:p>
            <a:r>
              <a:rPr lang="en-US" sz="3200" dirty="0"/>
              <a:t>The Agile methodology, specifically the Scrum framework, is an appropriate software development approach for the </a:t>
            </a:r>
            <a:r>
              <a:rPr lang="en-US" sz="3200" dirty="0" err="1"/>
              <a:t>GlucoPredict</a:t>
            </a:r>
            <a:r>
              <a:rPr lang="en-US" sz="3200" dirty="0"/>
              <a:t> project.</a:t>
            </a:r>
          </a:p>
          <a:p>
            <a:r>
              <a:rPr lang="en-US" sz="3200" b="1" dirty="0"/>
              <a:t>Why Agile?</a:t>
            </a:r>
            <a:endParaRPr lang="en-US" sz="3200" dirty="0"/>
          </a:p>
          <a:p>
            <a:r>
              <a:rPr lang="en-US" sz="3200" dirty="0"/>
              <a:t>We adopted Agile because it is well-suited for projects that require flexibility, iterative development, and continuous feedback. The team can divide the work into smaller, manageable tasks and prioritize them based on their importance and value. As the project scope involves multiple components, including data collection, preprocessing, model development, system integration, user interface design, testing, and deployment, different parts of the system can be developed in parallel.</a:t>
            </a:r>
          </a:p>
          <a:p>
            <a:endParaRPr lang="en-US" dirty="0"/>
          </a:p>
        </p:txBody>
      </p:sp>
      <p:sp>
        <p:nvSpPr>
          <p:cNvPr id="4" name="Footer Placeholder 3"/>
          <p:cNvSpPr>
            <a:spLocks noGrp="1"/>
          </p:cNvSpPr>
          <p:nvPr>
            <p:ph type="ftr" sz="quarter" idx="11"/>
          </p:nvPr>
        </p:nvSpPr>
        <p:spPr/>
        <p:txBody>
          <a:bodyPr/>
          <a:lstStyle/>
          <a:p>
            <a:r>
              <a:rPr lang="en-US"/>
              <a:t>Project Name Here</a:t>
            </a:r>
            <a:endParaRPr lang="en-US" dirty="0"/>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6</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1123375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Project Plan  </a:t>
            </a:r>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7</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graphicFrame>
        <p:nvGraphicFramePr>
          <p:cNvPr id="10" name="Table 9">
            <a:extLst>
              <a:ext uri="{FF2B5EF4-FFF2-40B4-BE49-F238E27FC236}">
                <a16:creationId xmlns:a16="http://schemas.microsoft.com/office/drawing/2014/main" id="{B0E4CEA6-42DD-743F-A665-E3AEF575C832}"/>
              </a:ext>
            </a:extLst>
          </p:cNvPr>
          <p:cNvGraphicFramePr>
            <a:graphicFrameLocks noGrp="1"/>
          </p:cNvGraphicFramePr>
          <p:nvPr>
            <p:extLst>
              <p:ext uri="{D42A27DB-BD31-4B8C-83A1-F6EECF244321}">
                <p14:modId xmlns:p14="http://schemas.microsoft.com/office/powerpoint/2010/main" val="278898931"/>
              </p:ext>
            </p:extLst>
          </p:nvPr>
        </p:nvGraphicFramePr>
        <p:xfrm>
          <a:off x="533400" y="1624509"/>
          <a:ext cx="8229601" cy="4623893"/>
        </p:xfrm>
        <a:graphic>
          <a:graphicData uri="http://schemas.openxmlformats.org/drawingml/2006/table">
            <a:tbl>
              <a:tblPr firstRow="1" firstCol="1" bandRow="1">
                <a:tableStyleId>{5C22544A-7EE6-4342-B048-85BDC9FD1C3A}</a:tableStyleId>
              </a:tblPr>
              <a:tblGrid>
                <a:gridCol w="1632318">
                  <a:extLst>
                    <a:ext uri="{9D8B030D-6E8A-4147-A177-3AD203B41FA5}">
                      <a16:colId xmlns:a16="http://schemas.microsoft.com/office/drawing/2014/main" val="3542584031"/>
                    </a:ext>
                  </a:extLst>
                </a:gridCol>
                <a:gridCol w="2176423">
                  <a:extLst>
                    <a:ext uri="{9D8B030D-6E8A-4147-A177-3AD203B41FA5}">
                      <a16:colId xmlns:a16="http://schemas.microsoft.com/office/drawing/2014/main" val="2322126716"/>
                    </a:ext>
                  </a:extLst>
                </a:gridCol>
                <a:gridCol w="816160">
                  <a:extLst>
                    <a:ext uri="{9D8B030D-6E8A-4147-A177-3AD203B41FA5}">
                      <a16:colId xmlns:a16="http://schemas.microsoft.com/office/drawing/2014/main" val="1620303263"/>
                    </a:ext>
                  </a:extLst>
                </a:gridCol>
                <a:gridCol w="884172">
                  <a:extLst>
                    <a:ext uri="{9D8B030D-6E8A-4147-A177-3AD203B41FA5}">
                      <a16:colId xmlns:a16="http://schemas.microsoft.com/office/drawing/2014/main" val="4052177414"/>
                    </a:ext>
                  </a:extLst>
                </a:gridCol>
                <a:gridCol w="952185">
                  <a:extLst>
                    <a:ext uri="{9D8B030D-6E8A-4147-A177-3AD203B41FA5}">
                      <a16:colId xmlns:a16="http://schemas.microsoft.com/office/drawing/2014/main" val="3563092360"/>
                    </a:ext>
                  </a:extLst>
                </a:gridCol>
                <a:gridCol w="1768343">
                  <a:extLst>
                    <a:ext uri="{9D8B030D-6E8A-4147-A177-3AD203B41FA5}">
                      <a16:colId xmlns:a16="http://schemas.microsoft.com/office/drawing/2014/main" val="1605012881"/>
                    </a:ext>
                  </a:extLst>
                </a:gridCol>
              </a:tblGrid>
              <a:tr h="314484">
                <a:tc>
                  <a:txBody>
                    <a:bodyPr/>
                    <a:lstStyle/>
                    <a:p>
                      <a:pPr marL="0" marR="0">
                        <a:lnSpc>
                          <a:spcPct val="107000"/>
                        </a:lnSpc>
                        <a:spcAft>
                          <a:spcPts val="800"/>
                        </a:spcAft>
                        <a:buNone/>
                        <a:tabLst>
                          <a:tab pos="419100" algn="l"/>
                          <a:tab pos="5937250" algn="r"/>
                        </a:tabLst>
                      </a:pPr>
                      <a:r>
                        <a:rPr lang="en-US" sz="1000">
                          <a:effectLst/>
                        </a:rPr>
                        <a:t>Phase Name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Description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Start Date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End Date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Duration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Responsible Person </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2303120122"/>
                  </a:ext>
                </a:extLst>
              </a:tr>
              <a:tr h="476164">
                <a:tc>
                  <a:txBody>
                    <a:bodyPr/>
                    <a:lstStyle/>
                    <a:p>
                      <a:pPr marL="0" marR="0">
                        <a:lnSpc>
                          <a:spcPct val="107000"/>
                        </a:lnSpc>
                        <a:spcAft>
                          <a:spcPts val="800"/>
                        </a:spcAft>
                        <a:buNone/>
                        <a:tabLst>
                          <a:tab pos="419100" algn="l"/>
                          <a:tab pos="5937250" algn="r"/>
                        </a:tabLst>
                      </a:pPr>
                      <a:r>
                        <a:rPr lang="en-US" sz="1000">
                          <a:effectLst/>
                        </a:rPr>
                        <a:t>Project Initiation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Proposal drafting, problem identification, supervisor approval</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16/08/24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20/8/24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4 Days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Hassan bin Sabih</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2744593688"/>
                  </a:ext>
                </a:extLst>
              </a:tr>
              <a:tr h="476164">
                <a:tc>
                  <a:txBody>
                    <a:bodyPr/>
                    <a:lstStyle/>
                    <a:p>
                      <a:pPr marL="0" marR="0">
                        <a:lnSpc>
                          <a:spcPct val="107000"/>
                        </a:lnSpc>
                        <a:spcAft>
                          <a:spcPts val="800"/>
                        </a:spcAft>
                        <a:buNone/>
                        <a:tabLst>
                          <a:tab pos="419100" algn="l"/>
                          <a:tab pos="5937250" algn="r"/>
                        </a:tabLst>
                      </a:pPr>
                      <a:r>
                        <a:rPr lang="en-US" sz="1000">
                          <a:effectLst/>
                        </a:rPr>
                        <a:t>Requirement Gathering and Analysis</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Collect and finalize functional and non – functional requirements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22/8/24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30/8/24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8 Days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Hassan bin Sabih</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4138488653"/>
                  </a:ext>
                </a:extLst>
              </a:tr>
              <a:tr h="623227">
                <a:tc>
                  <a:txBody>
                    <a:bodyPr/>
                    <a:lstStyle/>
                    <a:p>
                      <a:pPr marL="0" marR="0">
                        <a:lnSpc>
                          <a:spcPct val="107000"/>
                        </a:lnSpc>
                        <a:spcAft>
                          <a:spcPts val="800"/>
                        </a:spcAft>
                        <a:buNone/>
                        <a:tabLst>
                          <a:tab pos="419100" algn="l"/>
                          <a:tab pos="5937250" algn="r"/>
                        </a:tabLst>
                      </a:pPr>
                      <a:r>
                        <a:rPr lang="en-US" sz="1000">
                          <a:effectLst/>
                        </a:rPr>
                        <a:t>System Architecture &amp; Design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Design system architecture, data flow diagrams, and database schema</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2/9/24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9/9/24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7 Days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Hassan bin Sabih </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2940280157"/>
                  </a:ext>
                </a:extLst>
              </a:tr>
              <a:tr h="476164">
                <a:tc>
                  <a:txBody>
                    <a:bodyPr/>
                    <a:lstStyle/>
                    <a:p>
                      <a:pPr marL="0" marR="0">
                        <a:lnSpc>
                          <a:spcPct val="107000"/>
                        </a:lnSpc>
                        <a:spcAft>
                          <a:spcPts val="800"/>
                        </a:spcAft>
                        <a:buNone/>
                        <a:tabLst>
                          <a:tab pos="419100" algn="l"/>
                          <a:tab pos="5937250" algn="r"/>
                        </a:tabLst>
                      </a:pPr>
                      <a:r>
                        <a:rPr lang="en-US" sz="1000">
                          <a:effectLst/>
                        </a:rPr>
                        <a:t>ML Model Development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Data preprocessing, model selection, training and evaluation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10/9/24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4/10/24</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27 Days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Moiez Siddiqui</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2277699524"/>
                  </a:ext>
                </a:extLst>
              </a:tr>
              <a:tr h="476164">
                <a:tc>
                  <a:txBody>
                    <a:bodyPr/>
                    <a:lstStyle/>
                    <a:p>
                      <a:pPr marL="0" marR="0">
                        <a:lnSpc>
                          <a:spcPct val="107000"/>
                        </a:lnSpc>
                        <a:spcAft>
                          <a:spcPts val="800"/>
                        </a:spcAft>
                        <a:buNone/>
                        <a:tabLst>
                          <a:tab pos="419100" algn="l"/>
                          <a:tab pos="5937250" algn="r"/>
                        </a:tabLst>
                      </a:pPr>
                      <a:r>
                        <a:rPr lang="en-US" sz="1000" dirty="0">
                          <a:effectLst/>
                        </a:rPr>
                        <a:t>Integration &amp; API Development </a:t>
                      </a:r>
                      <a:endParaRPr lang="en-US" sz="1000" dirty="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Connect app with backend APIs, Firebase, and prediction server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1/1/25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30/1/25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30 Days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Moiez Siddiqui</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980271614"/>
                  </a:ext>
                </a:extLst>
              </a:tr>
              <a:tr h="353034">
                <a:tc>
                  <a:txBody>
                    <a:bodyPr/>
                    <a:lstStyle/>
                    <a:p>
                      <a:pPr marL="0" marR="0">
                        <a:lnSpc>
                          <a:spcPct val="107000"/>
                        </a:lnSpc>
                        <a:spcAft>
                          <a:spcPts val="800"/>
                        </a:spcAft>
                        <a:buNone/>
                        <a:tabLst>
                          <a:tab pos="419100" algn="l"/>
                          <a:tab pos="5937250" algn="r"/>
                        </a:tabLst>
                      </a:pPr>
                      <a:r>
                        <a:rPr lang="en-US" sz="1000">
                          <a:effectLst/>
                        </a:rPr>
                        <a:t>Testing &amp; Debugging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Perform unit, integration, system, and UAT tests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1/2/25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15/2/25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15 Days</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Moiez Siddiqui   </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1137589523"/>
                  </a:ext>
                </a:extLst>
              </a:tr>
              <a:tr h="476164">
                <a:tc>
                  <a:txBody>
                    <a:bodyPr/>
                    <a:lstStyle/>
                    <a:p>
                      <a:pPr marL="0" marR="0">
                        <a:lnSpc>
                          <a:spcPct val="107000"/>
                        </a:lnSpc>
                        <a:spcAft>
                          <a:spcPts val="800"/>
                        </a:spcAft>
                        <a:buNone/>
                        <a:tabLst>
                          <a:tab pos="419100" algn="l"/>
                          <a:tab pos="5937250" algn="r"/>
                        </a:tabLst>
                      </a:pPr>
                      <a:r>
                        <a:rPr lang="en-US" sz="1000">
                          <a:effectLst/>
                        </a:rPr>
                        <a:t>Deployment Preparation</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Finalize app, hosting, and database setup for production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1/3/25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20/3/25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20 Days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Moiez Siddiqui </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3937833333"/>
                  </a:ext>
                </a:extLst>
              </a:tr>
              <a:tr h="476164">
                <a:tc>
                  <a:txBody>
                    <a:bodyPr/>
                    <a:lstStyle/>
                    <a:p>
                      <a:pPr marL="0" marR="0">
                        <a:lnSpc>
                          <a:spcPct val="107000"/>
                        </a:lnSpc>
                        <a:spcAft>
                          <a:spcPts val="800"/>
                        </a:spcAft>
                        <a:buNone/>
                        <a:tabLst>
                          <a:tab pos="419100" algn="l"/>
                          <a:tab pos="5937250" algn="r"/>
                        </a:tabLst>
                      </a:pPr>
                      <a:r>
                        <a:rPr lang="en-US" sz="1000">
                          <a:effectLst/>
                        </a:rPr>
                        <a:t>Document Finalization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Prepare final FYP report, coding standards, policies, and manuals</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1/7/25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2/7/25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 Day</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Hassan bin Sabih </a:t>
                      </a:r>
                      <a:endParaRPr lang="en-US" sz="100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76265704"/>
                  </a:ext>
                </a:extLst>
              </a:tr>
              <a:tr h="476164">
                <a:tc>
                  <a:txBody>
                    <a:bodyPr/>
                    <a:lstStyle/>
                    <a:p>
                      <a:pPr marL="0" marR="0">
                        <a:lnSpc>
                          <a:spcPct val="107000"/>
                        </a:lnSpc>
                        <a:spcAft>
                          <a:spcPts val="800"/>
                        </a:spcAft>
                        <a:buNone/>
                        <a:tabLst>
                          <a:tab pos="419100" algn="l"/>
                          <a:tab pos="5937250" algn="r"/>
                        </a:tabLst>
                      </a:pPr>
                      <a:r>
                        <a:rPr lang="en-US" sz="1000">
                          <a:effectLst/>
                        </a:rPr>
                        <a:t>Final Presentation &amp; Submission</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Prepare slides, project demonstration, and final submission</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2/7/25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3/7/25</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a:effectLst/>
                        </a:rPr>
                        <a:t>1 Day </a:t>
                      </a:r>
                      <a:endParaRPr lang="en-US" sz="1000">
                        <a:effectLst/>
                        <a:latin typeface="Arial" panose="020B0604020202020204" pitchFamily="34" charset="0"/>
                        <a:ea typeface="Arial" panose="020B0604020202020204" pitchFamily="34" charset="0"/>
                      </a:endParaRPr>
                    </a:p>
                  </a:txBody>
                  <a:tcPr marL="56081" marR="56081" marT="0" marB="0"/>
                </a:tc>
                <a:tc>
                  <a:txBody>
                    <a:bodyPr/>
                    <a:lstStyle/>
                    <a:p>
                      <a:pPr marL="0" marR="0">
                        <a:lnSpc>
                          <a:spcPct val="107000"/>
                        </a:lnSpc>
                        <a:spcAft>
                          <a:spcPts val="800"/>
                        </a:spcAft>
                        <a:buNone/>
                        <a:tabLst>
                          <a:tab pos="419100" algn="l"/>
                          <a:tab pos="5937250" algn="r"/>
                        </a:tabLst>
                      </a:pPr>
                      <a:r>
                        <a:rPr lang="en-US" sz="1000" dirty="0">
                          <a:effectLst/>
                        </a:rPr>
                        <a:t>Hassan bin Sabih </a:t>
                      </a:r>
                      <a:endParaRPr lang="en-US" sz="1000" dirty="0">
                        <a:effectLst/>
                        <a:latin typeface="Arial" panose="020B0604020202020204" pitchFamily="34" charset="0"/>
                        <a:ea typeface="Arial" panose="020B0604020202020204" pitchFamily="34" charset="0"/>
                      </a:endParaRPr>
                    </a:p>
                  </a:txBody>
                  <a:tcPr marL="56081" marR="56081" marT="0" marB="0"/>
                </a:tc>
                <a:extLst>
                  <a:ext uri="{0D108BD9-81ED-4DB2-BD59-A6C34878D82A}">
                    <a16:rowId xmlns:a16="http://schemas.microsoft.com/office/drawing/2014/main" val="3541691791"/>
                  </a:ext>
                </a:extLst>
              </a:tr>
            </a:tbl>
          </a:graphicData>
        </a:graphic>
      </p:graphicFrame>
    </p:spTree>
    <p:extLst>
      <p:ext uri="{BB962C8B-B14F-4D97-AF65-F5344CB8AC3E}">
        <p14:creationId xmlns:p14="http://schemas.microsoft.com/office/powerpoint/2010/main" val="65665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Budget / Costing </a:t>
            </a:r>
          </a:p>
        </p:txBody>
      </p:sp>
      <p:sp>
        <p:nvSpPr>
          <p:cNvPr id="3" name="Content Placeholder 2"/>
          <p:cNvSpPr>
            <a:spLocks noGrp="1"/>
          </p:cNvSpPr>
          <p:nvPr>
            <p:ph sz="quarter" idx="1"/>
          </p:nvPr>
        </p:nvSpPr>
        <p:spPr/>
        <p:txBody>
          <a:bodyPr/>
          <a:lstStyle/>
          <a:p>
            <a:r>
              <a:rPr lang="en-US" dirty="0"/>
              <a:t>Cloud Hosting (AWS) = 25,000 PKR</a:t>
            </a:r>
          </a:p>
          <a:p>
            <a:r>
              <a:rPr lang="en-US" dirty="0"/>
              <a:t>Firebase Services = 2,000 PKR</a:t>
            </a:r>
          </a:p>
          <a:p>
            <a:r>
              <a:rPr lang="en-US" dirty="0"/>
              <a:t>Laptop = 80,000 PKR</a:t>
            </a:r>
          </a:p>
          <a:p>
            <a:r>
              <a:rPr lang="en-US" dirty="0"/>
              <a:t>Mobile Devices = 45,000 PKR</a:t>
            </a:r>
          </a:p>
          <a:p>
            <a:r>
              <a:rPr lang="en-US" dirty="0"/>
              <a:t>Internet + Miscellaneous = 7,000 PKR </a:t>
            </a:r>
          </a:p>
          <a:p>
            <a:r>
              <a:rPr lang="en-US" dirty="0"/>
              <a:t>Estimated Total Project Cost = 1,59,000 </a:t>
            </a:r>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8</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88316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FYP  Deliverables </a:t>
            </a:r>
          </a:p>
        </p:txBody>
      </p:sp>
      <p:sp>
        <p:nvSpPr>
          <p:cNvPr id="3" name="Content Placeholder 2"/>
          <p:cNvSpPr>
            <a:spLocks noGrp="1"/>
          </p:cNvSpPr>
          <p:nvPr>
            <p:ph sz="quarter" idx="1"/>
          </p:nvPr>
        </p:nvSpPr>
        <p:spPr/>
        <p:txBody>
          <a:bodyPr/>
          <a:lstStyle/>
          <a:p>
            <a:r>
              <a:rPr lang="en-US" sz="2800" dirty="0"/>
              <a:t>Software Test Plan/ Test Report</a:t>
            </a:r>
          </a:p>
          <a:p>
            <a:r>
              <a:rPr lang="en-US" sz="2800" dirty="0"/>
              <a:t>Complete software demo</a:t>
            </a:r>
          </a:p>
          <a:p>
            <a:r>
              <a:rPr lang="en-US" sz="2800" dirty="0"/>
              <a:t>Project Report – II</a:t>
            </a:r>
          </a:p>
          <a:p>
            <a:r>
              <a:rPr lang="en-US" sz="2800" dirty="0"/>
              <a:t> CD/USB Comprising all documents, source  code, exe, and other material </a:t>
            </a:r>
          </a:p>
          <a:p>
            <a:r>
              <a:rPr lang="en-US" sz="2800" dirty="0"/>
              <a:t>Project Poster with a wooden frame and </a:t>
            </a:r>
            <a:r>
              <a:rPr lang="en-US" sz="2800" dirty="0" err="1"/>
              <a:t>panaflex</a:t>
            </a:r>
            <a:r>
              <a:rPr lang="en-US" sz="2800" dirty="0"/>
              <a:t> placed on it </a:t>
            </a:r>
          </a:p>
          <a:p>
            <a:r>
              <a:rPr lang="en-US" sz="2800" dirty="0"/>
              <a:t>Requirement signoff sheet</a:t>
            </a:r>
          </a:p>
        </p:txBody>
      </p:sp>
      <p:sp>
        <p:nvSpPr>
          <p:cNvPr id="4" name="Footer Placeholder 3"/>
          <p:cNvSpPr>
            <a:spLocks noGrp="1"/>
          </p:cNvSpPr>
          <p:nvPr>
            <p:ph type="ftr" sz="quarter" idx="11"/>
          </p:nvPr>
        </p:nvSpPr>
        <p:spPr/>
        <p:txBody>
          <a:bodyPr/>
          <a:lstStyle/>
          <a:p>
            <a:r>
              <a:rPr lang="en-US" dirty="0" err="1"/>
              <a:t>GlucoPredict</a:t>
            </a:r>
            <a:r>
              <a:rPr lang="en-US" dirty="0"/>
              <a:t>: AI – Powered Diabetes Predictor </a:t>
            </a:r>
          </a:p>
        </p:txBody>
      </p:sp>
      <p:sp>
        <p:nvSpPr>
          <p:cNvPr id="5" name="Slide Number Placeholder 4"/>
          <p:cNvSpPr>
            <a:spLocks noGrp="1"/>
          </p:cNvSpPr>
          <p:nvPr>
            <p:ph type="sldNum" sz="quarter" idx="12"/>
          </p:nvPr>
        </p:nvSpPr>
        <p:spPr/>
        <p:txBody>
          <a:bodyPr>
            <a:normAutofit fontScale="62500" lnSpcReduction="20000"/>
          </a:bodyPr>
          <a:lstStyle/>
          <a:p>
            <a:fld id="{9EBC64C3-3FC7-4C40-910B-2643F037F02C}" type="slidenum">
              <a:rPr lang="en-US" smtClean="0"/>
              <a:pPr/>
              <a:t>9</a:t>
            </a:fld>
            <a:endParaRPr lang="en-US" dirty="0"/>
          </a:p>
        </p:txBody>
      </p:sp>
      <p:sp>
        <p:nvSpPr>
          <p:cNvPr id="6" name="Date Placeholder 5"/>
          <p:cNvSpPr>
            <a:spLocks noGrp="1"/>
          </p:cNvSpPr>
          <p:nvPr>
            <p:ph type="dt" sz="half" idx="10"/>
          </p:nvPr>
        </p:nvSpPr>
        <p:spPr/>
        <p:txBody>
          <a:bodyPr/>
          <a:lstStyle/>
          <a:p>
            <a:r>
              <a:rPr lang="en-US" dirty="0"/>
              <a:t>SE-FYP    Hamdard University </a:t>
            </a:r>
          </a:p>
        </p:txBody>
      </p:sp>
    </p:spTree>
    <p:extLst>
      <p:ext uri="{BB962C8B-B14F-4D97-AF65-F5344CB8AC3E}">
        <p14:creationId xmlns:p14="http://schemas.microsoft.com/office/powerpoint/2010/main" val="160184283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312</TotalTime>
  <Words>1722</Words>
  <Application>Microsoft Office PowerPoint</Application>
  <PresentationFormat>On-screen Show (4:3)</PresentationFormat>
  <Paragraphs>342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Times New Roman</vt:lpstr>
      <vt:lpstr>Tw Cen MT</vt:lpstr>
      <vt:lpstr>Wingdings</vt:lpstr>
      <vt:lpstr>Wingdings 2</vt:lpstr>
      <vt:lpstr>Median</vt:lpstr>
      <vt:lpstr>PowerPoint Presentation</vt:lpstr>
      <vt:lpstr>Summary </vt:lpstr>
      <vt:lpstr>Problem Statement </vt:lpstr>
      <vt:lpstr>Objective</vt:lpstr>
      <vt:lpstr>FYP Scope </vt:lpstr>
      <vt:lpstr>Our Methodology </vt:lpstr>
      <vt:lpstr>Our Project Plan  </vt:lpstr>
      <vt:lpstr>Budget / Costing </vt:lpstr>
      <vt:lpstr>FYP  Deliverables </vt:lpstr>
      <vt:lpstr>Literature Review</vt:lpstr>
      <vt:lpstr>Demo of 100% of Work</vt:lpstr>
      <vt:lpstr>PowerPoint Presentation</vt:lpstr>
      <vt:lpstr>Experimental Evaluations &amp; Results</vt:lpstr>
      <vt:lpstr>Test Plan</vt:lpstr>
      <vt:lpstr>Test Case </vt:lpstr>
      <vt:lpstr>PowerPoint Presentation</vt:lpstr>
      <vt:lpstr>PowerPoint Presentation</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AY</cp:lastModifiedBy>
  <cp:revision>59</cp:revision>
  <dcterms:created xsi:type="dcterms:W3CDTF">2015-09-23T05:32:20Z</dcterms:created>
  <dcterms:modified xsi:type="dcterms:W3CDTF">2025-07-04T20:18:49Z</dcterms:modified>
</cp:coreProperties>
</file>