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pPr/>
              <a:t>12/01/2024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pPr/>
              <a:t>12/01/2024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pPr/>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kKgcbhFyF9Kx1tj3iaP0d1_EeOHh57Ux/view?usp=drivesd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SECURE SOCIETY</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G-19</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78002926"/>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20201CSE0582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MOIN HABIB KHAN.G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20201CSE0545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DAYANAND.H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20201CSE0542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PRAJWAL.M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Dr. Pamela </a:t>
            </a:r>
            <a:r>
              <a:rPr lang="en-GB" sz="1700" dirty="0" err="1">
                <a:solidFill>
                  <a:schemeClr val="tx1"/>
                </a:solidFill>
              </a:rPr>
              <a:t>Vinitha</a:t>
            </a:r>
            <a:r>
              <a:rPr lang="en-GB" sz="1700" dirty="0">
                <a:solidFill>
                  <a:schemeClr val="tx1"/>
                </a:solidFill>
              </a:rPr>
              <a:t> Eric</a:t>
            </a:r>
          </a:p>
          <a:p>
            <a:pPr algn="l"/>
            <a:r>
              <a:rPr lang="en-GB" sz="1700" dirty="0">
                <a:solidFill>
                  <a:schemeClr val="tx1"/>
                </a:solidFill>
              </a:rPr>
              <a:t>Professor</a:t>
            </a:r>
          </a:p>
          <a:p>
            <a:pPr algn="l"/>
            <a:r>
              <a:rPr lang="en-GB" sz="1700" dirty="0">
                <a:solidFill>
                  <a:schemeClr val="tx1"/>
                </a:solidFill>
              </a:rPr>
              <a:t>School of Computer Science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fontScale="70000" lnSpcReduction="20000"/>
          </a:bodyPr>
          <a:lstStyle/>
          <a:p>
            <a:pPr algn="just">
              <a:lnSpc>
                <a:spcPct val="160000"/>
              </a:lnSpc>
            </a:pPr>
            <a:r>
              <a:rPr lang="en-US" sz="2600" dirty="0">
                <a:latin typeface="Times New Roman" pitchFamily="18" charset="0"/>
                <a:cs typeface="Times New Roman" pitchFamily="18" charset="0"/>
              </a:rPr>
              <a:t>The project successfully combines different technologies to create a comprehensive and efficient solution. Using Flutter for the frontend ensures a user-friendly mobile app experience. Python, coupled with Firebase, powers the backend, handling data management seamlessly. Image processing is implemented using Python libraries for advanced functionalities. Firebase integration enhances real-time data handling, and its smooth integration with Flutter ensures a cohesive </a:t>
            </a:r>
            <a:r>
              <a:rPr lang="en-US" sz="2600" dirty="0" err="1">
                <a:latin typeface="Times New Roman" pitchFamily="18" charset="0"/>
                <a:cs typeface="Times New Roman" pitchFamily="18" charset="0"/>
              </a:rPr>
              <a:t>system.The</a:t>
            </a:r>
            <a:r>
              <a:rPr lang="en-US" sz="2600" dirty="0">
                <a:latin typeface="Times New Roman" pitchFamily="18" charset="0"/>
                <a:cs typeface="Times New Roman" pitchFamily="18" charset="0"/>
              </a:rPr>
              <a:t> inclusion of a notification system keeps users informed promptly. The project is designed with scalability and performance in mind, ensuring it can grow and handle increased demand while maintaining a high level of efficiency. In summary, the combination of Flutter, Python, Firebase, and image processing libraries results in a robust, scalable, and user-friendly solution.</a:t>
            </a:r>
          </a:p>
          <a:p>
            <a:pPr>
              <a:buNone/>
            </a:pPr>
            <a:br>
              <a:rPr lang="en-US" dirty="0"/>
            </a:br>
            <a:endParaRPr lang="en-GB"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697523" y="1429972"/>
            <a:ext cx="10515600" cy="4351338"/>
          </a:xfrm>
        </p:spPr>
        <p:txBody>
          <a:bodyPr>
            <a:normAutofit fontScale="92500"/>
          </a:bodyPr>
          <a:lstStyle/>
          <a:p>
            <a:r>
              <a:rPr lang="en-GB" dirty="0">
                <a:latin typeface="Times New Roman" pitchFamily="18" charset="0"/>
                <a:cs typeface="Times New Roman" pitchFamily="18" charset="0"/>
              </a:rPr>
              <a:t>Smith, J., &amp; Johnson, K. (2018). Security Challenges in Residential Communities. Security Journal, 31(1), 215-232.</a:t>
            </a:r>
          </a:p>
          <a:p>
            <a:r>
              <a:rPr lang="en-GB" dirty="0" err="1">
                <a:latin typeface="Times New Roman" pitchFamily="18" charset="0"/>
                <a:cs typeface="Times New Roman" pitchFamily="18" charset="0"/>
              </a:rPr>
              <a:t>Szeliski</a:t>
            </a:r>
            <a:r>
              <a:rPr lang="en-GB" dirty="0">
                <a:latin typeface="Times New Roman" pitchFamily="18" charset="0"/>
                <a:cs typeface="Times New Roman" pitchFamily="18" charset="0"/>
              </a:rPr>
              <a:t>, R. (2010). Computer Vision: Algorithms and Applications. Springer.</a:t>
            </a:r>
          </a:p>
          <a:p>
            <a:r>
              <a:rPr lang="en-GB" dirty="0" err="1">
                <a:latin typeface="Times New Roman" pitchFamily="18" charset="0"/>
                <a:cs typeface="Times New Roman" pitchFamily="18" charset="0"/>
              </a:rPr>
              <a:t>Niskanen</a:t>
            </a:r>
            <a:r>
              <a:rPr lang="en-GB" dirty="0">
                <a:latin typeface="Times New Roman" pitchFamily="18" charset="0"/>
                <a:cs typeface="Times New Roman" pitchFamily="18" charset="0"/>
              </a:rPr>
              <a:t>, M., &amp; </a:t>
            </a:r>
            <a:r>
              <a:rPr lang="en-GB" dirty="0" err="1">
                <a:latin typeface="Times New Roman" pitchFamily="18" charset="0"/>
                <a:cs typeface="Times New Roman" pitchFamily="18" charset="0"/>
              </a:rPr>
              <a:t>Kälviäinen</a:t>
            </a:r>
            <a:r>
              <a:rPr lang="en-GB" dirty="0">
                <a:latin typeface="Times New Roman" pitchFamily="18" charset="0"/>
                <a:cs typeface="Times New Roman" pitchFamily="18" charset="0"/>
              </a:rPr>
              <a:t>, H. (2002). Vehicle detection and classification in urban traffic. Machine Vision and Applications, 13(1), 1-17.</a:t>
            </a:r>
          </a:p>
          <a:p>
            <a:r>
              <a:rPr lang="en-US" dirty="0">
                <a:latin typeface="Times New Roman" pitchFamily="18" charset="0"/>
                <a:cs typeface="Times New Roman" pitchFamily="18" charset="0"/>
              </a:rPr>
              <a:t>Garcia, M., &amp; Patel, R. (2018). Vehicle Identification Techniques. </a:t>
            </a:r>
            <a:r>
              <a:rPr lang="en-US" i="1" dirty="0">
                <a:latin typeface="Times New Roman" pitchFamily="18" charset="0"/>
                <a:cs typeface="Times New Roman" pitchFamily="18" charset="0"/>
              </a:rPr>
              <a:t>Journal of Security Engineering</a:t>
            </a:r>
            <a:r>
              <a:rPr lang="en-US" dirty="0">
                <a:latin typeface="Times New Roman" pitchFamily="18" charset="0"/>
                <a:cs typeface="Times New Roman" pitchFamily="18" charset="0"/>
              </a:rPr>
              <a:t>, 8(3), 245-260.</a:t>
            </a:r>
          </a:p>
          <a:p>
            <a:r>
              <a:rPr lang="en-US" dirty="0">
                <a:latin typeface="Times New Roman" pitchFamily="18" charset="0"/>
                <a:cs typeface="Times New Roman" pitchFamily="18" charset="0"/>
              </a:rPr>
              <a:t>Huang, L., &amp; Lee, S. (2020). Image Processing for Vehicle Detection. </a:t>
            </a:r>
            <a:r>
              <a:rPr lang="en-US" i="1" dirty="0">
                <a:latin typeface="Times New Roman" pitchFamily="18" charset="0"/>
                <a:cs typeface="Times New Roman" pitchFamily="18" charset="0"/>
              </a:rPr>
              <a:t>International Journal of Computer Vision</a:t>
            </a:r>
            <a:r>
              <a:rPr lang="en-US" dirty="0">
                <a:latin typeface="Times New Roman" pitchFamily="18" charset="0"/>
                <a:cs typeface="Times New Roman" pitchFamily="18" charset="0"/>
              </a:rPr>
              <a:t>, 25(4), 512-528.</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r>
              <a:rPr lang="en-GB" dirty="0">
                <a:hlinkClick r:id="rId2"/>
              </a:rPr>
              <a:t>https://drive.google.com/file/d/1kKgcbhFyF9Kx1tj3iaP0d1_EeOHh57Ux/view?usp=drivesdk</a:t>
            </a:r>
            <a:endParaRPr lang="en-GB" dirty="0"/>
          </a:p>
          <a:p>
            <a:r>
              <a:rPr lang="en-GB" dirty="0"/>
              <a:t>The manuscript(R id- IJNRD212052) has been ACCEPTED for publication on IJNRD- International journal of Novel Research and Development.</a:t>
            </a:r>
          </a:p>
        </p:txBody>
      </p:sp>
    </p:spTree>
    <p:extLst>
      <p:ext uri="{BB962C8B-B14F-4D97-AF65-F5344CB8AC3E}">
        <p14:creationId xmlns:p14="http://schemas.microsoft.com/office/powerpoint/2010/main" val="62545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cstate="print">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69" y="0"/>
            <a:ext cx="10515600" cy="1325563"/>
          </a:xfrm>
        </p:spPr>
        <p:txBody>
          <a:bodyPr/>
          <a:lstStyle/>
          <a:p>
            <a:r>
              <a:rPr lang="en-GB" b="1" dirty="0"/>
              <a:t>Introduction</a:t>
            </a:r>
          </a:p>
        </p:txBody>
      </p:sp>
      <p:sp>
        <p:nvSpPr>
          <p:cNvPr id="3" name="Content Placeholder 2"/>
          <p:cNvSpPr>
            <a:spLocks noGrp="1"/>
          </p:cNvSpPr>
          <p:nvPr>
            <p:ph idx="1"/>
          </p:nvPr>
        </p:nvSpPr>
        <p:spPr>
          <a:xfrm>
            <a:off x="460131" y="972771"/>
            <a:ext cx="10515600" cy="4351338"/>
          </a:xfrm>
        </p:spPr>
        <p:txBody>
          <a:bodyPr>
            <a:noAutofit/>
          </a:bodyPr>
          <a:lstStyle/>
          <a:p>
            <a:pPr algn="l"/>
            <a:r>
              <a:rPr lang="en-US" sz="2400" b="0" i="0" dirty="0">
                <a:effectLst/>
                <a:latin typeface="Söhne"/>
              </a:rPr>
              <a:t>"Secure Society" introduces a cost-effective vehicle monitoring solution tailored for Indian residential communities. Combining image processing technology and a user-friendly mobile app, the system accurately identifies vehicles and swiftly notifies residents of arrivals and departures, fortifying overall security measures.</a:t>
            </a:r>
          </a:p>
          <a:p>
            <a:pPr algn="l"/>
            <a:r>
              <a:rPr lang="en-US" sz="2400" b="0" i="0" dirty="0">
                <a:effectLst/>
                <a:latin typeface="Söhne"/>
              </a:rPr>
              <a:t>Using advanced image processing algorithms, the system ensures precise license plate recognition. Real-time notifications via the mobile app empower residents with instant updates on vehicle movements. Prioritizing affordability, ease of use, and adherence to privacy regulations, this project aims to equip communities with an accessible tool to manage security concerns effectively.</a:t>
            </a:r>
          </a:p>
          <a:p>
            <a:pPr algn="l"/>
            <a:r>
              <a:rPr lang="en-US" sz="2400" b="0" i="0" dirty="0">
                <a:effectLst/>
                <a:latin typeface="Söhne"/>
              </a:rPr>
              <a:t>"Secure Society" addresses the specific security needs of residential societies, providing a reliable, scalable, and user-centric solution. The project's focus on affordability and accuracy anticipates significant enhancements in residential security and community empowerment.</a:t>
            </a:r>
          </a:p>
          <a:p>
            <a:pPr algn="just">
              <a:lnSpc>
                <a:spcPct val="100000"/>
              </a:lnSpc>
            </a:pPr>
            <a:endParaRPr lang="en-GB" sz="1400" dirty="0">
              <a:latin typeface="Times New Roman" pitchFamily="18" charset="0"/>
              <a:cs typeface="Times New Roman"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7" y="-118452"/>
            <a:ext cx="10515600" cy="1325563"/>
          </a:xfrm>
        </p:spPr>
        <p:txBody>
          <a:bodyPr/>
          <a:lstStyle/>
          <a:p>
            <a:r>
              <a:rPr lang="en-GB" b="1" dirty="0"/>
              <a:t>Literature Review</a:t>
            </a:r>
          </a:p>
        </p:txBody>
      </p:sp>
      <p:sp>
        <p:nvSpPr>
          <p:cNvPr id="3" name="Content Placeholder 2"/>
          <p:cNvSpPr>
            <a:spLocks noGrp="1"/>
          </p:cNvSpPr>
          <p:nvPr>
            <p:ph idx="1"/>
          </p:nvPr>
        </p:nvSpPr>
        <p:spPr>
          <a:xfrm>
            <a:off x="284285" y="1095863"/>
            <a:ext cx="10515600" cy="4351338"/>
          </a:xfrm>
        </p:spPr>
        <p:txBody>
          <a:bodyPr>
            <a:noAutofit/>
          </a:bodyPr>
          <a:lstStyle/>
          <a:p>
            <a:r>
              <a:rPr lang="en-US" sz="1600" dirty="0">
                <a:latin typeface="Times New Roman" pitchFamily="18" charset="0"/>
                <a:cs typeface="Times New Roman" pitchFamily="18" charset="0"/>
              </a:rPr>
              <a:t>The literature surrounding vehicle monitoring and identification systems underscores the evolving landscape of security solutions, highlighting various methodologies, advancements, and their associated outcomes.</a:t>
            </a:r>
          </a:p>
          <a:p>
            <a:r>
              <a:rPr lang="en-US" sz="1600" dirty="0">
                <a:latin typeface="Times New Roman" pitchFamily="18" charset="0"/>
                <a:cs typeface="Times New Roman" pitchFamily="18" charset="0"/>
              </a:rPr>
              <a:t>Studies by </a:t>
            </a:r>
            <a:r>
              <a:rPr lang="en-US" sz="1600" dirty="0" err="1">
                <a:latin typeface="Times New Roman" pitchFamily="18" charset="0"/>
                <a:cs typeface="Times New Roman" pitchFamily="18" charset="0"/>
              </a:rPr>
              <a:t>Kekre</a:t>
            </a:r>
            <a:r>
              <a:rPr lang="en-US" sz="1600" dirty="0">
                <a:latin typeface="Times New Roman" pitchFamily="18" charset="0"/>
                <a:cs typeface="Times New Roman" pitchFamily="18" charset="0"/>
              </a:rPr>
              <a:t> et al. (2018) and </a:t>
            </a:r>
            <a:r>
              <a:rPr lang="en-US" sz="1600" dirty="0" err="1">
                <a:latin typeface="Times New Roman" pitchFamily="18" charset="0"/>
                <a:cs typeface="Times New Roman" pitchFamily="18" charset="0"/>
              </a:rPr>
              <a:t>Anand</a:t>
            </a:r>
            <a:r>
              <a:rPr lang="en-US" sz="1600" dirty="0">
                <a:latin typeface="Times New Roman" pitchFamily="18" charset="0"/>
                <a:cs typeface="Times New Roman" pitchFamily="18" charset="0"/>
              </a:rPr>
              <a:t> et al. (2018) explore image processing techniques for vehicle detection and license plate recognition. These methods employ advanced algorithms, enhancing accuracy in identifying vehicles entering residential areas. However, drawbacks include susceptibility to adverse weather conditions and challenges in accurately recognizing distorted or non- standard license plates.</a:t>
            </a:r>
          </a:p>
          <a:p>
            <a:r>
              <a:rPr lang="en-US" sz="1600" dirty="0">
                <a:latin typeface="Times New Roman" pitchFamily="18" charset="0"/>
                <a:cs typeface="Times New Roman" pitchFamily="18" charset="0"/>
              </a:rPr>
              <a:t>RFID-based systems, as researched by </a:t>
            </a:r>
            <a:r>
              <a:rPr lang="en-US" sz="1600" dirty="0" err="1">
                <a:latin typeface="Times New Roman" pitchFamily="18" charset="0"/>
                <a:cs typeface="Times New Roman" pitchFamily="18" charset="0"/>
              </a:rPr>
              <a:t>Razzaque</a:t>
            </a:r>
            <a:r>
              <a:rPr lang="en-US" sz="1600" dirty="0">
                <a:latin typeface="Times New Roman" pitchFamily="18" charset="0"/>
                <a:cs typeface="Times New Roman" pitchFamily="18" charset="0"/>
              </a:rPr>
              <a:t> et al. (1984), offer potential solutions but face challenges in high implementation costs and limited range, hindering their widespread adoption in residential settings. Huang and Lee (2006) delve into infrared sensor-based solutions, demonstrating their effectiveness in vehicle detection; however, these systems often encounter limitations in accurately distinguishing between vehicle types and are prone to environmental interference.</a:t>
            </a:r>
          </a:p>
          <a:p>
            <a:r>
              <a:rPr lang="en-US" sz="1600" dirty="0">
                <a:latin typeface="Times New Roman" pitchFamily="18" charset="0"/>
                <a:cs typeface="Times New Roman" pitchFamily="18" charset="0"/>
              </a:rPr>
              <a:t>Furthermore, studies by </a:t>
            </a:r>
            <a:r>
              <a:rPr lang="en-US" sz="1600" dirty="0" err="1">
                <a:latin typeface="Times New Roman" pitchFamily="18" charset="0"/>
                <a:cs typeface="Times New Roman" pitchFamily="18" charset="0"/>
              </a:rPr>
              <a:t>Enck</a:t>
            </a:r>
            <a:r>
              <a:rPr lang="en-US" sz="1600" dirty="0">
                <a:latin typeface="Times New Roman" pitchFamily="18" charset="0"/>
                <a:cs typeface="Times New Roman" pitchFamily="18" charset="0"/>
              </a:rPr>
              <a:t> et al. (1993) highlight the complexities of mobile device security, crucial for any system relying on mobile applications. This aspect is pivotal in ensuring data integrity and user privacy within vehicle monitoring systems.</a:t>
            </a:r>
          </a:p>
          <a:p>
            <a:r>
              <a:rPr lang="en-US" sz="1600" dirty="0">
                <a:latin typeface="Times New Roman" pitchFamily="18" charset="0"/>
                <a:cs typeface="Times New Roman" pitchFamily="18" charset="0"/>
              </a:rPr>
              <a:t>The integration of </a:t>
            </a:r>
            <a:r>
              <a:rPr lang="en-US" sz="1600" dirty="0" err="1">
                <a:latin typeface="Times New Roman" pitchFamily="18" charset="0"/>
                <a:cs typeface="Times New Roman" pitchFamily="18" charset="0"/>
              </a:rPr>
              <a:t>IoT</a:t>
            </a:r>
            <a:r>
              <a:rPr lang="en-US" sz="1600" dirty="0">
                <a:latin typeface="Times New Roman" pitchFamily="18" charset="0"/>
                <a:cs typeface="Times New Roman" pitchFamily="18" charset="0"/>
              </a:rPr>
              <a:t> devices, explored by </a:t>
            </a:r>
            <a:r>
              <a:rPr lang="en-US" sz="1600" dirty="0" err="1">
                <a:latin typeface="Times New Roman" pitchFamily="18" charset="0"/>
                <a:cs typeface="Times New Roman" pitchFamily="18" charset="0"/>
              </a:rPr>
              <a:t>Boukerche</a:t>
            </a:r>
            <a:r>
              <a:rPr lang="en-US" sz="1600" dirty="0">
                <a:latin typeface="Times New Roman" pitchFamily="18" charset="0"/>
                <a:cs typeface="Times New Roman" pitchFamily="18" charset="0"/>
              </a:rPr>
              <a:t> et al. (2003), showcases promising capabilities in real-time monitoring. Yet, issues such as network connectivity and maintenance challenges pose significant hurdles. </a:t>
            </a:r>
          </a:p>
          <a:p>
            <a:r>
              <a:rPr lang="en-US" sz="1600" dirty="0">
                <a:latin typeface="Times New Roman" pitchFamily="18" charset="0"/>
                <a:cs typeface="Times New Roman" pitchFamily="18" charset="0"/>
              </a:rPr>
              <a:t>Conventional methods like license plate recognition systems, emphasized by Jain et al. (2005),exhibit high accuracy but face computational constraints in real-time identification, especially in high- traffic zones. Moreover, these systems may struggle with non-standardized or distorted license plates..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lstStyle/>
          <a:p>
            <a:r>
              <a:rPr lang="en-US" b="1" dirty="0"/>
              <a:t>Cost-Effectiveness and </a:t>
            </a:r>
            <a:r>
              <a:rPr lang="en-US" b="1" dirty="0" err="1"/>
              <a:t>Affordibilty</a:t>
            </a:r>
            <a:endParaRPr lang="en-US" b="1" dirty="0"/>
          </a:p>
          <a:p>
            <a:r>
              <a:rPr lang="en-US" b="1" dirty="0"/>
              <a:t>Resource Intensity in Image Processing:</a:t>
            </a:r>
            <a:endParaRPr lang="en-US" dirty="0"/>
          </a:p>
          <a:p>
            <a:r>
              <a:rPr lang="en-US" b="1" dirty="0"/>
              <a:t>Network Dependency for Mobile Applications:</a:t>
            </a:r>
            <a:endParaRPr lang="en-US" dirty="0"/>
          </a:p>
          <a:p>
            <a:r>
              <a:rPr lang="en-US" b="1" dirty="0" err="1"/>
              <a:t>Compatitbility</a:t>
            </a:r>
            <a:r>
              <a:rPr lang="en-US" b="1" dirty="0"/>
              <a:t> and Integration Challenges:</a:t>
            </a:r>
            <a:endParaRPr lang="en-US" dirty="0"/>
          </a:p>
          <a:p>
            <a:r>
              <a:rPr lang="en-US" b="1" dirty="0"/>
              <a:t>User-Friendly Interfaces and Adoption:</a:t>
            </a:r>
            <a:endParaRPr lang="en-US" dirty="0"/>
          </a:p>
          <a:p>
            <a:r>
              <a:rPr lang="en-US" b="1" dirty="0" err="1"/>
              <a:t>Scalibilty</a:t>
            </a:r>
            <a:r>
              <a:rPr lang="en-US" b="1" dirty="0"/>
              <a:t> and </a:t>
            </a:r>
            <a:r>
              <a:rPr lang="en-US" b="1" dirty="0" err="1"/>
              <a:t>Adaptibility</a:t>
            </a:r>
            <a:r>
              <a:rPr lang="en-US" b="1" dirty="0"/>
              <a:t>:</a:t>
            </a:r>
            <a:endParaRPr lang="en-US" dirty="0"/>
          </a:p>
          <a:p>
            <a:r>
              <a:rPr lang="en-US" b="1" dirty="0"/>
              <a:t>Limited Comprehensive Security Features:</a:t>
            </a:r>
            <a:endParaRPr lang="en-US" dirty="0"/>
          </a:p>
          <a:p>
            <a:r>
              <a:rPr lang="en-US" b="1" dirty="0"/>
              <a:t>Energy Efficiency:</a:t>
            </a:r>
            <a:endParaRPr lang="en-US" dirty="0"/>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389792" y="1438764"/>
            <a:ext cx="10515600" cy="4351338"/>
          </a:xfrm>
        </p:spPr>
        <p:txBody>
          <a:bodyPr>
            <a:noAutofit/>
          </a:bodyPr>
          <a:lstStyle/>
          <a:p>
            <a:pPr marL="0" indent="0">
              <a:buNone/>
            </a:pPr>
            <a:r>
              <a:rPr lang="en-US" sz="1400" dirty="0">
                <a:latin typeface="Times New Roman" pitchFamily="18" charset="0"/>
                <a:cs typeface="Times New Roman" pitchFamily="18" charset="0"/>
              </a:rPr>
              <a:t>To design an affordable vehicle monitoring and identification system for residential societies, we'll integrate image processing for vehicle identification with a mobile application for notifications and analytics. Here's a proposed method:</a:t>
            </a:r>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Image Acquisition</a:t>
            </a:r>
          </a:p>
          <a:p>
            <a:r>
              <a:rPr lang="en-US" sz="1400" b="1" dirty="0">
                <a:latin typeface="Times New Roman" pitchFamily="18" charset="0"/>
                <a:cs typeface="Times New Roman" pitchFamily="18" charset="0"/>
              </a:rPr>
              <a:t>Vehicle Identification using Image Processing</a:t>
            </a:r>
          </a:p>
          <a:p>
            <a:r>
              <a:rPr lang="en-US" sz="1400" b="1" dirty="0">
                <a:latin typeface="Times New Roman" pitchFamily="18" charset="0"/>
                <a:cs typeface="Times New Roman" pitchFamily="18" charset="0"/>
              </a:rPr>
              <a:t>License Plate Matching and Resident Identification</a:t>
            </a:r>
          </a:p>
          <a:p>
            <a:r>
              <a:rPr lang="en-US" sz="1400" b="1" dirty="0">
                <a:latin typeface="Times New Roman" pitchFamily="18" charset="0"/>
                <a:cs typeface="Times New Roman" pitchFamily="18" charset="0"/>
              </a:rPr>
              <a:t>Database Management</a:t>
            </a:r>
          </a:p>
          <a:p>
            <a:r>
              <a:rPr lang="en-US" sz="1400" b="1" dirty="0">
                <a:latin typeface="Times New Roman" pitchFamily="18" charset="0"/>
                <a:cs typeface="Times New Roman" pitchFamily="18" charset="0"/>
              </a:rPr>
              <a:t>Mobile Application Development</a:t>
            </a:r>
          </a:p>
          <a:p>
            <a:r>
              <a:rPr lang="en-US" sz="1400" b="1" dirty="0">
                <a:latin typeface="Times New Roman" pitchFamily="18" charset="0"/>
                <a:cs typeface="Times New Roman" pitchFamily="18" charset="0"/>
              </a:rPr>
              <a:t>User Registration and Profile Setup</a:t>
            </a:r>
          </a:p>
          <a:p>
            <a:r>
              <a:rPr lang="en-US" sz="1400" b="1" dirty="0">
                <a:latin typeface="Times New Roman" pitchFamily="18" charset="0"/>
                <a:cs typeface="Times New Roman" pitchFamily="18" charset="0"/>
              </a:rPr>
              <a:t>Real-time Vehicle Monitoring</a:t>
            </a:r>
          </a:p>
          <a:p>
            <a:r>
              <a:rPr lang="en-US" sz="1400" b="1" dirty="0">
                <a:latin typeface="Times New Roman" pitchFamily="18" charset="0"/>
                <a:cs typeface="Times New Roman" pitchFamily="18" charset="0"/>
              </a:rPr>
              <a:t>Notification to Residents and Security</a:t>
            </a:r>
          </a:p>
          <a:p>
            <a:r>
              <a:rPr lang="en-US" sz="1400" b="1" dirty="0">
                <a:latin typeface="Times New Roman" pitchFamily="18" charset="0"/>
                <a:cs typeface="Times New Roman" pitchFamily="18" charset="0"/>
              </a:rPr>
              <a:t>Analytics and Reporting</a:t>
            </a:r>
          </a:p>
          <a:p>
            <a:r>
              <a:rPr lang="en-US" sz="1400" b="1" dirty="0">
                <a:latin typeface="Times New Roman" pitchFamily="18" charset="0"/>
                <a:cs typeface="Times New Roman" pitchFamily="18" charset="0"/>
              </a:rPr>
              <a:t>Security Enhancements</a:t>
            </a:r>
          </a:p>
          <a:p>
            <a:r>
              <a:rPr lang="en-US" sz="1400" b="1" dirty="0">
                <a:latin typeface="Times New Roman" pitchFamily="18" charset="0"/>
                <a:cs typeface="Times New Roman" pitchFamily="18" charset="0"/>
              </a:rPr>
              <a:t>Testing and Deployment</a:t>
            </a:r>
          </a:p>
          <a:p>
            <a:pPr>
              <a:buNone/>
            </a:pPr>
            <a:br>
              <a:rPr lang="en-US" sz="1400" dirty="0">
                <a:latin typeface="Times New Roman" pitchFamily="18" charset="0"/>
                <a:cs typeface="Times New Roman" pitchFamily="18" charset="0"/>
              </a:rPr>
            </a:br>
            <a:endParaRPr lang="en-US" sz="1400" b="1" dirty="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pPr>
              <a:buNone/>
            </a:pPr>
            <a:br>
              <a:rPr lang="en-US" sz="1400" dirty="0">
                <a:latin typeface="Times New Roman" pitchFamily="18" charset="0"/>
                <a:cs typeface="Times New Roman" pitchFamily="18" charset="0"/>
              </a:rPr>
            </a:br>
            <a:endParaRPr lang="en-US" sz="1400" b="1"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31" y="127733"/>
            <a:ext cx="10515600" cy="1325563"/>
          </a:xfrm>
        </p:spPr>
        <p:txBody>
          <a:bodyPr/>
          <a:lstStyle/>
          <a:p>
            <a:r>
              <a:rPr lang="en-GB" b="1" dirty="0"/>
              <a:t>Objectives</a:t>
            </a:r>
          </a:p>
        </p:txBody>
      </p:sp>
      <p:sp>
        <p:nvSpPr>
          <p:cNvPr id="3" name="Content Placeholder 2"/>
          <p:cNvSpPr>
            <a:spLocks noGrp="1"/>
          </p:cNvSpPr>
          <p:nvPr>
            <p:ph idx="1"/>
          </p:nvPr>
        </p:nvSpPr>
        <p:spPr>
          <a:xfrm>
            <a:off x="457200" y="1345223"/>
            <a:ext cx="10896600" cy="4831740"/>
          </a:xfrm>
        </p:spPr>
        <p:txBody>
          <a:bodyPr>
            <a:normAutofit fontScale="70000" lnSpcReduction="20000"/>
          </a:bodyPr>
          <a:lstStyle/>
          <a:p>
            <a:pPr>
              <a:buNone/>
            </a:pPr>
            <a:r>
              <a:rPr lang="en-US" dirty="0"/>
              <a:t> The objectives of developing an affordable vehicle monitoring and identification  system for residential societies are aimed at enhancing security, improving  convenience for residents, and providing efficient vehicle management within  the community. Here are the key objectives:</a:t>
            </a:r>
            <a:endParaRPr lang="en-US" b="1" dirty="0"/>
          </a:p>
          <a:p>
            <a:r>
              <a:rPr lang="en-US" b="1" dirty="0"/>
              <a:t>Vehicle Identification and Tracking</a:t>
            </a:r>
          </a:p>
          <a:p>
            <a:r>
              <a:rPr lang="en-US" b="1" dirty="0"/>
              <a:t>Affordable Solution</a:t>
            </a:r>
          </a:p>
          <a:p>
            <a:r>
              <a:rPr lang="en-US" b="1" dirty="0"/>
              <a:t>Real-time Notifications</a:t>
            </a:r>
          </a:p>
          <a:p>
            <a:r>
              <a:rPr lang="en-US" b="1" dirty="0"/>
              <a:t>Resident and Non-Resident Differentiation</a:t>
            </a:r>
          </a:p>
          <a:p>
            <a:r>
              <a:rPr lang="en-US" b="1" dirty="0"/>
              <a:t>Database Management</a:t>
            </a:r>
          </a:p>
          <a:p>
            <a:r>
              <a:rPr lang="en-US" b="1" dirty="0"/>
              <a:t>Enhanced Security Features</a:t>
            </a:r>
          </a:p>
          <a:p>
            <a:r>
              <a:rPr lang="en-US" b="1" dirty="0"/>
              <a:t>User-friendly Mobile Application</a:t>
            </a:r>
          </a:p>
          <a:p>
            <a:r>
              <a:rPr lang="en-US" b="1" dirty="0"/>
              <a:t>Data Analytics and Reporting</a:t>
            </a:r>
          </a:p>
          <a:p>
            <a:r>
              <a:rPr lang="en-US" b="1" dirty="0"/>
              <a:t>Scalability and Flexibility</a:t>
            </a:r>
          </a:p>
          <a:p>
            <a:r>
              <a:rPr lang="en-US" b="1" dirty="0"/>
              <a:t>Compliance with Privacy Regulations</a:t>
            </a:r>
          </a:p>
          <a:p>
            <a:r>
              <a:rPr lang="en-US" b="1" dirty="0"/>
              <a:t>User Education and Adoption</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lstStyle/>
          <a:p>
            <a:r>
              <a:rPr lang="en-US" dirty="0"/>
              <a:t>F</a:t>
            </a:r>
            <a:r>
              <a:rPr lang="en-US" b="1" dirty="0"/>
              <a:t>rontend Development with Flutter</a:t>
            </a:r>
          </a:p>
          <a:p>
            <a:r>
              <a:rPr lang="en-US" b="1" dirty="0"/>
              <a:t>Backend Development with python and Firebase</a:t>
            </a:r>
          </a:p>
          <a:p>
            <a:r>
              <a:rPr lang="en-US" b="1" dirty="0"/>
              <a:t>Image Processing with Python Libraries</a:t>
            </a:r>
          </a:p>
          <a:p>
            <a:r>
              <a:rPr lang="en-US" b="1" dirty="0"/>
              <a:t>Firebase Integration</a:t>
            </a:r>
          </a:p>
          <a:p>
            <a:r>
              <a:rPr lang="en-US" b="1" dirty="0"/>
              <a:t>Integration with Flutter</a:t>
            </a:r>
          </a:p>
          <a:p>
            <a:r>
              <a:rPr lang="en-US" b="1" dirty="0"/>
              <a:t>Notification System Integration</a:t>
            </a:r>
          </a:p>
          <a:p>
            <a:r>
              <a:rPr lang="en-US" b="1" dirty="0" err="1"/>
              <a:t>Scalibility</a:t>
            </a:r>
            <a:r>
              <a:rPr lang="en-US" b="1" dirty="0"/>
              <a:t> and Performance</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69" y="0"/>
            <a:ext cx="10515600" cy="1325563"/>
          </a:xfrm>
        </p:spPr>
        <p:txBody>
          <a:bodyPr/>
          <a:lstStyle/>
          <a:p>
            <a:r>
              <a:rPr lang="en-GB" b="1" dirty="0"/>
              <a:t>Timeline of Project</a:t>
            </a:r>
          </a:p>
        </p:txBody>
      </p:sp>
      <p:pic>
        <p:nvPicPr>
          <p:cNvPr id="4" name="Content Placeholder 3">
            <a:extLst>
              <a:ext uri="{FF2B5EF4-FFF2-40B4-BE49-F238E27FC236}">
                <a16:creationId xmlns:a16="http://schemas.microsoft.com/office/drawing/2014/main" id="{18AE97C3-332F-D8F1-C101-528D38396777}"/>
              </a:ext>
            </a:extLst>
          </p:cNvPr>
          <p:cNvPicPr>
            <a:picLocks noGrp="1" noChangeAspect="1"/>
          </p:cNvPicPr>
          <p:nvPr>
            <p:ph idx="1"/>
          </p:nvPr>
        </p:nvPicPr>
        <p:blipFill>
          <a:blip r:embed="rId2" cstate="print"/>
          <a:stretch>
            <a:fillRect/>
          </a:stretch>
        </p:blipFill>
        <p:spPr>
          <a:xfrm>
            <a:off x="351692" y="1055210"/>
            <a:ext cx="10101054" cy="485798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679939" y="1456348"/>
            <a:ext cx="10515600" cy="4351338"/>
          </a:xfrm>
        </p:spPr>
        <p:txBody>
          <a:bodyPr>
            <a:normAutofit fontScale="25000" lnSpcReduction="20000"/>
          </a:bodyPr>
          <a:lstStyle/>
          <a:p>
            <a:pPr algn="just">
              <a:lnSpc>
                <a:spcPct val="170000"/>
              </a:lnSpc>
            </a:pPr>
            <a:r>
              <a:rPr lang="en-US" sz="6400" b="1" dirty="0">
                <a:latin typeface="Times New Roman" pitchFamily="18" charset="0"/>
                <a:cs typeface="Times New Roman" pitchFamily="18" charset="0"/>
              </a:rPr>
              <a:t>Cost-Effective System</a:t>
            </a:r>
            <a:endParaRPr lang="en-US" sz="6400" dirty="0">
              <a:latin typeface="Times New Roman" pitchFamily="18" charset="0"/>
              <a:cs typeface="Times New Roman" pitchFamily="18" charset="0"/>
            </a:endParaRPr>
          </a:p>
          <a:p>
            <a:pPr algn="just">
              <a:lnSpc>
                <a:spcPct val="170000"/>
              </a:lnSpc>
            </a:pPr>
            <a:r>
              <a:rPr lang="en-US" sz="6400" b="1" dirty="0">
                <a:latin typeface="Times New Roman" pitchFamily="18" charset="0"/>
                <a:cs typeface="Times New Roman" pitchFamily="18" charset="0"/>
              </a:rPr>
              <a:t>Vehicle Identification Algorithm</a:t>
            </a:r>
            <a:endParaRPr lang="en-US" sz="6400" dirty="0">
              <a:latin typeface="Times New Roman" pitchFamily="18" charset="0"/>
              <a:cs typeface="Times New Roman" pitchFamily="18" charset="0"/>
            </a:endParaRPr>
          </a:p>
          <a:p>
            <a:pPr algn="just">
              <a:lnSpc>
                <a:spcPct val="170000"/>
              </a:lnSpc>
            </a:pPr>
            <a:r>
              <a:rPr lang="en-US" sz="6400" b="1" dirty="0">
                <a:latin typeface="Times New Roman" pitchFamily="18" charset="0"/>
                <a:cs typeface="Times New Roman" pitchFamily="18" charset="0"/>
              </a:rPr>
              <a:t>Database Integration</a:t>
            </a:r>
          </a:p>
          <a:p>
            <a:pPr algn="just">
              <a:lnSpc>
                <a:spcPct val="170000"/>
              </a:lnSpc>
            </a:pPr>
            <a:r>
              <a:rPr lang="en-US" sz="6400" b="1" dirty="0">
                <a:latin typeface="Times New Roman" pitchFamily="18" charset="0"/>
                <a:cs typeface="Times New Roman" pitchFamily="18" charset="0"/>
              </a:rPr>
              <a:t>Real-Time Notifications</a:t>
            </a:r>
            <a:endParaRPr lang="en-US" sz="6400" dirty="0">
              <a:latin typeface="Times New Roman" pitchFamily="18" charset="0"/>
              <a:cs typeface="Times New Roman" pitchFamily="18" charset="0"/>
            </a:endParaRPr>
          </a:p>
          <a:p>
            <a:pPr algn="just">
              <a:lnSpc>
                <a:spcPct val="170000"/>
              </a:lnSpc>
            </a:pPr>
            <a:r>
              <a:rPr lang="en-US" sz="6400" b="1" dirty="0">
                <a:latin typeface="Times New Roman" pitchFamily="18" charset="0"/>
                <a:cs typeface="Times New Roman" pitchFamily="18" charset="0"/>
              </a:rPr>
              <a:t>Security Alerts</a:t>
            </a:r>
            <a:endParaRPr lang="en-US" sz="6400" dirty="0">
              <a:latin typeface="Times New Roman" pitchFamily="18" charset="0"/>
              <a:cs typeface="Times New Roman" pitchFamily="18" charset="0"/>
            </a:endParaRPr>
          </a:p>
          <a:p>
            <a:pPr algn="just">
              <a:lnSpc>
                <a:spcPct val="170000"/>
              </a:lnSpc>
            </a:pPr>
            <a:r>
              <a:rPr lang="en-US" sz="6400" b="1" dirty="0">
                <a:latin typeface="Times New Roman" pitchFamily="18" charset="0"/>
                <a:cs typeface="Times New Roman" pitchFamily="18" charset="0"/>
              </a:rPr>
              <a:t>User-Friendly Mobile Application</a:t>
            </a:r>
            <a:endParaRPr lang="en-US" sz="6400" dirty="0">
              <a:latin typeface="Times New Roman" pitchFamily="18" charset="0"/>
              <a:cs typeface="Times New Roman" pitchFamily="18" charset="0"/>
            </a:endParaRPr>
          </a:p>
          <a:p>
            <a:pPr algn="just">
              <a:lnSpc>
                <a:spcPct val="170000"/>
              </a:lnSpc>
            </a:pPr>
            <a:r>
              <a:rPr lang="en-US" sz="6400" b="1" dirty="0">
                <a:latin typeface="Times New Roman" pitchFamily="18" charset="0"/>
                <a:cs typeface="Times New Roman" pitchFamily="18" charset="0"/>
              </a:rPr>
              <a:t>Enhanced Security Features</a:t>
            </a:r>
            <a:endParaRPr lang="en-US" sz="6400" dirty="0">
              <a:latin typeface="Times New Roman" pitchFamily="18" charset="0"/>
              <a:cs typeface="Times New Roman" pitchFamily="18" charset="0"/>
            </a:endParaRPr>
          </a:p>
          <a:p>
            <a:pPr algn="just">
              <a:lnSpc>
                <a:spcPct val="170000"/>
              </a:lnSpc>
            </a:pPr>
            <a:r>
              <a:rPr lang="en-US" sz="6400" b="1" dirty="0">
                <a:latin typeface="Times New Roman" pitchFamily="18" charset="0"/>
                <a:cs typeface="Times New Roman" pitchFamily="18" charset="0"/>
              </a:rPr>
              <a:t>Management Analytics</a:t>
            </a:r>
            <a:endParaRPr lang="en-US" sz="6400" dirty="0">
              <a:latin typeface="Times New Roman" pitchFamily="18" charset="0"/>
              <a:cs typeface="Times New Roman" pitchFamily="18" charset="0"/>
            </a:endParaRPr>
          </a:p>
          <a:p>
            <a:pPr>
              <a:buNone/>
            </a:pPr>
            <a:br>
              <a:rPr lang="en-US" dirty="0"/>
            </a:br>
            <a:br>
              <a:rPr lang="en-US" dirty="0"/>
            </a:br>
            <a:br>
              <a:rPr lang="en-US" dirty="0"/>
            </a:br>
            <a:br>
              <a:rPr lang="en-US" dirty="0"/>
            </a:br>
            <a:br>
              <a:rPr lang="en-US" dirty="0"/>
            </a:br>
            <a:br>
              <a:rPr lang="en-US" dirty="0"/>
            </a:br>
            <a:endParaRPr lang="en-GB" dirty="0"/>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137</TotalTime>
  <Words>1049</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Söhne</vt:lpstr>
      <vt:lpstr>Times New Roman</vt:lpstr>
      <vt:lpstr>Verdana</vt:lpstr>
      <vt:lpstr>Presidency University 45 Yrs</vt:lpstr>
      <vt:lpstr>SECURE SOCIETY</vt:lpstr>
      <vt:lpstr>Introduction</vt:lpstr>
      <vt:lpstr>Literature Review</vt:lpstr>
      <vt:lpstr>Research Gaps Identified</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MOIN HABIB KHAN G</cp:lastModifiedBy>
  <cp:revision>27</cp:revision>
  <dcterms:created xsi:type="dcterms:W3CDTF">2023-03-16T03:26:27Z</dcterms:created>
  <dcterms:modified xsi:type="dcterms:W3CDTF">2024-01-12T10:19:53Z</dcterms:modified>
</cp:coreProperties>
</file>