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 id="2147483653"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20104100" cy="11309350"/>
  <p:notesSz cx="20104100" cy="11309350"/>
  <p:embeddedFontLst>
    <p:embeddedFont>
      <p:font typeface="Calibri" panose="020F0502020204030204" pitchFamily="34" charset="0"/>
      <p:regular r:id="rId17"/>
      <p:bold r:id="rId18"/>
      <p:italic r:id="rId19"/>
      <p:boldItalic r:id="rId20"/>
    </p:embeddedFont>
    <p:embeddedFont>
      <p:font typeface="Helvetica Neue" panose="020B0604020202020204" charset="0"/>
      <p:regular r:id="rId21"/>
      <p:bold r:id="rId22"/>
      <p:italic r:id="rId23"/>
      <p:boldItalic r:id="rId24"/>
    </p:embeddedFont>
    <p:embeddedFont>
      <p:font typeface="Playfair Display"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CBDEF7-195A-46E3-B8E6-51306ADECAF8}">
  <a:tblStyle styleId="{C6CBDEF7-195A-46E3-B8E6-51306ADECAF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7" d="100"/>
          <a:sy n="37" d="100"/>
        </p:scale>
        <p:origin x="86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 name="Google Shape;39;p1: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37b66c693_0_51: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1337b66c693_0_51: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3385280b29_0_14: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13385280b29_0_14: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37b66c693_0_66: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1337b66c693_0_6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9: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2: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p4: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5:notes"/>
          <p:cNvSpPr>
            <a:spLocks noGrp="1" noRot="1" noChangeAspect="1"/>
          </p:cNvSpPr>
          <p:nvPr>
            <p:ph type="sldImg" idx="2"/>
          </p:nvPr>
        </p:nvSpPr>
        <p:spPr>
          <a:xfrm>
            <a:off x="3351350" y="848200"/>
            <a:ext cx="13403400" cy="424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6: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7:notes"/>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8: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7b66c693_0_36:notes"/>
          <p:cNvSpPr txBox="1">
            <a:spLocks noGrp="1"/>
          </p:cNvSpPr>
          <p:nvPr>
            <p:ph type="body" idx="1"/>
          </p:nvPr>
        </p:nvSpPr>
        <p:spPr>
          <a:xfrm>
            <a:off x="2009775" y="5441950"/>
            <a:ext cx="16084500" cy="445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1337b66c693_0_36: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SzPts val="1400"/>
              <a:buNone/>
              <a:defRPr b="0" i="0">
                <a:solidFill>
                  <a:schemeClr val="dk1"/>
                </a:solidFill>
              </a:defRPr>
            </a:lvl1pPr>
            <a:lvl2pPr marL="914400" lvl="1" indent="-228600" algn="l">
              <a:lnSpc>
                <a:spcPct val="100000"/>
              </a:lnSpc>
              <a:spcBef>
                <a:spcPts val="360"/>
              </a:spcBef>
              <a:spcAft>
                <a:spcPts val="0"/>
              </a:spcAft>
              <a:buSzPts val="1400"/>
              <a:buNone/>
              <a:defRPr/>
            </a:lvl2pPr>
            <a:lvl3pPr marL="1371600" lvl="2" indent="-228600" algn="l">
              <a:lnSpc>
                <a:spcPct val="100000"/>
              </a:lnSpc>
              <a:spcBef>
                <a:spcPts val="360"/>
              </a:spcBef>
              <a:spcAft>
                <a:spcPts val="0"/>
              </a:spcAft>
              <a:buSzPts val="1400"/>
              <a:buNone/>
              <a:defRPr/>
            </a:lvl3pPr>
            <a:lvl4pPr marL="1828800" lvl="3" indent="-228600" algn="l">
              <a:lnSpc>
                <a:spcPct val="100000"/>
              </a:lnSpc>
              <a:spcBef>
                <a:spcPts val="360"/>
              </a:spcBef>
              <a:spcAft>
                <a:spcPts val="0"/>
              </a:spcAft>
              <a:buSzPts val="1400"/>
              <a:buNone/>
              <a:defRPr/>
            </a:lvl4pPr>
            <a:lvl5pPr marL="2286000" lvl="4" indent="-228600" algn="l">
              <a:lnSpc>
                <a:spcPct val="100000"/>
              </a:lnSpc>
              <a:spcBef>
                <a:spcPts val="36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SzPts val="1400"/>
              <a:buNone/>
              <a:defRPr b="0" i="0">
                <a:solidFill>
                  <a:schemeClr val="dk1"/>
                </a:solidFill>
              </a:defRPr>
            </a:lvl1pPr>
            <a:lvl2pPr marL="914400" lvl="1" indent="-228600" algn="l">
              <a:lnSpc>
                <a:spcPct val="100000"/>
              </a:lnSpc>
              <a:spcBef>
                <a:spcPts val="360"/>
              </a:spcBef>
              <a:spcAft>
                <a:spcPts val="0"/>
              </a:spcAft>
              <a:buSzPts val="1400"/>
              <a:buNone/>
              <a:defRPr/>
            </a:lvl2pPr>
            <a:lvl3pPr marL="1371600" lvl="2" indent="-228600" algn="l">
              <a:lnSpc>
                <a:spcPct val="100000"/>
              </a:lnSpc>
              <a:spcBef>
                <a:spcPts val="360"/>
              </a:spcBef>
              <a:spcAft>
                <a:spcPts val="0"/>
              </a:spcAft>
              <a:buSzPts val="1400"/>
              <a:buNone/>
              <a:defRPr/>
            </a:lvl3pPr>
            <a:lvl4pPr marL="1828800" lvl="3" indent="-228600" algn="l">
              <a:lnSpc>
                <a:spcPct val="100000"/>
              </a:lnSpc>
              <a:spcBef>
                <a:spcPts val="360"/>
              </a:spcBef>
              <a:spcAft>
                <a:spcPts val="0"/>
              </a:spcAft>
              <a:buSzPts val="1400"/>
              <a:buNone/>
              <a:defRPr/>
            </a:lvl4pPr>
            <a:lvl5pPr marL="2286000" lvl="4" indent="-228600" algn="l">
              <a:lnSpc>
                <a:spcPct val="100000"/>
              </a:lnSpc>
              <a:spcBef>
                <a:spcPts val="36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685325" y="1637146"/>
            <a:ext cx="18733500" cy="45132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SzPts val="11400"/>
              <a:buNone/>
              <a:defRPr sz="11400"/>
            </a:lvl1pPr>
            <a:lvl2pPr lvl="1" algn="ctr">
              <a:lnSpc>
                <a:spcPct val="100000"/>
              </a:lnSpc>
              <a:spcBef>
                <a:spcPts val="0"/>
              </a:spcBef>
              <a:spcAft>
                <a:spcPts val="0"/>
              </a:spcAft>
              <a:buSzPts val="11400"/>
              <a:buNone/>
              <a:defRPr sz="11400"/>
            </a:lvl2pPr>
            <a:lvl3pPr lvl="2" algn="ctr">
              <a:lnSpc>
                <a:spcPct val="100000"/>
              </a:lnSpc>
              <a:spcBef>
                <a:spcPts val="0"/>
              </a:spcBef>
              <a:spcAft>
                <a:spcPts val="0"/>
              </a:spcAft>
              <a:buSzPts val="11400"/>
              <a:buNone/>
              <a:defRPr sz="11400"/>
            </a:lvl3pPr>
            <a:lvl4pPr lvl="3" algn="ctr">
              <a:lnSpc>
                <a:spcPct val="100000"/>
              </a:lnSpc>
              <a:spcBef>
                <a:spcPts val="0"/>
              </a:spcBef>
              <a:spcAft>
                <a:spcPts val="0"/>
              </a:spcAft>
              <a:buSzPts val="11400"/>
              <a:buNone/>
              <a:defRPr sz="11400"/>
            </a:lvl4pPr>
            <a:lvl5pPr lvl="4" algn="ctr">
              <a:lnSpc>
                <a:spcPct val="100000"/>
              </a:lnSpc>
              <a:spcBef>
                <a:spcPts val="0"/>
              </a:spcBef>
              <a:spcAft>
                <a:spcPts val="0"/>
              </a:spcAft>
              <a:buSzPts val="11400"/>
              <a:buNone/>
              <a:defRPr sz="11400"/>
            </a:lvl5pPr>
            <a:lvl6pPr lvl="5" algn="ctr">
              <a:lnSpc>
                <a:spcPct val="100000"/>
              </a:lnSpc>
              <a:spcBef>
                <a:spcPts val="0"/>
              </a:spcBef>
              <a:spcAft>
                <a:spcPts val="0"/>
              </a:spcAft>
              <a:buSzPts val="11400"/>
              <a:buNone/>
              <a:defRPr sz="11400"/>
            </a:lvl6pPr>
            <a:lvl7pPr lvl="6" algn="ctr">
              <a:lnSpc>
                <a:spcPct val="100000"/>
              </a:lnSpc>
              <a:spcBef>
                <a:spcPts val="0"/>
              </a:spcBef>
              <a:spcAft>
                <a:spcPts val="0"/>
              </a:spcAft>
              <a:buSzPts val="11400"/>
              <a:buNone/>
              <a:defRPr sz="11400"/>
            </a:lvl7pPr>
            <a:lvl8pPr lvl="7" algn="ctr">
              <a:lnSpc>
                <a:spcPct val="100000"/>
              </a:lnSpc>
              <a:spcBef>
                <a:spcPts val="0"/>
              </a:spcBef>
              <a:spcAft>
                <a:spcPts val="0"/>
              </a:spcAft>
              <a:buSzPts val="11400"/>
              <a:buNone/>
              <a:defRPr sz="11400"/>
            </a:lvl8pPr>
            <a:lvl9pPr lvl="8" algn="ctr">
              <a:lnSpc>
                <a:spcPct val="100000"/>
              </a:lnSpc>
              <a:spcBef>
                <a:spcPts val="0"/>
              </a:spcBef>
              <a:spcAft>
                <a:spcPts val="0"/>
              </a:spcAft>
              <a:buSzPts val="11400"/>
              <a:buNone/>
              <a:defRPr sz="11400"/>
            </a:lvl9pPr>
          </a:lstStyle>
          <a:p>
            <a:endParaRPr/>
          </a:p>
        </p:txBody>
      </p:sp>
      <p:sp>
        <p:nvSpPr>
          <p:cNvPr id="35" name="Google Shape;35;p6"/>
          <p:cNvSpPr txBox="1">
            <a:spLocks noGrp="1"/>
          </p:cNvSpPr>
          <p:nvPr>
            <p:ph type="subTitle" idx="1"/>
          </p:nvPr>
        </p:nvSpPr>
        <p:spPr>
          <a:xfrm>
            <a:off x="685307" y="6231576"/>
            <a:ext cx="18733500" cy="1742700"/>
          </a:xfrm>
          <a:prstGeom prst="rect">
            <a:avLst/>
          </a:prstGeom>
          <a:noFill/>
          <a:ln>
            <a:noFill/>
          </a:ln>
        </p:spPr>
        <p:txBody>
          <a:bodyPr spcFirstLastPara="1" wrap="square" lIns="0" tIns="0" rIns="0" bIns="0" anchor="t" anchorCtr="0">
            <a:spAutoFit/>
          </a:bodyPr>
          <a:lstStyle>
            <a:lvl1pPr lvl="0" algn="ctr">
              <a:lnSpc>
                <a:spcPct val="100000"/>
              </a:lnSpc>
              <a:spcBef>
                <a:spcPts val="360"/>
              </a:spcBef>
              <a:spcAft>
                <a:spcPts val="0"/>
              </a:spcAft>
              <a:buSzPts val="6200"/>
              <a:buNone/>
              <a:defRPr sz="6200"/>
            </a:lvl1pPr>
            <a:lvl2pPr lvl="1" algn="ctr">
              <a:lnSpc>
                <a:spcPct val="100000"/>
              </a:lnSpc>
              <a:spcBef>
                <a:spcPts val="360"/>
              </a:spcBef>
              <a:spcAft>
                <a:spcPts val="0"/>
              </a:spcAft>
              <a:buSzPts val="6200"/>
              <a:buNone/>
              <a:defRPr sz="6200"/>
            </a:lvl2pPr>
            <a:lvl3pPr lvl="2" algn="ctr">
              <a:lnSpc>
                <a:spcPct val="100000"/>
              </a:lnSpc>
              <a:spcBef>
                <a:spcPts val="360"/>
              </a:spcBef>
              <a:spcAft>
                <a:spcPts val="0"/>
              </a:spcAft>
              <a:buSzPts val="6200"/>
              <a:buNone/>
              <a:defRPr sz="6200"/>
            </a:lvl3pPr>
            <a:lvl4pPr lvl="3" algn="ctr">
              <a:lnSpc>
                <a:spcPct val="100000"/>
              </a:lnSpc>
              <a:spcBef>
                <a:spcPts val="360"/>
              </a:spcBef>
              <a:spcAft>
                <a:spcPts val="0"/>
              </a:spcAft>
              <a:buSzPts val="6200"/>
              <a:buNone/>
              <a:defRPr sz="6200"/>
            </a:lvl4pPr>
            <a:lvl5pPr lvl="4" algn="ctr">
              <a:lnSpc>
                <a:spcPct val="100000"/>
              </a:lnSpc>
              <a:spcBef>
                <a:spcPts val="36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36" name="Google Shape;36;p6"/>
          <p:cNvSpPr txBox="1">
            <a:spLocks noGrp="1"/>
          </p:cNvSpPr>
          <p:nvPr>
            <p:ph type="sldNum" idx="12"/>
          </p:nvPr>
        </p:nvSpPr>
        <p:spPr>
          <a:xfrm>
            <a:off x="18627640" y="10253320"/>
            <a:ext cx="1206300" cy="2772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81025" y="407987"/>
            <a:ext cx="18942050" cy="48418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3"/>
          <p:cNvSpPr txBox="1">
            <a:spLocks noGrp="1"/>
          </p:cNvSpPr>
          <p:nvPr>
            <p:ph type="body" idx="1"/>
          </p:nvPr>
        </p:nvSpPr>
        <p:spPr>
          <a:xfrm>
            <a:off x="2746375" y="2613025"/>
            <a:ext cx="14611350" cy="227171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3"/>
          <p:cNvSpPr txBox="1">
            <a:spLocks noGrp="1"/>
          </p:cNvSpPr>
          <p:nvPr>
            <p:ph type="ftr" idx="11"/>
          </p:nvPr>
        </p:nvSpPr>
        <p:spPr>
          <a:xfrm>
            <a:off x="6835775" y="10517187"/>
            <a:ext cx="6432550"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004887" y="10517187"/>
            <a:ext cx="4624387" cy="5667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14474825" y="10517187"/>
            <a:ext cx="4624387" cy="5667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ieeexplore.ieee.org/author/37283374500" TargetMode="External"/><Relationship Id="rId4" Type="http://schemas.openxmlformats.org/officeDocument/2006/relationships/hyperlink" Target="https://ieeexplore.ieee.org/author/37089262965"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0"/>
        <p:cNvGrpSpPr/>
        <p:nvPr/>
      </p:nvGrpSpPr>
      <p:grpSpPr>
        <a:xfrm>
          <a:off x="0" y="0"/>
          <a:ext cx="0" cy="0"/>
          <a:chOff x="0" y="0"/>
          <a:chExt cx="0" cy="0"/>
        </a:xfrm>
      </p:grpSpPr>
      <p:sp>
        <p:nvSpPr>
          <p:cNvPr id="41" name="Google Shape;41;p7"/>
          <p:cNvSpPr txBox="1"/>
          <p:nvPr/>
        </p:nvSpPr>
        <p:spPr>
          <a:xfrm>
            <a:off x="0" y="0"/>
            <a:ext cx="20104100"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7"/>
          <p:cNvSpPr txBox="1"/>
          <p:nvPr/>
        </p:nvSpPr>
        <p:spPr>
          <a:xfrm>
            <a:off x="4840287" y="3055937"/>
            <a:ext cx="15011400" cy="36703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5893"/>
              </a:buClr>
              <a:buSzPts val="7900"/>
              <a:buFont typeface="Playfair Display"/>
              <a:buNone/>
            </a:pPr>
            <a:r>
              <a:rPr lang="en-US" sz="7900" b="0" i="0" u="none" strike="noStrike" cap="none">
                <a:solidFill>
                  <a:srgbClr val="005893"/>
                </a:solidFill>
                <a:latin typeface="Playfair Display"/>
                <a:ea typeface="Playfair Display"/>
                <a:cs typeface="Playfair Display"/>
                <a:sym typeface="Playfair Display"/>
              </a:rPr>
              <a:t>VI Semester Minor Project Work (18CS64)</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0"/>
              </a:spcBef>
              <a:spcAft>
                <a:spcPts val="0"/>
              </a:spcAft>
              <a:buClr>
                <a:srgbClr val="005893"/>
              </a:buClr>
              <a:buSzPts val="7900"/>
              <a:buFont typeface="Playfair Display"/>
              <a:buNone/>
            </a:pPr>
            <a:r>
              <a:rPr lang="en-US" sz="7900" b="0" i="0" u="none" strike="noStrike" cap="none">
                <a:solidFill>
                  <a:srgbClr val="005893"/>
                </a:solidFill>
                <a:latin typeface="Playfair Display"/>
                <a:ea typeface="Playfair Display"/>
                <a:cs typeface="Playfair Display"/>
                <a:sym typeface="Playfair Display"/>
              </a:rPr>
              <a:t> </a:t>
            </a: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a:off x="-6350" y="15875"/>
            <a:ext cx="9377362"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7"/>
          <p:cNvSpPr txBox="1"/>
          <p:nvPr/>
        </p:nvSpPr>
        <p:spPr>
          <a:xfrm>
            <a:off x="471487"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7"/>
          <p:cNvSpPr txBox="1"/>
          <p:nvPr/>
        </p:nvSpPr>
        <p:spPr>
          <a:xfrm>
            <a:off x="5603875" y="1336675"/>
            <a:ext cx="146050" cy="14763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7"/>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1904"/>
              </a:lnSpc>
              <a:spcBef>
                <a:spcPts val="0"/>
              </a:spcBef>
              <a:spcAft>
                <a:spcPts val="0"/>
              </a:spcAft>
              <a:buClr>
                <a:srgbClr val="FFFFFF"/>
              </a:buClr>
              <a:buSzPts val="4200"/>
              <a:buFont typeface="Helvetica Neue"/>
              <a:buNone/>
            </a:pPr>
            <a:r>
              <a:rPr lang="en-US" sz="4200" b="1" i="0" u="none" strike="noStrike" cap="none">
                <a:solidFill>
                  <a:srgbClr val="FFFFFF"/>
                </a:solidFill>
                <a:latin typeface="Helvetica Neue"/>
                <a:ea typeface="Helvetica Neue"/>
                <a:cs typeface="Helvetica Neue"/>
                <a:sym typeface="Helvetica Neue"/>
              </a:rPr>
              <a:t>RV College of </a:t>
            </a:r>
            <a:endParaRPr sz="1400" b="0" i="0" u="none" strike="noStrike" cap="none">
              <a:solidFill>
                <a:srgbClr val="000000"/>
              </a:solidFill>
              <a:latin typeface="Arial"/>
              <a:ea typeface="Arial"/>
              <a:cs typeface="Arial"/>
              <a:sym typeface="Arial"/>
            </a:endParaRPr>
          </a:p>
          <a:p>
            <a:pPr marL="12700" marR="0" lvl="0" indent="0" algn="l" rtl="0">
              <a:lnSpc>
                <a:spcPct val="111904"/>
              </a:lnSpc>
              <a:spcBef>
                <a:spcPts val="100"/>
              </a:spcBef>
              <a:spcAft>
                <a:spcPts val="0"/>
              </a:spcAft>
              <a:buClr>
                <a:srgbClr val="FFFFFF"/>
              </a:buClr>
              <a:buSzPts val="4200"/>
              <a:buFont typeface="Helvetica Neue"/>
              <a:buNone/>
            </a:pPr>
            <a:r>
              <a:rPr lang="en-US" sz="4200" b="1" i="0" u="none" strike="noStrike" cap="none">
                <a:solidFill>
                  <a:srgbClr val="FFFFFF"/>
                </a:solidFill>
                <a:latin typeface="Helvetica Neue"/>
                <a:ea typeface="Helvetica Neue"/>
                <a:cs typeface="Helvetica Neue"/>
                <a:sym typeface="Helvetica Neue"/>
              </a:rPr>
              <a:t>Engineering</a:t>
            </a:r>
            <a:endParaRPr sz="1400" b="0" i="0" u="none" strike="noStrike" cap="none">
              <a:solidFill>
                <a:srgbClr val="000000"/>
              </a:solidFill>
              <a:latin typeface="Arial"/>
              <a:ea typeface="Arial"/>
              <a:cs typeface="Arial"/>
              <a:sym typeface="Arial"/>
            </a:endParaRPr>
          </a:p>
        </p:txBody>
      </p:sp>
      <p:sp>
        <p:nvSpPr>
          <p:cNvPr id="47" name="Google Shape;47;p7"/>
          <p:cNvSpPr txBox="1"/>
          <p:nvPr/>
        </p:nvSpPr>
        <p:spPr>
          <a:xfrm>
            <a:off x="16117887" y="407987"/>
            <a:ext cx="3405187" cy="4841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
        <p:nvSpPr>
          <p:cNvPr id="48" name="Google Shape;48;p7"/>
          <p:cNvSpPr txBox="1"/>
          <p:nvPr/>
        </p:nvSpPr>
        <p:spPr>
          <a:xfrm>
            <a:off x="6677025" y="7331075"/>
            <a:ext cx="8480425" cy="17780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chemeClr val="dk1"/>
              </a:buClr>
              <a:buSzPts val="3800"/>
              <a:buFont typeface="Helvetica Neue"/>
              <a:buNone/>
            </a:pPr>
            <a:r>
              <a:rPr lang="en-US" sz="3800" b="1" i="0" u="none" strike="noStrike" cap="none">
                <a:solidFill>
                  <a:schemeClr val="dk1"/>
                </a:solidFill>
                <a:latin typeface="Helvetica Neue"/>
                <a:ea typeface="Helvetica Neue"/>
                <a:cs typeface="Helvetica Neue"/>
                <a:sym typeface="Helvetica Neue"/>
              </a:rPr>
              <a:t>Department of Computer Science,  </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3800"/>
              <a:buFont typeface="Helvetica Neue"/>
              <a:buNone/>
            </a:pPr>
            <a:r>
              <a:rPr lang="en-US" sz="3800" b="1" i="0" u="none" strike="noStrike" cap="none">
                <a:solidFill>
                  <a:schemeClr val="dk1"/>
                </a:solidFill>
                <a:latin typeface="Helvetica Neue"/>
                <a:ea typeface="Helvetica Neue"/>
                <a:cs typeface="Helvetica Neue"/>
                <a:sym typeface="Helvetica Neue"/>
              </a:rPr>
              <a:t>R V College of  Engineering, Bengaluru.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6"/>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16"/>
          <p:cNvSpPr txBox="1"/>
          <p:nvPr/>
        </p:nvSpPr>
        <p:spPr>
          <a:xfrm>
            <a:off x="1593850" y="3032125"/>
            <a:ext cx="10663200" cy="566400"/>
          </a:xfrm>
          <a:prstGeom prst="rect">
            <a:avLst/>
          </a:prstGeom>
          <a:noFill/>
          <a:ln w="9525" cap="flat" cmpd="sng">
            <a:solidFill>
              <a:schemeClr val="lt1"/>
            </a:solidFill>
            <a:prstDash val="solid"/>
            <a:round/>
            <a:headEnd type="none" w="sm" len="sm"/>
            <a:tailEnd type="none" w="sm" len="sm"/>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6D6E71"/>
              </a:solidFill>
              <a:latin typeface="Times New Roman"/>
              <a:ea typeface="Times New Roman"/>
              <a:cs typeface="Times New Roman"/>
              <a:sym typeface="Times New Roman"/>
            </a:endParaRPr>
          </a:p>
        </p:txBody>
      </p:sp>
      <p:sp>
        <p:nvSpPr>
          <p:cNvPr id="157" name="Google Shape;157;p16"/>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16"/>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16"/>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16"/>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16"/>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62" name="Google Shape;162;p16"/>
          <p:cNvSpPr txBox="1">
            <a:spLocks noGrp="1"/>
          </p:cNvSpPr>
          <p:nvPr>
            <p:ph type="title"/>
          </p:nvPr>
        </p:nvSpPr>
        <p:spPr>
          <a:xfrm>
            <a:off x="15843250" y="407987"/>
            <a:ext cx="3679800" cy="4617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63" name="Google Shape;163;p16"/>
          <p:cNvSpPr txBox="1"/>
          <p:nvPr/>
        </p:nvSpPr>
        <p:spPr>
          <a:xfrm>
            <a:off x="1004887" y="10517187"/>
            <a:ext cx="46245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64" name="Google Shape;164;p16"/>
          <p:cNvSpPr txBox="1"/>
          <p:nvPr/>
        </p:nvSpPr>
        <p:spPr>
          <a:xfrm>
            <a:off x="14474825" y="10517187"/>
            <a:ext cx="46245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graphicFrame>
        <p:nvGraphicFramePr>
          <p:cNvPr id="165" name="Google Shape;165;p16"/>
          <p:cNvGraphicFramePr/>
          <p:nvPr/>
        </p:nvGraphicFramePr>
        <p:xfrm>
          <a:off x="475735" y="1318950"/>
          <a:ext cx="3000000" cy="3000000"/>
        </p:xfrm>
        <a:graphic>
          <a:graphicData uri="http://schemas.openxmlformats.org/drawingml/2006/table">
            <a:tbl>
              <a:tblPr>
                <a:noFill/>
                <a:tableStyleId>{C6CBDEF7-195A-46E3-B8E6-51306ADECAF8}</a:tableStyleId>
              </a:tblPr>
              <a:tblGrid>
                <a:gridCol w="3111975">
                  <a:extLst>
                    <a:ext uri="{9D8B030D-6E8A-4147-A177-3AD203B41FA5}">
                      <a16:colId xmlns:a16="http://schemas.microsoft.com/office/drawing/2014/main" val="20000"/>
                    </a:ext>
                  </a:extLst>
                </a:gridCol>
                <a:gridCol w="3543900">
                  <a:extLst>
                    <a:ext uri="{9D8B030D-6E8A-4147-A177-3AD203B41FA5}">
                      <a16:colId xmlns:a16="http://schemas.microsoft.com/office/drawing/2014/main" val="20001"/>
                    </a:ext>
                  </a:extLst>
                </a:gridCol>
                <a:gridCol w="3851050">
                  <a:extLst>
                    <a:ext uri="{9D8B030D-6E8A-4147-A177-3AD203B41FA5}">
                      <a16:colId xmlns:a16="http://schemas.microsoft.com/office/drawing/2014/main" val="20002"/>
                    </a:ext>
                  </a:extLst>
                </a:gridCol>
                <a:gridCol w="4063725">
                  <a:extLst>
                    <a:ext uri="{9D8B030D-6E8A-4147-A177-3AD203B41FA5}">
                      <a16:colId xmlns:a16="http://schemas.microsoft.com/office/drawing/2014/main" val="20003"/>
                    </a:ext>
                  </a:extLst>
                </a:gridCol>
                <a:gridCol w="4582100">
                  <a:extLst>
                    <a:ext uri="{9D8B030D-6E8A-4147-A177-3AD203B41FA5}">
                      <a16:colId xmlns:a16="http://schemas.microsoft.com/office/drawing/2014/main" val="20004"/>
                    </a:ext>
                  </a:extLst>
                </a:gridCol>
              </a:tblGrid>
              <a:tr h="1194800">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Year, Name of the Journal, Conference</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Title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Authors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Description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Limitations of the Paper/ Future Work</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815550">
                <a:tc>
                  <a:txBody>
                    <a:bodyPr/>
                    <a:lstStyle/>
                    <a:p>
                      <a:pPr marL="0" lvl="0" indent="0" algn="l" rtl="0">
                        <a:spcBef>
                          <a:spcPts val="0"/>
                        </a:spcBef>
                        <a:spcAft>
                          <a:spcPts val="0"/>
                        </a:spcAft>
                        <a:buNone/>
                      </a:pPr>
                      <a:r>
                        <a:rPr lang="en-US"/>
                        <a:t>2018 IEEE International Conference on Big Data (Big Data)</a:t>
                      </a:r>
                      <a:endParaRPr/>
                    </a:p>
                  </a:txBody>
                  <a:tcPr marL="91425" marR="91425" marT="91425" marB="91425">
                    <a:solidFill>
                      <a:srgbClr val="EFEFEF"/>
                    </a:solidFill>
                  </a:tcPr>
                </a:tc>
                <a:tc>
                  <a:txBody>
                    <a:bodyPr/>
                    <a:lstStyle/>
                    <a:p>
                      <a:pPr marL="0" lvl="0" indent="0" algn="l" rtl="0">
                        <a:spcBef>
                          <a:spcPts val="0"/>
                        </a:spcBef>
                        <a:spcAft>
                          <a:spcPts val="0"/>
                        </a:spcAft>
                        <a:buNone/>
                      </a:pPr>
                      <a:r>
                        <a:rPr lang="en-US"/>
                        <a:t>Recognition of Daily and Sports Activities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900"/>
                        <a:t>Nihat İnanç , Murat Kayri , </a:t>
                      </a:r>
                      <a:endParaRPr sz="1900"/>
                    </a:p>
                    <a:p>
                      <a:pPr marL="0" lvl="0" indent="0" algn="l" rtl="0">
                        <a:spcBef>
                          <a:spcPts val="0"/>
                        </a:spcBef>
                        <a:spcAft>
                          <a:spcPts val="0"/>
                        </a:spcAft>
                        <a:buNone/>
                      </a:pPr>
                      <a:r>
                        <a:rPr lang="en-US" sz="1900"/>
                        <a:t>Ömer Faruk Ertuğrul</a:t>
                      </a:r>
                      <a:endParaRPr sz="1900"/>
                    </a:p>
                  </a:txBody>
                  <a:tcPr marL="91425" marR="91425" marT="91425" marB="91425">
                    <a:solidFill>
                      <a:srgbClr val="EFEFEF"/>
                    </a:solidFill>
                  </a:tcPr>
                </a:tc>
                <a:tc>
                  <a:txBody>
                    <a:bodyPr/>
                    <a:lstStyle/>
                    <a:p>
                      <a:pPr marL="457200" lvl="0" indent="-349250" algn="l" rtl="0">
                        <a:spcBef>
                          <a:spcPts val="0"/>
                        </a:spcBef>
                        <a:spcAft>
                          <a:spcPts val="0"/>
                        </a:spcAft>
                        <a:buSzPts val="1900"/>
                        <a:buChar char="●"/>
                      </a:pPr>
                      <a:r>
                        <a:rPr lang="en-US" sz="1900"/>
                        <a:t>In this paper, the daily and sports activities dataset was employed in order to recognize action type, action, gender and also to investigate the effect of the position of the sensor node and the sensor type on the overall accuracy.</a:t>
                      </a:r>
                      <a:endParaRPr sz="1900"/>
                    </a:p>
                    <a:p>
                      <a:pPr marL="457200" lvl="0" indent="-349250" algn="l" rtl="0">
                        <a:spcBef>
                          <a:spcPts val="0"/>
                        </a:spcBef>
                        <a:spcAft>
                          <a:spcPts val="0"/>
                        </a:spcAft>
                        <a:buSzPts val="1900"/>
                        <a:buChar char="●"/>
                      </a:pPr>
                      <a:r>
                        <a:rPr lang="en-US" sz="1900"/>
                        <a:t>ELM classification is used.</a:t>
                      </a:r>
                      <a:endParaRPr sz="1900"/>
                    </a:p>
                  </a:txBody>
                  <a:tcPr marL="91425" marR="91425" marT="91425" marB="91425">
                    <a:solidFill>
                      <a:srgbClr val="EFEFEF"/>
                    </a:solidFill>
                  </a:tcPr>
                </a:tc>
                <a:tc>
                  <a:txBody>
                    <a:bodyPr/>
                    <a:lstStyle/>
                    <a:p>
                      <a:pPr marL="457200" lvl="0" indent="-317500" algn="l" rtl="0">
                        <a:spcBef>
                          <a:spcPts val="0"/>
                        </a:spcBef>
                        <a:spcAft>
                          <a:spcPts val="0"/>
                        </a:spcAft>
                        <a:buSzPts val="1400"/>
                        <a:buChar char="●"/>
                      </a:pPr>
                      <a:r>
                        <a:rPr lang="en-US"/>
                        <a:t>Results showed that the proposed approach can be successfully employed in order to distinguish the action types. But the accuracies in detecting the actions, and gender is low.</a:t>
                      </a:r>
                      <a:endParaRPr/>
                    </a:p>
                    <a:p>
                      <a:pPr marL="457200" lvl="0" indent="-317500" algn="l" rtl="0">
                        <a:spcBef>
                          <a:spcPts val="0"/>
                        </a:spcBef>
                        <a:spcAft>
                          <a:spcPts val="0"/>
                        </a:spcAft>
                        <a:buSzPts val="1400"/>
                        <a:buChar char="●"/>
                      </a:pPr>
                      <a:r>
                        <a:rPr lang="en-US"/>
                        <a:t>Also it was found that near similar accuracies were achieved by using the logs of a single sensor, which is ACC in Z-dimension on the right arm. Therefore, it can be noted that the performance of an action recognition system is highly dependent to the sensor type and sensor position.</a:t>
                      </a:r>
                      <a:endParaRPr/>
                    </a:p>
                  </a:txBody>
                  <a:tcPr marL="91425" marR="91425" marT="91425" marB="91425">
                    <a:solidFill>
                      <a:srgbClr val="EFEFEF"/>
                    </a:solidFill>
                  </a:tcPr>
                </a:tc>
                <a:extLst>
                  <a:ext uri="{0D108BD9-81ED-4DB2-BD59-A6C34878D82A}">
                    <a16:rowId xmlns:a16="http://schemas.microsoft.com/office/drawing/2014/main" val="10001"/>
                  </a:ext>
                </a:extLst>
              </a:tr>
              <a:tr h="2723675">
                <a:tc>
                  <a:txBody>
                    <a:bodyPr/>
                    <a:lstStyle/>
                    <a:p>
                      <a:pPr marL="0" lvl="0" indent="0" algn="l" rtl="0">
                        <a:spcBef>
                          <a:spcPts val="0"/>
                        </a:spcBef>
                        <a:spcAft>
                          <a:spcPts val="0"/>
                        </a:spcAft>
                        <a:buNone/>
                      </a:pPr>
                      <a:r>
                        <a:rPr lang="en-US"/>
                        <a:t>2021 5th Asian Conference on Artificial Intelligence Technology (ACAIT)</a:t>
                      </a:r>
                      <a:endParaRPr/>
                    </a:p>
                  </a:txBody>
                  <a:tcPr marL="91425" marR="91425" marT="91425" marB="91425">
                    <a:solidFill>
                      <a:srgbClr val="EFEFEF"/>
                    </a:solidFill>
                  </a:tcPr>
                </a:tc>
                <a:tc>
                  <a:txBody>
                    <a:bodyPr/>
                    <a:lstStyle/>
                    <a:p>
                      <a:pPr marL="0" lvl="0" indent="0" algn="l" rtl="0">
                        <a:spcBef>
                          <a:spcPts val="0"/>
                        </a:spcBef>
                        <a:spcAft>
                          <a:spcPts val="0"/>
                        </a:spcAft>
                        <a:buNone/>
                      </a:pPr>
                      <a:r>
                        <a:rPr lang="en-US"/>
                        <a:t>Research on Sports Image Recognition and Tracking Based on Computer Vision Technology</a:t>
                      </a:r>
                      <a:endParaRPr/>
                    </a:p>
                  </a:txBody>
                  <a:tcPr marL="91425" marR="91425" marT="91425" marB="91425">
                    <a:solidFill>
                      <a:srgbClr val="EFEFEF"/>
                    </a:solidFill>
                  </a:tcPr>
                </a:tc>
                <a:tc>
                  <a:txBody>
                    <a:bodyPr/>
                    <a:lstStyle/>
                    <a:p>
                      <a:pPr marL="0" lvl="0" indent="0" algn="l" rtl="0">
                        <a:spcBef>
                          <a:spcPts val="0"/>
                        </a:spcBef>
                        <a:spcAft>
                          <a:spcPts val="0"/>
                        </a:spcAft>
                        <a:buNone/>
                      </a:pPr>
                      <a:r>
                        <a:rPr lang="en-US"/>
                        <a:t>Youlin Song</a:t>
                      </a:r>
                      <a:endParaRPr/>
                    </a:p>
                  </a:txBody>
                  <a:tcPr marL="91425" marR="91425" marT="91425" marB="91425">
                    <a:solidFill>
                      <a:srgbClr val="EFEFEF"/>
                    </a:solidFill>
                  </a:tcPr>
                </a:tc>
                <a:tc>
                  <a:txBody>
                    <a:bodyPr/>
                    <a:lstStyle/>
                    <a:p>
                      <a:pPr marL="457200" marR="0" lvl="0" indent="-342900" algn="l" rtl="0">
                        <a:lnSpc>
                          <a:spcPct val="100000"/>
                        </a:lnSpc>
                        <a:spcBef>
                          <a:spcPts val="0"/>
                        </a:spcBef>
                        <a:spcAft>
                          <a:spcPts val="0"/>
                        </a:spcAft>
                        <a:buSzPts val="1800"/>
                        <a:buChar char="●"/>
                      </a:pPr>
                      <a:r>
                        <a:rPr lang="en-US" sz="1900"/>
                        <a:t>A hybrid algorithm (S-D) is proposed by combining semi-naive Bayes classification algorithm (SNBC) and dense trajectory algorithm (DT)</a:t>
                      </a:r>
                      <a:r>
                        <a:rPr lang="en-US" sz="1800"/>
                        <a:t>.</a:t>
                      </a:r>
                      <a:endParaRPr sz="1800" u="none" strike="noStrike" cap="none"/>
                    </a:p>
                  </a:txBody>
                  <a:tcPr marL="91425" marR="91425" marT="91425" marB="91425">
                    <a:solidFill>
                      <a:srgbClr val="EFEFEF"/>
                    </a:solidFill>
                  </a:tcPr>
                </a:tc>
                <a:tc>
                  <a:txBody>
                    <a:bodyPr/>
                    <a:lstStyle/>
                    <a:p>
                      <a:pPr marL="457200" marR="0" lvl="0" indent="-317500" algn="l" rtl="0">
                        <a:lnSpc>
                          <a:spcPct val="100000"/>
                        </a:lnSpc>
                        <a:spcBef>
                          <a:spcPts val="0"/>
                        </a:spcBef>
                        <a:spcAft>
                          <a:spcPts val="0"/>
                        </a:spcAft>
                        <a:buSzPts val="1400"/>
                        <a:buChar char="●"/>
                      </a:pPr>
                      <a:r>
                        <a:rPr lang="en-US"/>
                        <a:t>SNBC has a high efficiency in image recognition, but it is not accurate enough to recognize the movement of people in sports images. The research combines DT and SNBC, proposes the S-D algorithm, and builds a S-D model based on it.</a:t>
                      </a:r>
                      <a:endParaRPr/>
                    </a:p>
                    <a:p>
                      <a:pPr marL="457200" marR="0" lvl="0" indent="-317500" algn="l" rtl="0">
                        <a:lnSpc>
                          <a:spcPct val="100000"/>
                        </a:lnSpc>
                        <a:spcBef>
                          <a:spcPts val="0"/>
                        </a:spcBef>
                        <a:spcAft>
                          <a:spcPts val="0"/>
                        </a:spcAft>
                        <a:buSzPts val="1400"/>
                        <a:buChar char="●"/>
                      </a:pPr>
                      <a:r>
                        <a:rPr lang="en-US"/>
                        <a:t>results show that the S-D algorithm can effectively improve the recognition accuracy of sports images and has high practicability. However, the study doesn’t analyze the recognition effect of the S-D algorithm in a complex environment</a:t>
                      </a:r>
                      <a:endParaRPr/>
                    </a:p>
                    <a:p>
                      <a:pPr marL="0" marR="0" lvl="0" indent="0" algn="l" rtl="0">
                        <a:lnSpc>
                          <a:spcPct val="100000"/>
                        </a:lnSpc>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2784775">
                <a:tc>
                  <a:txBody>
                    <a:bodyPr/>
                    <a:lstStyle/>
                    <a:p>
                      <a:pPr marL="0" marR="0" lvl="0" indent="0" algn="l" rtl="0">
                        <a:lnSpc>
                          <a:spcPct val="100000"/>
                        </a:lnSpc>
                        <a:spcBef>
                          <a:spcPts val="0"/>
                        </a:spcBef>
                        <a:spcAft>
                          <a:spcPts val="0"/>
                        </a:spcAft>
                        <a:buClr>
                          <a:srgbClr val="000000"/>
                        </a:buClr>
                        <a:buSzPts val="2000"/>
                        <a:buFont typeface="Arial"/>
                        <a:buNone/>
                      </a:pPr>
                      <a:r>
                        <a:rPr lang="en-US"/>
                        <a:t>2020 IEEE International Conference on Multimedia &amp; amp; Expo Workshops (ICMEW)</a:t>
                      </a:r>
                      <a:endParaRPr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a:solidFill>
                            <a:schemeClr val="dk1"/>
                          </a:solidFill>
                        </a:rPr>
                        <a:t>Efficient fitness action analysis based on spatio-temporal feature encoding </a:t>
                      </a:r>
                      <a:endParaRPr>
                        <a:solidFill>
                          <a:schemeClr val="dk1"/>
                        </a:solidFill>
                      </a:endParaRPr>
                    </a:p>
                  </a:txBody>
                  <a:tcPr marL="91425" marR="91425" marT="91425" marB="91425">
                    <a:solidFill>
                      <a:srgbClr val="EFEFEF"/>
                    </a:solidFill>
                  </a:tcPr>
                </a:tc>
                <a:tc>
                  <a:txBody>
                    <a:bodyPr/>
                    <a:lstStyle/>
                    <a:p>
                      <a:pPr marL="12700" lvl="0" indent="0" algn="l" rtl="0">
                        <a:spcBef>
                          <a:spcPts val="0"/>
                        </a:spcBef>
                        <a:spcAft>
                          <a:spcPts val="0"/>
                        </a:spcAft>
                        <a:buClr>
                          <a:srgbClr val="005893"/>
                        </a:buClr>
                        <a:buSzPts val="4900"/>
                        <a:buFont typeface="Playfair Display"/>
                        <a:buNone/>
                      </a:pPr>
                      <a:r>
                        <a:rPr lang="en-US">
                          <a:solidFill>
                            <a:schemeClr val="dk1"/>
                          </a:solidFill>
                        </a:rPr>
                        <a:t>Jianwei Li  , Hainan Cui  , Tianxiao Guo  , Qingrui Hu and Yanfei Shen </a:t>
                      </a:r>
                      <a:endParaRPr u="none" strike="noStrike" cap="none"/>
                    </a:p>
                  </a:txBody>
                  <a:tcPr marL="91425" marR="91425" marT="91425" marB="91425">
                    <a:solidFill>
                      <a:srgbClr val="EFEFEF"/>
                    </a:solidFill>
                  </a:tcPr>
                </a:tc>
                <a:tc>
                  <a:txBody>
                    <a:bodyPr/>
                    <a:lstStyle/>
                    <a:p>
                      <a:pPr marL="457200" marR="0" lvl="0" indent="-349250" algn="l" rtl="0">
                        <a:lnSpc>
                          <a:spcPct val="100000"/>
                        </a:lnSpc>
                        <a:spcBef>
                          <a:spcPts val="0"/>
                        </a:spcBef>
                        <a:spcAft>
                          <a:spcPts val="0"/>
                        </a:spcAft>
                        <a:buSzPts val="1900"/>
                        <a:buChar char="●"/>
                      </a:pPr>
                      <a:r>
                        <a:rPr lang="en-US" sz="1900"/>
                        <a:t>This paper proposes a simple yet efficient spatio-temporal skeleton encoding method, and design a novel human action analysis method to recognize and evaluate fitness actions.</a:t>
                      </a:r>
                      <a:endParaRPr sz="1900"/>
                    </a:p>
                    <a:p>
                      <a:pPr marL="914400" marR="0" lvl="0" indent="0" algn="l" rtl="0">
                        <a:lnSpc>
                          <a:spcPct val="100000"/>
                        </a:lnSpc>
                        <a:spcBef>
                          <a:spcPts val="0"/>
                        </a:spcBef>
                        <a:spcAft>
                          <a:spcPts val="0"/>
                        </a:spcAft>
                        <a:buNone/>
                      </a:pPr>
                      <a:endParaRPr/>
                    </a:p>
                  </a:txBody>
                  <a:tcPr marL="91425" marR="91425" marT="91425" marB="91425">
                    <a:solidFill>
                      <a:srgbClr val="EFEFEF"/>
                    </a:solidFill>
                  </a:tcPr>
                </a:tc>
                <a:tc>
                  <a:txBody>
                    <a:bodyPr/>
                    <a:lstStyle/>
                    <a:p>
                      <a:pPr marL="457200" marR="0" lvl="0" indent="-317500" algn="l" rtl="0">
                        <a:lnSpc>
                          <a:spcPct val="100000"/>
                        </a:lnSpc>
                        <a:spcBef>
                          <a:spcPts val="0"/>
                        </a:spcBef>
                        <a:spcAft>
                          <a:spcPts val="0"/>
                        </a:spcAft>
                        <a:buSzPts val="1400"/>
                        <a:buChar char="●"/>
                      </a:pPr>
                      <a:r>
                        <a:rPr lang="en-US"/>
                        <a:t>this paper focuses on spatio-temporal skeleton encoding. first the Skeleton extraction and simplification is done then Skeleton feature encoding is performed to get the spatio-temporal skeleton image and later action analysis is performed.</a:t>
                      </a:r>
                      <a:endParaRPr/>
                    </a:p>
                    <a:p>
                      <a:pPr marL="457200" marR="0" lvl="0" indent="-317500" algn="l" rtl="0">
                        <a:lnSpc>
                          <a:spcPct val="100000"/>
                        </a:lnSpc>
                        <a:spcBef>
                          <a:spcPts val="0"/>
                        </a:spcBef>
                        <a:spcAft>
                          <a:spcPts val="0"/>
                        </a:spcAft>
                        <a:buSzPts val="1400"/>
                        <a:buChar char="●"/>
                      </a:pPr>
                      <a:r>
                        <a:rPr lang="en-US"/>
                        <a:t>Further increasing the recognition accuracy of complex dynamic movements is required.</a:t>
                      </a:r>
                      <a:endParaRPr u="none" strike="noStrike" cap="none"/>
                    </a:p>
                  </a:txBody>
                  <a:tcPr marL="91425" marR="91425" marT="91425" marB="91425">
                    <a:solidFill>
                      <a:srgbClr val="EFEFEF"/>
                    </a:solidFill>
                  </a:tcPr>
                </a:tc>
                <a:extLst>
                  <a:ext uri="{0D108BD9-81ED-4DB2-BD59-A6C34878D82A}">
                    <a16:rowId xmlns:a16="http://schemas.microsoft.com/office/drawing/2014/main" val="10003"/>
                  </a:ext>
                </a:extLst>
              </a:tr>
            </a:tbl>
          </a:graphicData>
        </a:graphic>
      </p:graphicFrame>
      <p:sp>
        <p:nvSpPr>
          <p:cNvPr id="166" name="Google Shape;166;p16"/>
          <p:cNvSpPr txBox="1"/>
          <p:nvPr/>
        </p:nvSpPr>
        <p:spPr>
          <a:xfrm>
            <a:off x="4288925" y="95850"/>
            <a:ext cx="11453100" cy="96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US" sz="5100" b="0" i="0" u="none" strike="noStrike" cap="none">
                <a:solidFill>
                  <a:srgbClr val="000000"/>
                </a:solidFill>
                <a:latin typeface="Times New Roman"/>
                <a:ea typeface="Times New Roman"/>
                <a:cs typeface="Times New Roman"/>
                <a:sym typeface="Times New Roman"/>
              </a:rPr>
              <a:t>Literature Survey</a:t>
            </a:r>
            <a:endParaRPr sz="5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898989"/>
        </a:solidFill>
        <a:effectLst/>
      </p:bgPr>
    </p:bg>
    <p:spTree>
      <p:nvGrpSpPr>
        <p:cNvPr id="1" name="Shape 170"/>
        <p:cNvGrpSpPr/>
        <p:nvPr/>
      </p:nvGrpSpPr>
      <p:grpSpPr>
        <a:xfrm>
          <a:off x="0" y="0"/>
          <a:ext cx="0" cy="0"/>
          <a:chOff x="0" y="0"/>
          <a:chExt cx="0" cy="0"/>
        </a:xfrm>
      </p:grpSpPr>
      <p:sp>
        <p:nvSpPr>
          <p:cNvPr id="171" name="Google Shape;171;p17"/>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17"/>
          <p:cNvSpPr txBox="1"/>
          <p:nvPr/>
        </p:nvSpPr>
        <p:spPr>
          <a:xfrm>
            <a:off x="1593850" y="3032125"/>
            <a:ext cx="10663200" cy="566400"/>
          </a:xfrm>
          <a:prstGeom prst="rect">
            <a:avLst/>
          </a:prstGeom>
          <a:noFill/>
          <a:ln w="9525" cap="flat" cmpd="sng">
            <a:solidFill>
              <a:schemeClr val="lt1"/>
            </a:solidFill>
            <a:prstDash val="solid"/>
            <a:round/>
            <a:headEnd type="none" w="sm" len="sm"/>
            <a:tailEnd type="none" w="sm" len="sm"/>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6D6E71"/>
              </a:solidFill>
              <a:latin typeface="Times New Roman"/>
              <a:ea typeface="Times New Roman"/>
              <a:cs typeface="Times New Roman"/>
              <a:sym typeface="Times New Roman"/>
            </a:endParaRPr>
          </a:p>
        </p:txBody>
      </p:sp>
      <p:sp>
        <p:nvSpPr>
          <p:cNvPr id="173" name="Google Shape;173;p17"/>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17"/>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17"/>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17"/>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17"/>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78" name="Google Shape;178;p17"/>
          <p:cNvSpPr txBox="1">
            <a:spLocks noGrp="1"/>
          </p:cNvSpPr>
          <p:nvPr>
            <p:ph type="title"/>
          </p:nvPr>
        </p:nvSpPr>
        <p:spPr>
          <a:xfrm>
            <a:off x="15843250" y="407987"/>
            <a:ext cx="3679800" cy="4617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79" name="Google Shape;179;p17"/>
          <p:cNvSpPr txBox="1"/>
          <p:nvPr/>
        </p:nvSpPr>
        <p:spPr>
          <a:xfrm>
            <a:off x="1004887" y="10517187"/>
            <a:ext cx="46245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80" name="Google Shape;180;p17"/>
          <p:cNvSpPr txBox="1"/>
          <p:nvPr/>
        </p:nvSpPr>
        <p:spPr>
          <a:xfrm>
            <a:off x="14474825" y="10517187"/>
            <a:ext cx="46245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graphicFrame>
        <p:nvGraphicFramePr>
          <p:cNvPr id="181" name="Google Shape;181;p17"/>
          <p:cNvGraphicFramePr/>
          <p:nvPr/>
        </p:nvGraphicFramePr>
        <p:xfrm>
          <a:off x="475735" y="1318950"/>
          <a:ext cx="3000000" cy="3000000"/>
        </p:xfrm>
        <a:graphic>
          <a:graphicData uri="http://schemas.openxmlformats.org/drawingml/2006/table">
            <a:tbl>
              <a:tblPr>
                <a:noFill/>
                <a:tableStyleId>{C6CBDEF7-195A-46E3-B8E6-51306ADECAF8}</a:tableStyleId>
              </a:tblPr>
              <a:tblGrid>
                <a:gridCol w="3127475">
                  <a:extLst>
                    <a:ext uri="{9D8B030D-6E8A-4147-A177-3AD203B41FA5}">
                      <a16:colId xmlns:a16="http://schemas.microsoft.com/office/drawing/2014/main" val="20000"/>
                    </a:ext>
                  </a:extLst>
                </a:gridCol>
                <a:gridCol w="3306125">
                  <a:extLst>
                    <a:ext uri="{9D8B030D-6E8A-4147-A177-3AD203B41FA5}">
                      <a16:colId xmlns:a16="http://schemas.microsoft.com/office/drawing/2014/main" val="20001"/>
                    </a:ext>
                  </a:extLst>
                </a:gridCol>
                <a:gridCol w="2784775">
                  <a:extLst>
                    <a:ext uri="{9D8B030D-6E8A-4147-A177-3AD203B41FA5}">
                      <a16:colId xmlns:a16="http://schemas.microsoft.com/office/drawing/2014/main" val="20002"/>
                    </a:ext>
                  </a:extLst>
                </a:gridCol>
                <a:gridCol w="6020775">
                  <a:extLst>
                    <a:ext uri="{9D8B030D-6E8A-4147-A177-3AD203B41FA5}">
                      <a16:colId xmlns:a16="http://schemas.microsoft.com/office/drawing/2014/main" val="20003"/>
                    </a:ext>
                  </a:extLst>
                </a:gridCol>
                <a:gridCol w="4008950">
                  <a:extLst>
                    <a:ext uri="{9D8B030D-6E8A-4147-A177-3AD203B41FA5}">
                      <a16:colId xmlns:a16="http://schemas.microsoft.com/office/drawing/2014/main" val="20004"/>
                    </a:ext>
                  </a:extLst>
                </a:gridCol>
              </a:tblGrid>
              <a:tr h="1599175">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Year, Name of the Journal, Conference</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Title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Authors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Description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Limitations of the Paper/ Future Work</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3176875">
                <a:tc>
                  <a:txBody>
                    <a:bodyPr/>
                    <a:lstStyle/>
                    <a:p>
                      <a:pPr marL="0" lvl="0" indent="0" algn="l" rtl="0">
                        <a:spcBef>
                          <a:spcPts val="0"/>
                        </a:spcBef>
                        <a:spcAft>
                          <a:spcPts val="0"/>
                        </a:spcAft>
                        <a:buNone/>
                      </a:pPr>
                      <a:r>
                        <a:rPr lang="en-US" sz="2000">
                          <a:solidFill>
                            <a:srgbClr val="333333"/>
                          </a:solidFill>
                        </a:rPr>
                        <a:t>2021 IEEE International Conference on Advances in Electrical Engineering and Computer Application</a:t>
                      </a:r>
                      <a:r>
                        <a:rPr lang="en-US" sz="1200">
                          <a:solidFill>
                            <a:srgbClr val="333333"/>
                          </a:solidFill>
                        </a:rPr>
                        <a:t>s</a:t>
                      </a:r>
                      <a:endParaRPr/>
                    </a:p>
                  </a:txBody>
                  <a:tcPr marL="91425" marR="91425" marT="91425" marB="91425">
                    <a:solidFill>
                      <a:srgbClr val="EFEFEF"/>
                    </a:solidFill>
                  </a:tcPr>
                </a:tc>
                <a:tc>
                  <a:txBody>
                    <a:bodyPr/>
                    <a:lstStyle/>
                    <a:p>
                      <a:pPr marL="0" lvl="0" indent="0" algn="l" rtl="0">
                        <a:spcBef>
                          <a:spcPts val="0"/>
                        </a:spcBef>
                        <a:spcAft>
                          <a:spcPts val="0"/>
                        </a:spcAft>
                        <a:buNone/>
                      </a:pPr>
                      <a:r>
                        <a:rPr lang="en-US" sz="2000">
                          <a:solidFill>
                            <a:srgbClr val="333333"/>
                          </a:solidFill>
                        </a:rPr>
                        <a:t>Elements and construction of sports visual image action recognition system based on visual attention analysis</a:t>
                      </a:r>
                      <a:endParaRPr sz="2000"/>
                    </a:p>
                  </a:txBody>
                  <a:tcPr marL="91425" marR="91425" marT="91425" marB="91425">
                    <a:solidFill>
                      <a:srgbClr val="EFEFEF"/>
                    </a:solidFill>
                  </a:tcPr>
                </a:tc>
                <a:tc>
                  <a:txBody>
                    <a:bodyPr/>
                    <a:lstStyle/>
                    <a:p>
                      <a:pPr marL="0" lvl="0" indent="0" algn="l" rtl="0">
                        <a:spcBef>
                          <a:spcPts val="0"/>
                        </a:spcBef>
                        <a:spcAft>
                          <a:spcPts val="0"/>
                        </a:spcAft>
                        <a:buNone/>
                      </a:pPr>
                      <a:r>
                        <a:rPr lang="en-US"/>
                        <a:t>Kun Luo</a:t>
                      </a:r>
                      <a:endParaRPr/>
                    </a:p>
                  </a:txBody>
                  <a:tcPr marL="91425" marR="91425" marT="91425" marB="91425">
                    <a:solidFill>
                      <a:srgbClr val="EFEFEF"/>
                    </a:solidFill>
                  </a:tcPr>
                </a:tc>
                <a:tc>
                  <a:txBody>
                    <a:bodyPr/>
                    <a:lstStyle/>
                    <a:p>
                      <a:pPr marL="457200" lvl="0" indent="-355600" algn="l" rtl="0">
                        <a:lnSpc>
                          <a:spcPct val="115000"/>
                        </a:lnSpc>
                        <a:spcBef>
                          <a:spcPts val="0"/>
                        </a:spcBef>
                        <a:spcAft>
                          <a:spcPts val="0"/>
                        </a:spcAft>
                        <a:buClr>
                          <a:schemeClr val="dk1"/>
                        </a:buClr>
                        <a:buSzPts val="2000"/>
                        <a:buChar char="●"/>
                      </a:pPr>
                      <a:r>
                        <a:rPr lang="en-US" sz="2000">
                          <a:solidFill>
                            <a:srgbClr val="333333"/>
                          </a:solidFill>
                          <a:latin typeface="Times New Roman"/>
                          <a:ea typeface="Times New Roman"/>
                          <a:cs typeface="Times New Roman"/>
                          <a:sym typeface="Times New Roman"/>
                        </a:rPr>
                        <a:t> </a:t>
                      </a:r>
                      <a:r>
                        <a:rPr lang="en-US" sz="2000">
                          <a:solidFill>
                            <a:srgbClr val="333333"/>
                          </a:solidFill>
                        </a:rPr>
                        <a:t>Broad system diagram given</a:t>
                      </a:r>
                      <a:endParaRPr sz="2000">
                        <a:solidFill>
                          <a:srgbClr val="333333"/>
                        </a:solidFill>
                      </a:endParaRPr>
                    </a:p>
                    <a:p>
                      <a:pPr marL="457200" lvl="0" indent="-355600" algn="l" rtl="0">
                        <a:lnSpc>
                          <a:spcPct val="115000"/>
                        </a:lnSpc>
                        <a:spcBef>
                          <a:spcPts val="0"/>
                        </a:spcBef>
                        <a:spcAft>
                          <a:spcPts val="0"/>
                        </a:spcAft>
                        <a:buClr>
                          <a:srgbClr val="333333"/>
                        </a:buClr>
                        <a:buSzPts val="2000"/>
                        <a:buChar char="●"/>
                      </a:pPr>
                      <a:r>
                        <a:rPr lang="en-US" sz="2000">
                          <a:solidFill>
                            <a:srgbClr val="333333"/>
                          </a:solidFill>
                          <a:latin typeface="Times New Roman"/>
                          <a:ea typeface="Times New Roman"/>
                          <a:cs typeface="Times New Roman"/>
                          <a:sym typeface="Times New Roman"/>
                        </a:rPr>
                        <a:t> </a:t>
                      </a:r>
                      <a:r>
                        <a:rPr lang="en-US" sz="2000">
                          <a:solidFill>
                            <a:srgbClr val="333333"/>
                          </a:solidFill>
                        </a:rPr>
                        <a:t>Common feature classification table</a:t>
                      </a:r>
                      <a:endParaRPr sz="2000">
                        <a:solidFill>
                          <a:srgbClr val="333333"/>
                        </a:solidFill>
                      </a:endParaRPr>
                    </a:p>
                    <a:p>
                      <a:pPr marL="457200" lvl="0" indent="-355600" algn="l" rtl="0">
                        <a:spcBef>
                          <a:spcPts val="0"/>
                        </a:spcBef>
                        <a:spcAft>
                          <a:spcPts val="0"/>
                        </a:spcAft>
                        <a:buClr>
                          <a:schemeClr val="dk1"/>
                        </a:buClr>
                        <a:buSzPts val="2000"/>
                        <a:buChar char="●"/>
                      </a:pPr>
                      <a:r>
                        <a:rPr lang="en-US" sz="2000">
                          <a:solidFill>
                            <a:srgbClr val="333333"/>
                          </a:solidFill>
                        </a:rPr>
                        <a:t>The sports visual image system constructed by various complex sports images contains rich visual content, highlights the charm of sports, and plays an important role in the dissemination and promotion of sports culture</a:t>
                      </a:r>
                      <a:endParaRPr sz="2000"/>
                    </a:p>
                    <a:p>
                      <a:pPr marL="0" lvl="0" indent="0" algn="l" rtl="0">
                        <a:spcBef>
                          <a:spcPts val="0"/>
                        </a:spcBef>
                        <a:spcAft>
                          <a:spcPts val="0"/>
                        </a:spcAft>
                        <a:buNone/>
                      </a:pPr>
                      <a:endParaRPr sz="2000">
                        <a:highlight>
                          <a:schemeClr val="lt1"/>
                        </a:highlight>
                      </a:endParaRPr>
                    </a:p>
                  </a:txBody>
                  <a:tcPr marL="91425" marR="91425" marT="91425" marB="91425">
                    <a:solidFill>
                      <a:srgbClr val="EFEFEF"/>
                    </a:solidFill>
                  </a:tcPr>
                </a:tc>
                <a:tc>
                  <a:txBody>
                    <a:bodyPr/>
                    <a:lstStyle/>
                    <a:p>
                      <a:pPr marL="457200" lvl="0" indent="-355600" algn="l" rtl="0">
                        <a:lnSpc>
                          <a:spcPct val="115000"/>
                        </a:lnSpc>
                        <a:spcBef>
                          <a:spcPts val="0"/>
                        </a:spcBef>
                        <a:spcAft>
                          <a:spcPts val="0"/>
                        </a:spcAft>
                        <a:buSzPts val="2000"/>
                        <a:buChar char="●"/>
                      </a:pPr>
                      <a:r>
                        <a:rPr lang="en-US" sz="2000">
                          <a:solidFill>
                            <a:srgbClr val="333333"/>
                          </a:solidFill>
                        </a:rPr>
                        <a:t>Not implemented only theoretical</a:t>
                      </a:r>
                      <a:endParaRPr sz="2000">
                        <a:solidFill>
                          <a:srgbClr val="333333"/>
                        </a:solidFill>
                      </a:endParaRPr>
                    </a:p>
                    <a:p>
                      <a:pPr marL="457200" lvl="0" indent="0" algn="l" rtl="0">
                        <a:lnSpc>
                          <a:spcPct val="115000"/>
                        </a:lnSpc>
                        <a:spcBef>
                          <a:spcPts val="0"/>
                        </a:spcBef>
                        <a:spcAft>
                          <a:spcPts val="0"/>
                        </a:spcAft>
                        <a:buNone/>
                      </a:pPr>
                      <a:endParaRPr sz="2000"/>
                    </a:p>
                  </a:txBody>
                  <a:tcPr marL="91425" marR="91425" marT="91425" marB="91425">
                    <a:solidFill>
                      <a:srgbClr val="EFEFEF"/>
                    </a:solidFill>
                  </a:tcPr>
                </a:tc>
                <a:extLst>
                  <a:ext uri="{0D108BD9-81ED-4DB2-BD59-A6C34878D82A}">
                    <a16:rowId xmlns:a16="http://schemas.microsoft.com/office/drawing/2014/main" val="10001"/>
                  </a:ext>
                </a:extLst>
              </a:tr>
              <a:tr h="4109750">
                <a:tc>
                  <a:txBody>
                    <a:bodyPr/>
                    <a:lstStyle/>
                    <a:p>
                      <a:pPr marL="0" lvl="0" indent="-228600" algn="l" rtl="0">
                        <a:lnSpc>
                          <a:spcPct val="115000"/>
                        </a:lnSpc>
                        <a:spcBef>
                          <a:spcPts val="1200"/>
                        </a:spcBef>
                        <a:spcAft>
                          <a:spcPts val="0"/>
                        </a:spcAft>
                        <a:buClr>
                          <a:schemeClr val="dk1"/>
                        </a:buClr>
                        <a:buSzPts val="1100"/>
                        <a:buFont typeface="Arial"/>
                        <a:buNone/>
                      </a:pPr>
                      <a:r>
                        <a:rPr lang="en-US" sz="2000">
                          <a:solidFill>
                            <a:srgbClr val="333333"/>
                          </a:solidFill>
                          <a:latin typeface="Times New Roman"/>
                          <a:ea typeface="Times New Roman"/>
                          <a:cs typeface="Times New Roman"/>
                          <a:sym typeface="Times New Roman"/>
                        </a:rPr>
                        <a:t>   </a:t>
                      </a:r>
                      <a:r>
                        <a:rPr lang="en-US" sz="2000">
                          <a:solidFill>
                            <a:srgbClr val="333333"/>
                          </a:solidFill>
                        </a:rPr>
                        <a:t>2019 International Conference on Electrical, Computer and Communication Engineering</a:t>
                      </a:r>
                      <a:endParaRPr sz="2000">
                        <a:solidFill>
                          <a:srgbClr val="333333"/>
                        </a:solidFill>
                      </a:endParaRPr>
                    </a:p>
                    <a:p>
                      <a:pPr marL="0" lvl="0" indent="0" algn="l" rtl="0">
                        <a:lnSpc>
                          <a:spcPct val="115000"/>
                        </a:lnSpc>
                        <a:spcBef>
                          <a:spcPts val="0"/>
                        </a:spcBef>
                        <a:spcAft>
                          <a:spcPts val="0"/>
                        </a:spcAft>
                        <a:buNone/>
                      </a:pPr>
                      <a:endParaRPr sz="2000"/>
                    </a:p>
                  </a:txBody>
                  <a:tcPr marL="91425" marR="91425" marT="91425" marB="91425">
                    <a:solidFill>
                      <a:srgbClr val="EFEFEF"/>
                    </a:solidFill>
                  </a:tcPr>
                </a:tc>
                <a:tc>
                  <a:txBody>
                    <a:bodyPr/>
                    <a:lstStyle/>
                    <a:p>
                      <a:pPr marL="0" lvl="0" indent="0" algn="l" rtl="0">
                        <a:spcBef>
                          <a:spcPts val="0"/>
                        </a:spcBef>
                        <a:spcAft>
                          <a:spcPts val="0"/>
                        </a:spcAft>
                        <a:buNone/>
                      </a:pPr>
                      <a:r>
                        <a:rPr lang="en-US" sz="2000">
                          <a:solidFill>
                            <a:srgbClr val="333333"/>
                          </a:solidFill>
                        </a:rPr>
                        <a:t>Classification of sports videos with combination of deep learning models and transfer learning</a:t>
                      </a:r>
                      <a:endParaRPr sz="2000"/>
                    </a:p>
                  </a:txBody>
                  <a:tcPr marL="91425" marR="91425" marT="91425" marB="91425">
                    <a:solidFill>
                      <a:srgbClr val="EFEFEF"/>
                    </a:solidFill>
                  </a:tcPr>
                </a:tc>
                <a:tc>
                  <a:txBody>
                    <a:bodyPr/>
                    <a:lstStyle/>
                    <a:p>
                      <a:pPr marL="0" lvl="0" indent="0" algn="l" rtl="0">
                        <a:spcBef>
                          <a:spcPts val="0"/>
                        </a:spcBef>
                        <a:spcAft>
                          <a:spcPts val="0"/>
                        </a:spcAft>
                        <a:buNone/>
                      </a:pPr>
                      <a:r>
                        <a:rPr lang="en-US"/>
                        <a:t>Mohammad Ashraf Russo; Laksono Kurnianggoro; Kang-Hyun Jo</a:t>
                      </a:r>
                      <a:endParaRPr/>
                    </a:p>
                  </a:txBody>
                  <a:tcPr marL="91425" marR="91425" marT="91425" marB="91425">
                    <a:solidFill>
                      <a:srgbClr val="EFEFEF"/>
                    </a:solidFill>
                  </a:tcPr>
                </a:tc>
                <a:tc>
                  <a:txBody>
                    <a:bodyPr/>
                    <a:lstStyle/>
                    <a:p>
                      <a:pPr marL="457200" marR="0" lvl="0" indent="-355600" algn="l" rtl="0">
                        <a:lnSpc>
                          <a:spcPct val="115000"/>
                        </a:lnSpc>
                        <a:spcBef>
                          <a:spcPts val="0"/>
                        </a:spcBef>
                        <a:spcAft>
                          <a:spcPts val="0"/>
                        </a:spcAft>
                        <a:buSzPts val="2000"/>
                        <a:buChar char="●"/>
                      </a:pPr>
                      <a:r>
                        <a:rPr lang="en-US" sz="2000">
                          <a:solidFill>
                            <a:srgbClr val="333333"/>
                          </a:solidFill>
                        </a:rPr>
                        <a:t>CNN extracted features are combined with temporal information from RNN to formulate the general model to solve the problem</a:t>
                      </a:r>
                      <a:endParaRPr sz="2000">
                        <a:solidFill>
                          <a:srgbClr val="333333"/>
                        </a:solidFill>
                      </a:endParaRPr>
                    </a:p>
                    <a:p>
                      <a:pPr marL="457200" marR="0" lvl="0" indent="-355600" algn="l" rtl="0">
                        <a:lnSpc>
                          <a:spcPct val="115000"/>
                        </a:lnSpc>
                        <a:spcBef>
                          <a:spcPts val="0"/>
                        </a:spcBef>
                        <a:spcAft>
                          <a:spcPts val="0"/>
                        </a:spcAft>
                        <a:buClr>
                          <a:srgbClr val="333333"/>
                        </a:buClr>
                        <a:buSzPts val="2000"/>
                        <a:buChar char="●"/>
                      </a:pPr>
                      <a:r>
                        <a:rPr lang="en-US" sz="2000">
                          <a:solidFill>
                            <a:srgbClr val="333333"/>
                          </a:solidFill>
                        </a:rPr>
                        <a:t>Initially, they make a small dataset consisting of only 5 sports classes-Basketball, Cricket, Football, Ice Hockey, Tennis. Each class contains 60 sequences in total and each sequences contains 64 sequential frames. Later dataset is scaled to 10 classes.</a:t>
                      </a:r>
                      <a:endParaRPr sz="2000">
                        <a:solidFill>
                          <a:srgbClr val="333333"/>
                        </a:solidFill>
                      </a:endParaRPr>
                    </a:p>
                    <a:p>
                      <a:pPr marL="457200" marR="0" lvl="0" indent="-355600" algn="l" rtl="0">
                        <a:lnSpc>
                          <a:spcPct val="115000"/>
                        </a:lnSpc>
                        <a:spcBef>
                          <a:spcPts val="0"/>
                        </a:spcBef>
                        <a:spcAft>
                          <a:spcPts val="0"/>
                        </a:spcAft>
                        <a:buClr>
                          <a:srgbClr val="333333"/>
                        </a:buClr>
                        <a:buSzPts val="2000"/>
                        <a:buChar char="●"/>
                      </a:pPr>
                      <a:r>
                        <a:rPr lang="en-US" sz="2000">
                          <a:solidFill>
                            <a:srgbClr val="333333"/>
                          </a:solidFill>
                        </a:rPr>
                        <a:t> In the recurrent part, the gated recurrent units (GRU) was used.</a:t>
                      </a:r>
                      <a:endParaRPr sz="2000">
                        <a:solidFill>
                          <a:srgbClr val="333333"/>
                        </a:solidFill>
                      </a:endParaRPr>
                    </a:p>
                    <a:p>
                      <a:pPr marL="457200" marR="0" lvl="0" indent="-355600" algn="l" rtl="0">
                        <a:lnSpc>
                          <a:spcPct val="115000"/>
                        </a:lnSpc>
                        <a:spcBef>
                          <a:spcPts val="0"/>
                        </a:spcBef>
                        <a:spcAft>
                          <a:spcPts val="0"/>
                        </a:spcAft>
                        <a:buClr>
                          <a:srgbClr val="333333"/>
                        </a:buClr>
                        <a:buSzPts val="2000"/>
                        <a:buChar char="●"/>
                      </a:pPr>
                      <a:r>
                        <a:rPr lang="en-US" sz="2000">
                          <a:solidFill>
                            <a:srgbClr val="333333"/>
                          </a:solidFill>
                        </a:rPr>
                        <a:t> After CNN and RNN, transfer learning model VGG-16 is used.</a:t>
                      </a:r>
                      <a:endParaRPr sz="2000">
                        <a:solidFill>
                          <a:srgbClr val="333333"/>
                        </a:solidFill>
                      </a:endParaRPr>
                    </a:p>
                  </a:txBody>
                  <a:tcPr marL="91425" marR="91425" marT="91425" marB="91425">
                    <a:solidFill>
                      <a:srgbClr val="EFEFEF"/>
                    </a:solidFill>
                  </a:tcPr>
                </a:tc>
                <a:tc>
                  <a:txBody>
                    <a:bodyPr/>
                    <a:lstStyle/>
                    <a:p>
                      <a:pPr marL="457200" marR="0" lvl="0" indent="-381000" algn="l" rtl="0">
                        <a:lnSpc>
                          <a:spcPct val="100000"/>
                        </a:lnSpc>
                        <a:spcBef>
                          <a:spcPts val="0"/>
                        </a:spcBef>
                        <a:spcAft>
                          <a:spcPts val="0"/>
                        </a:spcAft>
                        <a:buSzPts val="2400"/>
                        <a:buChar char="●"/>
                      </a:pPr>
                      <a:r>
                        <a:rPr lang="en-US" sz="2400"/>
                        <a:t>When scaling up the dataset for larger classification task, such as 15 classes which has ambiguity in themselves, it becomes quite difficult.</a:t>
                      </a:r>
                      <a:endParaRPr sz="2400"/>
                    </a:p>
                    <a:p>
                      <a:pPr marL="457200" marR="0" lvl="0" indent="-368300" algn="l" rtl="0">
                        <a:lnSpc>
                          <a:spcPct val="100000"/>
                        </a:lnSpc>
                        <a:spcBef>
                          <a:spcPts val="0"/>
                        </a:spcBef>
                        <a:spcAft>
                          <a:spcPts val="0"/>
                        </a:spcAft>
                        <a:buSzPts val="2200"/>
                        <a:buChar char="●"/>
                      </a:pPr>
                      <a:r>
                        <a:rPr lang="en-US" sz="2200"/>
                        <a:t>there is still much room for improvement, other deep learning based techniques that could be applied for such task are data augmentation, fine tuning to adopt weights more to the specific dataset</a:t>
                      </a:r>
                      <a:endParaRPr sz="2200"/>
                    </a:p>
                  </a:txBody>
                  <a:tcPr marL="91425" marR="91425" marT="91425" marB="91425">
                    <a:solidFill>
                      <a:srgbClr val="EFEFEF"/>
                    </a:solidFill>
                  </a:tcPr>
                </a:tc>
                <a:extLst>
                  <a:ext uri="{0D108BD9-81ED-4DB2-BD59-A6C34878D82A}">
                    <a16:rowId xmlns:a16="http://schemas.microsoft.com/office/drawing/2014/main" val="10002"/>
                  </a:ext>
                </a:extLst>
              </a:tr>
            </a:tbl>
          </a:graphicData>
        </a:graphic>
      </p:graphicFrame>
      <p:sp>
        <p:nvSpPr>
          <p:cNvPr id="182" name="Google Shape;182;p17"/>
          <p:cNvSpPr txBox="1"/>
          <p:nvPr/>
        </p:nvSpPr>
        <p:spPr>
          <a:xfrm>
            <a:off x="4288925" y="95850"/>
            <a:ext cx="11453100" cy="96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US" sz="5100" b="0" i="0" u="none" strike="noStrike" cap="none">
                <a:solidFill>
                  <a:srgbClr val="000000"/>
                </a:solidFill>
                <a:latin typeface="Times New Roman"/>
                <a:ea typeface="Times New Roman"/>
                <a:cs typeface="Times New Roman"/>
                <a:sym typeface="Times New Roman"/>
              </a:rPr>
              <a:t>Literature Survey</a:t>
            </a:r>
            <a:endParaRPr sz="5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8"/>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18"/>
          <p:cNvSpPr txBox="1"/>
          <p:nvPr/>
        </p:nvSpPr>
        <p:spPr>
          <a:xfrm>
            <a:off x="1593850" y="3032125"/>
            <a:ext cx="10663200" cy="566400"/>
          </a:xfrm>
          <a:prstGeom prst="rect">
            <a:avLst/>
          </a:prstGeom>
          <a:noFill/>
          <a:ln w="9525" cap="flat" cmpd="sng">
            <a:solidFill>
              <a:schemeClr val="lt1"/>
            </a:solidFill>
            <a:prstDash val="solid"/>
            <a:round/>
            <a:headEnd type="none" w="sm" len="sm"/>
            <a:tailEnd type="none" w="sm" len="sm"/>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6D6E71"/>
              </a:solidFill>
              <a:latin typeface="Times New Roman"/>
              <a:ea typeface="Times New Roman"/>
              <a:cs typeface="Times New Roman"/>
              <a:sym typeface="Times New Roman"/>
            </a:endParaRPr>
          </a:p>
        </p:txBody>
      </p:sp>
      <p:sp>
        <p:nvSpPr>
          <p:cNvPr id="189" name="Google Shape;189;p18"/>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18"/>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18"/>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1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18"/>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94" name="Google Shape;194;p18"/>
          <p:cNvSpPr txBox="1">
            <a:spLocks noGrp="1"/>
          </p:cNvSpPr>
          <p:nvPr>
            <p:ph type="title"/>
          </p:nvPr>
        </p:nvSpPr>
        <p:spPr>
          <a:xfrm>
            <a:off x="15843250" y="407987"/>
            <a:ext cx="3679800" cy="4617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95" name="Google Shape;195;p18"/>
          <p:cNvSpPr txBox="1"/>
          <p:nvPr/>
        </p:nvSpPr>
        <p:spPr>
          <a:xfrm>
            <a:off x="1004887" y="10517187"/>
            <a:ext cx="46245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96" name="Google Shape;196;p18"/>
          <p:cNvSpPr txBox="1"/>
          <p:nvPr/>
        </p:nvSpPr>
        <p:spPr>
          <a:xfrm>
            <a:off x="14474825" y="10517187"/>
            <a:ext cx="46245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graphicFrame>
        <p:nvGraphicFramePr>
          <p:cNvPr id="197" name="Google Shape;197;p18"/>
          <p:cNvGraphicFramePr/>
          <p:nvPr/>
        </p:nvGraphicFramePr>
        <p:xfrm>
          <a:off x="475687" y="1514725"/>
          <a:ext cx="3000000" cy="3000000"/>
        </p:xfrm>
        <a:graphic>
          <a:graphicData uri="http://schemas.openxmlformats.org/drawingml/2006/table">
            <a:tbl>
              <a:tblPr>
                <a:noFill/>
                <a:tableStyleId>{C6CBDEF7-195A-46E3-B8E6-51306ADECAF8}</a:tableStyleId>
              </a:tblPr>
              <a:tblGrid>
                <a:gridCol w="3111975">
                  <a:extLst>
                    <a:ext uri="{9D8B030D-6E8A-4147-A177-3AD203B41FA5}">
                      <a16:colId xmlns:a16="http://schemas.microsoft.com/office/drawing/2014/main" val="20000"/>
                    </a:ext>
                  </a:extLst>
                </a:gridCol>
                <a:gridCol w="3543900">
                  <a:extLst>
                    <a:ext uri="{9D8B030D-6E8A-4147-A177-3AD203B41FA5}">
                      <a16:colId xmlns:a16="http://schemas.microsoft.com/office/drawing/2014/main" val="20001"/>
                    </a:ext>
                  </a:extLst>
                </a:gridCol>
                <a:gridCol w="3003900">
                  <a:extLst>
                    <a:ext uri="{9D8B030D-6E8A-4147-A177-3AD203B41FA5}">
                      <a16:colId xmlns:a16="http://schemas.microsoft.com/office/drawing/2014/main" val="20002"/>
                    </a:ext>
                  </a:extLst>
                </a:gridCol>
                <a:gridCol w="4910875">
                  <a:extLst>
                    <a:ext uri="{9D8B030D-6E8A-4147-A177-3AD203B41FA5}">
                      <a16:colId xmlns:a16="http://schemas.microsoft.com/office/drawing/2014/main" val="20003"/>
                    </a:ext>
                  </a:extLst>
                </a:gridCol>
                <a:gridCol w="4582100">
                  <a:extLst>
                    <a:ext uri="{9D8B030D-6E8A-4147-A177-3AD203B41FA5}">
                      <a16:colId xmlns:a16="http://schemas.microsoft.com/office/drawing/2014/main" val="20004"/>
                    </a:ext>
                  </a:extLst>
                </a:gridCol>
              </a:tblGrid>
              <a:tr h="2209150">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Year, Name of the Journal, Conference</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Title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Authors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Description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Limitations of the Paper/ Future Work</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3610675">
                <a:tc>
                  <a:txBody>
                    <a:bodyPr/>
                    <a:lstStyle/>
                    <a:p>
                      <a:pPr marL="0" marR="0" lvl="0" indent="0" algn="l" rtl="0">
                        <a:lnSpc>
                          <a:spcPct val="100000"/>
                        </a:lnSpc>
                        <a:spcBef>
                          <a:spcPts val="0"/>
                        </a:spcBef>
                        <a:spcAft>
                          <a:spcPts val="0"/>
                        </a:spcAft>
                        <a:buClr>
                          <a:srgbClr val="000000"/>
                        </a:buClr>
                        <a:buSzPts val="2000"/>
                        <a:buFont typeface="Arial"/>
                        <a:buNone/>
                      </a:pPr>
                      <a:r>
                        <a:rPr lang="en-US" sz="2000"/>
                        <a:t>2021 IEEE 10th Global Conference on Consumer Electronics (GCCE)</a:t>
                      </a:r>
                      <a:endParaRPr sz="2000"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solidFill>
                            <a:srgbClr val="333333"/>
                          </a:solidFill>
                        </a:rPr>
                        <a:t>Sports Action Detection Based on Self-Supervised Feature Learning and Object Detection</a:t>
                      </a:r>
                      <a:endParaRPr sz="2000" u="none" strike="noStrike" cap="none">
                        <a:solidFill>
                          <a:srgbClr val="333333"/>
                        </a:solidFill>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t>Tsuyoshi Masuda , Ren Togo , Takahiro Ogawa† and Miki Haseyama‡</a:t>
                      </a:r>
                      <a:endParaRPr sz="2000" u="none" strike="noStrike" cap="none"/>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Clr>
                          <a:srgbClr val="333333"/>
                        </a:buClr>
                        <a:buSzPts val="2000"/>
                        <a:buFont typeface="Arial"/>
                        <a:buChar char="●"/>
                      </a:pPr>
                      <a:r>
                        <a:rPr lang="en-US" sz="2000"/>
                        <a:t>The proposed method realizes action detection without a fine grained annotation based on self-supervised feature learning and object detection.</a:t>
                      </a:r>
                      <a:endParaRPr sz="2000"/>
                    </a:p>
                    <a:p>
                      <a:pPr marL="457200" marR="0" lvl="0" indent="0" algn="l" rtl="0">
                        <a:lnSpc>
                          <a:spcPct val="100000"/>
                        </a:lnSpc>
                        <a:spcBef>
                          <a:spcPts val="0"/>
                        </a:spcBef>
                        <a:spcAft>
                          <a:spcPts val="0"/>
                        </a:spcAft>
                        <a:buNone/>
                      </a:pPr>
                      <a:endParaRPr sz="2000"/>
                    </a:p>
                  </a:txBody>
                  <a:tcPr marL="91425" marR="91425" marT="91425" marB="91425">
                    <a:solidFill>
                      <a:srgbClr val="EFEFEF"/>
                    </a:solidFill>
                  </a:tcPr>
                </a:tc>
                <a:tc>
                  <a:txBody>
                    <a:bodyPr/>
                    <a:lstStyle/>
                    <a:p>
                      <a:pPr marL="457200" lvl="0" indent="-355600" algn="l" rtl="0">
                        <a:spcBef>
                          <a:spcPts val="0"/>
                        </a:spcBef>
                        <a:spcAft>
                          <a:spcPts val="0"/>
                        </a:spcAft>
                        <a:buSzPts val="2000"/>
                        <a:buChar char="●"/>
                      </a:pPr>
                      <a:r>
                        <a:rPr lang="en-US" sz="2000">
                          <a:solidFill>
                            <a:schemeClr val="dk1"/>
                          </a:solidFill>
                        </a:rPr>
                        <a:t>the self-supervised feature learning works well when a single person is on a video. Thus, we introduce object detection into our method to achieve action detection for multiple persons by tracking each person.</a:t>
                      </a:r>
                      <a:endParaRPr sz="2000" u="none" strike="noStrike" cap="none"/>
                    </a:p>
                  </a:txBody>
                  <a:tcPr marL="91425" marR="91425" marT="91425" marB="91425">
                    <a:solidFill>
                      <a:srgbClr val="EFEFEF"/>
                    </a:solidFill>
                  </a:tcPr>
                </a:tc>
                <a:extLst>
                  <a:ext uri="{0D108BD9-81ED-4DB2-BD59-A6C34878D82A}">
                    <a16:rowId xmlns:a16="http://schemas.microsoft.com/office/drawing/2014/main" val="10001"/>
                  </a:ext>
                </a:extLst>
              </a:tr>
              <a:tr h="3610675">
                <a:tc>
                  <a:txBody>
                    <a:bodyPr/>
                    <a:lstStyle/>
                    <a:p>
                      <a:pPr marL="0" lvl="0" indent="-228600" algn="l" rtl="0">
                        <a:lnSpc>
                          <a:spcPct val="115000"/>
                        </a:lnSpc>
                        <a:spcBef>
                          <a:spcPts val="1200"/>
                        </a:spcBef>
                        <a:spcAft>
                          <a:spcPts val="0"/>
                        </a:spcAft>
                        <a:buClr>
                          <a:schemeClr val="dk1"/>
                        </a:buClr>
                        <a:buSzPts val="1100"/>
                        <a:buFont typeface="Arial"/>
                        <a:buNone/>
                      </a:pPr>
                      <a:r>
                        <a:rPr lang="en-US" sz="2000">
                          <a:solidFill>
                            <a:srgbClr val="333333"/>
                          </a:solidFill>
                        </a:rPr>
                        <a:t>  </a:t>
                      </a:r>
                      <a:r>
                        <a:rPr lang="en-US" sz="2000">
                          <a:solidFill>
                            <a:srgbClr val="333333"/>
                          </a:solidFill>
                          <a:latin typeface="Times New Roman"/>
                          <a:ea typeface="Times New Roman"/>
                          <a:cs typeface="Times New Roman"/>
                          <a:sym typeface="Times New Roman"/>
                        </a:rPr>
                        <a:t> </a:t>
                      </a:r>
                      <a:r>
                        <a:rPr lang="en-US" sz="2000">
                          <a:solidFill>
                            <a:srgbClr val="333333"/>
                          </a:solidFill>
                        </a:rPr>
                        <a:t>2021 IEEE 8th Uttar Pradesh Section International Conference on Electrical, Electronics and Computer Engineering (UPCON)</a:t>
                      </a:r>
                      <a:endParaRPr sz="2000">
                        <a:solidFill>
                          <a:srgbClr val="333333"/>
                        </a:solidFill>
                      </a:endParaRPr>
                    </a:p>
                    <a:p>
                      <a:pPr marL="0" marR="0" lvl="0" indent="0" algn="l" rtl="0">
                        <a:lnSpc>
                          <a:spcPct val="115000"/>
                        </a:lnSpc>
                        <a:spcBef>
                          <a:spcPts val="0"/>
                        </a:spcBef>
                        <a:spcAft>
                          <a:spcPts val="0"/>
                        </a:spcAft>
                        <a:buNone/>
                      </a:pPr>
                      <a:endParaRPr sz="2000"/>
                    </a:p>
                  </a:txBody>
                  <a:tcPr marL="91425" marR="91425" marT="91425" marB="91425">
                    <a:solidFill>
                      <a:srgbClr val="EFEFEF"/>
                    </a:solidFill>
                  </a:tcPr>
                </a:tc>
                <a:tc>
                  <a:txBody>
                    <a:bodyPr/>
                    <a:lstStyle/>
                    <a:p>
                      <a:pPr marL="0" marR="0" lvl="0" indent="0" algn="l" rtl="0">
                        <a:lnSpc>
                          <a:spcPct val="100000"/>
                        </a:lnSpc>
                        <a:spcBef>
                          <a:spcPts val="0"/>
                        </a:spcBef>
                        <a:spcAft>
                          <a:spcPts val="0"/>
                        </a:spcAft>
                        <a:buNone/>
                      </a:pPr>
                      <a:r>
                        <a:rPr lang="en-US" sz="2000">
                          <a:solidFill>
                            <a:srgbClr val="333333"/>
                          </a:solidFill>
                        </a:rPr>
                        <a:t>Vision based Human Activity Recognition using Deep Transfer Learning and Support Vector Machine</a:t>
                      </a:r>
                      <a:endParaRPr sz="2000">
                        <a:solidFill>
                          <a:srgbClr val="333333"/>
                        </a:solidFill>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None/>
                      </a:pPr>
                      <a:r>
                        <a:rPr lang="en-US" sz="2000"/>
                        <a:t>Kamal Kant Verma; Brij Mohan Singh</a:t>
                      </a:r>
                      <a:endParaRPr sz="2000"/>
                    </a:p>
                  </a:txBody>
                  <a:tcPr marL="91425" marR="91425" marT="91425" marB="91425">
                    <a:solidFill>
                      <a:srgbClr val="EFEFEF"/>
                    </a:solidFill>
                  </a:tcPr>
                </a:tc>
                <a:tc>
                  <a:txBody>
                    <a:bodyPr/>
                    <a:lstStyle/>
                    <a:p>
                      <a:pPr marL="457200" marR="0" lvl="0" indent="-355600" algn="l" rtl="0">
                        <a:lnSpc>
                          <a:spcPct val="115000"/>
                        </a:lnSpc>
                        <a:spcBef>
                          <a:spcPts val="0"/>
                        </a:spcBef>
                        <a:spcAft>
                          <a:spcPts val="0"/>
                        </a:spcAft>
                        <a:buSzPts val="2000"/>
                        <a:buChar char="●"/>
                      </a:pPr>
                      <a:r>
                        <a:rPr lang="en-US" sz="2000"/>
                        <a:t>Feature extraction and representation has been performed using a fine-tuned VGG-19 model.</a:t>
                      </a:r>
                      <a:endParaRPr sz="2000"/>
                    </a:p>
                    <a:p>
                      <a:pPr marL="457200" marR="0" lvl="0" indent="-355600" algn="l" rtl="0">
                        <a:lnSpc>
                          <a:spcPct val="115000"/>
                        </a:lnSpc>
                        <a:spcBef>
                          <a:spcPts val="0"/>
                        </a:spcBef>
                        <a:spcAft>
                          <a:spcPts val="0"/>
                        </a:spcAft>
                        <a:buSzPts val="2000"/>
                        <a:buChar char="●"/>
                      </a:pPr>
                      <a:r>
                        <a:rPr lang="en-US" sz="2000"/>
                        <a:t>Then, a non-linear multi-class support vector machine is used to classify the extracted features into the activity classes.</a:t>
                      </a:r>
                      <a:endParaRPr sz="2000"/>
                    </a:p>
                    <a:p>
                      <a:pPr marL="457200" marR="0" lvl="0" indent="-355600" algn="l" rtl="0">
                        <a:lnSpc>
                          <a:spcPct val="115000"/>
                        </a:lnSpc>
                        <a:spcBef>
                          <a:spcPts val="0"/>
                        </a:spcBef>
                        <a:spcAft>
                          <a:spcPts val="0"/>
                        </a:spcAft>
                        <a:buSzPts val="2000"/>
                        <a:buChar char="●"/>
                      </a:pPr>
                      <a:r>
                        <a:rPr lang="en-US" sz="2000"/>
                        <a:t>Dataset: UCF Sports Action dataset</a:t>
                      </a:r>
                      <a:endParaRPr sz="2000"/>
                    </a:p>
                  </a:txBody>
                  <a:tcPr marL="91425" marR="91425" marT="91425" marB="91425">
                    <a:solidFill>
                      <a:srgbClr val="EFEFEF"/>
                    </a:solidFill>
                  </a:tcPr>
                </a:tc>
                <a:tc>
                  <a:txBody>
                    <a:bodyPr/>
                    <a:lstStyle/>
                    <a:p>
                      <a:pPr marL="457200" lvl="0" indent="-336550" algn="l" rtl="0">
                        <a:spcBef>
                          <a:spcPts val="0"/>
                        </a:spcBef>
                        <a:spcAft>
                          <a:spcPts val="0"/>
                        </a:spcAft>
                        <a:buClr>
                          <a:schemeClr val="dk1"/>
                        </a:buClr>
                        <a:buSzPts val="1700"/>
                        <a:buChar char="●"/>
                      </a:pPr>
                      <a:r>
                        <a:rPr lang="en-US" sz="1700">
                          <a:solidFill>
                            <a:schemeClr val="dk1"/>
                          </a:solidFill>
                        </a:rPr>
                        <a:t>the number of frames in each sports video sequence varies from 62 to 387 for UCF Sports Action dataset therefore, some loss of information exists.</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The total false positive rate (error) of the proposed approach is 0.291. The main cause of this error is due to the three sports activities namely Running, Skateboarding and Walking. The reason being is that the activities Running, Skate-boarding and Walking in the confusion matrix have higher confusion as compare to the other activities of the dataset.</a:t>
                      </a:r>
                      <a:endParaRPr sz="1700">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bl>
          </a:graphicData>
        </a:graphic>
      </p:graphicFrame>
      <p:sp>
        <p:nvSpPr>
          <p:cNvPr id="198" name="Google Shape;198;p18"/>
          <p:cNvSpPr txBox="1"/>
          <p:nvPr/>
        </p:nvSpPr>
        <p:spPr>
          <a:xfrm>
            <a:off x="4288925" y="95850"/>
            <a:ext cx="11453100" cy="96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US" sz="5100" b="0" i="0" u="none" strike="noStrike" cap="none">
                <a:solidFill>
                  <a:srgbClr val="000000"/>
                </a:solidFill>
                <a:latin typeface="Times New Roman"/>
                <a:ea typeface="Times New Roman"/>
                <a:cs typeface="Times New Roman"/>
                <a:sym typeface="Times New Roman"/>
              </a:rPr>
              <a:t>Literature Survey</a:t>
            </a:r>
            <a:endParaRPr sz="5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581025" y="407987"/>
            <a:ext cx="189420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Methodology</a:t>
            </a:r>
            <a:endParaRPr/>
          </a:p>
        </p:txBody>
      </p:sp>
      <p:sp>
        <p:nvSpPr>
          <p:cNvPr id="204" name="Google Shape;204;p19"/>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1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19"/>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207" name="Google Shape;207;p19"/>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
        <p:nvSpPr>
          <p:cNvPr id="208" name="Google Shape;208;p19"/>
          <p:cNvSpPr txBox="1"/>
          <p:nvPr/>
        </p:nvSpPr>
        <p:spPr>
          <a:xfrm>
            <a:off x="8320100" y="5100575"/>
            <a:ext cx="39033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rgbClr val="000000"/>
                </a:solidFill>
                <a:latin typeface="Calibri"/>
                <a:ea typeface="Calibri"/>
                <a:cs typeface="Calibri"/>
                <a:sym typeface="Calibri"/>
              </a:rPr>
              <a:t>THANK YOU</a:t>
            </a:r>
            <a:endParaRPr sz="60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8"/>
          <p:cNvSpPr txBox="1"/>
          <p:nvPr/>
        </p:nvSpPr>
        <p:spPr>
          <a:xfrm>
            <a:off x="0" y="0"/>
            <a:ext cx="20104100" cy="1130935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8"/>
          <p:cNvSpPr txBox="1"/>
          <p:nvPr/>
        </p:nvSpPr>
        <p:spPr>
          <a:xfrm>
            <a:off x="2054225" y="6621525"/>
            <a:ext cx="10663200" cy="2379000"/>
          </a:xfrm>
          <a:prstGeom prst="rect">
            <a:avLst/>
          </a:prstGeom>
          <a:noFill/>
          <a:ln>
            <a:noFill/>
          </a:ln>
        </p:spPr>
        <p:txBody>
          <a:bodyPr spcFirstLastPara="1" wrap="square" lIns="0" tIns="12050" rIns="0" bIns="0" anchor="t" anchorCtr="0">
            <a:spAutoFit/>
          </a:bodyPr>
          <a:lstStyle/>
          <a:p>
            <a:pPr marL="12700" marR="0" lvl="0" indent="0" algn="l" rtl="0">
              <a:lnSpc>
                <a:spcPct val="101000"/>
              </a:lnSpc>
              <a:spcBef>
                <a:spcPts val="0"/>
              </a:spcBef>
              <a:spcAft>
                <a:spcPts val="0"/>
              </a:spcAft>
              <a:buClr>
                <a:schemeClr val="dk1"/>
              </a:buClr>
              <a:buSzPts val="2400"/>
              <a:buFont typeface="Calibri"/>
              <a:buNone/>
            </a:pPr>
            <a:endParaRPr sz="2400" b="0" i="0" u="none" strike="noStrike" cap="none">
              <a:solidFill>
                <a:srgbClr val="6D6E71"/>
              </a:solidFill>
              <a:latin typeface="Helvetica Neue"/>
              <a:ea typeface="Helvetica Neue"/>
              <a:cs typeface="Helvetica Neue"/>
              <a:sym typeface="Helvetica Neue"/>
            </a:endParaRPr>
          </a:p>
          <a:p>
            <a:pPr marL="12700" marR="0" lvl="0" indent="0" algn="l" rtl="0">
              <a:lnSpc>
                <a:spcPct val="101000"/>
              </a:lnSpc>
              <a:spcBef>
                <a:spcPts val="100"/>
              </a:spcBef>
              <a:spcAft>
                <a:spcPts val="0"/>
              </a:spcAft>
              <a:buClr>
                <a:schemeClr val="dk1"/>
              </a:buClr>
              <a:buSzPts val="2400"/>
              <a:buFont typeface="Calibri"/>
              <a:buNone/>
            </a:pPr>
            <a:endParaRPr sz="2400" b="0" i="0" u="none" strike="noStrike" cap="none">
              <a:solidFill>
                <a:srgbClr val="6D6E71"/>
              </a:solidFill>
              <a:latin typeface="Helvetica Neue"/>
              <a:ea typeface="Helvetica Neue"/>
              <a:cs typeface="Helvetica Neue"/>
              <a:sym typeface="Helvetica Neue"/>
            </a:endParaRPr>
          </a:p>
          <a:p>
            <a:pPr marL="0" marR="0" lvl="0" indent="0" algn="l" rtl="0">
              <a:lnSpc>
                <a:spcPct val="101000"/>
              </a:lnSpc>
              <a:spcBef>
                <a:spcPts val="100"/>
              </a:spcBef>
              <a:spcAft>
                <a:spcPts val="0"/>
              </a:spcAft>
              <a:buClr>
                <a:srgbClr val="6D6E71"/>
              </a:buClr>
              <a:buSzPts val="2400"/>
              <a:buFont typeface="Helvetica Neue"/>
              <a:buNone/>
            </a:pPr>
            <a:r>
              <a:rPr lang="en-US" sz="3900" b="1" i="0" u="none" strike="noStrike" cap="none">
                <a:solidFill>
                  <a:srgbClr val="005893"/>
                </a:solidFill>
                <a:latin typeface="Helvetica Neue"/>
                <a:ea typeface="Helvetica Neue"/>
                <a:cs typeface="Helvetica Neue"/>
                <a:sym typeface="Helvetica Neue"/>
              </a:rPr>
              <a:t>Internal Guide:</a:t>
            </a:r>
            <a:r>
              <a:rPr lang="en-US" sz="3900" b="1" i="0" u="none" strike="noStrike" cap="none">
                <a:solidFill>
                  <a:srgbClr val="6D6E71"/>
                </a:solidFill>
                <a:latin typeface="Helvetica Neue"/>
                <a:ea typeface="Helvetica Neue"/>
                <a:cs typeface="Helvetica Neue"/>
                <a:sym typeface="Helvetica Neue"/>
              </a:rPr>
              <a:t> </a:t>
            </a:r>
            <a:endParaRPr sz="3900" b="1" i="0" u="none" strike="noStrike" cap="none">
              <a:solidFill>
                <a:srgbClr val="6D6E71"/>
              </a:solidFill>
              <a:latin typeface="Helvetica Neue"/>
              <a:ea typeface="Helvetica Neue"/>
              <a:cs typeface="Helvetica Neue"/>
              <a:sym typeface="Helvetica Neue"/>
            </a:endParaRPr>
          </a:p>
          <a:p>
            <a:pPr marL="0" marR="0" lvl="0" indent="0" algn="l" rtl="0">
              <a:lnSpc>
                <a:spcPct val="101000"/>
              </a:lnSpc>
              <a:spcBef>
                <a:spcPts val="100"/>
              </a:spcBef>
              <a:spcAft>
                <a:spcPts val="0"/>
              </a:spcAft>
              <a:buClr>
                <a:srgbClr val="6D6E71"/>
              </a:buClr>
              <a:buSzPts val="2400"/>
              <a:buFont typeface="Helvetica Neue"/>
              <a:buNone/>
            </a:pPr>
            <a:r>
              <a:rPr lang="en-US" sz="3900">
                <a:solidFill>
                  <a:schemeClr val="dk1"/>
                </a:solidFill>
                <a:latin typeface="Times New Roman"/>
                <a:ea typeface="Times New Roman"/>
                <a:cs typeface="Times New Roman"/>
                <a:sym typeface="Times New Roman"/>
              </a:rPr>
              <a:t>Dr. Praveena T </a:t>
            </a:r>
            <a:r>
              <a:rPr lang="en-US" sz="3900" b="0" i="0" u="none" strike="noStrike" cap="none">
                <a:solidFill>
                  <a:schemeClr val="dk1"/>
                </a:solidFill>
                <a:latin typeface="Times New Roman"/>
                <a:ea typeface="Times New Roman"/>
                <a:cs typeface="Times New Roman"/>
                <a:sym typeface="Times New Roman"/>
              </a:rPr>
              <a:t>&amp;  Assistant Professor</a:t>
            </a:r>
            <a:endParaRPr sz="3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6D6E71"/>
              </a:solidFill>
              <a:latin typeface="Helvetica Neue"/>
              <a:ea typeface="Helvetica Neue"/>
              <a:cs typeface="Helvetica Neue"/>
              <a:sym typeface="Helvetica Neue"/>
            </a:endParaRPr>
          </a:p>
        </p:txBody>
      </p:sp>
      <p:sp>
        <p:nvSpPr>
          <p:cNvPr id="55" name="Google Shape;55;p8"/>
          <p:cNvSpPr/>
          <p:nvPr/>
        </p:nvSpPr>
        <p:spPr>
          <a:xfrm>
            <a:off x="1008062" y="1192212"/>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56;p8"/>
          <p:cNvSpPr txBox="1"/>
          <p:nvPr/>
        </p:nvSpPr>
        <p:spPr>
          <a:xfrm>
            <a:off x="1004887" y="301625"/>
            <a:ext cx="708025" cy="7096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57;p8"/>
          <p:cNvSpPr/>
          <p:nvPr/>
        </p:nvSpPr>
        <p:spPr>
          <a:xfrm>
            <a:off x="2982912" y="712787"/>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8"/>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59;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60" name="Google Shape;60;p8"/>
          <p:cNvSpPr txBox="1"/>
          <p:nvPr/>
        </p:nvSpPr>
        <p:spPr>
          <a:xfrm>
            <a:off x="2054225" y="2273300"/>
            <a:ext cx="13788900" cy="44664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5893"/>
              </a:buClr>
              <a:buSzPts val="4900"/>
              <a:buFont typeface="Playfair Display"/>
              <a:buNone/>
            </a:pPr>
            <a:r>
              <a:rPr lang="en-US" sz="4000" b="1" i="0" u="none" strike="noStrike" cap="none">
                <a:solidFill>
                  <a:srgbClr val="005893"/>
                </a:solidFill>
                <a:latin typeface="Times New Roman"/>
                <a:ea typeface="Times New Roman"/>
                <a:cs typeface="Times New Roman"/>
                <a:sym typeface="Times New Roman"/>
              </a:rPr>
              <a:t>Project title:</a:t>
            </a:r>
            <a:endParaRPr sz="4000" b="1" i="0" u="none" strike="noStrike" cap="none">
              <a:solidFill>
                <a:srgbClr val="005893"/>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5893"/>
              </a:buClr>
              <a:buSzPts val="4900"/>
              <a:buFont typeface="Playfair Display"/>
              <a:buNone/>
            </a:pPr>
            <a:r>
              <a:rPr lang="en-US" sz="3900">
                <a:solidFill>
                  <a:schemeClr val="dk1"/>
                </a:solidFill>
                <a:latin typeface="Times New Roman"/>
                <a:ea typeface="Times New Roman"/>
                <a:cs typeface="Times New Roman"/>
                <a:sym typeface="Times New Roman"/>
              </a:rPr>
              <a:t>Human Action Recognition in sports</a:t>
            </a:r>
            <a:endParaRPr sz="39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100"/>
              </a:spcBef>
              <a:spcAft>
                <a:spcPts val="0"/>
              </a:spcAft>
              <a:buClr>
                <a:schemeClr val="dk1"/>
              </a:buClr>
              <a:buSzPts val="4900"/>
              <a:buFont typeface="Calibri"/>
              <a:buNone/>
            </a:pPr>
            <a:endParaRPr sz="4900" b="0" i="0" u="none" strike="noStrike" cap="none">
              <a:solidFill>
                <a:srgbClr val="005893"/>
              </a:solidFill>
              <a:latin typeface="Times New Roman"/>
              <a:ea typeface="Times New Roman"/>
              <a:cs typeface="Times New Roman"/>
              <a:sym typeface="Times New Roman"/>
            </a:endParaRPr>
          </a:p>
          <a:p>
            <a:pPr marL="12700" marR="0" lvl="0" indent="0" algn="l" rtl="0">
              <a:lnSpc>
                <a:spcPct val="100000"/>
              </a:lnSpc>
              <a:spcBef>
                <a:spcPts val="100"/>
              </a:spcBef>
              <a:spcAft>
                <a:spcPts val="0"/>
              </a:spcAft>
              <a:buClr>
                <a:schemeClr val="dk1"/>
              </a:buClr>
              <a:buSzPts val="4900"/>
              <a:buFont typeface="Calibri"/>
              <a:buNone/>
            </a:pPr>
            <a:r>
              <a:rPr lang="en-US" sz="4000" b="1" i="0" u="none" strike="noStrike" cap="none">
                <a:solidFill>
                  <a:srgbClr val="005893"/>
                </a:solidFill>
                <a:latin typeface="Playfair Display"/>
                <a:ea typeface="Playfair Display"/>
                <a:cs typeface="Playfair Display"/>
                <a:sym typeface="Playfair Display"/>
              </a:rPr>
              <a:t>Team members:</a:t>
            </a:r>
            <a:endParaRPr sz="4700" b="1" i="0" u="none" strike="noStrike" cap="none">
              <a:solidFill>
                <a:srgbClr val="005893"/>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Clr>
                <a:srgbClr val="005893"/>
              </a:buClr>
              <a:buSzPts val="4900"/>
              <a:buFont typeface="Playfair Display"/>
              <a:buNone/>
            </a:pPr>
            <a:r>
              <a:rPr lang="en-US" sz="3900">
                <a:solidFill>
                  <a:schemeClr val="dk1"/>
                </a:solidFill>
                <a:latin typeface="Times New Roman"/>
                <a:ea typeface="Times New Roman"/>
                <a:cs typeface="Times New Roman"/>
                <a:sym typeface="Times New Roman"/>
              </a:rPr>
              <a:t>Navnith Bharadwaj</a:t>
            </a:r>
            <a:r>
              <a:rPr lang="en-US" sz="3900" b="0" i="0" u="none" strike="noStrike" cap="none">
                <a:solidFill>
                  <a:schemeClr val="dk1"/>
                </a:solidFill>
                <a:latin typeface="Times New Roman"/>
                <a:ea typeface="Times New Roman"/>
                <a:cs typeface="Times New Roman"/>
                <a:sym typeface="Times New Roman"/>
              </a:rPr>
              <a:t> -1RV19CS0</a:t>
            </a:r>
            <a:r>
              <a:rPr lang="en-US" sz="3900">
                <a:solidFill>
                  <a:schemeClr val="dk1"/>
                </a:solidFill>
                <a:latin typeface="Times New Roman"/>
                <a:ea typeface="Times New Roman"/>
                <a:cs typeface="Times New Roman"/>
                <a:sym typeface="Times New Roman"/>
              </a:rPr>
              <a:t>98</a:t>
            </a:r>
            <a:endParaRPr sz="3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Clr>
                <a:srgbClr val="005893"/>
              </a:buClr>
              <a:buSzPts val="4900"/>
              <a:buFont typeface="Playfair Display"/>
              <a:buNone/>
            </a:pPr>
            <a:r>
              <a:rPr lang="en-US" sz="3900">
                <a:solidFill>
                  <a:schemeClr val="dk1"/>
                </a:solidFill>
                <a:latin typeface="Times New Roman"/>
                <a:ea typeface="Times New Roman"/>
                <a:cs typeface="Times New Roman"/>
                <a:sym typeface="Times New Roman"/>
              </a:rPr>
              <a:t>Kumar Prakhar</a:t>
            </a:r>
            <a:r>
              <a:rPr lang="en-US" sz="3900" b="0" i="0" u="none" strike="noStrike" cap="none">
                <a:solidFill>
                  <a:schemeClr val="dk1"/>
                </a:solidFill>
                <a:latin typeface="Times New Roman"/>
                <a:ea typeface="Times New Roman"/>
                <a:cs typeface="Times New Roman"/>
                <a:sym typeface="Times New Roman"/>
              </a:rPr>
              <a:t> -1RV19CS</a:t>
            </a:r>
            <a:r>
              <a:rPr lang="en-US" sz="3900">
                <a:solidFill>
                  <a:schemeClr val="dk1"/>
                </a:solidFill>
                <a:latin typeface="Times New Roman"/>
                <a:ea typeface="Times New Roman"/>
                <a:cs typeface="Times New Roman"/>
                <a:sym typeface="Times New Roman"/>
              </a:rPr>
              <a:t>078</a:t>
            </a:r>
            <a:endParaRPr sz="3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00"/>
              </a:spcBef>
              <a:spcAft>
                <a:spcPts val="0"/>
              </a:spcAft>
              <a:buClr>
                <a:srgbClr val="005893"/>
              </a:buClr>
              <a:buSzPts val="4900"/>
              <a:buFont typeface="Playfair Display"/>
              <a:buNone/>
            </a:pPr>
            <a:r>
              <a:rPr lang="en-US" sz="3900">
                <a:solidFill>
                  <a:schemeClr val="dk1"/>
                </a:solidFill>
                <a:latin typeface="Times New Roman"/>
                <a:ea typeface="Times New Roman"/>
                <a:cs typeface="Times New Roman"/>
                <a:sym typeface="Times New Roman"/>
              </a:rPr>
              <a:t>Mohamed Moin Irfan</a:t>
            </a:r>
            <a:r>
              <a:rPr lang="en-US" sz="3900" b="0" i="0" u="none" strike="noStrike" cap="none">
                <a:solidFill>
                  <a:schemeClr val="dk1"/>
                </a:solidFill>
                <a:latin typeface="Times New Roman"/>
                <a:ea typeface="Times New Roman"/>
                <a:cs typeface="Times New Roman"/>
                <a:sym typeface="Times New Roman"/>
              </a:rPr>
              <a:t> -1RV19C</a:t>
            </a:r>
            <a:r>
              <a:rPr lang="en-US" sz="3900">
                <a:solidFill>
                  <a:schemeClr val="dk1"/>
                </a:solidFill>
                <a:latin typeface="Times New Roman"/>
                <a:ea typeface="Times New Roman"/>
                <a:cs typeface="Times New Roman"/>
                <a:sym typeface="Times New Roman"/>
              </a:rPr>
              <a:t>S089</a:t>
            </a:r>
            <a:endParaRPr sz="4900" b="0" i="0" u="none" strike="noStrike" cap="none">
              <a:solidFill>
                <a:schemeClr val="dk1"/>
              </a:solidFill>
              <a:latin typeface="Playfair Display"/>
              <a:ea typeface="Playfair Display"/>
              <a:cs typeface="Playfair Display"/>
              <a:sym typeface="Playfair Display"/>
            </a:endParaRPr>
          </a:p>
        </p:txBody>
      </p:sp>
      <p:sp>
        <p:nvSpPr>
          <p:cNvPr id="61" name="Google Shape;61;p8"/>
          <p:cNvSpPr txBox="1">
            <a:spLocks noGrp="1"/>
          </p:cNvSpPr>
          <p:nvPr>
            <p:ph type="title"/>
          </p:nvPr>
        </p:nvSpPr>
        <p:spPr>
          <a:xfrm>
            <a:off x="15843250" y="407987"/>
            <a:ext cx="3679825" cy="461962"/>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581025" y="407987"/>
            <a:ext cx="18942000" cy="13854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Identification of Problem</a:t>
            </a:r>
            <a:br>
              <a:rPr lang="en-US" sz="3000" b="0" i="1" u="none">
                <a:solidFill>
                  <a:srgbClr val="422C75"/>
                </a:solidFill>
                <a:latin typeface="Playfair Display"/>
                <a:ea typeface="Playfair Display"/>
                <a:cs typeface="Playfair Display"/>
                <a:sym typeface="Playfair Display"/>
              </a:rPr>
            </a:br>
            <a:r>
              <a:rPr lang="en-US" sz="3000" b="0" i="1" u="none">
                <a:solidFill>
                  <a:srgbClr val="422C75"/>
                </a:solidFill>
                <a:latin typeface="Playfair Display"/>
                <a:ea typeface="Playfair Display"/>
                <a:cs typeface="Playfair Display"/>
                <a:sym typeface="Playfair Display"/>
              </a:rPr>
              <a:t>and Analysis</a:t>
            </a:r>
            <a:br>
              <a:rPr lang="en-US" sz="3000" b="0" i="1" u="none">
                <a:solidFill>
                  <a:srgbClr val="422C75"/>
                </a:solidFill>
                <a:latin typeface="Playfair Display"/>
                <a:ea typeface="Playfair Display"/>
                <a:cs typeface="Playfair Display"/>
                <a:sym typeface="Playfair Display"/>
              </a:rPr>
            </a:br>
            <a:endParaRPr/>
          </a:p>
        </p:txBody>
      </p:sp>
      <p:sp>
        <p:nvSpPr>
          <p:cNvPr id="67" name="Google Shape;67;p9"/>
          <p:cNvSpPr txBox="1">
            <a:spLocks noGrp="1"/>
          </p:cNvSpPr>
          <p:nvPr>
            <p:ph type="body" idx="1"/>
          </p:nvPr>
        </p:nvSpPr>
        <p:spPr>
          <a:xfrm>
            <a:off x="995350" y="2068625"/>
            <a:ext cx="18527400" cy="7403700"/>
          </a:xfrm>
          <a:prstGeom prst="rect">
            <a:avLst/>
          </a:prstGeom>
          <a:noFill/>
          <a:ln>
            <a:noFill/>
          </a:ln>
        </p:spPr>
        <p:txBody>
          <a:bodyPr spcFirstLastPara="1" wrap="square" lIns="0" tIns="0" rIns="0" bIns="0" anchor="t" anchorCtr="0">
            <a:spAutoFit/>
          </a:bodyPr>
          <a:lstStyle/>
          <a:p>
            <a:pPr marL="457200" lvl="0" indent="-463550" algn="l" rtl="0">
              <a:lnSpc>
                <a:spcPct val="150000"/>
              </a:lnSpc>
              <a:spcBef>
                <a:spcPts val="720"/>
              </a:spcBef>
              <a:spcAft>
                <a:spcPts val="0"/>
              </a:spcAft>
              <a:buSzPts val="3700"/>
              <a:buFont typeface="Times New Roman"/>
              <a:buChar char="●"/>
            </a:pPr>
            <a:r>
              <a:rPr lang="en-US" sz="3700">
                <a:latin typeface="Times New Roman"/>
                <a:ea typeface="Times New Roman"/>
                <a:cs typeface="Times New Roman"/>
                <a:sym typeface="Times New Roman"/>
              </a:rPr>
              <a:t>In today’s world, sports has become an important part of society, culture and gaming.</a:t>
            </a:r>
            <a:endParaRPr sz="3700">
              <a:latin typeface="Times New Roman"/>
              <a:ea typeface="Times New Roman"/>
              <a:cs typeface="Times New Roman"/>
              <a:sym typeface="Times New Roman"/>
            </a:endParaRPr>
          </a:p>
          <a:p>
            <a:pPr marL="457200" lvl="0" indent="-463550" algn="l" rtl="0">
              <a:lnSpc>
                <a:spcPct val="150000"/>
              </a:lnSpc>
              <a:spcBef>
                <a:spcPts val="0"/>
              </a:spcBef>
              <a:spcAft>
                <a:spcPts val="0"/>
              </a:spcAft>
              <a:buSzPts val="3700"/>
              <a:buFont typeface="Times New Roman"/>
              <a:buChar char="●"/>
            </a:pPr>
            <a:r>
              <a:rPr lang="en-US" sz="3700">
                <a:latin typeface="Times New Roman"/>
                <a:ea typeface="Times New Roman"/>
                <a:cs typeface="Times New Roman"/>
                <a:sym typeface="Times New Roman"/>
              </a:rPr>
              <a:t>Many systems have been developed to help athletes improve their performance and have better engagement with the audience.</a:t>
            </a:r>
            <a:endParaRPr sz="3700">
              <a:latin typeface="Times New Roman"/>
              <a:ea typeface="Times New Roman"/>
              <a:cs typeface="Times New Roman"/>
              <a:sym typeface="Times New Roman"/>
            </a:endParaRPr>
          </a:p>
          <a:p>
            <a:pPr marL="457200" lvl="0" indent="-463550" algn="l" rtl="0">
              <a:lnSpc>
                <a:spcPct val="150000"/>
              </a:lnSpc>
              <a:spcBef>
                <a:spcPts val="0"/>
              </a:spcBef>
              <a:spcAft>
                <a:spcPts val="0"/>
              </a:spcAft>
              <a:buSzPts val="3700"/>
              <a:buFont typeface="Times New Roman"/>
              <a:buChar char="●"/>
            </a:pPr>
            <a:r>
              <a:rPr lang="en-US" sz="3700">
                <a:latin typeface="Times New Roman"/>
                <a:ea typeface="Times New Roman"/>
                <a:cs typeface="Times New Roman"/>
                <a:sym typeface="Times New Roman"/>
              </a:rPr>
              <a:t>Particularly, sports players and coaches often use action scenes to improve their skill and performance. However, they have to manually analyze action scenes which is expensive and time consuming. This makes Human Action Recognition (HAR) a very important area in sports as it makes the above process automatic and inexpensive.</a:t>
            </a:r>
            <a:endParaRPr sz="3700">
              <a:latin typeface="Times New Roman"/>
              <a:ea typeface="Times New Roman"/>
              <a:cs typeface="Times New Roman"/>
              <a:sym typeface="Times New Roman"/>
            </a:endParaRPr>
          </a:p>
          <a:p>
            <a:pPr marL="457200" lvl="0" indent="-463550" algn="l" rtl="0">
              <a:lnSpc>
                <a:spcPct val="150000"/>
              </a:lnSpc>
              <a:spcBef>
                <a:spcPts val="0"/>
              </a:spcBef>
              <a:spcAft>
                <a:spcPts val="0"/>
              </a:spcAft>
              <a:buSzPts val="3700"/>
              <a:buFont typeface="Times New Roman"/>
              <a:buChar char="●"/>
            </a:pPr>
            <a:r>
              <a:rPr lang="en-US" sz="3700">
                <a:latin typeface="Times New Roman"/>
                <a:ea typeface="Times New Roman"/>
                <a:cs typeface="Times New Roman"/>
                <a:sym typeface="Times New Roman"/>
              </a:rPr>
              <a:t>The task of HAR, which is the focus of this project, is to recognize which human actions are in a particular video sequence, at what time they occur, and where they are located.</a:t>
            </a:r>
            <a:endParaRPr sz="3700">
              <a:latin typeface="Times New Roman"/>
              <a:ea typeface="Times New Roman"/>
              <a:cs typeface="Times New Roman"/>
              <a:sym typeface="Times New Roman"/>
            </a:endParaRPr>
          </a:p>
        </p:txBody>
      </p:sp>
      <p:sp>
        <p:nvSpPr>
          <p:cNvPr id="68" name="Google Shape;68;p9"/>
          <p:cNvSpPr/>
          <p:nvPr/>
        </p:nvSpPr>
        <p:spPr>
          <a:xfrm>
            <a:off x="995362" y="1539875"/>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9"/>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9"/>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71" name="Google Shape;71;p9"/>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025" y="407987"/>
            <a:ext cx="18942000" cy="13854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Identification of Problem</a:t>
            </a:r>
            <a:br>
              <a:rPr lang="en-US" sz="3000" b="0" i="1" u="none">
                <a:solidFill>
                  <a:srgbClr val="422C75"/>
                </a:solidFill>
                <a:latin typeface="Playfair Display"/>
                <a:ea typeface="Playfair Display"/>
                <a:cs typeface="Playfair Display"/>
                <a:sym typeface="Playfair Display"/>
              </a:rPr>
            </a:br>
            <a:r>
              <a:rPr lang="en-US" sz="3000" b="0" i="1" u="none">
                <a:solidFill>
                  <a:srgbClr val="422C75"/>
                </a:solidFill>
                <a:latin typeface="Playfair Display"/>
                <a:ea typeface="Playfair Display"/>
                <a:cs typeface="Playfair Display"/>
                <a:sym typeface="Playfair Display"/>
              </a:rPr>
              <a:t>and Analysis</a:t>
            </a:r>
            <a:br>
              <a:rPr lang="en-US" sz="3000" b="0" i="1" u="none">
                <a:solidFill>
                  <a:srgbClr val="422C75"/>
                </a:solidFill>
                <a:latin typeface="Playfair Display"/>
                <a:ea typeface="Playfair Display"/>
                <a:cs typeface="Playfair Display"/>
                <a:sym typeface="Playfair Display"/>
              </a:rPr>
            </a:br>
            <a:endParaRPr/>
          </a:p>
        </p:txBody>
      </p:sp>
      <p:sp>
        <p:nvSpPr>
          <p:cNvPr id="77" name="Google Shape;77;p10"/>
          <p:cNvSpPr txBox="1">
            <a:spLocks noGrp="1"/>
          </p:cNvSpPr>
          <p:nvPr>
            <p:ph type="body" idx="1"/>
          </p:nvPr>
        </p:nvSpPr>
        <p:spPr>
          <a:xfrm>
            <a:off x="995350" y="2068625"/>
            <a:ext cx="18527400" cy="7665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720"/>
              </a:spcBef>
              <a:spcAft>
                <a:spcPts val="0"/>
              </a:spcAft>
              <a:buSzPts val="1400"/>
              <a:buNone/>
            </a:pPr>
            <a:r>
              <a:rPr lang="en-US" sz="3000" b="1">
                <a:latin typeface="Times New Roman"/>
                <a:ea typeface="Times New Roman"/>
                <a:cs typeface="Times New Roman"/>
                <a:sym typeface="Times New Roman"/>
              </a:rPr>
              <a:t>EXAMPLE</a:t>
            </a: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b="1">
              <a:latin typeface="Times New Roman"/>
              <a:ea typeface="Times New Roman"/>
              <a:cs typeface="Times New Roman"/>
              <a:sym typeface="Times New Roman"/>
            </a:endParaRPr>
          </a:p>
          <a:p>
            <a:pPr marL="0" lvl="0" indent="0" algn="l" rtl="0">
              <a:lnSpc>
                <a:spcPct val="100000"/>
              </a:lnSpc>
              <a:spcBef>
                <a:spcPts val="720"/>
              </a:spcBef>
              <a:spcAft>
                <a:spcPts val="0"/>
              </a:spcAft>
              <a:buSzPts val="1400"/>
              <a:buNone/>
            </a:pPr>
            <a:endParaRPr sz="3000">
              <a:latin typeface="Times New Roman"/>
              <a:ea typeface="Times New Roman"/>
              <a:cs typeface="Times New Roman"/>
              <a:sym typeface="Times New Roman"/>
            </a:endParaRPr>
          </a:p>
        </p:txBody>
      </p:sp>
      <p:sp>
        <p:nvSpPr>
          <p:cNvPr id="78" name="Google Shape;78;p10"/>
          <p:cNvSpPr/>
          <p:nvPr/>
        </p:nvSpPr>
        <p:spPr>
          <a:xfrm>
            <a:off x="995362" y="1539875"/>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10"/>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10"/>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81" name="Google Shape;81;p10"/>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pic>
        <p:nvPicPr>
          <p:cNvPr id="82" name="Google Shape;82;p10"/>
          <p:cNvPicPr preferRelativeResize="0"/>
          <p:nvPr/>
        </p:nvPicPr>
        <p:blipFill>
          <a:blip r:embed="rId4">
            <a:alphaModFix/>
          </a:blip>
          <a:stretch>
            <a:fillRect/>
          </a:stretch>
        </p:blipFill>
        <p:spPr>
          <a:xfrm>
            <a:off x="1004875" y="2774600"/>
            <a:ext cx="18942000" cy="828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581025" y="407987"/>
            <a:ext cx="18942000" cy="9234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br>
              <a:rPr lang="en-US" sz="3000" b="0" i="1" u="none">
                <a:solidFill>
                  <a:srgbClr val="422C75"/>
                </a:solidFill>
                <a:latin typeface="Playfair Display"/>
                <a:ea typeface="Playfair Display"/>
                <a:cs typeface="Playfair Display"/>
                <a:sym typeface="Playfair Display"/>
              </a:rPr>
            </a:br>
            <a:r>
              <a:rPr lang="en-US" sz="3000" b="0" i="1" u="none">
                <a:solidFill>
                  <a:srgbClr val="422C75"/>
                </a:solidFill>
                <a:latin typeface="Playfair Display"/>
                <a:ea typeface="Playfair Display"/>
                <a:cs typeface="Playfair Display"/>
                <a:sym typeface="Playfair Display"/>
              </a:rPr>
              <a:t>Feasibility of Project</a:t>
            </a:r>
            <a:endParaRPr/>
          </a:p>
        </p:txBody>
      </p:sp>
      <p:sp>
        <p:nvSpPr>
          <p:cNvPr id="88" name="Google Shape;88;p11"/>
          <p:cNvSpPr txBox="1">
            <a:spLocks noGrp="1"/>
          </p:cNvSpPr>
          <p:nvPr>
            <p:ph type="body" idx="1"/>
          </p:nvPr>
        </p:nvSpPr>
        <p:spPr>
          <a:xfrm>
            <a:off x="891475" y="1728275"/>
            <a:ext cx="18631200" cy="6099300"/>
          </a:xfrm>
          <a:prstGeom prst="rect">
            <a:avLst/>
          </a:prstGeom>
          <a:noFill/>
          <a:ln>
            <a:noFill/>
          </a:ln>
        </p:spPr>
        <p:txBody>
          <a:bodyPr spcFirstLastPara="1" wrap="square" lIns="0" tIns="0" rIns="0" bIns="0" anchor="t" anchorCtr="0">
            <a:spAutoFit/>
          </a:bodyPr>
          <a:lstStyle/>
          <a:p>
            <a:pPr marL="0" lvl="0" indent="0" algn="l" rtl="0">
              <a:lnSpc>
                <a:spcPct val="150000"/>
              </a:lnSpc>
              <a:spcBef>
                <a:spcPts val="720"/>
              </a:spcBef>
              <a:spcAft>
                <a:spcPts val="0"/>
              </a:spcAft>
              <a:buSzPts val="1400"/>
              <a:buNone/>
            </a:pPr>
            <a:endParaRPr sz="3200">
              <a:latin typeface="Times New Roman"/>
              <a:ea typeface="Times New Roman"/>
              <a:cs typeface="Times New Roman"/>
              <a:sym typeface="Times New Roman"/>
            </a:endParaRPr>
          </a:p>
          <a:p>
            <a:pPr marL="457200" lvl="0" indent="-431800" algn="l" rtl="0">
              <a:lnSpc>
                <a:spcPct val="150000"/>
              </a:lnSpc>
              <a:spcBef>
                <a:spcPts val="0"/>
              </a:spcBef>
              <a:spcAft>
                <a:spcPts val="0"/>
              </a:spcAft>
              <a:buSzPts val="3200"/>
              <a:buFont typeface="Times New Roman"/>
              <a:buChar char="●"/>
            </a:pPr>
            <a:r>
              <a:rPr lang="en-US" sz="3200">
                <a:solidFill>
                  <a:srgbClr val="333333"/>
                </a:solidFill>
                <a:highlight>
                  <a:srgbClr val="FFFFFF"/>
                </a:highlight>
                <a:latin typeface="Times New Roman"/>
                <a:ea typeface="Times New Roman"/>
                <a:cs typeface="Times New Roman"/>
                <a:sym typeface="Times New Roman"/>
              </a:rPr>
              <a:t>Due to the diversity of sports movements, noisy scenes, changeable camera motion angle, and other characteristics, it is more difficult to recognize movements.</a:t>
            </a:r>
            <a:endParaRPr sz="3200">
              <a:solidFill>
                <a:srgbClr val="333333"/>
              </a:solidFill>
              <a:highlight>
                <a:srgbClr val="FFFFFF"/>
              </a:highlight>
              <a:latin typeface="Times New Roman"/>
              <a:ea typeface="Times New Roman"/>
              <a:cs typeface="Times New Roman"/>
              <a:sym typeface="Times New Roman"/>
            </a:endParaRPr>
          </a:p>
          <a:p>
            <a:pPr marL="457200" lvl="0" indent="-431800" algn="l" rtl="0">
              <a:lnSpc>
                <a:spcPct val="150000"/>
              </a:lnSpc>
              <a:spcBef>
                <a:spcPts val="0"/>
              </a:spcBef>
              <a:spcAft>
                <a:spcPts val="0"/>
              </a:spcAft>
              <a:buSzPts val="3200"/>
              <a:buFont typeface="Times New Roman"/>
              <a:buChar char="●"/>
            </a:pPr>
            <a:r>
              <a:rPr lang="en-US" sz="3200">
                <a:solidFill>
                  <a:srgbClr val="333333"/>
                </a:solidFill>
                <a:highlight>
                  <a:srgbClr val="FFFFFF"/>
                </a:highlight>
                <a:latin typeface="Times New Roman"/>
                <a:ea typeface="Times New Roman"/>
                <a:cs typeface="Times New Roman"/>
                <a:sym typeface="Times New Roman"/>
              </a:rPr>
              <a:t> Skeleton motion sequence is favored by the researchers of motion recognition because of its concise expression of motion mode and insensitivity to light and background.</a:t>
            </a:r>
            <a:endParaRPr sz="3200">
              <a:solidFill>
                <a:srgbClr val="333333"/>
              </a:solidFill>
              <a:highlight>
                <a:srgbClr val="FFFFFF"/>
              </a:highlight>
              <a:latin typeface="Times New Roman"/>
              <a:ea typeface="Times New Roman"/>
              <a:cs typeface="Times New Roman"/>
              <a:sym typeface="Times New Roman"/>
            </a:endParaRPr>
          </a:p>
          <a:p>
            <a:pPr marL="457200" lvl="0" indent="-431800" algn="l" rtl="0">
              <a:lnSpc>
                <a:spcPct val="150000"/>
              </a:lnSpc>
              <a:spcBef>
                <a:spcPts val="0"/>
              </a:spcBef>
              <a:spcAft>
                <a:spcPts val="0"/>
              </a:spcAft>
              <a:buClr>
                <a:srgbClr val="333333"/>
              </a:buClr>
              <a:buSzPts val="3200"/>
              <a:buFont typeface="Times New Roman"/>
              <a:buChar char="●"/>
            </a:pPr>
            <a:r>
              <a:rPr lang="en-US" sz="3200">
                <a:solidFill>
                  <a:srgbClr val="333333"/>
                </a:solidFill>
                <a:highlight>
                  <a:srgbClr val="FFFFFF"/>
                </a:highlight>
                <a:latin typeface="Times New Roman"/>
                <a:ea typeface="Times New Roman"/>
                <a:cs typeface="Times New Roman"/>
                <a:sym typeface="Times New Roman"/>
              </a:rPr>
              <a:t>Present systems use 2-D CNN, Transfer learning, RNN and certain machine learning  classification techniques.</a:t>
            </a:r>
            <a:endParaRPr sz="3200">
              <a:solidFill>
                <a:srgbClr val="333333"/>
              </a:solidFill>
              <a:highlight>
                <a:srgbClr val="FFFFFF"/>
              </a:highlight>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3200">
              <a:latin typeface="Times New Roman"/>
              <a:ea typeface="Times New Roman"/>
              <a:cs typeface="Times New Roman"/>
              <a:sym typeface="Times New Roman"/>
            </a:endParaRPr>
          </a:p>
          <a:p>
            <a:pPr marL="0" lvl="0" indent="0" algn="l" rtl="0">
              <a:lnSpc>
                <a:spcPct val="150000"/>
              </a:lnSpc>
              <a:spcBef>
                <a:spcPts val="720"/>
              </a:spcBef>
              <a:spcAft>
                <a:spcPts val="0"/>
              </a:spcAft>
              <a:buNone/>
            </a:pPr>
            <a:endParaRPr sz="3200">
              <a:latin typeface="Times New Roman"/>
              <a:ea typeface="Times New Roman"/>
              <a:cs typeface="Times New Roman"/>
              <a:sym typeface="Times New Roman"/>
            </a:endParaRPr>
          </a:p>
        </p:txBody>
      </p:sp>
      <p:sp>
        <p:nvSpPr>
          <p:cNvPr id="89" name="Google Shape;89;p11"/>
          <p:cNvSpPr/>
          <p:nvPr/>
        </p:nvSpPr>
        <p:spPr>
          <a:xfrm>
            <a:off x="995362" y="1616075"/>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11"/>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11"/>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92" name="Google Shape;92;p11"/>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581025" y="407987"/>
            <a:ext cx="18942000" cy="4926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200"/>
              <a:buFont typeface="Playfair Display"/>
              <a:buNone/>
            </a:pPr>
            <a:r>
              <a:rPr lang="en-US" sz="3200" b="0" i="1" u="none">
                <a:solidFill>
                  <a:srgbClr val="422C75"/>
                </a:solidFill>
                <a:latin typeface="Playfair Display"/>
                <a:ea typeface="Playfair Display"/>
                <a:cs typeface="Playfair Display"/>
                <a:sym typeface="Playfair Display"/>
              </a:rPr>
              <a:t>Formulation of Objectives</a:t>
            </a:r>
            <a:endParaRPr/>
          </a:p>
        </p:txBody>
      </p:sp>
      <p:sp>
        <p:nvSpPr>
          <p:cNvPr id="98" name="Google Shape;98;p12"/>
          <p:cNvSpPr txBox="1">
            <a:spLocks noGrp="1"/>
          </p:cNvSpPr>
          <p:nvPr>
            <p:ph type="body" idx="1"/>
          </p:nvPr>
        </p:nvSpPr>
        <p:spPr>
          <a:xfrm>
            <a:off x="581025" y="1408050"/>
            <a:ext cx="18515100" cy="9771906"/>
          </a:xfrm>
          <a:prstGeom prst="rect">
            <a:avLst/>
          </a:prstGeom>
          <a:noFill/>
          <a:ln>
            <a:noFill/>
          </a:ln>
        </p:spPr>
        <p:txBody>
          <a:bodyPr spcFirstLastPara="1" wrap="square" lIns="0" tIns="0" rIns="0" bIns="0" anchor="t" anchorCtr="0">
            <a:spAutoFit/>
          </a:bodyPr>
          <a:lstStyle/>
          <a:p>
            <a:pPr lvl="0" indent="-457200" algn="l" rtl="0">
              <a:lnSpc>
                <a:spcPct val="150000"/>
              </a:lnSpc>
              <a:spcBef>
                <a:spcPts val="0"/>
              </a:spcBef>
              <a:spcAft>
                <a:spcPts val="0"/>
              </a:spcAft>
              <a:buSzPts val="5800"/>
              <a:buFont typeface="Arial" panose="020B0604020202020204" pitchFamily="34" charset="0"/>
              <a:buChar char="•"/>
            </a:pPr>
            <a:r>
              <a:rPr lang="en-US" sz="2800" dirty="0">
                <a:latin typeface="Times New Roman"/>
                <a:ea typeface="Times New Roman"/>
                <a:cs typeface="Times New Roman"/>
                <a:sym typeface="Times New Roman"/>
              </a:rPr>
              <a:t>To collect and pre processes data. </a:t>
            </a: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a:effectLst/>
                <a:latin typeface="Times New Roman" panose="02020603050405020304" pitchFamily="18" charset="0"/>
                <a:ea typeface="Times New Roman" panose="02020603050405020304" pitchFamily="18" charset="0"/>
                <a:cs typeface="Arial" panose="020B0604020202020204" pitchFamily="34" charset="0"/>
              </a:rPr>
              <a:t>Split </a:t>
            </a: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each video into frames and do feature extraction.</a:t>
            </a:r>
            <a:endParaRPr lang="en-IN" sz="2800" dirty="0">
              <a:latin typeface="Arial" panose="020B0604020202020204" pitchFamily="34" charset="0"/>
              <a:ea typeface="Times New Roman" panose="02020603050405020304" pitchFamily="18" charset="0"/>
              <a:cs typeface="Arial" panose="020B0604020202020204" pitchFamily="34" charset="0"/>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Split the data set into a training and testing set.</a:t>
            </a:r>
            <a:endParaRPr lang="en-IN" sz="2800" dirty="0">
              <a:latin typeface="Arial" panose="020B0604020202020204" pitchFamily="34" charset="0"/>
              <a:ea typeface="Times New Roman" panose="02020603050405020304" pitchFamily="18" charset="0"/>
              <a:cs typeface="Arial" panose="020B0604020202020204" pitchFamily="34" charset="0"/>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Use </a:t>
            </a:r>
            <a:r>
              <a:rPr lang="en-IN" sz="2800" u="none" strike="noStrike" dirty="0" err="1">
                <a:effectLst/>
                <a:latin typeface="Times New Roman" panose="02020603050405020304" pitchFamily="18" charset="0"/>
                <a:ea typeface="Times New Roman" panose="02020603050405020304" pitchFamily="18" charset="0"/>
                <a:cs typeface="Arial" panose="020B0604020202020204" pitchFamily="34" charset="0"/>
              </a:rPr>
              <a:t>Openpose</a:t>
            </a: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 for feature extraction which gives 17 key points.</a:t>
            </a:r>
            <a:endParaRPr lang="en-IN" sz="2800" dirty="0">
              <a:latin typeface="Arial" panose="020B0604020202020204" pitchFamily="34" charset="0"/>
              <a:ea typeface="Times New Roman" panose="02020603050405020304" pitchFamily="18" charset="0"/>
              <a:cs typeface="Arial" panose="020B0604020202020204" pitchFamily="34" charset="0"/>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After </a:t>
            </a:r>
            <a:r>
              <a:rPr lang="en-IN" sz="2800" u="none" strike="noStrike" dirty="0" err="1">
                <a:effectLst/>
                <a:latin typeface="Times New Roman" panose="02020603050405020304" pitchFamily="18" charset="0"/>
                <a:ea typeface="Times New Roman" panose="02020603050405020304" pitchFamily="18" charset="0"/>
                <a:cs typeface="Arial" panose="020B0604020202020204" pitchFamily="34" charset="0"/>
              </a:rPr>
              <a:t>preprocessing</a:t>
            </a: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 data, convert it into an tuple and pass it to RNN.</a:t>
            </a:r>
            <a:endParaRPr lang="en-IN" sz="2800" dirty="0">
              <a:latin typeface="Arial" panose="020B0604020202020204" pitchFamily="34" charset="0"/>
              <a:ea typeface="Times New Roman" panose="02020603050405020304" pitchFamily="18" charset="0"/>
              <a:cs typeface="Arial" panose="020B0604020202020204" pitchFamily="34" charset="0"/>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Perform Training using LSTM-RNN on the output of the </a:t>
            </a:r>
            <a:r>
              <a:rPr lang="en-IN" sz="2800" u="none" strike="noStrike" dirty="0" err="1">
                <a:effectLst/>
                <a:latin typeface="Times New Roman" panose="02020603050405020304" pitchFamily="18" charset="0"/>
                <a:ea typeface="Times New Roman" panose="02020603050405020304" pitchFamily="18" charset="0"/>
                <a:cs typeface="Arial" panose="020B0604020202020204" pitchFamily="34" charset="0"/>
              </a:rPr>
              <a:t>Openpose</a:t>
            </a: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 model.</a:t>
            </a:r>
            <a:endParaRPr lang="en-IN" sz="2800" dirty="0">
              <a:latin typeface="Arial" panose="020B0604020202020204" pitchFamily="34" charset="0"/>
              <a:ea typeface="Times New Roman" panose="02020603050405020304" pitchFamily="18" charset="0"/>
              <a:cs typeface="Arial" panose="020B0604020202020204" pitchFamily="34" charset="0"/>
            </a:endParaRPr>
          </a:p>
          <a:p>
            <a:pPr lvl="0" indent="-457200" algn="l" rtl="0">
              <a:lnSpc>
                <a:spcPct val="150000"/>
              </a:lnSpc>
              <a:spcBef>
                <a:spcPts val="0"/>
              </a:spcBef>
              <a:spcAft>
                <a:spcPts val="0"/>
              </a:spcAft>
              <a:buSzPts val="5800"/>
              <a:buFont typeface="Arial" panose="020B0604020202020204" pitchFamily="34" charset="0"/>
              <a:buChar char="•"/>
            </a:pP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Then </a:t>
            </a:r>
            <a:r>
              <a:rPr lang="en-IN" sz="2800" u="none" strike="noStrike" dirty="0" err="1">
                <a:effectLst/>
                <a:latin typeface="Times New Roman" panose="02020603050405020304" pitchFamily="18" charset="0"/>
                <a:ea typeface="Times New Roman" panose="02020603050405020304" pitchFamily="18" charset="0"/>
                <a:cs typeface="Arial" panose="020B0604020202020204" pitchFamily="34" charset="0"/>
              </a:rPr>
              <a:t>analyze</a:t>
            </a:r>
            <a:r>
              <a:rPr lang="en-IN" sz="2800" u="none" strike="noStrike" dirty="0">
                <a:effectLst/>
                <a:latin typeface="Times New Roman" panose="02020603050405020304" pitchFamily="18" charset="0"/>
                <a:ea typeface="Times New Roman" panose="02020603050405020304" pitchFamily="18" charset="0"/>
                <a:cs typeface="Arial" panose="020B0604020202020204" pitchFamily="34" charset="0"/>
              </a:rPr>
              <a:t> the results of the above model using a testing set and evaluate its performance.</a:t>
            </a:r>
            <a:endParaRPr lang="en-IN" sz="2800" u="none" strike="noStrike" dirty="0">
              <a:effectLst/>
              <a:latin typeface="Arial" panose="020B0604020202020204" pitchFamily="34" charset="0"/>
              <a:ea typeface="Arial" panose="020B0604020202020204" pitchFamily="34" charset="0"/>
              <a:cs typeface="Arial" panose="020B0604020202020204" pitchFamily="34" charset="0"/>
            </a:endParaRPr>
          </a:p>
          <a:p>
            <a:pPr lvl="0" indent="-457200" algn="l" rtl="0">
              <a:lnSpc>
                <a:spcPct val="150000"/>
              </a:lnSpc>
              <a:spcBef>
                <a:spcPts val="0"/>
              </a:spcBef>
              <a:spcAft>
                <a:spcPts val="0"/>
              </a:spcAft>
              <a:buFont typeface="Arial" panose="020B0604020202020204" pitchFamily="34" charset="0"/>
              <a:buChar char="•"/>
            </a:pPr>
            <a:endParaRPr lang="en-IN" sz="2800" dirty="0">
              <a:latin typeface="Times New Roman"/>
              <a:ea typeface="Times New Roman"/>
              <a:cs typeface="Times New Roman"/>
              <a:sym typeface="Times New Roman"/>
            </a:endParaRPr>
          </a:p>
          <a:p>
            <a:pPr lvl="0" indent="-457200" algn="l" rtl="0">
              <a:lnSpc>
                <a:spcPct val="150000"/>
              </a:lnSpc>
              <a:spcBef>
                <a:spcPts val="0"/>
              </a:spcBef>
              <a:spcAft>
                <a:spcPts val="0"/>
              </a:spcAft>
              <a:buSzPts val="14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Clr>
                <a:schemeClr val="dk1"/>
              </a:buClr>
              <a:buSzPts val="32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Clr>
                <a:schemeClr val="dk1"/>
              </a:buClr>
              <a:buSzPts val="32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Clr>
                <a:schemeClr val="dk1"/>
              </a:buClr>
              <a:buSzPts val="32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Clr>
                <a:schemeClr val="dk1"/>
              </a:buClr>
              <a:buSzPts val="32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0"/>
              </a:spcBef>
              <a:spcAft>
                <a:spcPts val="0"/>
              </a:spcAft>
              <a:buClr>
                <a:schemeClr val="dk1"/>
              </a:buClr>
              <a:buSzPts val="3200"/>
              <a:buFont typeface="Arial" panose="020B0604020202020204" pitchFamily="34" charset="0"/>
              <a:buChar char="•"/>
            </a:pPr>
            <a:endParaRPr sz="2800" dirty="0">
              <a:latin typeface="Times New Roman"/>
              <a:ea typeface="Times New Roman"/>
              <a:cs typeface="Times New Roman"/>
              <a:sym typeface="Times New Roman"/>
            </a:endParaRPr>
          </a:p>
          <a:p>
            <a:pPr lvl="0" indent="-457200" algn="l" rtl="0">
              <a:lnSpc>
                <a:spcPct val="150000"/>
              </a:lnSpc>
              <a:spcBef>
                <a:spcPts val="640"/>
              </a:spcBef>
              <a:spcAft>
                <a:spcPts val="0"/>
              </a:spcAft>
              <a:buSzPts val="1400"/>
              <a:buFont typeface="Arial" panose="020B0604020202020204" pitchFamily="34" charset="0"/>
              <a:buChar char="•"/>
            </a:pPr>
            <a:endParaRPr sz="2800" i="0" u="none" dirty="0">
              <a:latin typeface="Times New Roman"/>
              <a:ea typeface="Times New Roman"/>
              <a:cs typeface="Times New Roman"/>
              <a:sym typeface="Times New Roman"/>
            </a:endParaRPr>
          </a:p>
        </p:txBody>
      </p:sp>
      <p:sp>
        <p:nvSpPr>
          <p:cNvPr id="99" name="Google Shape;99;p12"/>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12"/>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12"/>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02" name="Google Shape;102;p12"/>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3"/>
          <p:cNvSpPr txBox="1">
            <a:spLocks noGrp="1"/>
          </p:cNvSpPr>
          <p:nvPr>
            <p:ph type="title"/>
          </p:nvPr>
        </p:nvSpPr>
        <p:spPr>
          <a:xfrm>
            <a:off x="581025" y="407987"/>
            <a:ext cx="18942000" cy="4620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Methodology</a:t>
            </a:r>
            <a:endParaRPr/>
          </a:p>
        </p:txBody>
      </p:sp>
      <p:sp>
        <p:nvSpPr>
          <p:cNvPr id="108" name="Google Shape;108;p13"/>
          <p:cNvSpPr txBox="1">
            <a:spLocks noGrp="1"/>
          </p:cNvSpPr>
          <p:nvPr>
            <p:ph type="body" idx="1"/>
          </p:nvPr>
        </p:nvSpPr>
        <p:spPr>
          <a:xfrm>
            <a:off x="1007900" y="1734625"/>
            <a:ext cx="18527700" cy="7611600"/>
          </a:xfrm>
          <a:prstGeom prst="rect">
            <a:avLst/>
          </a:prstGeom>
          <a:noFill/>
          <a:ln>
            <a:noFill/>
          </a:ln>
        </p:spPr>
        <p:txBody>
          <a:bodyPr spcFirstLastPara="1" wrap="square" lIns="0" tIns="0" rIns="0" bIns="0" anchor="t" anchorCtr="0">
            <a:spAutoFit/>
          </a:bodyPr>
          <a:lstStyle/>
          <a:p>
            <a:pPr marL="457200" lvl="0" indent="-501650" algn="l" rtl="0">
              <a:lnSpc>
                <a:spcPct val="150000"/>
              </a:lnSpc>
              <a:spcBef>
                <a:spcPts val="720"/>
              </a:spcBef>
              <a:spcAft>
                <a:spcPts val="0"/>
              </a:spcAft>
              <a:buSzPts val="4300"/>
              <a:buFont typeface="Times New Roman"/>
              <a:buChar char="●"/>
            </a:pPr>
            <a:r>
              <a:rPr lang="en-US" sz="4300">
                <a:latin typeface="Times New Roman"/>
                <a:ea typeface="Times New Roman"/>
                <a:cs typeface="Times New Roman"/>
                <a:sym typeface="Times New Roman"/>
              </a:rPr>
              <a:t>Split each video into frames and do feature extraction.</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Split the data set into training and testing set.</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Openpose for feature extraction which gives 17 key points using Openpose.</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After preprocessing data convert it into array and pass it to RNN.</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Perform Training using LSTM-RNN on the output of the CNN model.</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Classify the output of the above models to recognise the action.</a:t>
            </a:r>
            <a:endParaRPr sz="4300">
              <a:latin typeface="Times New Roman"/>
              <a:ea typeface="Times New Roman"/>
              <a:cs typeface="Times New Roman"/>
              <a:sym typeface="Times New Roman"/>
            </a:endParaRPr>
          </a:p>
          <a:p>
            <a:pPr marL="457200" lvl="0" indent="-501650" algn="l" rtl="0">
              <a:lnSpc>
                <a:spcPct val="150000"/>
              </a:lnSpc>
              <a:spcBef>
                <a:spcPts val="0"/>
              </a:spcBef>
              <a:spcAft>
                <a:spcPts val="0"/>
              </a:spcAft>
              <a:buSzPts val="4300"/>
              <a:buFont typeface="Times New Roman"/>
              <a:buChar char="●"/>
            </a:pPr>
            <a:r>
              <a:rPr lang="en-US" sz="4300">
                <a:latin typeface="Times New Roman"/>
                <a:ea typeface="Times New Roman"/>
                <a:cs typeface="Times New Roman"/>
                <a:sym typeface="Times New Roman"/>
              </a:rPr>
              <a:t>Then analyse the results of the above model using testing set and evaluate its performance.</a:t>
            </a:r>
            <a:endParaRPr sz="4300">
              <a:latin typeface="Times New Roman"/>
              <a:ea typeface="Times New Roman"/>
              <a:cs typeface="Times New Roman"/>
              <a:sym typeface="Times New Roman"/>
            </a:endParaRPr>
          </a:p>
        </p:txBody>
      </p:sp>
      <p:sp>
        <p:nvSpPr>
          <p:cNvPr id="109" name="Google Shape;109;p13"/>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13"/>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13"/>
          <p:cNvSpPr txBox="1"/>
          <p:nvPr/>
        </p:nvSpPr>
        <p:spPr>
          <a:xfrm>
            <a:off x="1822450" y="438150"/>
            <a:ext cx="1371600" cy="4920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12" name="Google Shape;112;p13"/>
          <p:cNvSpPr txBox="1"/>
          <p:nvPr/>
        </p:nvSpPr>
        <p:spPr>
          <a:xfrm>
            <a:off x="15843250" y="407987"/>
            <a:ext cx="3679800" cy="4620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581025" y="407987"/>
            <a:ext cx="18942000" cy="461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Methodology</a:t>
            </a:r>
            <a:endParaRPr/>
          </a:p>
        </p:txBody>
      </p:sp>
      <p:sp>
        <p:nvSpPr>
          <p:cNvPr id="118" name="Google Shape;118;p14"/>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14"/>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14"/>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21" name="Google Shape;121;p14"/>
          <p:cNvSpPr txBox="1"/>
          <p:nvPr/>
        </p:nvSpPr>
        <p:spPr>
          <a:xfrm>
            <a:off x="15843250" y="407987"/>
            <a:ext cx="3679800" cy="4617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422C75"/>
              </a:buClr>
              <a:buSzPts val="3000"/>
              <a:buFont typeface="Playfair Display"/>
              <a:buNone/>
            </a:pPr>
            <a:r>
              <a:rPr lang="en-US" sz="3000" b="0" i="1" u="none" strike="noStrike" cap="none">
                <a:solidFill>
                  <a:srgbClr val="422C75"/>
                </a:solidFill>
                <a:latin typeface="Playfair Display"/>
                <a:ea typeface="Playfair Display"/>
                <a:cs typeface="Playfair Display"/>
                <a:sym typeface="Playfair Display"/>
              </a:rPr>
              <a:t>Go, change the world</a:t>
            </a:r>
            <a:endParaRPr sz="1400" b="0" i="0" u="none" strike="noStrike" cap="none">
              <a:solidFill>
                <a:srgbClr val="000000"/>
              </a:solidFill>
              <a:latin typeface="Arial"/>
              <a:ea typeface="Arial"/>
              <a:cs typeface="Arial"/>
              <a:sym typeface="Arial"/>
            </a:endParaRPr>
          </a:p>
        </p:txBody>
      </p:sp>
      <p:pic>
        <p:nvPicPr>
          <p:cNvPr id="122" name="Google Shape;122;p14"/>
          <p:cNvPicPr preferRelativeResize="0"/>
          <p:nvPr/>
        </p:nvPicPr>
        <p:blipFill>
          <a:blip r:embed="rId4">
            <a:alphaModFix/>
          </a:blip>
          <a:stretch>
            <a:fillRect/>
          </a:stretch>
        </p:blipFill>
        <p:spPr>
          <a:xfrm>
            <a:off x="223213" y="1674200"/>
            <a:ext cx="19657626" cy="8473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15"/>
          <p:cNvSpPr txBox="1"/>
          <p:nvPr/>
        </p:nvSpPr>
        <p:spPr>
          <a:xfrm>
            <a:off x="0" y="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15"/>
          <p:cNvSpPr txBox="1"/>
          <p:nvPr/>
        </p:nvSpPr>
        <p:spPr>
          <a:xfrm>
            <a:off x="1593850" y="3032125"/>
            <a:ext cx="10663200" cy="566400"/>
          </a:xfrm>
          <a:prstGeom prst="rect">
            <a:avLst/>
          </a:prstGeom>
          <a:noFill/>
          <a:ln w="9525" cap="flat" cmpd="sng">
            <a:solidFill>
              <a:schemeClr val="lt1"/>
            </a:solidFill>
            <a:prstDash val="solid"/>
            <a:round/>
            <a:headEnd type="none" w="sm" len="sm"/>
            <a:tailEnd type="none" w="sm" len="sm"/>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6D6E71"/>
              </a:solidFill>
              <a:latin typeface="Times New Roman"/>
              <a:ea typeface="Times New Roman"/>
              <a:cs typeface="Times New Roman"/>
              <a:sym typeface="Times New Roman"/>
            </a:endParaRPr>
          </a:p>
        </p:txBody>
      </p:sp>
      <p:sp>
        <p:nvSpPr>
          <p:cNvPr id="129" name="Google Shape;129;p15"/>
          <p:cNvSpPr/>
          <p:nvPr/>
        </p:nvSpPr>
        <p:spPr>
          <a:xfrm>
            <a:off x="1008062" y="11922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15"/>
          <p:cNvSpPr txBox="1"/>
          <p:nvPr/>
        </p:nvSpPr>
        <p:spPr>
          <a:xfrm>
            <a:off x="1004887" y="3016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5"/>
          <p:cNvSpPr/>
          <p:nvPr/>
        </p:nvSpPr>
        <p:spPr>
          <a:xfrm>
            <a:off x="2982912" y="7127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5"/>
          <p:cNvSpPr/>
          <p:nvPr/>
        </p:nvSpPr>
        <p:spPr>
          <a:xfrm>
            <a:off x="2998787" y="7254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5"/>
          <p:cNvSpPr txBox="1"/>
          <p:nvPr/>
        </p:nvSpPr>
        <p:spPr>
          <a:xfrm>
            <a:off x="1822450" y="4381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34" name="Google Shape;134;p15"/>
          <p:cNvSpPr txBox="1">
            <a:spLocks noGrp="1"/>
          </p:cNvSpPr>
          <p:nvPr>
            <p:ph type="title"/>
          </p:nvPr>
        </p:nvSpPr>
        <p:spPr>
          <a:xfrm>
            <a:off x="15843250" y="407987"/>
            <a:ext cx="3679800" cy="4617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35" name="Google Shape;135;p15"/>
          <p:cNvSpPr txBox="1"/>
          <p:nvPr/>
        </p:nvSpPr>
        <p:spPr>
          <a:xfrm>
            <a:off x="1004887" y="10517187"/>
            <a:ext cx="46245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36" name="Google Shape;136;p15"/>
          <p:cNvSpPr txBox="1"/>
          <p:nvPr/>
        </p:nvSpPr>
        <p:spPr>
          <a:xfrm>
            <a:off x="14474825" y="10517187"/>
            <a:ext cx="46245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graphicFrame>
        <p:nvGraphicFramePr>
          <p:cNvPr id="137" name="Google Shape;137;p15"/>
          <p:cNvGraphicFramePr/>
          <p:nvPr/>
        </p:nvGraphicFramePr>
        <p:xfrm>
          <a:off x="78925" y="1318960"/>
          <a:ext cx="20025150" cy="9945140"/>
        </p:xfrm>
        <a:graphic>
          <a:graphicData uri="http://schemas.openxmlformats.org/drawingml/2006/table">
            <a:tbl>
              <a:tblPr>
                <a:noFill/>
                <a:tableStyleId>{C6CBDEF7-195A-46E3-B8E6-51306ADECAF8}</a:tableStyleId>
              </a:tblPr>
              <a:tblGrid>
                <a:gridCol w="2842175">
                  <a:extLst>
                    <a:ext uri="{9D8B030D-6E8A-4147-A177-3AD203B41FA5}">
                      <a16:colId xmlns:a16="http://schemas.microsoft.com/office/drawing/2014/main" val="20000"/>
                    </a:ext>
                  </a:extLst>
                </a:gridCol>
                <a:gridCol w="3541175">
                  <a:extLst>
                    <a:ext uri="{9D8B030D-6E8A-4147-A177-3AD203B41FA5}">
                      <a16:colId xmlns:a16="http://schemas.microsoft.com/office/drawing/2014/main" val="20001"/>
                    </a:ext>
                  </a:extLst>
                </a:gridCol>
                <a:gridCol w="2090025">
                  <a:extLst>
                    <a:ext uri="{9D8B030D-6E8A-4147-A177-3AD203B41FA5}">
                      <a16:colId xmlns:a16="http://schemas.microsoft.com/office/drawing/2014/main" val="20002"/>
                    </a:ext>
                  </a:extLst>
                </a:gridCol>
                <a:gridCol w="6406675">
                  <a:extLst>
                    <a:ext uri="{9D8B030D-6E8A-4147-A177-3AD203B41FA5}">
                      <a16:colId xmlns:a16="http://schemas.microsoft.com/office/drawing/2014/main" val="20003"/>
                    </a:ext>
                  </a:extLst>
                </a:gridCol>
                <a:gridCol w="5145100">
                  <a:extLst>
                    <a:ext uri="{9D8B030D-6E8A-4147-A177-3AD203B41FA5}">
                      <a16:colId xmlns:a16="http://schemas.microsoft.com/office/drawing/2014/main" val="20004"/>
                    </a:ext>
                  </a:extLst>
                </a:gridCol>
              </a:tblGrid>
              <a:tr h="1399425">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Year, Name of the Journal, Conference</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Title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Authors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Description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Limitations of the Paper/ Future Work</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588200">
                <a:tc>
                  <a:txBody>
                    <a:bodyPr/>
                    <a:lstStyle/>
                    <a:p>
                      <a:pPr marL="0" lvl="0" indent="0" algn="l" rtl="0">
                        <a:lnSpc>
                          <a:spcPct val="115000"/>
                        </a:lnSpc>
                        <a:spcBef>
                          <a:spcPts val="1100"/>
                        </a:spcBef>
                        <a:spcAft>
                          <a:spcPts val="0"/>
                        </a:spcAft>
                        <a:buClr>
                          <a:schemeClr val="dk1"/>
                        </a:buClr>
                        <a:buSzPts val="1100"/>
                        <a:buFont typeface="Arial"/>
                        <a:buNone/>
                      </a:pPr>
                      <a:r>
                        <a:rPr lang="en-US" sz="2000">
                          <a:solidFill>
                            <a:schemeClr val="dk1"/>
                          </a:solidFill>
                        </a:rPr>
                        <a:t>2022,Computational Intelligence and Neuroscience</a:t>
                      </a:r>
                      <a:endParaRPr sz="2000">
                        <a:solidFill>
                          <a:schemeClr val="dk1"/>
                        </a:solidFill>
                      </a:endParaRPr>
                    </a:p>
                    <a:p>
                      <a:pPr marL="0" lvl="0" indent="0" algn="l" rtl="0">
                        <a:lnSpc>
                          <a:spcPct val="115000"/>
                        </a:lnSpc>
                        <a:spcBef>
                          <a:spcPts val="1100"/>
                        </a:spcBef>
                        <a:spcAft>
                          <a:spcPts val="0"/>
                        </a:spcAft>
                        <a:buClr>
                          <a:schemeClr val="dk1"/>
                        </a:buClr>
                        <a:buSzPts val="1100"/>
                        <a:buFont typeface="Arial"/>
                        <a:buNone/>
                      </a:pPr>
                      <a:endParaRPr sz="2000">
                        <a:solidFill>
                          <a:schemeClr val="dk1"/>
                        </a:solidFill>
                      </a:endParaRPr>
                    </a:p>
                    <a:p>
                      <a:pPr marL="0" marR="0" lvl="0" indent="0" algn="l" rtl="0">
                        <a:lnSpc>
                          <a:spcPct val="100000"/>
                        </a:lnSpc>
                        <a:spcBef>
                          <a:spcPts val="400"/>
                        </a:spcBef>
                        <a:spcAft>
                          <a:spcPts val="0"/>
                        </a:spcAft>
                        <a:buClr>
                          <a:srgbClr val="000000"/>
                        </a:buClr>
                        <a:buSzPts val="2000"/>
                        <a:buFont typeface="Arial"/>
                        <a:buNone/>
                      </a:pPr>
                      <a:endParaRPr sz="2000"/>
                    </a:p>
                  </a:txBody>
                  <a:tcPr marL="91425" marR="91425" marT="91425" marB="91425">
                    <a:solidFill>
                      <a:srgbClr val="EFEFEF"/>
                    </a:solidFill>
                  </a:tcPr>
                </a:tc>
                <a:tc>
                  <a:txBody>
                    <a:bodyPr/>
                    <a:lstStyle/>
                    <a:p>
                      <a:pPr marL="0" lvl="0" indent="0" algn="l" rtl="0">
                        <a:lnSpc>
                          <a:spcPct val="113333"/>
                        </a:lnSpc>
                        <a:spcBef>
                          <a:spcPts val="1400"/>
                        </a:spcBef>
                        <a:spcAft>
                          <a:spcPts val="1700"/>
                        </a:spcAft>
                        <a:buClr>
                          <a:schemeClr val="dk1"/>
                        </a:buClr>
                        <a:buSzPts val="1100"/>
                        <a:buFont typeface="Arial"/>
                        <a:buNone/>
                      </a:pPr>
                      <a:endParaRPr sz="2000" u="none" strike="noStrike" cap="none">
                        <a:solidFill>
                          <a:srgbClr val="333333"/>
                        </a:solidFill>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rPr>
                        <a:t>Rahim Khan</a:t>
                      </a:r>
                      <a:endParaRPr sz="2000" u="none" strike="noStrike" cap="none"/>
                    </a:p>
                  </a:txBody>
                  <a:tcPr marL="91425" marR="91425" marT="91425" marB="91425">
                    <a:solidFill>
                      <a:srgbClr val="EFEFEF"/>
                    </a:solidFill>
                  </a:tcPr>
                </a:tc>
                <a:tc>
                  <a:txBody>
                    <a:bodyPr/>
                    <a:lstStyle/>
                    <a:p>
                      <a:pPr marL="457200" marR="0" lvl="0" indent="-355600" algn="just" rtl="0">
                        <a:lnSpc>
                          <a:spcPct val="100000"/>
                        </a:lnSpc>
                        <a:spcBef>
                          <a:spcPts val="0"/>
                        </a:spcBef>
                        <a:spcAft>
                          <a:spcPts val="0"/>
                        </a:spcAft>
                        <a:buClr>
                          <a:srgbClr val="333333"/>
                        </a:buClr>
                        <a:buSzPts val="2000"/>
                        <a:buChar char="●"/>
                      </a:pPr>
                      <a:r>
                        <a:rPr lang="en-US" sz="2000">
                          <a:solidFill>
                            <a:schemeClr val="dk1"/>
                          </a:solidFill>
                        </a:rPr>
                        <a:t>model based on deep learning (DL) and clustering extraction algorithm</a:t>
                      </a:r>
                      <a:endParaRPr sz="2000">
                        <a:solidFill>
                          <a:schemeClr val="dk1"/>
                        </a:solidFill>
                      </a:endParaRPr>
                    </a:p>
                    <a:p>
                      <a:pPr marL="457200" marR="0" lvl="0" indent="-355600" algn="just" rtl="0">
                        <a:lnSpc>
                          <a:spcPct val="100000"/>
                        </a:lnSpc>
                        <a:spcBef>
                          <a:spcPts val="0"/>
                        </a:spcBef>
                        <a:spcAft>
                          <a:spcPts val="0"/>
                        </a:spcAft>
                        <a:buClr>
                          <a:schemeClr val="dk1"/>
                        </a:buClr>
                        <a:buSzPts val="2000"/>
                        <a:buChar char="●"/>
                      </a:pPr>
                      <a:r>
                        <a:rPr lang="en-US" sz="2000">
                          <a:solidFill>
                            <a:schemeClr val="dk1"/>
                          </a:solidFill>
                        </a:rPr>
                        <a:t>The neural network (NN) is applied to the sample set containing images of nonathletes, and the negative training sample set is iteratively enhanced according to the generated false positives, and the results are optimized by clustering method.</a:t>
                      </a:r>
                      <a:endParaRPr sz="2000">
                        <a:solidFill>
                          <a:schemeClr val="dk1"/>
                        </a:solidFill>
                      </a:endParaRPr>
                    </a:p>
                  </a:txBody>
                  <a:tcPr marL="91425" marR="91425" marT="91425" marB="91425">
                    <a:solidFill>
                      <a:srgbClr val="EFEFEF"/>
                    </a:solidFill>
                  </a:tcPr>
                </a:tc>
                <a:tc>
                  <a:txBody>
                    <a:bodyPr/>
                    <a:lstStyle/>
                    <a:p>
                      <a:pPr marL="457200" marR="0" lvl="0" indent="-381000" algn="l" rtl="0">
                        <a:lnSpc>
                          <a:spcPct val="100000"/>
                        </a:lnSpc>
                        <a:spcBef>
                          <a:spcPts val="0"/>
                        </a:spcBef>
                        <a:spcAft>
                          <a:spcPts val="0"/>
                        </a:spcAft>
                        <a:buClr>
                          <a:srgbClr val="000000"/>
                        </a:buClr>
                        <a:buSzPts val="2400"/>
                        <a:buFont typeface="Arial"/>
                        <a:buChar char="●"/>
                      </a:pPr>
                      <a:r>
                        <a:rPr lang="en-US" sz="2000" u="none" strike="noStrike" cap="none"/>
                        <a:t>The non-DL method relies too much on artificial prior knowledge, which requires higher sports action video library.</a:t>
                      </a:r>
                      <a:endParaRPr sz="2000" u="none" strike="noStrike" cap="none"/>
                    </a:p>
                  </a:txBody>
                  <a:tcPr marL="91425" marR="91425" marT="91425" marB="91425">
                    <a:solidFill>
                      <a:srgbClr val="EFEFEF"/>
                    </a:solidFill>
                  </a:tcPr>
                </a:tc>
                <a:extLst>
                  <a:ext uri="{0D108BD9-81ED-4DB2-BD59-A6C34878D82A}">
                    <a16:rowId xmlns:a16="http://schemas.microsoft.com/office/drawing/2014/main" val="10001"/>
                  </a:ext>
                </a:extLst>
              </a:tr>
              <a:tr h="2689350">
                <a:tc>
                  <a:txBody>
                    <a:bodyPr/>
                    <a:lstStyle/>
                    <a:p>
                      <a:pPr marL="0" marR="0" lvl="0" indent="0" algn="l" rtl="0">
                        <a:lnSpc>
                          <a:spcPct val="100000"/>
                        </a:lnSpc>
                        <a:spcBef>
                          <a:spcPts val="0"/>
                        </a:spcBef>
                        <a:spcAft>
                          <a:spcPts val="0"/>
                        </a:spcAft>
                        <a:buClr>
                          <a:srgbClr val="000000"/>
                        </a:buClr>
                        <a:buSzPts val="2000"/>
                        <a:buFont typeface="Arial"/>
                        <a:buNone/>
                      </a:pPr>
                      <a:r>
                        <a:rPr lang="en-US" sz="2000"/>
                        <a:t>2021,The 16th International Conference on Computer Science &amp; Education</a:t>
                      </a:r>
                      <a:endParaRPr sz="2000"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2000"/>
                        <a:t>A New Action Recognition Framework for Video Highlights Summarization in Sporting Events  </a:t>
                      </a:r>
                      <a:endParaRPr sz="2000"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t>Cheng Yan; Xin Li; Guoqiang Li</a:t>
                      </a:r>
                      <a:endParaRPr sz="2000" u="none" strike="noStrike" cap="none"/>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t>We propose to utilize the three-level prediction model based on two open-source structures to automatically recognize players’ action, and then efficiently summarize the sports highlights.</a:t>
                      </a:r>
                      <a:endParaRPr sz="2000"/>
                    </a:p>
                    <a:p>
                      <a:pPr marL="457200" marR="0" lvl="0" indent="-355600" algn="l" rtl="0">
                        <a:lnSpc>
                          <a:spcPct val="100000"/>
                        </a:lnSpc>
                        <a:spcBef>
                          <a:spcPts val="0"/>
                        </a:spcBef>
                        <a:spcAft>
                          <a:spcPts val="0"/>
                        </a:spcAft>
                        <a:buSzPts val="2000"/>
                        <a:buChar char="●"/>
                      </a:pPr>
                      <a:r>
                        <a:rPr lang="en-US" sz="2000"/>
                        <a:t>We recognize player actions using both YOLO v3 and OpenPose, respectively, and compare their performance.</a:t>
                      </a:r>
                      <a:endParaRPr sz="2000"/>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t>Training is slow </a:t>
                      </a:r>
                      <a:endParaRPr sz="2000"/>
                    </a:p>
                    <a:p>
                      <a:pPr marL="457200" marR="0" lvl="0" indent="-355600" algn="l" rtl="0">
                        <a:lnSpc>
                          <a:spcPct val="100000"/>
                        </a:lnSpc>
                        <a:spcBef>
                          <a:spcPts val="0"/>
                        </a:spcBef>
                        <a:spcAft>
                          <a:spcPts val="0"/>
                        </a:spcAft>
                        <a:buSzPts val="2000"/>
                        <a:buChar char="●"/>
                      </a:pPr>
                      <a:r>
                        <a:rPr lang="en-US" sz="2000"/>
                        <a:t>Cannot distinguish between match relevant and match irrelevant players</a:t>
                      </a:r>
                      <a:endParaRPr sz="2000"/>
                    </a:p>
                    <a:p>
                      <a:pPr marL="457200" marR="0" lvl="0" indent="-355600" algn="l" rtl="0">
                        <a:lnSpc>
                          <a:spcPct val="100000"/>
                        </a:lnSpc>
                        <a:spcBef>
                          <a:spcPts val="0"/>
                        </a:spcBef>
                        <a:spcAft>
                          <a:spcPts val="0"/>
                        </a:spcAft>
                        <a:buSzPts val="2000"/>
                        <a:buChar char="●"/>
                      </a:pPr>
                      <a:r>
                        <a:rPr lang="en-US" sz="2000"/>
                        <a:t>Errors occur when too many people in the video</a:t>
                      </a:r>
                      <a:endParaRPr sz="2000"/>
                    </a:p>
                  </a:txBody>
                  <a:tcPr marL="91425" marR="91425" marT="91425" marB="91425">
                    <a:solidFill>
                      <a:srgbClr val="EFEFEF"/>
                    </a:solidFill>
                  </a:tcPr>
                </a:tc>
                <a:extLst>
                  <a:ext uri="{0D108BD9-81ED-4DB2-BD59-A6C34878D82A}">
                    <a16:rowId xmlns:a16="http://schemas.microsoft.com/office/drawing/2014/main" val="10002"/>
                  </a:ext>
                </a:extLst>
              </a:tr>
              <a:tr h="3250300">
                <a:tc>
                  <a:txBody>
                    <a:bodyPr/>
                    <a:lstStyle/>
                    <a:p>
                      <a:pPr marL="0" marR="0" lvl="0" indent="0" algn="l" rtl="0">
                        <a:lnSpc>
                          <a:spcPct val="100000"/>
                        </a:lnSpc>
                        <a:spcBef>
                          <a:spcPts val="0"/>
                        </a:spcBef>
                        <a:spcAft>
                          <a:spcPts val="0"/>
                        </a:spcAft>
                        <a:buClr>
                          <a:srgbClr val="000000"/>
                        </a:buClr>
                        <a:buSzPts val="2000"/>
                        <a:buFont typeface="Arial"/>
                        <a:buNone/>
                      </a:pPr>
                      <a:r>
                        <a:rPr lang="en-US" sz="2000"/>
                        <a:t>IEEE Sensors Journal ( Volume: 20, Issue: 11, June1, 1 2020)</a:t>
                      </a:r>
                      <a:endParaRPr sz="2000" u="none" strike="noStrike" cap="none"/>
                    </a:p>
                  </a:txBody>
                  <a:tcPr marL="91425" marR="91425" marT="91425" marB="91425">
                    <a:solidFill>
                      <a:srgbClr val="EFEFE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2000">
                          <a:solidFill>
                            <a:srgbClr val="333333"/>
                          </a:solidFill>
                        </a:rPr>
                        <a:t>Simultaneous Utilization of Inertial and Video Sensing for Action Detection and Recognition in Continuous Action Streams</a:t>
                      </a:r>
                      <a:endParaRPr sz="200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sz="2000">
                        <a:solidFill>
                          <a:srgbClr val="333333"/>
                        </a:solidFill>
                        <a:highlight>
                          <a:schemeClr val="lt2"/>
                        </a:highlight>
                      </a:endParaRPr>
                    </a:p>
                    <a:p>
                      <a:pPr marL="0" marR="0" lvl="0" indent="0" algn="l" rtl="0">
                        <a:lnSpc>
                          <a:spcPct val="100000"/>
                        </a:lnSpc>
                        <a:spcBef>
                          <a:spcPts val="0"/>
                        </a:spcBef>
                        <a:spcAft>
                          <a:spcPts val="0"/>
                        </a:spcAft>
                        <a:buClr>
                          <a:srgbClr val="000000"/>
                        </a:buClr>
                        <a:buSzPts val="2000"/>
                        <a:buFont typeface="Arial"/>
                        <a:buNone/>
                      </a:pPr>
                      <a:endParaRPr sz="2000">
                        <a:highlight>
                          <a:schemeClr val="lt2"/>
                        </a:highlight>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uFill>
                            <a:noFill/>
                          </a:uFill>
                          <a:hlinkClick r:id="rId4">
                            <a:extLst>
                              <a:ext uri="{A12FA001-AC4F-418D-AE19-62706E023703}">
                                <ahyp:hlinkClr xmlns:ahyp="http://schemas.microsoft.com/office/drawing/2018/hyperlinkcolor" val="tx"/>
                              </a:ext>
                            </a:extLst>
                          </a:hlinkClick>
                        </a:rPr>
                        <a:t>Haoran Wei</a:t>
                      </a:r>
                      <a:r>
                        <a:rPr lang="en-US" sz="2000">
                          <a:solidFill>
                            <a:schemeClr val="dk1"/>
                          </a:solidFill>
                        </a:rPr>
                        <a:t>; </a:t>
                      </a:r>
                      <a:r>
                        <a:rPr lang="en-US" sz="2000">
                          <a:solidFill>
                            <a:schemeClr val="dk1"/>
                          </a:solidFill>
                          <a:uFill>
                            <a:noFill/>
                          </a:uFill>
                          <a:hlinkClick r:id="rId5">
                            <a:extLst>
                              <a:ext uri="{A12FA001-AC4F-418D-AE19-62706E023703}">
                                <ahyp:hlinkClr xmlns:ahyp="http://schemas.microsoft.com/office/drawing/2018/hyperlinkcolor" val="tx"/>
                              </a:ext>
                            </a:extLst>
                          </a:hlinkClick>
                        </a:rPr>
                        <a:t>Nasser Kehtarnavaz</a:t>
                      </a:r>
                      <a:endParaRPr sz="2000" strike="noStrike" cap="none">
                        <a:solidFill>
                          <a:schemeClr val="dk1"/>
                        </a:solidFill>
                      </a:endParaRPr>
                    </a:p>
                  </a:txBody>
                  <a:tcPr marL="91425" marR="91425" marT="91425" marB="91425">
                    <a:solidFill>
                      <a:srgbClr val="EFEFEF"/>
                    </a:solidFill>
                  </a:tcPr>
                </a:tc>
                <a:tc>
                  <a:txBody>
                    <a:bodyPr/>
                    <a:lstStyle/>
                    <a:p>
                      <a:pPr marL="457200" lvl="0" indent="-355600" algn="l" rtl="0">
                        <a:lnSpc>
                          <a:spcPct val="115000"/>
                        </a:lnSpc>
                        <a:spcBef>
                          <a:spcPts val="0"/>
                        </a:spcBef>
                        <a:spcAft>
                          <a:spcPts val="0"/>
                        </a:spcAft>
                        <a:buClr>
                          <a:srgbClr val="333333"/>
                        </a:buClr>
                        <a:buSzPts val="2000"/>
                        <a:buChar char="●"/>
                      </a:pPr>
                      <a:r>
                        <a:rPr lang="en-US" sz="2000">
                          <a:solidFill>
                            <a:srgbClr val="333333"/>
                          </a:solidFill>
                          <a:highlight>
                            <a:srgbClr val="F3F3F3"/>
                          </a:highlight>
                        </a:rPr>
                        <a:t>The inertial and video data are captured simultaneously via a wearable inertial sensor and a video camera, which are turned into 2D and 3D images</a:t>
                      </a:r>
                      <a:endParaRPr sz="2000">
                        <a:solidFill>
                          <a:srgbClr val="333333"/>
                        </a:solidFill>
                        <a:highlight>
                          <a:srgbClr val="F3F3F3"/>
                        </a:highlight>
                      </a:endParaRPr>
                    </a:p>
                    <a:p>
                      <a:pPr marL="457200" lvl="0" indent="-355600" algn="l" rtl="0">
                        <a:lnSpc>
                          <a:spcPct val="115000"/>
                        </a:lnSpc>
                        <a:spcBef>
                          <a:spcPts val="0"/>
                        </a:spcBef>
                        <a:spcAft>
                          <a:spcPts val="0"/>
                        </a:spcAft>
                        <a:buSzPts val="2000"/>
                        <a:buChar char="●"/>
                      </a:pPr>
                      <a:r>
                        <a:rPr lang="en-US" sz="2000">
                          <a:solidFill>
                            <a:srgbClr val="333333"/>
                          </a:solidFill>
                          <a:highlight>
                            <a:srgbClr val="F3F3F3"/>
                          </a:highlight>
                        </a:rPr>
                        <a:t>These images are then fed into a 2D and a 3D CNN with their decisions fused in order to detect and recognize a specified set of actions of interest from continuous action streams</a:t>
                      </a:r>
                      <a:endParaRPr sz="2000">
                        <a:highlight>
                          <a:srgbClr val="F3F3F3"/>
                        </a:highlight>
                      </a:endParaRPr>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solidFill>
                            <a:srgbClr val="333333"/>
                          </a:solidFill>
                        </a:rPr>
                        <a:t>Wearable inertial sensors need to be worn on the body.</a:t>
                      </a:r>
                      <a:endParaRPr sz="2000" u="none" strike="noStrike" cap="none"/>
                    </a:p>
                    <a:p>
                      <a:pPr marL="0" marR="0" lvl="0" indent="0" algn="l" rtl="0">
                        <a:lnSpc>
                          <a:spcPct val="100000"/>
                        </a:lnSpc>
                        <a:spcBef>
                          <a:spcPts val="0"/>
                        </a:spcBef>
                        <a:spcAft>
                          <a:spcPts val="0"/>
                        </a:spcAft>
                        <a:buClr>
                          <a:srgbClr val="000000"/>
                        </a:buClr>
                        <a:buSzPts val="2000"/>
                        <a:buFont typeface="Arial"/>
                        <a:buNone/>
                      </a:pPr>
                      <a:endParaRPr sz="2000" u="none" strike="noStrike" cap="none">
                        <a:highlight>
                          <a:schemeClr val="lt2"/>
                        </a:highlight>
                      </a:endParaRPr>
                    </a:p>
                  </a:txBody>
                  <a:tcPr marL="91425" marR="91425" marT="91425" marB="91425">
                    <a:solidFill>
                      <a:srgbClr val="EFEFEF"/>
                    </a:solidFill>
                  </a:tcPr>
                </a:tc>
                <a:extLst>
                  <a:ext uri="{0D108BD9-81ED-4DB2-BD59-A6C34878D82A}">
                    <a16:rowId xmlns:a16="http://schemas.microsoft.com/office/drawing/2014/main" val="10003"/>
                  </a:ext>
                </a:extLst>
              </a:tr>
            </a:tbl>
          </a:graphicData>
        </a:graphic>
      </p:graphicFrame>
      <p:sp>
        <p:nvSpPr>
          <p:cNvPr id="138" name="Google Shape;138;p15"/>
          <p:cNvSpPr txBox="1"/>
          <p:nvPr/>
        </p:nvSpPr>
        <p:spPr>
          <a:xfrm>
            <a:off x="4288925" y="95850"/>
            <a:ext cx="11453100" cy="96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US" sz="5100" b="0" i="0" u="none" strike="noStrike" cap="none">
                <a:solidFill>
                  <a:srgbClr val="000000"/>
                </a:solidFill>
                <a:latin typeface="Times New Roman"/>
                <a:ea typeface="Times New Roman"/>
                <a:cs typeface="Times New Roman"/>
                <a:sym typeface="Times New Roman"/>
              </a:rPr>
              <a:t>Literature Survey</a:t>
            </a:r>
            <a:endParaRPr sz="5100" b="0" i="0" u="none" strike="noStrike" cap="none">
              <a:solidFill>
                <a:srgbClr val="000000"/>
              </a:solidFill>
              <a:latin typeface="Times New Roman"/>
              <a:ea typeface="Times New Roman"/>
              <a:cs typeface="Times New Roman"/>
              <a:sym typeface="Times New Roman"/>
            </a:endParaRPr>
          </a:p>
        </p:txBody>
      </p:sp>
      <p:sp>
        <p:nvSpPr>
          <p:cNvPr id="139" name="Google Shape;139;p15"/>
          <p:cNvSpPr txBox="1"/>
          <p:nvPr/>
        </p:nvSpPr>
        <p:spPr>
          <a:xfrm>
            <a:off x="152400" y="152400"/>
            <a:ext cx="20104200" cy="11309400"/>
          </a:xfrm>
          <a:prstGeom prst="rect">
            <a:avLst/>
          </a:prstGeom>
          <a:solidFill>
            <a:schemeClr val="lt1">
              <a:alpha val="98040"/>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5"/>
          <p:cNvSpPr txBox="1"/>
          <p:nvPr/>
        </p:nvSpPr>
        <p:spPr>
          <a:xfrm>
            <a:off x="1746250" y="3184525"/>
            <a:ext cx="10663200" cy="566400"/>
          </a:xfrm>
          <a:prstGeom prst="rect">
            <a:avLst/>
          </a:prstGeom>
          <a:noFill/>
          <a:ln w="9525" cap="flat" cmpd="sng">
            <a:solidFill>
              <a:schemeClr val="lt1"/>
            </a:solidFill>
            <a:prstDash val="solid"/>
            <a:round/>
            <a:headEnd type="none" w="sm" len="sm"/>
            <a:tailEnd type="none" w="sm" len="sm"/>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6D6E71"/>
              </a:solidFill>
              <a:latin typeface="Times New Roman"/>
              <a:ea typeface="Times New Roman"/>
              <a:cs typeface="Times New Roman"/>
              <a:sym typeface="Times New Roman"/>
            </a:endParaRPr>
          </a:p>
        </p:txBody>
      </p:sp>
      <p:sp>
        <p:nvSpPr>
          <p:cNvPr id="141" name="Google Shape;141;p15"/>
          <p:cNvSpPr/>
          <p:nvPr/>
        </p:nvSpPr>
        <p:spPr>
          <a:xfrm>
            <a:off x="1160462" y="1344612"/>
            <a:ext cx="18527395"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15"/>
          <p:cNvSpPr txBox="1"/>
          <p:nvPr/>
        </p:nvSpPr>
        <p:spPr>
          <a:xfrm>
            <a:off x="1157287" y="454025"/>
            <a:ext cx="708000" cy="709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15"/>
          <p:cNvSpPr/>
          <p:nvPr/>
        </p:nvSpPr>
        <p:spPr>
          <a:xfrm>
            <a:off x="3135312" y="865187"/>
            <a:ext cx="57220" cy="5708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4" name="Google Shape;144;p15"/>
          <p:cNvSpPr/>
          <p:nvPr/>
        </p:nvSpPr>
        <p:spPr>
          <a:xfrm>
            <a:off x="3151187" y="877887"/>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15"/>
          <p:cNvSpPr txBox="1"/>
          <p:nvPr/>
        </p:nvSpPr>
        <p:spPr>
          <a:xfrm>
            <a:off x="1974850" y="590550"/>
            <a:ext cx="1371600" cy="538200"/>
          </a:xfrm>
          <a:prstGeom prst="rect">
            <a:avLst/>
          </a:prstGeom>
          <a:noFill/>
          <a:ln>
            <a:noFill/>
          </a:ln>
        </p:spPr>
        <p:txBody>
          <a:bodyPr spcFirstLastPara="1" wrap="square" lIns="0" tIns="17125" rIns="0" bIns="0" anchor="t" anchorCtr="0">
            <a:spAutoFit/>
          </a:bodyPr>
          <a:lstStyle/>
          <a:p>
            <a:pPr marL="12700" marR="0" lvl="0" indent="0" algn="l" rtl="0">
              <a:lnSpc>
                <a:spcPct val="106250"/>
              </a:lnSpc>
              <a:spcBef>
                <a:spcPts val="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12700" marR="0" lvl="0" indent="0" algn="l" rtl="0">
              <a:lnSpc>
                <a:spcPct val="106250"/>
              </a:lnSpc>
              <a:spcBef>
                <a:spcPts val="100"/>
              </a:spcBef>
              <a:spcAft>
                <a:spcPts val="0"/>
              </a:spcAft>
              <a:buClr>
                <a:srgbClr val="231F20"/>
              </a:buClr>
              <a:buSzPts val="1600"/>
              <a:buFont typeface="Helvetica Neue"/>
              <a:buNone/>
            </a:pPr>
            <a:r>
              <a:rPr lang="en-US" sz="1600" b="1" i="0" u="none" strike="noStrike" cap="none">
                <a:solidFill>
                  <a:srgbClr val="231F20"/>
                </a:solidFill>
                <a:latin typeface="Helvetica Neue"/>
                <a:ea typeface="Helvetica Neue"/>
                <a:cs typeface="Helvetica Neue"/>
                <a:sym typeface="Helvetica Neue"/>
              </a:rPr>
              <a:t>Engineering </a:t>
            </a:r>
            <a:endParaRPr sz="1400" b="0" i="0" u="none" strike="noStrike" cap="none">
              <a:solidFill>
                <a:srgbClr val="000000"/>
              </a:solidFill>
              <a:latin typeface="Arial"/>
              <a:ea typeface="Arial"/>
              <a:cs typeface="Arial"/>
              <a:sym typeface="Arial"/>
            </a:endParaRPr>
          </a:p>
        </p:txBody>
      </p:sp>
      <p:sp>
        <p:nvSpPr>
          <p:cNvPr id="146" name="Google Shape;146;p15"/>
          <p:cNvSpPr txBox="1">
            <a:spLocks noGrp="1"/>
          </p:cNvSpPr>
          <p:nvPr>
            <p:ph type="title"/>
          </p:nvPr>
        </p:nvSpPr>
        <p:spPr>
          <a:xfrm>
            <a:off x="15995650" y="560387"/>
            <a:ext cx="3679800" cy="4617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422C75"/>
              </a:buClr>
              <a:buSzPts val="3000"/>
              <a:buFont typeface="Playfair Display"/>
              <a:buNone/>
            </a:pPr>
            <a:r>
              <a:rPr lang="en-US" sz="3000" b="0" i="1" u="none">
                <a:solidFill>
                  <a:srgbClr val="422C75"/>
                </a:solidFill>
                <a:latin typeface="Playfair Display"/>
                <a:ea typeface="Playfair Display"/>
                <a:cs typeface="Playfair Display"/>
                <a:sym typeface="Playfair Display"/>
              </a:rPr>
              <a:t>Go, change the world</a:t>
            </a:r>
            <a:endParaRPr/>
          </a:p>
        </p:txBody>
      </p:sp>
      <p:sp>
        <p:nvSpPr>
          <p:cNvPr id="147" name="Google Shape;147;p15"/>
          <p:cNvSpPr txBox="1"/>
          <p:nvPr/>
        </p:nvSpPr>
        <p:spPr>
          <a:xfrm>
            <a:off x="1157287" y="10669587"/>
            <a:ext cx="4624500" cy="2772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1800"/>
              <a:buFont typeface="Calibri"/>
              <a:buNone/>
            </a:pPr>
            <a:r>
              <a:rPr lang="en-US" sz="1800" b="0" i="0" u="none" strike="noStrike" cap="none">
                <a:solidFill>
                  <a:srgbClr val="898989"/>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48" name="Google Shape;148;p15"/>
          <p:cNvSpPr txBox="1"/>
          <p:nvPr/>
        </p:nvSpPr>
        <p:spPr>
          <a:xfrm>
            <a:off x="14627225" y="10669587"/>
            <a:ext cx="4624500" cy="2772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1800"/>
              <a:buFont typeface="Calibri"/>
              <a:buNone/>
            </a:pPr>
            <a:fld id="{00000000-1234-1234-1234-123412341234}" type="slidenum">
              <a:rPr lang="en-US" sz="18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graphicFrame>
        <p:nvGraphicFramePr>
          <p:cNvPr id="149" name="Google Shape;149;p15"/>
          <p:cNvGraphicFramePr/>
          <p:nvPr/>
        </p:nvGraphicFramePr>
        <p:xfrm>
          <a:off x="231324" y="1471360"/>
          <a:ext cx="20025150" cy="9945140"/>
        </p:xfrm>
        <a:graphic>
          <a:graphicData uri="http://schemas.openxmlformats.org/drawingml/2006/table">
            <a:tbl>
              <a:tblPr>
                <a:noFill/>
                <a:tableStyleId>{C6CBDEF7-195A-46E3-B8E6-51306ADECAF8}</a:tableStyleId>
              </a:tblPr>
              <a:tblGrid>
                <a:gridCol w="2842175">
                  <a:extLst>
                    <a:ext uri="{9D8B030D-6E8A-4147-A177-3AD203B41FA5}">
                      <a16:colId xmlns:a16="http://schemas.microsoft.com/office/drawing/2014/main" val="20000"/>
                    </a:ext>
                  </a:extLst>
                </a:gridCol>
                <a:gridCol w="3541175">
                  <a:extLst>
                    <a:ext uri="{9D8B030D-6E8A-4147-A177-3AD203B41FA5}">
                      <a16:colId xmlns:a16="http://schemas.microsoft.com/office/drawing/2014/main" val="20001"/>
                    </a:ext>
                  </a:extLst>
                </a:gridCol>
                <a:gridCol w="2090025">
                  <a:extLst>
                    <a:ext uri="{9D8B030D-6E8A-4147-A177-3AD203B41FA5}">
                      <a16:colId xmlns:a16="http://schemas.microsoft.com/office/drawing/2014/main" val="20002"/>
                    </a:ext>
                  </a:extLst>
                </a:gridCol>
                <a:gridCol w="6406675">
                  <a:extLst>
                    <a:ext uri="{9D8B030D-6E8A-4147-A177-3AD203B41FA5}">
                      <a16:colId xmlns:a16="http://schemas.microsoft.com/office/drawing/2014/main" val="20003"/>
                    </a:ext>
                  </a:extLst>
                </a:gridCol>
                <a:gridCol w="5145100">
                  <a:extLst>
                    <a:ext uri="{9D8B030D-6E8A-4147-A177-3AD203B41FA5}">
                      <a16:colId xmlns:a16="http://schemas.microsoft.com/office/drawing/2014/main" val="20004"/>
                    </a:ext>
                  </a:extLst>
                </a:gridCol>
              </a:tblGrid>
              <a:tr h="1399425">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Year, Name of the Journal, Conference</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Title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Authors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Description of the Paper</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US" sz="2700" b="1" u="none" strike="noStrike" cap="none">
                          <a:latin typeface="Times New Roman"/>
                          <a:ea typeface="Times New Roman"/>
                          <a:cs typeface="Times New Roman"/>
                          <a:sym typeface="Times New Roman"/>
                        </a:rPr>
                        <a:t>Limitations of the Paper/ Future Work</a:t>
                      </a:r>
                      <a:endParaRPr sz="2700" b="1" u="none" strike="noStrike" cap="none">
                        <a:latin typeface="Times New Roman"/>
                        <a:ea typeface="Times New Roman"/>
                        <a:cs typeface="Times New Roman"/>
                        <a:sym typeface="Times New Roman"/>
                      </a:endParaRPr>
                    </a:p>
                  </a:txBody>
                  <a:tcPr marL="91425" marR="91425" marT="91425" marB="91425">
                    <a:solidFill>
                      <a:srgbClr val="3C78D8"/>
                    </a:solidFill>
                  </a:tcPr>
                </a:tc>
                <a:extLst>
                  <a:ext uri="{0D108BD9-81ED-4DB2-BD59-A6C34878D82A}">
                    <a16:rowId xmlns:a16="http://schemas.microsoft.com/office/drawing/2014/main" val="10000"/>
                  </a:ext>
                </a:extLst>
              </a:tr>
              <a:tr h="2588200">
                <a:tc>
                  <a:txBody>
                    <a:bodyPr/>
                    <a:lstStyle/>
                    <a:p>
                      <a:pPr marL="0" lvl="0" indent="0" algn="l" rtl="0">
                        <a:lnSpc>
                          <a:spcPct val="115000"/>
                        </a:lnSpc>
                        <a:spcBef>
                          <a:spcPts val="1100"/>
                        </a:spcBef>
                        <a:spcAft>
                          <a:spcPts val="0"/>
                        </a:spcAft>
                        <a:buClr>
                          <a:schemeClr val="dk1"/>
                        </a:buClr>
                        <a:buSzPts val="1100"/>
                        <a:buFont typeface="Arial"/>
                        <a:buNone/>
                      </a:pPr>
                      <a:r>
                        <a:rPr lang="en-US" sz="2000">
                          <a:solidFill>
                            <a:schemeClr val="dk1"/>
                          </a:solidFill>
                        </a:rPr>
                        <a:t>2022,Computational Intelligence and Neuroscience</a:t>
                      </a:r>
                      <a:endParaRPr sz="2000">
                        <a:solidFill>
                          <a:schemeClr val="dk1"/>
                        </a:solidFill>
                      </a:endParaRPr>
                    </a:p>
                    <a:p>
                      <a:pPr marL="0" lvl="0" indent="0" algn="l" rtl="0">
                        <a:lnSpc>
                          <a:spcPct val="115000"/>
                        </a:lnSpc>
                        <a:spcBef>
                          <a:spcPts val="1100"/>
                        </a:spcBef>
                        <a:spcAft>
                          <a:spcPts val="0"/>
                        </a:spcAft>
                        <a:buClr>
                          <a:schemeClr val="dk1"/>
                        </a:buClr>
                        <a:buSzPts val="1100"/>
                        <a:buFont typeface="Arial"/>
                        <a:buNone/>
                      </a:pPr>
                      <a:endParaRPr sz="2000">
                        <a:solidFill>
                          <a:schemeClr val="dk1"/>
                        </a:solidFill>
                      </a:endParaRPr>
                    </a:p>
                    <a:p>
                      <a:pPr marL="0" marR="0" lvl="0" indent="0" algn="l" rtl="0">
                        <a:lnSpc>
                          <a:spcPct val="100000"/>
                        </a:lnSpc>
                        <a:spcBef>
                          <a:spcPts val="400"/>
                        </a:spcBef>
                        <a:spcAft>
                          <a:spcPts val="0"/>
                        </a:spcAft>
                        <a:buClr>
                          <a:srgbClr val="000000"/>
                        </a:buClr>
                        <a:buSzPts val="2000"/>
                        <a:buFont typeface="Arial"/>
                        <a:buNone/>
                      </a:pPr>
                      <a:endParaRPr sz="2000"/>
                    </a:p>
                  </a:txBody>
                  <a:tcPr marL="91425" marR="91425" marT="91425" marB="91425">
                    <a:solidFill>
                      <a:srgbClr val="EFEFEF"/>
                    </a:solidFill>
                  </a:tcPr>
                </a:tc>
                <a:tc>
                  <a:txBody>
                    <a:bodyPr/>
                    <a:lstStyle/>
                    <a:p>
                      <a:pPr marL="0" lvl="0" indent="0" algn="l" rtl="0">
                        <a:lnSpc>
                          <a:spcPct val="113333"/>
                        </a:lnSpc>
                        <a:spcBef>
                          <a:spcPts val="1400"/>
                        </a:spcBef>
                        <a:spcAft>
                          <a:spcPts val="1700"/>
                        </a:spcAft>
                        <a:buClr>
                          <a:schemeClr val="dk1"/>
                        </a:buClr>
                        <a:buSzPts val="1100"/>
                        <a:buFont typeface="Arial"/>
                        <a:buNone/>
                      </a:pPr>
                      <a:r>
                        <a:rPr lang="en-US" sz="2000">
                          <a:solidFill>
                            <a:schemeClr val="dk1"/>
                          </a:solidFill>
                        </a:rPr>
                        <a:t>Analysing the Trend of Stock Market and Evaluate the performance of Market Prediction using Machine Learning Approach</a:t>
                      </a:r>
                      <a:endParaRPr sz="2000" u="none" strike="noStrike" cap="none">
                        <a:solidFill>
                          <a:srgbClr val="333333"/>
                        </a:solidFill>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p>
                  </a:txBody>
                  <a:tcPr marL="91425" marR="91425" marT="91425" marB="91425">
                    <a:solidFill>
                      <a:srgbClr val="EFEFEF"/>
                    </a:solidFill>
                  </a:tcPr>
                </a:tc>
                <a:tc>
                  <a:txBody>
                    <a:bodyPr/>
                    <a:lstStyle/>
                    <a:p>
                      <a:pPr marL="457200" marR="0" lvl="0" indent="-355600" algn="just" rtl="0">
                        <a:lnSpc>
                          <a:spcPct val="100000"/>
                        </a:lnSpc>
                        <a:spcBef>
                          <a:spcPts val="0"/>
                        </a:spcBef>
                        <a:spcAft>
                          <a:spcPts val="0"/>
                        </a:spcAft>
                        <a:buClr>
                          <a:srgbClr val="333333"/>
                        </a:buClr>
                        <a:buSzPts val="2000"/>
                        <a:buChar char="●"/>
                      </a:pPr>
                      <a:r>
                        <a:rPr lang="en-US" sz="2000">
                          <a:solidFill>
                            <a:schemeClr val="dk1"/>
                          </a:solidFill>
                        </a:rPr>
                        <a:t>model based on deep learning (DL) and clustering extraction algorithm</a:t>
                      </a:r>
                      <a:endParaRPr sz="2000">
                        <a:solidFill>
                          <a:schemeClr val="dk1"/>
                        </a:solidFill>
                      </a:endParaRPr>
                    </a:p>
                    <a:p>
                      <a:pPr marL="457200" marR="0" lvl="0" indent="-355600" algn="just" rtl="0">
                        <a:lnSpc>
                          <a:spcPct val="100000"/>
                        </a:lnSpc>
                        <a:spcBef>
                          <a:spcPts val="0"/>
                        </a:spcBef>
                        <a:spcAft>
                          <a:spcPts val="0"/>
                        </a:spcAft>
                        <a:buClr>
                          <a:schemeClr val="dk1"/>
                        </a:buClr>
                        <a:buSzPts val="2000"/>
                        <a:buChar char="●"/>
                      </a:pPr>
                      <a:r>
                        <a:rPr lang="en-US" sz="2000">
                          <a:solidFill>
                            <a:schemeClr val="dk1"/>
                          </a:solidFill>
                        </a:rPr>
                        <a:t>The neural network (NN) is applied to the sample set containing images of nonathletes, and the negative training sample set is iteratively enhanced according to the generated false positives, and the results are optimized by clustering method.</a:t>
                      </a:r>
                      <a:endParaRPr sz="2000">
                        <a:solidFill>
                          <a:schemeClr val="dk1"/>
                        </a:solidFill>
                      </a:endParaRPr>
                    </a:p>
                  </a:txBody>
                  <a:tcPr marL="91425" marR="91425" marT="91425" marB="91425">
                    <a:solidFill>
                      <a:srgbClr val="EFEFEF"/>
                    </a:solidFill>
                  </a:tcPr>
                </a:tc>
                <a:tc>
                  <a:txBody>
                    <a:bodyPr/>
                    <a:lstStyle/>
                    <a:p>
                      <a:pPr marL="457200" marR="0" lvl="0" indent="-381000" algn="l" rtl="0">
                        <a:lnSpc>
                          <a:spcPct val="100000"/>
                        </a:lnSpc>
                        <a:spcBef>
                          <a:spcPts val="0"/>
                        </a:spcBef>
                        <a:spcAft>
                          <a:spcPts val="0"/>
                        </a:spcAft>
                        <a:buClr>
                          <a:srgbClr val="000000"/>
                        </a:buClr>
                        <a:buSzPts val="2400"/>
                        <a:buFont typeface="Arial"/>
                        <a:buChar char="●"/>
                      </a:pPr>
                      <a:r>
                        <a:rPr lang="en-US" sz="2000" u="none" strike="noStrike" cap="none"/>
                        <a:t>The non-DL method relies too much on artificial prior knowledge, which requires higher sports action video library.</a:t>
                      </a:r>
                      <a:endParaRPr sz="2000" u="none" strike="noStrike" cap="none"/>
                    </a:p>
                  </a:txBody>
                  <a:tcPr marL="91425" marR="91425" marT="91425" marB="91425">
                    <a:solidFill>
                      <a:srgbClr val="EFEFEF"/>
                    </a:solidFill>
                  </a:tcPr>
                </a:tc>
                <a:extLst>
                  <a:ext uri="{0D108BD9-81ED-4DB2-BD59-A6C34878D82A}">
                    <a16:rowId xmlns:a16="http://schemas.microsoft.com/office/drawing/2014/main" val="10001"/>
                  </a:ext>
                </a:extLst>
              </a:tr>
              <a:tr h="2689350">
                <a:tc>
                  <a:txBody>
                    <a:bodyPr/>
                    <a:lstStyle/>
                    <a:p>
                      <a:pPr marL="0" marR="0" lvl="0" indent="0" algn="l" rtl="0">
                        <a:lnSpc>
                          <a:spcPct val="100000"/>
                        </a:lnSpc>
                        <a:spcBef>
                          <a:spcPts val="0"/>
                        </a:spcBef>
                        <a:spcAft>
                          <a:spcPts val="0"/>
                        </a:spcAft>
                        <a:buClr>
                          <a:srgbClr val="000000"/>
                        </a:buClr>
                        <a:buSzPts val="2000"/>
                        <a:buFont typeface="Arial"/>
                        <a:buNone/>
                      </a:pPr>
                      <a:r>
                        <a:rPr lang="en-US" sz="2000"/>
                        <a:t>2021,The 16th International Conference on Computer Science &amp; Education</a:t>
                      </a:r>
                      <a:endParaRPr sz="2000"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2000"/>
                        <a:t>A New Action Recognition Framework for Video Highlights Summarization in Sporting Events  </a:t>
                      </a:r>
                      <a:endParaRPr sz="2000" u="none" strike="noStrike" cap="none"/>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t>Cheng Yan; Xin Li; Guoqiang Li</a:t>
                      </a:r>
                      <a:endParaRPr sz="2000" u="none" strike="noStrike" cap="none"/>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t>We propose to utilize the three-level prediction model based on two open-source structures to automatically recognize players’ action, and then efficiently summarize the sports highlights.</a:t>
                      </a:r>
                      <a:endParaRPr sz="2000"/>
                    </a:p>
                    <a:p>
                      <a:pPr marL="457200" marR="0" lvl="0" indent="-355600" algn="l" rtl="0">
                        <a:lnSpc>
                          <a:spcPct val="100000"/>
                        </a:lnSpc>
                        <a:spcBef>
                          <a:spcPts val="0"/>
                        </a:spcBef>
                        <a:spcAft>
                          <a:spcPts val="0"/>
                        </a:spcAft>
                        <a:buSzPts val="2000"/>
                        <a:buChar char="●"/>
                      </a:pPr>
                      <a:r>
                        <a:rPr lang="en-US" sz="2000"/>
                        <a:t>We recognize player actions using both YOLO v3 and OpenPose, respectively, and compare their performance.</a:t>
                      </a:r>
                      <a:endParaRPr sz="2000"/>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t>Training is slow </a:t>
                      </a:r>
                      <a:endParaRPr sz="2000"/>
                    </a:p>
                    <a:p>
                      <a:pPr marL="457200" marR="0" lvl="0" indent="-355600" algn="l" rtl="0">
                        <a:lnSpc>
                          <a:spcPct val="100000"/>
                        </a:lnSpc>
                        <a:spcBef>
                          <a:spcPts val="0"/>
                        </a:spcBef>
                        <a:spcAft>
                          <a:spcPts val="0"/>
                        </a:spcAft>
                        <a:buSzPts val="2000"/>
                        <a:buChar char="●"/>
                      </a:pPr>
                      <a:r>
                        <a:rPr lang="en-US" sz="2000"/>
                        <a:t>Cannot distinguish between match relevant and match irrelevant players</a:t>
                      </a:r>
                      <a:endParaRPr sz="2000"/>
                    </a:p>
                    <a:p>
                      <a:pPr marL="457200" marR="0" lvl="0" indent="-355600" algn="l" rtl="0">
                        <a:lnSpc>
                          <a:spcPct val="100000"/>
                        </a:lnSpc>
                        <a:spcBef>
                          <a:spcPts val="0"/>
                        </a:spcBef>
                        <a:spcAft>
                          <a:spcPts val="0"/>
                        </a:spcAft>
                        <a:buSzPts val="2000"/>
                        <a:buChar char="●"/>
                      </a:pPr>
                      <a:r>
                        <a:rPr lang="en-US" sz="2000"/>
                        <a:t>Errors occur when too many people in the video</a:t>
                      </a:r>
                      <a:endParaRPr sz="2000"/>
                    </a:p>
                  </a:txBody>
                  <a:tcPr marL="91425" marR="91425" marT="91425" marB="91425">
                    <a:solidFill>
                      <a:srgbClr val="EFEFEF"/>
                    </a:solidFill>
                  </a:tcPr>
                </a:tc>
                <a:extLst>
                  <a:ext uri="{0D108BD9-81ED-4DB2-BD59-A6C34878D82A}">
                    <a16:rowId xmlns:a16="http://schemas.microsoft.com/office/drawing/2014/main" val="10002"/>
                  </a:ext>
                </a:extLst>
              </a:tr>
              <a:tr h="3250300">
                <a:tc>
                  <a:txBody>
                    <a:bodyPr/>
                    <a:lstStyle/>
                    <a:p>
                      <a:pPr marL="0" marR="0" lvl="0" indent="0" algn="l" rtl="0">
                        <a:lnSpc>
                          <a:spcPct val="100000"/>
                        </a:lnSpc>
                        <a:spcBef>
                          <a:spcPts val="0"/>
                        </a:spcBef>
                        <a:spcAft>
                          <a:spcPts val="0"/>
                        </a:spcAft>
                        <a:buClr>
                          <a:srgbClr val="000000"/>
                        </a:buClr>
                        <a:buSzPts val="2000"/>
                        <a:buFont typeface="Arial"/>
                        <a:buNone/>
                      </a:pPr>
                      <a:r>
                        <a:rPr lang="en-US" sz="2000"/>
                        <a:t>IEEE Sensors Journal ( Volume: 20, Issue: 11, June1, 1 2020)</a:t>
                      </a:r>
                      <a:endParaRPr sz="2000" u="none" strike="noStrike" cap="none"/>
                    </a:p>
                  </a:txBody>
                  <a:tcPr marL="91425" marR="91425" marT="91425" marB="91425">
                    <a:solidFill>
                      <a:srgbClr val="EFEFE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2000">
                          <a:solidFill>
                            <a:srgbClr val="333333"/>
                          </a:solidFill>
                        </a:rPr>
                        <a:t>Simultaneous Utilization of Inertial and Video Sensing for Action Detection and Recognition in Continuous Action Streams</a:t>
                      </a:r>
                      <a:endParaRPr sz="200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sz="2000">
                        <a:solidFill>
                          <a:srgbClr val="333333"/>
                        </a:solidFill>
                        <a:highlight>
                          <a:schemeClr val="lt2"/>
                        </a:highlight>
                      </a:endParaRPr>
                    </a:p>
                    <a:p>
                      <a:pPr marL="0" marR="0" lvl="0" indent="0" algn="l" rtl="0">
                        <a:lnSpc>
                          <a:spcPct val="100000"/>
                        </a:lnSpc>
                        <a:spcBef>
                          <a:spcPts val="0"/>
                        </a:spcBef>
                        <a:spcAft>
                          <a:spcPts val="0"/>
                        </a:spcAft>
                        <a:buClr>
                          <a:srgbClr val="000000"/>
                        </a:buClr>
                        <a:buSzPts val="2000"/>
                        <a:buFont typeface="Arial"/>
                        <a:buNone/>
                      </a:pPr>
                      <a:endParaRPr sz="2000">
                        <a:highlight>
                          <a:schemeClr val="lt2"/>
                        </a:highlight>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uFill>
                            <a:noFill/>
                          </a:uFill>
                          <a:hlinkClick r:id="rId4">
                            <a:extLst>
                              <a:ext uri="{A12FA001-AC4F-418D-AE19-62706E023703}">
                                <ahyp:hlinkClr xmlns:ahyp="http://schemas.microsoft.com/office/drawing/2018/hyperlinkcolor" val="tx"/>
                              </a:ext>
                            </a:extLst>
                          </a:hlinkClick>
                        </a:rPr>
                        <a:t>Haoran Wei</a:t>
                      </a:r>
                      <a:r>
                        <a:rPr lang="en-US" sz="2000">
                          <a:solidFill>
                            <a:schemeClr val="dk1"/>
                          </a:solidFill>
                        </a:rPr>
                        <a:t>; </a:t>
                      </a:r>
                      <a:r>
                        <a:rPr lang="en-US" sz="2000">
                          <a:solidFill>
                            <a:schemeClr val="dk1"/>
                          </a:solidFill>
                          <a:uFill>
                            <a:noFill/>
                          </a:uFill>
                          <a:hlinkClick r:id="rId5">
                            <a:extLst>
                              <a:ext uri="{A12FA001-AC4F-418D-AE19-62706E023703}">
                                <ahyp:hlinkClr xmlns:ahyp="http://schemas.microsoft.com/office/drawing/2018/hyperlinkcolor" val="tx"/>
                              </a:ext>
                            </a:extLst>
                          </a:hlinkClick>
                        </a:rPr>
                        <a:t>Nasser Kehtarnavaz</a:t>
                      </a:r>
                      <a:endParaRPr sz="2000" strike="noStrike" cap="none">
                        <a:solidFill>
                          <a:schemeClr val="dk1"/>
                        </a:solidFill>
                      </a:endParaRPr>
                    </a:p>
                  </a:txBody>
                  <a:tcPr marL="91425" marR="91425" marT="91425" marB="91425">
                    <a:solidFill>
                      <a:srgbClr val="EFEFEF"/>
                    </a:solidFill>
                  </a:tcPr>
                </a:tc>
                <a:tc>
                  <a:txBody>
                    <a:bodyPr/>
                    <a:lstStyle/>
                    <a:p>
                      <a:pPr marL="457200" lvl="0" indent="-355600" algn="l" rtl="0">
                        <a:lnSpc>
                          <a:spcPct val="115000"/>
                        </a:lnSpc>
                        <a:spcBef>
                          <a:spcPts val="0"/>
                        </a:spcBef>
                        <a:spcAft>
                          <a:spcPts val="0"/>
                        </a:spcAft>
                        <a:buClr>
                          <a:srgbClr val="333333"/>
                        </a:buClr>
                        <a:buSzPts val="2000"/>
                        <a:buChar char="●"/>
                      </a:pPr>
                      <a:r>
                        <a:rPr lang="en-US" sz="2000">
                          <a:solidFill>
                            <a:srgbClr val="333333"/>
                          </a:solidFill>
                          <a:highlight>
                            <a:srgbClr val="F3F3F3"/>
                          </a:highlight>
                        </a:rPr>
                        <a:t>The inertial and video data are captured simultaneously via a wearable inertial sensor and a video camera, which are turned into 2D and 3D images</a:t>
                      </a:r>
                      <a:endParaRPr sz="2000">
                        <a:solidFill>
                          <a:srgbClr val="333333"/>
                        </a:solidFill>
                        <a:highlight>
                          <a:srgbClr val="F3F3F3"/>
                        </a:highlight>
                      </a:endParaRPr>
                    </a:p>
                    <a:p>
                      <a:pPr marL="457200" lvl="0" indent="-355600" algn="l" rtl="0">
                        <a:lnSpc>
                          <a:spcPct val="115000"/>
                        </a:lnSpc>
                        <a:spcBef>
                          <a:spcPts val="0"/>
                        </a:spcBef>
                        <a:spcAft>
                          <a:spcPts val="0"/>
                        </a:spcAft>
                        <a:buSzPts val="2000"/>
                        <a:buChar char="●"/>
                      </a:pPr>
                      <a:r>
                        <a:rPr lang="en-US" sz="2000">
                          <a:solidFill>
                            <a:srgbClr val="333333"/>
                          </a:solidFill>
                          <a:highlight>
                            <a:srgbClr val="F3F3F3"/>
                          </a:highlight>
                        </a:rPr>
                        <a:t>These images are then fed into a 2D and a 3D CNN with their decisions fused in order to detect and recognize a specified set of actions of interest from continuous action streams</a:t>
                      </a:r>
                      <a:endParaRPr sz="2000">
                        <a:highlight>
                          <a:srgbClr val="F3F3F3"/>
                        </a:highlight>
                      </a:endParaRPr>
                    </a:p>
                  </a:txBody>
                  <a:tcPr marL="91425" marR="91425" marT="91425" marB="91425">
                    <a:solidFill>
                      <a:srgbClr val="EFEFEF"/>
                    </a:solidFill>
                  </a:tcPr>
                </a:tc>
                <a:tc>
                  <a:txBody>
                    <a:bodyPr/>
                    <a:lstStyle/>
                    <a:p>
                      <a:pPr marL="457200" marR="0" lvl="0" indent="-355600" algn="l" rtl="0">
                        <a:lnSpc>
                          <a:spcPct val="100000"/>
                        </a:lnSpc>
                        <a:spcBef>
                          <a:spcPts val="0"/>
                        </a:spcBef>
                        <a:spcAft>
                          <a:spcPts val="0"/>
                        </a:spcAft>
                        <a:buSzPts val="2000"/>
                        <a:buChar char="●"/>
                      </a:pPr>
                      <a:r>
                        <a:rPr lang="en-US" sz="2000">
                          <a:solidFill>
                            <a:srgbClr val="333333"/>
                          </a:solidFill>
                        </a:rPr>
                        <a:t>Wearable inertial sensors need to be worn on the body.</a:t>
                      </a:r>
                      <a:endParaRPr sz="2000" u="none" strike="noStrike" cap="none"/>
                    </a:p>
                    <a:p>
                      <a:pPr marL="0" marR="0" lvl="0" indent="0" algn="l" rtl="0">
                        <a:lnSpc>
                          <a:spcPct val="100000"/>
                        </a:lnSpc>
                        <a:spcBef>
                          <a:spcPts val="0"/>
                        </a:spcBef>
                        <a:spcAft>
                          <a:spcPts val="0"/>
                        </a:spcAft>
                        <a:buClr>
                          <a:srgbClr val="000000"/>
                        </a:buClr>
                        <a:buSzPts val="2000"/>
                        <a:buFont typeface="Arial"/>
                        <a:buNone/>
                      </a:pPr>
                      <a:endParaRPr sz="2000" u="none" strike="noStrike" cap="none">
                        <a:highlight>
                          <a:schemeClr val="lt2"/>
                        </a:highlight>
                      </a:endParaRPr>
                    </a:p>
                  </a:txBody>
                  <a:tcPr marL="91425" marR="91425" marT="91425" marB="91425">
                    <a:solidFill>
                      <a:srgbClr val="EFEFEF"/>
                    </a:solidFill>
                  </a:tcPr>
                </a:tc>
                <a:extLst>
                  <a:ext uri="{0D108BD9-81ED-4DB2-BD59-A6C34878D82A}">
                    <a16:rowId xmlns:a16="http://schemas.microsoft.com/office/drawing/2014/main" val="10003"/>
                  </a:ext>
                </a:extLst>
              </a:tr>
            </a:tbl>
          </a:graphicData>
        </a:graphic>
      </p:graphicFrame>
      <p:sp>
        <p:nvSpPr>
          <p:cNvPr id="150" name="Google Shape;150;p15"/>
          <p:cNvSpPr txBox="1"/>
          <p:nvPr/>
        </p:nvSpPr>
        <p:spPr>
          <a:xfrm>
            <a:off x="4441325" y="248250"/>
            <a:ext cx="11453100" cy="969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100"/>
              <a:buFont typeface="Arial"/>
              <a:buNone/>
            </a:pPr>
            <a:r>
              <a:rPr lang="en-US" sz="5100" b="0" i="0" u="none" strike="noStrike" cap="none">
                <a:solidFill>
                  <a:srgbClr val="000000"/>
                </a:solidFill>
                <a:latin typeface="Times New Roman"/>
                <a:ea typeface="Times New Roman"/>
                <a:cs typeface="Times New Roman"/>
                <a:sym typeface="Times New Roman"/>
              </a:rPr>
              <a:t>Literature Survey</a:t>
            </a:r>
            <a:endParaRPr sz="51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2251</Words>
  <Application>Microsoft Office PowerPoint</Application>
  <PresentationFormat>Custom</PresentationFormat>
  <Paragraphs>232</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Helvetica Neue</vt:lpstr>
      <vt:lpstr>Playfair Display</vt:lpstr>
      <vt:lpstr>Calibri</vt:lpstr>
      <vt:lpstr>Times New Roman</vt:lpstr>
      <vt:lpstr>5_Office Theme</vt:lpstr>
      <vt:lpstr>2_Office Theme</vt:lpstr>
      <vt:lpstr>PowerPoint Presentation</vt:lpstr>
      <vt:lpstr>Go, change the world</vt:lpstr>
      <vt:lpstr>Identification of Problem and Analysis </vt:lpstr>
      <vt:lpstr>Identification of Problem and Analysis </vt:lpstr>
      <vt:lpstr> Feasibility of Project</vt:lpstr>
      <vt:lpstr>Formulation of Objectives</vt:lpstr>
      <vt:lpstr>Methodology</vt:lpstr>
      <vt:lpstr>Methodology</vt:lpstr>
      <vt:lpstr>Go, change the world</vt:lpstr>
      <vt:lpstr>Go, change the world</vt:lpstr>
      <vt:lpstr>Go, change the world</vt:lpstr>
      <vt:lpstr>Go, change the world</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Mohamed Moin Irfan</cp:lastModifiedBy>
  <cp:revision>2</cp:revision>
  <dcterms:modified xsi:type="dcterms:W3CDTF">2022-08-10T06:56:56Z</dcterms:modified>
</cp:coreProperties>
</file>