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20104100" cy="11309350"/>
  <p:embeddedFontLst>
    <p:embeddedFont>
      <p:font typeface="Calibri" panose="020F0502020204030204" pitchFamily="34" charset="0"/>
      <p:regular r:id="rId20"/>
      <p:bold r:id="rId21"/>
      <p:italic r:id="rId22"/>
      <p:boldItalic r:id="rId23"/>
    </p:embeddedFont>
    <p:embeddedFont>
      <p:font typeface="Helvetica Neue" panose="020B0604020202020204" charset="0"/>
      <p:bold r:id="rId24"/>
      <p:boldItalic r:id="rId25"/>
    </p:embeddedFont>
    <p:embeddedFont>
      <p:font typeface="Playfair Display" panose="000005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0">
          <p15:clr>
            <a:srgbClr val="A4A3A4"/>
          </p15:clr>
        </p15:guide>
        <p15:guide id="2" pos="281">
          <p15:clr>
            <a:srgbClr val="A4A3A4"/>
          </p15:clr>
        </p15:guide>
        <p15:guide id="3" orient="horz" pos="79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743D12F-7383-4B81-A8F4-78B52D705E5F}">
  <a:tblStyle styleId="{5743D12F-7383-4B81-A8F4-78B52D705E5F}"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7" d="100"/>
          <a:sy n="77" d="100"/>
        </p:scale>
        <p:origin x="984" y="138"/>
      </p:cViewPr>
      <p:guideLst>
        <p:guide orient="horz" pos="340"/>
        <p:guide pos="281"/>
        <p:guide orient="horz" pos="79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351350" y="848200"/>
            <a:ext cx="13403400" cy="4241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2010400" y="5371925"/>
            <a:ext cx="16083275" cy="50892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p1:notes"/>
          <p:cNvSpPr>
            <a:spLocks noGrp="1" noRot="1" noChangeAspect="1"/>
          </p:cNvSpPr>
          <p:nvPr>
            <p:ph type="sldImg" idx="2"/>
          </p:nvPr>
        </p:nvSpPr>
        <p:spPr>
          <a:xfrm>
            <a:off x="3351350" y="848200"/>
            <a:ext cx="13403400" cy="4241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36994a4ab5_0_59:notes"/>
          <p:cNvSpPr>
            <a:spLocks noGrp="1" noRot="1" noChangeAspect="1"/>
          </p:cNvSpPr>
          <p:nvPr>
            <p:ph type="sldImg" idx="2"/>
          </p:nvPr>
        </p:nvSpPr>
        <p:spPr>
          <a:xfrm>
            <a:off x="6281738" y="847725"/>
            <a:ext cx="7542212" cy="4241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36994a4ab5_0_59: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36994a4ab5_0_69:notes"/>
          <p:cNvSpPr>
            <a:spLocks noGrp="1" noRot="1" noChangeAspect="1"/>
          </p:cNvSpPr>
          <p:nvPr>
            <p:ph type="sldImg" idx="2"/>
          </p:nvPr>
        </p:nvSpPr>
        <p:spPr>
          <a:xfrm>
            <a:off x="6281738" y="847725"/>
            <a:ext cx="7542212" cy="4241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36994a4ab5_0_69: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36994a4ab5_0_89:notes"/>
          <p:cNvSpPr>
            <a:spLocks noGrp="1" noRot="1" noChangeAspect="1"/>
          </p:cNvSpPr>
          <p:nvPr>
            <p:ph type="sldImg" idx="2"/>
          </p:nvPr>
        </p:nvSpPr>
        <p:spPr>
          <a:xfrm>
            <a:off x="6281738" y="847725"/>
            <a:ext cx="7542212" cy="4241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36994a4ab5_0_89: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3e4f6f0e3b_0_0:notes"/>
          <p:cNvSpPr>
            <a:spLocks noGrp="1" noRot="1" noChangeAspect="1"/>
          </p:cNvSpPr>
          <p:nvPr>
            <p:ph type="sldImg" idx="2"/>
          </p:nvPr>
        </p:nvSpPr>
        <p:spPr>
          <a:xfrm>
            <a:off x="3351350" y="848200"/>
            <a:ext cx="13403400" cy="4241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3e4f6f0e3b_0_0: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3e4f6f0e3b_0_7:notes"/>
          <p:cNvSpPr>
            <a:spLocks noGrp="1" noRot="1" noChangeAspect="1"/>
          </p:cNvSpPr>
          <p:nvPr>
            <p:ph type="sldImg" idx="2"/>
          </p:nvPr>
        </p:nvSpPr>
        <p:spPr>
          <a:xfrm>
            <a:off x="3351350" y="848200"/>
            <a:ext cx="13403400" cy="4241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3e4f6f0e3b_0_7: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3e4f6f0e3b_0_17:notes"/>
          <p:cNvSpPr>
            <a:spLocks noGrp="1" noRot="1" noChangeAspect="1"/>
          </p:cNvSpPr>
          <p:nvPr>
            <p:ph type="sldImg" idx="2"/>
          </p:nvPr>
        </p:nvSpPr>
        <p:spPr>
          <a:xfrm>
            <a:off x="3351350" y="848200"/>
            <a:ext cx="13403400" cy="4241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3e4f6f0e3b_0_17: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36994a4ab5_0_5:notes"/>
          <p:cNvSpPr>
            <a:spLocks noGrp="1" noRot="1" noChangeAspect="1"/>
          </p:cNvSpPr>
          <p:nvPr>
            <p:ph type="sldImg" idx="2"/>
          </p:nvPr>
        </p:nvSpPr>
        <p:spPr>
          <a:xfrm>
            <a:off x="3351350" y="848200"/>
            <a:ext cx="13403400" cy="4241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36994a4ab5_0_5: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36994a4ab5_0_0:notes"/>
          <p:cNvSpPr>
            <a:spLocks noGrp="1" noRot="1" noChangeAspect="1"/>
          </p:cNvSpPr>
          <p:nvPr>
            <p:ph type="sldImg" idx="2"/>
          </p:nvPr>
        </p:nvSpPr>
        <p:spPr>
          <a:xfrm>
            <a:off x="3351350" y="848200"/>
            <a:ext cx="13403400" cy="4241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36994a4ab5_0_0: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2: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 name="Google Shape;77;p2:notes"/>
          <p:cNvSpPr>
            <a:spLocks noGrp="1" noRot="1" noChangeAspect="1"/>
          </p:cNvSpPr>
          <p:nvPr>
            <p:ph type="sldImg" idx="2"/>
          </p:nvPr>
        </p:nvSpPr>
        <p:spPr>
          <a:xfrm>
            <a:off x="3351350" y="848200"/>
            <a:ext cx="13403400" cy="4241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39ed6bf67c_0_229:notes"/>
          <p:cNvSpPr>
            <a:spLocks noGrp="1" noRot="1" noChangeAspect="1"/>
          </p:cNvSpPr>
          <p:nvPr>
            <p:ph type="sldImg" idx="2"/>
          </p:nvPr>
        </p:nvSpPr>
        <p:spPr>
          <a:xfrm>
            <a:off x="6281738" y="847725"/>
            <a:ext cx="7542212" cy="4241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39ed6bf67c_0_229: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39ed6bf67c_0_234:notes"/>
          <p:cNvSpPr>
            <a:spLocks noGrp="1" noRot="1" noChangeAspect="1"/>
          </p:cNvSpPr>
          <p:nvPr>
            <p:ph type="sldImg" idx="2"/>
          </p:nvPr>
        </p:nvSpPr>
        <p:spPr>
          <a:xfrm>
            <a:off x="3351350" y="848200"/>
            <a:ext cx="13403400" cy="4241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39ed6bf67c_0_234: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36994a4ab5_0_99:notes"/>
          <p:cNvSpPr>
            <a:spLocks noGrp="1" noRot="1" noChangeAspect="1"/>
          </p:cNvSpPr>
          <p:nvPr>
            <p:ph type="sldImg" idx="2"/>
          </p:nvPr>
        </p:nvSpPr>
        <p:spPr>
          <a:xfrm>
            <a:off x="3351350" y="848200"/>
            <a:ext cx="13403400" cy="4241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36994a4ab5_0_99: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36994a4ab5_0_106:notes"/>
          <p:cNvSpPr>
            <a:spLocks noGrp="1" noRot="1" noChangeAspect="1"/>
          </p:cNvSpPr>
          <p:nvPr>
            <p:ph type="sldImg" idx="2"/>
          </p:nvPr>
        </p:nvSpPr>
        <p:spPr>
          <a:xfrm>
            <a:off x="6281738" y="847725"/>
            <a:ext cx="7542212" cy="4241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36994a4ab5_0_106: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39ed6bf67c_0_239:notes"/>
          <p:cNvSpPr>
            <a:spLocks noGrp="1" noRot="1" noChangeAspect="1"/>
          </p:cNvSpPr>
          <p:nvPr>
            <p:ph type="sldImg" idx="2"/>
          </p:nvPr>
        </p:nvSpPr>
        <p:spPr>
          <a:xfrm>
            <a:off x="3351350" y="848200"/>
            <a:ext cx="13403400" cy="4241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39ed6bf67c_0_239: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f475f04192_0_0:notes"/>
          <p:cNvSpPr>
            <a:spLocks noGrp="1" noRot="1" noChangeAspect="1"/>
          </p:cNvSpPr>
          <p:nvPr>
            <p:ph type="sldImg" idx="2"/>
          </p:nvPr>
        </p:nvSpPr>
        <p:spPr>
          <a:xfrm>
            <a:off x="6281738" y="847725"/>
            <a:ext cx="7542212" cy="4241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f475f04192_0_0: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36994a4ab5_0_49:notes"/>
          <p:cNvSpPr>
            <a:spLocks noGrp="1" noRot="1" noChangeAspect="1"/>
          </p:cNvSpPr>
          <p:nvPr>
            <p:ph type="sldImg" idx="2"/>
          </p:nvPr>
        </p:nvSpPr>
        <p:spPr>
          <a:xfrm>
            <a:off x="6281738" y="847725"/>
            <a:ext cx="7542212" cy="4241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36994a4ab5_0_49: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obj">
  <p:cSld name="OBJECT">
    <p:spTree>
      <p:nvGrpSpPr>
        <p:cNvPr id="1"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chemeClr val="lt1">
              <a:alpha val="98820"/>
            </a:schemeClr>
          </a:solidFill>
          <a:ln w="38100" cap="flat" cmpd="sng">
            <a:solidFill>
              <a:srgbClr val="00589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2" name="Google Shape;52;p13"/>
          <p:cNvSpPr/>
          <p:nvPr/>
        </p:nvSpPr>
        <p:spPr>
          <a:xfrm>
            <a:off x="-2888" y="7220"/>
            <a:ext cx="4257387" cy="2939564"/>
          </a:xfrm>
          <a:custGeom>
            <a:avLst/>
            <a:gdLst/>
            <a:ahLst/>
            <a:cxnLst/>
            <a:rect l="l" t="t" r="r" b="b"/>
            <a:pathLst>
              <a:path w="7436484" h="5134610" extrusionOk="0">
                <a:moveTo>
                  <a:pt x="7435941" y="0"/>
                </a:moveTo>
                <a:lnTo>
                  <a:pt x="0" y="0"/>
                </a:lnTo>
                <a:lnTo>
                  <a:pt x="0" y="5134513"/>
                </a:lnTo>
                <a:lnTo>
                  <a:pt x="7435941" y="0"/>
                </a:lnTo>
                <a:close/>
              </a:path>
            </a:pathLst>
          </a:custGeom>
          <a:solidFill>
            <a:srgbClr val="00589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13"/>
          <p:cNvSpPr/>
          <p:nvPr/>
        </p:nvSpPr>
        <p:spPr>
          <a:xfrm>
            <a:off x="214448" y="189163"/>
            <a:ext cx="839700" cy="8376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 name="Google Shape;54;p13"/>
          <p:cNvSpPr txBox="1"/>
          <p:nvPr/>
        </p:nvSpPr>
        <p:spPr>
          <a:xfrm>
            <a:off x="1140834" y="327786"/>
            <a:ext cx="1732800" cy="545700"/>
          </a:xfrm>
          <a:prstGeom prst="rect">
            <a:avLst/>
          </a:prstGeom>
          <a:noFill/>
          <a:ln>
            <a:noFill/>
          </a:ln>
        </p:spPr>
        <p:txBody>
          <a:bodyPr spcFirstLastPara="1" wrap="square" lIns="0" tIns="6050" rIns="0" bIns="0" anchor="t" anchorCtr="0">
            <a:noAutofit/>
          </a:bodyPr>
          <a:lstStyle/>
          <a:p>
            <a:pPr marL="5775" marR="0" lvl="0" indent="0" algn="l" rtl="0">
              <a:lnSpc>
                <a:spcPct val="100000"/>
              </a:lnSpc>
              <a:spcBef>
                <a:spcPts val="0"/>
              </a:spcBef>
              <a:spcAft>
                <a:spcPts val="0"/>
              </a:spcAft>
              <a:buNone/>
            </a:pPr>
            <a:r>
              <a:rPr lang="en-IN" sz="1933" b="1">
                <a:solidFill>
                  <a:srgbClr val="FFFFFF"/>
                </a:solidFill>
                <a:latin typeface="Helvetica Neue"/>
                <a:ea typeface="Helvetica Neue"/>
                <a:cs typeface="Helvetica Neue"/>
                <a:sym typeface="Helvetica Neue"/>
              </a:rPr>
              <a:t>RV College of </a:t>
            </a:r>
            <a:endParaRPr/>
          </a:p>
          <a:p>
            <a:pPr marL="5775" marR="0" lvl="0" indent="0" algn="l" rtl="0">
              <a:lnSpc>
                <a:spcPct val="100000"/>
              </a:lnSpc>
              <a:spcBef>
                <a:spcPts val="0"/>
              </a:spcBef>
              <a:spcAft>
                <a:spcPts val="0"/>
              </a:spcAft>
              <a:buNone/>
            </a:pPr>
            <a:r>
              <a:rPr lang="en-IN" sz="1933" b="1">
                <a:solidFill>
                  <a:srgbClr val="FFFFFF"/>
                </a:solidFill>
                <a:latin typeface="Helvetica Neue"/>
                <a:ea typeface="Helvetica Neue"/>
                <a:cs typeface="Helvetica Neue"/>
                <a:sym typeface="Helvetica Neue"/>
              </a:rPr>
              <a:t>Engineering</a:t>
            </a:r>
            <a:endParaRPr sz="1933" b="1">
              <a:solidFill>
                <a:schemeClr val="dk1"/>
              </a:solidFill>
              <a:latin typeface="Helvetica Neue"/>
              <a:ea typeface="Helvetica Neue"/>
              <a:cs typeface="Helvetica Neue"/>
              <a:sym typeface="Helvetica Neue"/>
            </a:endParaRPr>
          </a:p>
        </p:txBody>
      </p:sp>
      <p:sp>
        <p:nvSpPr>
          <p:cNvPr id="55" name="Google Shape;55;p13"/>
          <p:cNvSpPr txBox="1"/>
          <p:nvPr/>
        </p:nvSpPr>
        <p:spPr>
          <a:xfrm>
            <a:off x="7330941" y="185554"/>
            <a:ext cx="1548900" cy="215700"/>
          </a:xfrm>
          <a:prstGeom prst="rect">
            <a:avLst/>
          </a:prstGeom>
          <a:noFill/>
          <a:ln>
            <a:noFill/>
          </a:ln>
        </p:spPr>
        <p:txBody>
          <a:bodyPr spcFirstLastPara="1" wrap="square" lIns="0" tIns="5775" rIns="0" bIns="0" anchor="t" anchorCtr="0">
            <a:noAutofit/>
          </a:bodyPr>
          <a:lstStyle/>
          <a:p>
            <a:pPr marL="5775" marR="0" lvl="0" indent="0" algn="l" rtl="0">
              <a:spcBef>
                <a:spcPts val="0"/>
              </a:spcBef>
              <a:spcAft>
                <a:spcPts val="0"/>
              </a:spcAft>
              <a:buNone/>
            </a:pPr>
            <a:r>
              <a:rPr lang="en-IN" sz="1364" i="1">
                <a:solidFill>
                  <a:srgbClr val="422C75"/>
                </a:solidFill>
                <a:latin typeface="Playfair Display"/>
                <a:ea typeface="Playfair Display"/>
                <a:cs typeface="Playfair Display"/>
                <a:sym typeface="Playfair Display"/>
              </a:rPr>
              <a:t>Go, change the world</a:t>
            </a:r>
            <a:endParaRPr sz="1364">
              <a:solidFill>
                <a:schemeClr val="dk1"/>
              </a:solidFill>
              <a:latin typeface="Playfair Display"/>
              <a:ea typeface="Playfair Display"/>
              <a:cs typeface="Playfair Display"/>
              <a:sym typeface="Playfair Display"/>
            </a:endParaRPr>
          </a:p>
        </p:txBody>
      </p:sp>
      <p:sp>
        <p:nvSpPr>
          <p:cNvPr id="56" name="Google Shape;56;p13"/>
          <p:cNvSpPr txBox="1">
            <a:spLocks noGrp="1"/>
          </p:cNvSpPr>
          <p:nvPr>
            <p:ph type="ctrTitle"/>
          </p:nvPr>
        </p:nvSpPr>
        <p:spPr>
          <a:xfrm>
            <a:off x="2457847" y="1456960"/>
            <a:ext cx="6229200" cy="1340100"/>
          </a:xfrm>
          <a:prstGeom prst="rect">
            <a:avLst/>
          </a:prstGeom>
          <a:noFill/>
          <a:ln>
            <a:noFill/>
          </a:ln>
        </p:spPr>
        <p:txBody>
          <a:bodyPr spcFirstLastPara="1" wrap="square" lIns="0" tIns="0" rIns="0" bIns="0" anchor="t" anchorCtr="0">
            <a:normAutofit/>
          </a:bodyPr>
          <a:lstStyle>
            <a:lvl1pPr lvl="0" algn="ctr" rtl="0">
              <a:spcBef>
                <a:spcPts val="0"/>
              </a:spcBef>
              <a:spcAft>
                <a:spcPts val="0"/>
              </a:spcAft>
              <a:buSzPts val="2800"/>
              <a:buNone/>
              <a:defRPr sz="2800" b="1">
                <a:solidFill>
                  <a:srgbClr val="005893"/>
                </a:solidFill>
                <a:latin typeface="Times New Roman"/>
                <a:ea typeface="Times New Roman"/>
                <a:cs typeface="Times New Roman"/>
                <a:sym typeface="Times New Roman"/>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7" name="Google Shape;57;p13"/>
          <p:cNvSpPr txBox="1">
            <a:spLocks noGrp="1"/>
          </p:cNvSpPr>
          <p:nvPr>
            <p:ph type="subTitle" idx="1"/>
          </p:nvPr>
        </p:nvSpPr>
        <p:spPr>
          <a:xfrm>
            <a:off x="1054188" y="2880359"/>
            <a:ext cx="7632900" cy="1746900"/>
          </a:xfrm>
          <a:prstGeom prst="rect">
            <a:avLst/>
          </a:prstGeom>
          <a:noFill/>
          <a:ln>
            <a:noFill/>
          </a:ln>
        </p:spPr>
        <p:txBody>
          <a:bodyPr spcFirstLastPara="1" wrap="square" lIns="0" tIns="0" rIns="0" bIns="0" anchor="t" anchorCtr="0">
            <a:normAutofit/>
          </a:bodyPr>
          <a:lstStyle>
            <a:lvl1pPr lvl="0" algn="l" rtl="0">
              <a:spcBef>
                <a:spcPts val="480"/>
              </a:spcBef>
              <a:spcAft>
                <a:spcPts val="0"/>
              </a:spcAft>
              <a:buSzPts val="1800"/>
              <a:buNone/>
              <a:defRPr sz="2400">
                <a:solidFill>
                  <a:schemeClr val="dk1"/>
                </a:solidFill>
                <a:latin typeface="Times New Roman"/>
                <a:ea typeface="Times New Roman"/>
                <a:cs typeface="Times New Roman"/>
                <a:sym typeface="Times New Roman"/>
              </a:defRPr>
            </a:lvl1pPr>
            <a:lvl2pPr lvl="1" algn="l" rtl="0">
              <a:spcBef>
                <a:spcPts val="360"/>
              </a:spcBef>
              <a:spcAft>
                <a:spcPts val="0"/>
              </a:spcAft>
              <a:buSzPts val="1400"/>
              <a:buNone/>
              <a:defRPr/>
            </a:lvl2pPr>
            <a:lvl3pPr lvl="2" algn="l" rtl="0">
              <a:spcBef>
                <a:spcPts val="360"/>
              </a:spcBef>
              <a:spcAft>
                <a:spcPts val="0"/>
              </a:spcAft>
              <a:buSzPts val="1400"/>
              <a:buNone/>
              <a:defRPr/>
            </a:lvl3pPr>
            <a:lvl4pPr lvl="3" algn="l" rtl="0">
              <a:spcBef>
                <a:spcPts val="360"/>
              </a:spcBef>
              <a:spcAft>
                <a:spcPts val="0"/>
              </a:spcAft>
              <a:buSzPts val="1400"/>
              <a:buNone/>
              <a:defRPr/>
            </a:lvl4pPr>
            <a:lvl5pPr lvl="4" algn="l" rtl="0">
              <a:spcBef>
                <a:spcPts val="360"/>
              </a:spcBef>
              <a:spcAft>
                <a:spcPts val="0"/>
              </a:spcAft>
              <a:buSzPts val="1400"/>
              <a:buNone/>
              <a:defRPr/>
            </a:lvl5pPr>
            <a:lvl6pPr lvl="5" algn="l" rtl="0">
              <a:spcBef>
                <a:spcPts val="0"/>
              </a:spcBef>
              <a:spcAft>
                <a:spcPts val="0"/>
              </a:spcAft>
              <a:buSzPts val="1400"/>
              <a:buNone/>
              <a:defRPr/>
            </a:lvl6pPr>
            <a:lvl7pPr lvl="6" algn="l" rtl="0">
              <a:spcBef>
                <a:spcPts val="1200"/>
              </a:spcBef>
              <a:spcAft>
                <a:spcPts val="0"/>
              </a:spcAft>
              <a:buSzPts val="1400"/>
              <a:buNone/>
              <a:defRPr/>
            </a:lvl7pPr>
            <a:lvl8pPr lvl="7" algn="l" rtl="0">
              <a:spcBef>
                <a:spcPts val="1200"/>
              </a:spcBef>
              <a:spcAft>
                <a:spcPts val="0"/>
              </a:spcAft>
              <a:buSzPts val="1400"/>
              <a:buNone/>
              <a:defRPr/>
            </a:lvl8pPr>
            <a:lvl9pPr lvl="8" algn="l" rtl="0">
              <a:spcBef>
                <a:spcPts val="1200"/>
              </a:spcBef>
              <a:spcAft>
                <a:spcPts val="1200"/>
              </a:spcAft>
              <a:buSzPts val="1400"/>
              <a:buNone/>
              <a:defRPr/>
            </a:lvl9pPr>
          </a:lstStyle>
          <a:p>
            <a:endParaRPr/>
          </a:p>
        </p:txBody>
      </p:sp>
      <p:sp>
        <p:nvSpPr>
          <p:cNvPr id="58" name="Google Shape;58;p13"/>
          <p:cNvSpPr/>
          <p:nvPr/>
        </p:nvSpPr>
        <p:spPr>
          <a:xfrm>
            <a:off x="2548824" y="684121"/>
            <a:ext cx="66300" cy="6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spTree>
      <p:nvGrpSpPr>
        <p:cNvPr id="1" name="Shape 59"/>
        <p:cNvGrpSpPr/>
        <p:nvPr/>
      </p:nvGrpSpPr>
      <p:grpSpPr>
        <a:xfrm>
          <a:off x="0" y="0"/>
          <a:ext cx="0" cy="0"/>
          <a:chOff x="0" y="0"/>
          <a:chExt cx="0" cy="0"/>
        </a:xfrm>
      </p:grpSpPr>
      <p:sp>
        <p:nvSpPr>
          <p:cNvPr id="60" name="Google Shape;60;p14"/>
          <p:cNvSpPr/>
          <p:nvPr/>
        </p:nvSpPr>
        <p:spPr>
          <a:xfrm>
            <a:off x="0" y="0"/>
            <a:ext cx="9144000" cy="5143500"/>
          </a:xfrm>
          <a:prstGeom prst="rect">
            <a:avLst/>
          </a:prstGeom>
          <a:solidFill>
            <a:schemeClr val="lt1">
              <a:alpha val="98820"/>
            </a:schemeClr>
          </a:solidFill>
          <a:ln w="38100" cap="flat" cmpd="sng">
            <a:solidFill>
              <a:srgbClr val="00589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681748"/>
              </a:solidFill>
              <a:latin typeface="Calibri"/>
              <a:ea typeface="Calibri"/>
              <a:cs typeface="Calibri"/>
              <a:sym typeface="Calibri"/>
            </a:endParaRPr>
          </a:p>
        </p:txBody>
      </p:sp>
      <p:sp>
        <p:nvSpPr>
          <p:cNvPr id="61" name="Google Shape;61;p14"/>
          <p:cNvSpPr/>
          <p:nvPr/>
        </p:nvSpPr>
        <p:spPr>
          <a:xfrm>
            <a:off x="458500" y="542219"/>
            <a:ext cx="842996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14"/>
          <p:cNvSpPr/>
          <p:nvPr/>
        </p:nvSpPr>
        <p:spPr>
          <a:xfrm>
            <a:off x="457056" y="137180"/>
            <a:ext cx="321900" cy="3228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14"/>
          <p:cNvSpPr txBox="1"/>
          <p:nvPr/>
        </p:nvSpPr>
        <p:spPr>
          <a:xfrm>
            <a:off x="828898" y="199275"/>
            <a:ext cx="730200" cy="225900"/>
          </a:xfrm>
          <a:prstGeom prst="rect">
            <a:avLst/>
          </a:prstGeom>
          <a:noFill/>
          <a:ln>
            <a:noFill/>
          </a:ln>
        </p:spPr>
        <p:txBody>
          <a:bodyPr spcFirstLastPara="1" wrap="square" lIns="0" tIns="7775" rIns="0" bIns="0" anchor="t" anchorCtr="0">
            <a:noAutofit/>
          </a:bodyPr>
          <a:lstStyle/>
          <a:p>
            <a:pPr marL="5775" marR="0" lvl="0" indent="0" algn="l" rtl="0">
              <a:lnSpc>
                <a:spcPct val="100000"/>
              </a:lnSpc>
              <a:spcBef>
                <a:spcPts val="0"/>
              </a:spcBef>
              <a:spcAft>
                <a:spcPts val="0"/>
              </a:spcAft>
              <a:buNone/>
            </a:pPr>
            <a:r>
              <a:rPr lang="en-IN" sz="728" b="1">
                <a:solidFill>
                  <a:srgbClr val="231F20"/>
                </a:solidFill>
                <a:latin typeface="Helvetica Neue"/>
                <a:ea typeface="Helvetica Neue"/>
                <a:cs typeface="Helvetica Neue"/>
                <a:sym typeface="Helvetica Neue"/>
              </a:rPr>
              <a:t>RV College of</a:t>
            </a:r>
            <a:endParaRPr/>
          </a:p>
          <a:p>
            <a:pPr marL="5775" marR="0" lvl="0" indent="0" algn="l" rtl="0">
              <a:lnSpc>
                <a:spcPct val="100000"/>
              </a:lnSpc>
              <a:spcBef>
                <a:spcPts val="0"/>
              </a:spcBef>
              <a:spcAft>
                <a:spcPts val="0"/>
              </a:spcAft>
              <a:buNone/>
            </a:pPr>
            <a:r>
              <a:rPr lang="en-IN" sz="728" b="1">
                <a:solidFill>
                  <a:srgbClr val="231F20"/>
                </a:solidFill>
                <a:latin typeface="Helvetica Neue"/>
                <a:ea typeface="Helvetica Neue"/>
                <a:cs typeface="Helvetica Neue"/>
                <a:sym typeface="Helvetica Neue"/>
              </a:rPr>
              <a:t>Engineering </a:t>
            </a:r>
            <a:endParaRPr sz="728" b="1">
              <a:solidFill>
                <a:schemeClr val="dk1"/>
              </a:solidFill>
              <a:latin typeface="Helvetica Neue"/>
              <a:ea typeface="Helvetica Neue"/>
              <a:cs typeface="Helvetica Neue"/>
              <a:sym typeface="Helvetica Neue"/>
            </a:endParaRPr>
          </a:p>
        </p:txBody>
      </p:sp>
      <p:sp>
        <p:nvSpPr>
          <p:cNvPr id="64" name="Google Shape;64;p14"/>
          <p:cNvSpPr txBox="1">
            <a:spLocks noGrp="1"/>
          </p:cNvSpPr>
          <p:nvPr>
            <p:ph type="title"/>
          </p:nvPr>
        </p:nvSpPr>
        <p:spPr>
          <a:xfrm>
            <a:off x="1559100" y="127575"/>
            <a:ext cx="5771700" cy="369300"/>
          </a:xfrm>
          <a:prstGeom prst="rect">
            <a:avLst/>
          </a:prstGeom>
          <a:noFill/>
          <a:ln>
            <a:noFill/>
          </a:ln>
        </p:spPr>
        <p:txBody>
          <a:bodyPr spcFirstLastPara="1" wrap="square" lIns="0" tIns="0" rIns="0" bIns="0" anchor="t" anchorCtr="0">
            <a:normAutofit/>
          </a:bodyPr>
          <a:lstStyle>
            <a:lvl1pPr lvl="0" algn="ctr" rtl="0">
              <a:spcBef>
                <a:spcPts val="0"/>
              </a:spcBef>
              <a:spcAft>
                <a:spcPts val="0"/>
              </a:spcAft>
              <a:buSzPts val="2800"/>
              <a:buNone/>
              <a:defRPr sz="2400" b="1">
                <a:solidFill>
                  <a:srgbClr val="005893"/>
                </a:solidFill>
                <a:latin typeface="Times New Roman"/>
                <a:ea typeface="Times New Roman"/>
                <a:cs typeface="Times New Roman"/>
                <a:sym typeface="Times New Roman"/>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5" name="Google Shape;65;p14"/>
          <p:cNvSpPr txBox="1">
            <a:spLocks noGrp="1"/>
          </p:cNvSpPr>
          <p:nvPr>
            <p:ph type="body" idx="1"/>
          </p:nvPr>
        </p:nvSpPr>
        <p:spPr>
          <a:xfrm>
            <a:off x="457050" y="624550"/>
            <a:ext cx="8422800" cy="4215600"/>
          </a:xfrm>
          <a:prstGeom prst="rect">
            <a:avLst/>
          </a:prstGeom>
          <a:noFill/>
          <a:ln>
            <a:noFill/>
          </a:ln>
        </p:spPr>
        <p:txBody>
          <a:bodyPr spcFirstLastPara="1" wrap="square" lIns="0" tIns="0" rIns="0" bIns="0" anchor="t" anchorCtr="0">
            <a:normAutofit/>
          </a:bodyPr>
          <a:lstStyle>
            <a:lvl1pPr marL="457200" lvl="0" indent="-355600" algn="l" rtl="0">
              <a:spcBef>
                <a:spcPts val="400"/>
              </a:spcBef>
              <a:spcAft>
                <a:spcPts val="0"/>
              </a:spcAft>
              <a:buClr>
                <a:schemeClr val="dk1"/>
              </a:buClr>
              <a:buSzPts val="2000"/>
              <a:buFont typeface="Noto Sans Symbols"/>
              <a:buChar char="⮚"/>
              <a:defRPr sz="2000">
                <a:solidFill>
                  <a:schemeClr val="dk1"/>
                </a:solidFill>
                <a:latin typeface="Times New Roman"/>
                <a:ea typeface="Times New Roman"/>
                <a:cs typeface="Times New Roman"/>
                <a:sym typeface="Times New Roman"/>
              </a:defRPr>
            </a:lvl1pPr>
            <a:lvl2pPr marL="914400" lvl="1" indent="-228600" algn="l" rtl="0">
              <a:spcBef>
                <a:spcPts val="360"/>
              </a:spcBef>
              <a:spcAft>
                <a:spcPts val="0"/>
              </a:spcAft>
              <a:buSzPts val="1400"/>
              <a:buFont typeface="Times New Roman"/>
              <a:buNone/>
              <a:defRPr>
                <a:latin typeface="Times New Roman"/>
                <a:ea typeface="Times New Roman"/>
                <a:cs typeface="Times New Roman"/>
                <a:sym typeface="Times New Roman"/>
              </a:defRPr>
            </a:lvl2pPr>
            <a:lvl3pPr marL="1371600" lvl="2" indent="-228600" algn="l" rtl="0">
              <a:spcBef>
                <a:spcPts val="360"/>
              </a:spcBef>
              <a:spcAft>
                <a:spcPts val="0"/>
              </a:spcAft>
              <a:buSzPts val="1400"/>
              <a:buFont typeface="Times New Roman"/>
              <a:buNone/>
              <a:defRPr>
                <a:latin typeface="Times New Roman"/>
                <a:ea typeface="Times New Roman"/>
                <a:cs typeface="Times New Roman"/>
                <a:sym typeface="Times New Roman"/>
              </a:defRPr>
            </a:lvl3pPr>
            <a:lvl4pPr marL="1828800" lvl="3" indent="-228600" algn="l" rtl="0">
              <a:spcBef>
                <a:spcPts val="360"/>
              </a:spcBef>
              <a:spcAft>
                <a:spcPts val="0"/>
              </a:spcAft>
              <a:buSzPts val="1400"/>
              <a:buFont typeface="Times New Roman"/>
              <a:buNone/>
              <a:defRPr>
                <a:latin typeface="Times New Roman"/>
                <a:ea typeface="Times New Roman"/>
                <a:cs typeface="Times New Roman"/>
                <a:sym typeface="Times New Roman"/>
              </a:defRPr>
            </a:lvl4pPr>
            <a:lvl5pPr marL="2286000" lvl="4" indent="-228600" algn="l" rtl="0">
              <a:spcBef>
                <a:spcPts val="360"/>
              </a:spcBef>
              <a:spcAft>
                <a:spcPts val="0"/>
              </a:spcAft>
              <a:buSzPts val="1400"/>
              <a:buFont typeface="Times New Roman"/>
              <a:buNone/>
              <a:defRPr>
                <a:latin typeface="Times New Roman"/>
                <a:ea typeface="Times New Roman"/>
                <a:cs typeface="Times New Roman"/>
                <a:sym typeface="Times New Roman"/>
              </a:defRPr>
            </a:lvl5pPr>
            <a:lvl6pPr marL="2743200" lvl="5" indent="-228600" algn="l" rtl="0">
              <a:spcBef>
                <a:spcPts val="0"/>
              </a:spcBef>
              <a:spcAft>
                <a:spcPts val="0"/>
              </a:spcAft>
              <a:buSzPts val="1400"/>
              <a:buFont typeface="Times New Roman"/>
              <a:buNone/>
              <a:defRPr>
                <a:latin typeface="Times New Roman"/>
                <a:ea typeface="Times New Roman"/>
                <a:cs typeface="Times New Roman"/>
                <a:sym typeface="Times New Roman"/>
              </a:defRPr>
            </a:lvl6pPr>
            <a:lvl7pPr marL="3200400" lvl="6" indent="-228600" algn="l" rtl="0">
              <a:spcBef>
                <a:spcPts val="1200"/>
              </a:spcBef>
              <a:spcAft>
                <a:spcPts val="0"/>
              </a:spcAft>
              <a:buSzPts val="1400"/>
              <a:buFont typeface="Times New Roman"/>
              <a:buNone/>
              <a:defRPr>
                <a:latin typeface="Times New Roman"/>
                <a:ea typeface="Times New Roman"/>
                <a:cs typeface="Times New Roman"/>
                <a:sym typeface="Times New Roman"/>
              </a:defRPr>
            </a:lvl7pPr>
            <a:lvl8pPr marL="3657600" lvl="7" indent="-228600" algn="l" rtl="0">
              <a:spcBef>
                <a:spcPts val="1200"/>
              </a:spcBef>
              <a:spcAft>
                <a:spcPts val="0"/>
              </a:spcAft>
              <a:buSzPts val="1400"/>
              <a:buFont typeface="Times New Roman"/>
              <a:buNone/>
              <a:defRPr>
                <a:latin typeface="Times New Roman"/>
                <a:ea typeface="Times New Roman"/>
                <a:cs typeface="Times New Roman"/>
                <a:sym typeface="Times New Roman"/>
              </a:defRPr>
            </a:lvl8pPr>
            <a:lvl9pPr marL="4114800" lvl="8" indent="-228600" algn="l" rtl="0">
              <a:spcBef>
                <a:spcPts val="1200"/>
              </a:spcBef>
              <a:spcAft>
                <a:spcPts val="1200"/>
              </a:spcAft>
              <a:buSzPts val="1400"/>
              <a:buFont typeface="Times New Roman"/>
              <a:buNone/>
              <a:defRPr>
                <a:latin typeface="Times New Roman"/>
                <a:ea typeface="Times New Roman"/>
                <a:cs typeface="Times New Roman"/>
                <a:sym typeface="Times New Roman"/>
              </a:defRPr>
            </a:lvl9pPr>
          </a:lstStyle>
          <a:p>
            <a:endParaRPr/>
          </a:p>
        </p:txBody>
      </p:sp>
      <p:sp>
        <p:nvSpPr>
          <p:cNvPr id="66" name="Google Shape;66;p14"/>
          <p:cNvSpPr/>
          <p:nvPr/>
        </p:nvSpPr>
        <p:spPr>
          <a:xfrm>
            <a:off x="1372547" y="339427"/>
            <a:ext cx="21844" cy="2730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extrusionOk="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extrusionOk="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 name="Google Shape;67;p14"/>
          <p:cNvSpPr/>
          <p:nvPr/>
        </p:nvSpPr>
        <p:spPr>
          <a:xfrm>
            <a:off x="1358899" y="328501"/>
            <a:ext cx="49167" cy="49168"/>
          </a:xfrm>
          <a:custGeom>
            <a:avLst/>
            <a:gdLst/>
            <a:ahLst/>
            <a:cxnLst/>
            <a:rect l="l" t="t" r="r" b="b"/>
            <a:pathLst>
              <a:path w="56514" h="56515" extrusionOk="0">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extrusionOk="0">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 name="Google Shape;68;p14"/>
          <p:cNvSpPr txBox="1"/>
          <p:nvPr/>
        </p:nvSpPr>
        <p:spPr>
          <a:xfrm>
            <a:off x="7330950" y="185550"/>
            <a:ext cx="1548900" cy="215700"/>
          </a:xfrm>
          <a:prstGeom prst="rect">
            <a:avLst/>
          </a:prstGeom>
          <a:noFill/>
          <a:ln>
            <a:noFill/>
          </a:ln>
        </p:spPr>
        <p:txBody>
          <a:bodyPr spcFirstLastPara="1" wrap="square" lIns="0" tIns="5775" rIns="0" bIns="0" anchor="t" anchorCtr="0">
            <a:noAutofit/>
          </a:bodyPr>
          <a:lstStyle/>
          <a:p>
            <a:pPr marL="5775" marR="0" lvl="0" indent="0" algn="l" rtl="0">
              <a:spcBef>
                <a:spcPts val="0"/>
              </a:spcBef>
              <a:spcAft>
                <a:spcPts val="0"/>
              </a:spcAft>
              <a:buNone/>
            </a:pPr>
            <a:r>
              <a:rPr lang="en-IN" sz="1364" i="1">
                <a:solidFill>
                  <a:srgbClr val="422C75"/>
                </a:solidFill>
                <a:latin typeface="Playfair Display"/>
                <a:ea typeface="Playfair Display"/>
                <a:cs typeface="Playfair Display"/>
                <a:sym typeface="Playfair Display"/>
              </a:rPr>
              <a:t>Go, change the world</a:t>
            </a:r>
            <a:endParaRPr sz="1364">
              <a:solidFill>
                <a:schemeClr val="dk1"/>
              </a:solidFill>
              <a:latin typeface="Playfair Display"/>
              <a:ea typeface="Playfair Display"/>
              <a:cs typeface="Playfair Display"/>
              <a:sym typeface="Playfair Display"/>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ctrTitle"/>
          </p:nvPr>
        </p:nvSpPr>
        <p:spPr>
          <a:xfrm>
            <a:off x="2457847" y="1456960"/>
            <a:ext cx="6229200" cy="1340100"/>
          </a:xfrm>
          <a:prstGeom prst="rect">
            <a:avLst/>
          </a:prstGeom>
          <a:noFill/>
          <a:ln>
            <a:noFill/>
          </a:ln>
        </p:spPr>
        <p:txBody>
          <a:bodyPr spcFirstLastPara="1" wrap="square" lIns="0" tIns="0" rIns="0" bIns="0" anchor="t" anchorCtr="0">
            <a:normAutofit/>
          </a:bodyPr>
          <a:lstStyle/>
          <a:p>
            <a:pPr marL="84531" lvl="0" indent="0" algn="l" rtl="0">
              <a:spcBef>
                <a:spcPts val="0"/>
              </a:spcBef>
              <a:spcAft>
                <a:spcPts val="0"/>
              </a:spcAft>
              <a:buClr>
                <a:schemeClr val="dk1"/>
              </a:buClr>
              <a:buSzPts val="1100"/>
              <a:buFont typeface="Arial"/>
              <a:buNone/>
            </a:pPr>
            <a:r>
              <a:rPr lang="en-IN" sz="3000">
                <a:solidFill>
                  <a:schemeClr val="dk1"/>
                </a:solidFill>
                <a:highlight>
                  <a:srgbClr val="FFFFFF"/>
                </a:highlight>
              </a:rPr>
              <a:t>Predicting stock price by creating a Machine Learning Model</a:t>
            </a:r>
            <a:endParaRPr sz="3000"/>
          </a:p>
        </p:txBody>
      </p:sp>
      <p:sp>
        <p:nvSpPr>
          <p:cNvPr id="74" name="Google Shape;74;p15"/>
          <p:cNvSpPr txBox="1">
            <a:spLocks noGrp="1"/>
          </p:cNvSpPr>
          <p:nvPr>
            <p:ph type="subTitle" idx="1"/>
          </p:nvPr>
        </p:nvSpPr>
        <p:spPr>
          <a:xfrm>
            <a:off x="3154475" y="2952451"/>
            <a:ext cx="5532300" cy="1674900"/>
          </a:xfrm>
          <a:prstGeom prst="rect">
            <a:avLst/>
          </a:prstGeom>
          <a:noFill/>
          <a:ln>
            <a:noFill/>
          </a:ln>
        </p:spPr>
        <p:txBody>
          <a:bodyPr spcFirstLastPara="1" wrap="square" lIns="0" tIns="0" rIns="0" bIns="0" anchor="t" anchorCtr="0">
            <a:normAutofit/>
          </a:bodyPr>
          <a:lstStyle/>
          <a:p>
            <a:pPr marL="155966" lvl="0" indent="-155966" algn="l" rtl="0">
              <a:spcBef>
                <a:spcPts val="0"/>
              </a:spcBef>
              <a:spcAft>
                <a:spcPts val="0"/>
              </a:spcAft>
              <a:buNone/>
            </a:pPr>
            <a:r>
              <a:rPr lang="en-IN"/>
              <a:t>By: </a:t>
            </a:r>
            <a:r>
              <a:rPr lang="en-IN">
                <a:highlight>
                  <a:srgbClr val="FFFFFF"/>
                </a:highlight>
              </a:rPr>
              <a:t>1RV19CS071 Rishabh Khetan</a:t>
            </a:r>
            <a:endParaRPr>
              <a:highlight>
                <a:srgbClr val="FFFFFF"/>
              </a:highlight>
            </a:endParaRPr>
          </a:p>
          <a:p>
            <a:pPr marL="155966" lvl="0" indent="-155966" algn="l" rtl="0">
              <a:spcBef>
                <a:spcPts val="0"/>
              </a:spcBef>
              <a:spcAft>
                <a:spcPts val="0"/>
              </a:spcAft>
              <a:buNone/>
            </a:pPr>
            <a:r>
              <a:rPr lang="en-IN">
                <a:highlight>
                  <a:srgbClr val="FFFFFF"/>
                </a:highlight>
              </a:rPr>
              <a:t>		 1RV19CS089 Mohamed Moin Irfan</a:t>
            </a:r>
            <a:endParaRPr>
              <a:highlight>
                <a:srgbClr val="FFFFFF"/>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p:nvPr/>
        </p:nvSpPr>
        <p:spPr>
          <a:xfrm>
            <a:off x="2220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100" i="0" u="none" strike="noStrike" cap="none">
              <a:solidFill>
                <a:srgbClr val="000000"/>
              </a:solidFill>
              <a:latin typeface="Times New Roman"/>
              <a:ea typeface="Times New Roman"/>
              <a:cs typeface="Times New Roman"/>
              <a:sym typeface="Times New Roman"/>
            </a:endParaRPr>
          </a:p>
        </p:txBody>
      </p:sp>
      <p:sp>
        <p:nvSpPr>
          <p:cNvPr id="135" name="Google Shape;135;p24"/>
          <p:cNvSpPr/>
          <p:nvPr/>
        </p:nvSpPr>
        <p:spPr>
          <a:xfrm>
            <a:off x="2236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100" i="0" u="none" strike="noStrike" cap="none">
              <a:solidFill>
                <a:srgbClr val="000000"/>
              </a:solidFill>
              <a:latin typeface="Times New Roman"/>
              <a:ea typeface="Times New Roman"/>
              <a:cs typeface="Times New Roman"/>
              <a:sym typeface="Times New Roman"/>
            </a:endParaRPr>
          </a:p>
        </p:txBody>
      </p:sp>
      <p:sp>
        <p:nvSpPr>
          <p:cNvPr id="136" name="Google Shape;136;p24"/>
          <p:cNvSpPr txBox="1"/>
          <p:nvPr/>
        </p:nvSpPr>
        <p:spPr>
          <a:xfrm>
            <a:off x="-5957688" y="9238237"/>
            <a:ext cx="4624500" cy="1692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IN" sz="1100" i="0" u="none" strike="noStrike" cap="none">
                <a:solidFill>
                  <a:srgbClr val="898989"/>
                </a:solidFill>
                <a:latin typeface="Times New Roman"/>
                <a:ea typeface="Times New Roman"/>
                <a:cs typeface="Times New Roman"/>
                <a:sym typeface="Times New Roman"/>
              </a:rPr>
              <a:t>*</a:t>
            </a:r>
            <a:endParaRPr sz="1100" i="0" u="none" strike="noStrike" cap="none">
              <a:solidFill>
                <a:srgbClr val="000000"/>
              </a:solidFill>
              <a:latin typeface="Times New Roman"/>
              <a:ea typeface="Times New Roman"/>
              <a:cs typeface="Times New Roman"/>
              <a:sym typeface="Times New Roman"/>
            </a:endParaRPr>
          </a:p>
        </p:txBody>
      </p:sp>
      <p:sp>
        <p:nvSpPr>
          <p:cNvPr id="137" name="Google Shape;137;p24"/>
          <p:cNvSpPr txBox="1"/>
          <p:nvPr/>
        </p:nvSpPr>
        <p:spPr>
          <a:xfrm>
            <a:off x="7512250" y="9238237"/>
            <a:ext cx="4624500" cy="1692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IN" sz="1100" i="0" u="none" strike="noStrike" cap="none">
                <a:solidFill>
                  <a:srgbClr val="898989"/>
                </a:solidFill>
                <a:latin typeface="Times New Roman"/>
                <a:ea typeface="Times New Roman"/>
                <a:cs typeface="Times New Roman"/>
                <a:sym typeface="Times New Roman"/>
              </a:rPr>
              <a:t>10</a:t>
            </a:fld>
            <a:endParaRPr sz="1100" i="0" u="none" strike="noStrike" cap="none">
              <a:solidFill>
                <a:srgbClr val="000000"/>
              </a:solidFill>
              <a:latin typeface="Times New Roman"/>
              <a:ea typeface="Times New Roman"/>
              <a:cs typeface="Times New Roman"/>
              <a:sym typeface="Times New Roman"/>
            </a:endParaRPr>
          </a:p>
        </p:txBody>
      </p:sp>
      <p:sp>
        <p:nvSpPr>
          <p:cNvPr id="138" name="Google Shape;138;p24"/>
          <p:cNvSpPr txBox="1"/>
          <p:nvPr/>
        </p:nvSpPr>
        <p:spPr>
          <a:xfrm>
            <a:off x="242875" y="56550"/>
            <a:ext cx="8527200" cy="554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100"/>
              <a:buFont typeface="Arial"/>
              <a:buNone/>
            </a:pPr>
            <a:r>
              <a:rPr lang="en-IN" sz="2400" i="0" u="none" strike="noStrike" cap="none">
                <a:solidFill>
                  <a:srgbClr val="005893"/>
                </a:solidFill>
                <a:latin typeface="Times New Roman"/>
                <a:ea typeface="Times New Roman"/>
                <a:cs typeface="Times New Roman"/>
                <a:sym typeface="Times New Roman"/>
              </a:rPr>
              <a:t>Literature Survey</a:t>
            </a:r>
            <a:endParaRPr sz="2400" i="0" u="none" strike="noStrike" cap="none">
              <a:solidFill>
                <a:srgbClr val="005893"/>
              </a:solidFill>
              <a:latin typeface="Times New Roman"/>
              <a:ea typeface="Times New Roman"/>
              <a:cs typeface="Times New Roman"/>
              <a:sym typeface="Times New Roman"/>
            </a:endParaRPr>
          </a:p>
        </p:txBody>
      </p:sp>
      <p:graphicFrame>
        <p:nvGraphicFramePr>
          <p:cNvPr id="139" name="Google Shape;139;p24"/>
          <p:cNvGraphicFramePr/>
          <p:nvPr/>
        </p:nvGraphicFramePr>
        <p:xfrm>
          <a:off x="242887" y="985765"/>
          <a:ext cx="8587100" cy="3398410"/>
        </p:xfrm>
        <a:graphic>
          <a:graphicData uri="http://schemas.openxmlformats.org/drawingml/2006/table">
            <a:tbl>
              <a:tblPr>
                <a:noFill/>
                <a:tableStyleId>{5743D12F-7383-4B81-A8F4-78B52D705E5F}</a:tableStyleId>
              </a:tblPr>
              <a:tblGrid>
                <a:gridCol w="1270175">
                  <a:extLst>
                    <a:ext uri="{9D8B030D-6E8A-4147-A177-3AD203B41FA5}">
                      <a16:colId xmlns:a16="http://schemas.microsoft.com/office/drawing/2014/main" val="20000"/>
                    </a:ext>
                  </a:extLst>
                </a:gridCol>
                <a:gridCol w="1507925">
                  <a:extLst>
                    <a:ext uri="{9D8B030D-6E8A-4147-A177-3AD203B41FA5}">
                      <a16:colId xmlns:a16="http://schemas.microsoft.com/office/drawing/2014/main" val="20001"/>
                    </a:ext>
                  </a:extLst>
                </a:gridCol>
                <a:gridCol w="889975">
                  <a:extLst>
                    <a:ext uri="{9D8B030D-6E8A-4147-A177-3AD203B41FA5}">
                      <a16:colId xmlns:a16="http://schemas.microsoft.com/office/drawing/2014/main" val="20002"/>
                    </a:ext>
                  </a:extLst>
                </a:gridCol>
                <a:gridCol w="2728125">
                  <a:extLst>
                    <a:ext uri="{9D8B030D-6E8A-4147-A177-3AD203B41FA5}">
                      <a16:colId xmlns:a16="http://schemas.microsoft.com/office/drawing/2014/main" val="20003"/>
                    </a:ext>
                  </a:extLst>
                </a:gridCol>
                <a:gridCol w="2190900">
                  <a:extLst>
                    <a:ext uri="{9D8B030D-6E8A-4147-A177-3AD203B41FA5}">
                      <a16:colId xmlns:a16="http://schemas.microsoft.com/office/drawing/2014/main" val="20004"/>
                    </a:ext>
                  </a:extLst>
                </a:gridCol>
              </a:tblGrid>
              <a:tr h="560150">
                <a:tc>
                  <a:txBody>
                    <a:bodyPr/>
                    <a:lstStyle/>
                    <a:p>
                      <a:pPr marL="0" marR="0" lvl="0" indent="0" algn="ctr" rtl="0">
                        <a:lnSpc>
                          <a:spcPct val="100000"/>
                        </a:lnSpc>
                        <a:spcBef>
                          <a:spcPts val="0"/>
                        </a:spcBef>
                        <a:spcAft>
                          <a:spcPts val="0"/>
                        </a:spcAft>
                        <a:buClr>
                          <a:srgbClr val="000000"/>
                        </a:buClr>
                        <a:buSzPts val="2700"/>
                        <a:buFont typeface="Arial"/>
                        <a:buNone/>
                      </a:pPr>
                      <a:r>
                        <a:rPr lang="en-IN" sz="1300" b="1" u="none" strike="noStrike" cap="none">
                          <a:latin typeface="Times New Roman"/>
                          <a:ea typeface="Times New Roman"/>
                          <a:cs typeface="Times New Roman"/>
                          <a:sym typeface="Times New Roman"/>
                        </a:rPr>
                        <a:t>Year, Name of the Journal, Conference</a:t>
                      </a:r>
                      <a:endParaRPr sz="1300" b="1" u="none" strike="noStrike" cap="none">
                        <a:latin typeface="Times New Roman"/>
                        <a:ea typeface="Times New Roman"/>
                        <a:cs typeface="Times New Roman"/>
                        <a:sym typeface="Times New Roman"/>
                      </a:endParaRPr>
                    </a:p>
                  </a:txBody>
                  <a:tcPr marL="91425" marR="91425" marT="91425" marB="91425">
                    <a:solidFill>
                      <a:srgbClr val="3C78D8"/>
                    </a:solidFill>
                  </a:tcPr>
                </a:tc>
                <a:tc>
                  <a:txBody>
                    <a:bodyPr/>
                    <a:lstStyle/>
                    <a:p>
                      <a:pPr marL="0" marR="0" lvl="0" indent="0" algn="ctr" rtl="0">
                        <a:lnSpc>
                          <a:spcPct val="100000"/>
                        </a:lnSpc>
                        <a:spcBef>
                          <a:spcPts val="0"/>
                        </a:spcBef>
                        <a:spcAft>
                          <a:spcPts val="0"/>
                        </a:spcAft>
                        <a:buClr>
                          <a:srgbClr val="000000"/>
                        </a:buClr>
                        <a:buSzPts val="2700"/>
                        <a:buFont typeface="Arial"/>
                        <a:buNone/>
                      </a:pPr>
                      <a:r>
                        <a:rPr lang="en-IN" sz="1300" b="1" u="none" strike="noStrike" cap="none">
                          <a:latin typeface="Times New Roman"/>
                          <a:ea typeface="Times New Roman"/>
                          <a:cs typeface="Times New Roman"/>
                          <a:sym typeface="Times New Roman"/>
                        </a:rPr>
                        <a:t>Title of The Paper</a:t>
                      </a:r>
                      <a:endParaRPr sz="1300" b="1" u="none" strike="noStrike" cap="none">
                        <a:latin typeface="Times New Roman"/>
                        <a:ea typeface="Times New Roman"/>
                        <a:cs typeface="Times New Roman"/>
                        <a:sym typeface="Times New Roman"/>
                      </a:endParaRPr>
                    </a:p>
                  </a:txBody>
                  <a:tcPr marL="91425" marR="91425" marT="91425" marB="91425">
                    <a:solidFill>
                      <a:srgbClr val="3C78D8"/>
                    </a:solidFill>
                  </a:tcPr>
                </a:tc>
                <a:tc>
                  <a:txBody>
                    <a:bodyPr/>
                    <a:lstStyle/>
                    <a:p>
                      <a:pPr marL="0" marR="0" lvl="0" indent="0" algn="ctr" rtl="0">
                        <a:lnSpc>
                          <a:spcPct val="100000"/>
                        </a:lnSpc>
                        <a:spcBef>
                          <a:spcPts val="0"/>
                        </a:spcBef>
                        <a:spcAft>
                          <a:spcPts val="0"/>
                        </a:spcAft>
                        <a:buClr>
                          <a:srgbClr val="000000"/>
                        </a:buClr>
                        <a:buSzPts val="2700"/>
                        <a:buFont typeface="Arial"/>
                        <a:buNone/>
                      </a:pPr>
                      <a:r>
                        <a:rPr lang="en-IN" sz="1300" b="1" u="none" strike="noStrike" cap="none">
                          <a:latin typeface="Times New Roman"/>
                          <a:ea typeface="Times New Roman"/>
                          <a:cs typeface="Times New Roman"/>
                          <a:sym typeface="Times New Roman"/>
                        </a:rPr>
                        <a:t>Authors of the Paper</a:t>
                      </a:r>
                      <a:endParaRPr sz="1300" b="1" u="none" strike="noStrike" cap="none">
                        <a:latin typeface="Times New Roman"/>
                        <a:ea typeface="Times New Roman"/>
                        <a:cs typeface="Times New Roman"/>
                        <a:sym typeface="Times New Roman"/>
                      </a:endParaRPr>
                    </a:p>
                  </a:txBody>
                  <a:tcPr marL="91425" marR="91425" marT="91425" marB="91425">
                    <a:solidFill>
                      <a:srgbClr val="3C78D8"/>
                    </a:solidFill>
                  </a:tcPr>
                </a:tc>
                <a:tc>
                  <a:txBody>
                    <a:bodyPr/>
                    <a:lstStyle/>
                    <a:p>
                      <a:pPr marL="179999" marR="0" lvl="0" indent="0" algn="l" rtl="0">
                        <a:lnSpc>
                          <a:spcPct val="100000"/>
                        </a:lnSpc>
                        <a:spcBef>
                          <a:spcPts val="0"/>
                        </a:spcBef>
                        <a:spcAft>
                          <a:spcPts val="0"/>
                        </a:spcAft>
                        <a:buClr>
                          <a:srgbClr val="000000"/>
                        </a:buClr>
                        <a:buSzPts val="2700"/>
                        <a:buFont typeface="Arial"/>
                        <a:buNone/>
                      </a:pPr>
                      <a:r>
                        <a:rPr lang="en-IN" sz="1300" b="1" u="none" strike="noStrike" cap="none">
                          <a:latin typeface="Times New Roman"/>
                          <a:ea typeface="Times New Roman"/>
                          <a:cs typeface="Times New Roman"/>
                          <a:sym typeface="Times New Roman"/>
                        </a:rPr>
                        <a:t>Description of the Paper</a:t>
                      </a:r>
                      <a:endParaRPr sz="1300" b="1" u="none" strike="noStrike" cap="none">
                        <a:latin typeface="Times New Roman"/>
                        <a:ea typeface="Times New Roman"/>
                        <a:cs typeface="Times New Roman"/>
                        <a:sym typeface="Times New Roman"/>
                      </a:endParaRPr>
                    </a:p>
                  </a:txBody>
                  <a:tcPr marL="91425" marR="91425" marT="91425" marB="91425">
                    <a:solidFill>
                      <a:srgbClr val="3C78D8"/>
                    </a:solidFill>
                  </a:tcPr>
                </a:tc>
                <a:tc>
                  <a:txBody>
                    <a:bodyPr/>
                    <a:lstStyle/>
                    <a:p>
                      <a:pPr marL="0" marR="0" lvl="0" indent="0" algn="ctr" rtl="0">
                        <a:lnSpc>
                          <a:spcPct val="100000"/>
                        </a:lnSpc>
                        <a:spcBef>
                          <a:spcPts val="0"/>
                        </a:spcBef>
                        <a:spcAft>
                          <a:spcPts val="0"/>
                        </a:spcAft>
                        <a:buClr>
                          <a:srgbClr val="000000"/>
                        </a:buClr>
                        <a:buSzPts val="2700"/>
                        <a:buFont typeface="Arial"/>
                        <a:buNone/>
                      </a:pPr>
                      <a:r>
                        <a:rPr lang="en-IN" sz="1300" b="1" u="none" strike="noStrike" cap="none">
                          <a:latin typeface="Times New Roman"/>
                          <a:ea typeface="Times New Roman"/>
                          <a:cs typeface="Times New Roman"/>
                          <a:sym typeface="Times New Roman"/>
                        </a:rPr>
                        <a:t>Limitations of the Paper/ Future Work</a:t>
                      </a:r>
                      <a:endParaRPr sz="1300" b="1" u="none" strike="noStrike" cap="none">
                        <a:latin typeface="Times New Roman"/>
                        <a:ea typeface="Times New Roman"/>
                        <a:cs typeface="Times New Roman"/>
                        <a:sym typeface="Times New Roman"/>
                      </a:endParaRPr>
                    </a:p>
                  </a:txBody>
                  <a:tcPr marL="91425" marR="91425" marT="91425" marB="91425">
                    <a:solidFill>
                      <a:srgbClr val="3C78D8"/>
                    </a:solidFill>
                  </a:tcPr>
                </a:tc>
                <a:extLst>
                  <a:ext uri="{0D108BD9-81ED-4DB2-BD59-A6C34878D82A}">
                    <a16:rowId xmlns:a16="http://schemas.microsoft.com/office/drawing/2014/main" val="10000"/>
                  </a:ext>
                </a:extLst>
              </a:tr>
              <a:tr h="2621200">
                <a:tc>
                  <a:txBody>
                    <a:bodyPr/>
                    <a:lstStyle/>
                    <a:p>
                      <a:pPr marL="0" lvl="0" indent="0" algn="l" rtl="0">
                        <a:spcBef>
                          <a:spcPts val="0"/>
                        </a:spcBef>
                        <a:spcAft>
                          <a:spcPts val="0"/>
                        </a:spcAft>
                        <a:buClr>
                          <a:schemeClr val="dk1"/>
                        </a:buClr>
                        <a:buSzPts val="2000"/>
                        <a:buFont typeface="Arial"/>
                        <a:buNone/>
                      </a:pPr>
                      <a:r>
                        <a:rPr lang="en-IN" sz="1000">
                          <a:solidFill>
                            <a:srgbClr val="333333"/>
                          </a:solidFill>
                          <a:highlight>
                            <a:schemeClr val="lt1"/>
                          </a:highlight>
                          <a:latin typeface="Times New Roman"/>
                          <a:ea typeface="Times New Roman"/>
                          <a:cs typeface="Times New Roman"/>
                          <a:sym typeface="Times New Roman"/>
                        </a:rPr>
                        <a:t>2018 International Conference on Smart City and Emerging Technology (ICSCET)</a:t>
                      </a:r>
                      <a:endParaRPr sz="10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1000">
                        <a:solidFill>
                          <a:srgbClr val="333333"/>
                        </a:solidFill>
                        <a:highlight>
                          <a:srgbClr val="FFFFFF"/>
                        </a:highlight>
                        <a:latin typeface="Times New Roman"/>
                        <a:ea typeface="Times New Roman"/>
                        <a:cs typeface="Times New Roman"/>
                        <a:sym typeface="Times New Roman"/>
                      </a:endParaRPr>
                    </a:p>
                  </a:txBody>
                  <a:tcPr marL="91425" marR="91425" marT="91425" marB="91425">
                    <a:solidFill>
                      <a:srgbClr val="EFEFEF"/>
                    </a:solidFill>
                  </a:tcPr>
                </a:tc>
                <a:tc>
                  <a:txBody>
                    <a:bodyPr/>
                    <a:lstStyle/>
                    <a:p>
                      <a:pPr marL="0" lvl="0" indent="0" algn="l" rtl="0">
                        <a:lnSpc>
                          <a:spcPct val="113333"/>
                        </a:lnSpc>
                        <a:spcBef>
                          <a:spcPts val="1400"/>
                        </a:spcBef>
                        <a:spcAft>
                          <a:spcPts val="0"/>
                        </a:spcAft>
                        <a:buClr>
                          <a:schemeClr val="dk1"/>
                        </a:buClr>
                        <a:buSzPts val="1100"/>
                        <a:buFont typeface="Arial"/>
                        <a:buNone/>
                      </a:pPr>
                      <a:r>
                        <a:rPr lang="en-IN" sz="1000">
                          <a:solidFill>
                            <a:srgbClr val="333333"/>
                          </a:solidFill>
                          <a:latin typeface="Times New Roman"/>
                          <a:ea typeface="Times New Roman"/>
                          <a:cs typeface="Times New Roman"/>
                          <a:sym typeface="Times New Roman"/>
                        </a:rPr>
                        <a:t>Stock Market Prediction based on Social Sentiments using Machine Learning </a:t>
                      </a:r>
                      <a:endParaRPr sz="1000">
                        <a:solidFill>
                          <a:srgbClr val="333333"/>
                        </a:solidFill>
                        <a:latin typeface="Times New Roman"/>
                        <a:ea typeface="Times New Roman"/>
                        <a:cs typeface="Times New Roman"/>
                        <a:sym typeface="Times New Roman"/>
                      </a:endParaRPr>
                    </a:p>
                    <a:p>
                      <a:pPr marL="0" lvl="0" indent="0" algn="l" rtl="0">
                        <a:lnSpc>
                          <a:spcPct val="113333"/>
                        </a:lnSpc>
                        <a:spcBef>
                          <a:spcPts val="1700"/>
                        </a:spcBef>
                        <a:spcAft>
                          <a:spcPts val="1700"/>
                        </a:spcAft>
                        <a:buClr>
                          <a:srgbClr val="000000"/>
                        </a:buClr>
                        <a:buSzPts val="1100"/>
                        <a:buFont typeface="Arial"/>
                        <a:buNone/>
                      </a:pPr>
                      <a:endParaRPr sz="1000">
                        <a:solidFill>
                          <a:schemeClr val="dk1"/>
                        </a:solidFill>
                        <a:latin typeface="Times New Roman"/>
                        <a:ea typeface="Times New Roman"/>
                        <a:cs typeface="Times New Roman"/>
                        <a:sym typeface="Times New Roman"/>
                      </a:endParaRPr>
                    </a:p>
                  </a:txBody>
                  <a:tcPr marL="91425" marR="91425" marT="91425" marB="91425">
                    <a:solidFill>
                      <a:srgbClr val="EFEFEF"/>
                    </a:solidFill>
                  </a:tcPr>
                </a:tc>
                <a:tc>
                  <a:txBody>
                    <a:bodyPr/>
                    <a:lstStyle/>
                    <a:p>
                      <a:pPr marL="0" lvl="0" indent="0" algn="l" rtl="0">
                        <a:spcBef>
                          <a:spcPts val="0"/>
                        </a:spcBef>
                        <a:spcAft>
                          <a:spcPts val="0"/>
                        </a:spcAft>
                        <a:buClr>
                          <a:schemeClr val="dk1"/>
                        </a:buClr>
                        <a:buSzPts val="2000"/>
                        <a:buFont typeface="Arial"/>
                        <a:buNone/>
                      </a:pPr>
                      <a:r>
                        <a:rPr lang="en-IN" sz="1000">
                          <a:solidFill>
                            <a:schemeClr val="dk1"/>
                          </a:solidFill>
                          <a:latin typeface="Times New Roman"/>
                          <a:ea typeface="Times New Roman"/>
                          <a:cs typeface="Times New Roman"/>
                          <a:sym typeface="Times New Roman"/>
                        </a:rPr>
                        <a:t>Tejas Mankar# , Tushar Hotchandani# , Manish Madhwani# , Akshay Chidrawar# , Lifna C.S$</a:t>
                      </a:r>
                      <a:endParaRPr sz="10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1000">
                        <a:solidFill>
                          <a:schemeClr val="dk1"/>
                        </a:solidFill>
                        <a:latin typeface="Times New Roman"/>
                        <a:ea typeface="Times New Roman"/>
                        <a:cs typeface="Times New Roman"/>
                        <a:sym typeface="Times New Roman"/>
                      </a:endParaRPr>
                    </a:p>
                  </a:txBody>
                  <a:tcPr marL="91425" marR="91425" marT="91425" marB="91425">
                    <a:solidFill>
                      <a:srgbClr val="EFEFEF"/>
                    </a:solidFill>
                  </a:tcPr>
                </a:tc>
                <a:tc>
                  <a:txBody>
                    <a:bodyPr/>
                    <a:lstStyle/>
                    <a:p>
                      <a:pPr marL="269999" marR="0" lvl="0" indent="-292100" algn="just" rtl="0">
                        <a:lnSpc>
                          <a:spcPct val="100000"/>
                        </a:lnSpc>
                        <a:spcBef>
                          <a:spcPts val="0"/>
                        </a:spcBef>
                        <a:spcAft>
                          <a:spcPts val="0"/>
                        </a:spcAft>
                        <a:buClr>
                          <a:schemeClr val="dk1"/>
                        </a:buClr>
                        <a:buSzPts val="1000"/>
                        <a:buFont typeface="Times New Roman"/>
                        <a:buChar char="●"/>
                      </a:pPr>
                      <a:r>
                        <a:rPr lang="en-IN" sz="1000">
                          <a:solidFill>
                            <a:schemeClr val="dk1"/>
                          </a:solidFill>
                          <a:latin typeface="Times New Roman"/>
                          <a:ea typeface="Times New Roman"/>
                          <a:cs typeface="Times New Roman"/>
                          <a:sym typeface="Times New Roman"/>
                        </a:rPr>
                        <a:t> In this paper, the importance of energy auditing and process of energy auditing are  presented  in detail.  A  sincere attempt  has  been  made to  conduct  the Energy  Audit  at  Nandi Institute  of  Technology &amp; Management Sciences, Bangalore, to estimate the Energy consumed in a day, week and month. Identification of areas of energy wastage and estimation of energy saving potential in the Canteen, all Departments and Institute Central Facilities has been made by walk-through energy Audit</a:t>
                      </a:r>
                      <a:endParaRPr sz="1000">
                        <a:solidFill>
                          <a:schemeClr val="dk1"/>
                        </a:solidFill>
                        <a:latin typeface="Times New Roman"/>
                        <a:ea typeface="Times New Roman"/>
                        <a:cs typeface="Times New Roman"/>
                        <a:sym typeface="Times New Roman"/>
                      </a:endParaRPr>
                    </a:p>
                  </a:txBody>
                  <a:tcPr marL="91425" marR="91425" marT="91425" marB="91425">
                    <a:solidFill>
                      <a:srgbClr val="EFEFEF"/>
                    </a:solidFill>
                  </a:tcPr>
                </a:tc>
                <a:tc>
                  <a:txBody>
                    <a:bodyPr/>
                    <a:lstStyle/>
                    <a:p>
                      <a:pPr marL="0" lvl="0" indent="0" algn="l" rtl="0">
                        <a:spcBef>
                          <a:spcPts val="0"/>
                        </a:spcBef>
                        <a:spcAft>
                          <a:spcPts val="0"/>
                        </a:spcAft>
                        <a:buNone/>
                      </a:pPr>
                      <a:endParaRPr sz="1000">
                        <a:solidFill>
                          <a:schemeClr val="dk1"/>
                        </a:solidFill>
                        <a:latin typeface="Times New Roman"/>
                        <a:ea typeface="Times New Roman"/>
                        <a:cs typeface="Times New Roman"/>
                        <a:sym typeface="Times New Roman"/>
                      </a:endParaRPr>
                    </a:p>
                  </a:txBody>
                  <a:tcPr marL="91425" marR="91425" marT="91425" marB="91425">
                    <a:solidFill>
                      <a:srgbClr val="EFEFEF"/>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p:nvPr/>
        </p:nvSpPr>
        <p:spPr>
          <a:xfrm>
            <a:off x="2220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800" i="0" u="none" strike="noStrike" cap="none">
              <a:solidFill>
                <a:srgbClr val="000000"/>
              </a:solidFill>
              <a:latin typeface="Times New Roman"/>
              <a:ea typeface="Times New Roman"/>
              <a:cs typeface="Times New Roman"/>
              <a:sym typeface="Times New Roman"/>
            </a:endParaRPr>
          </a:p>
        </p:txBody>
      </p:sp>
      <p:sp>
        <p:nvSpPr>
          <p:cNvPr id="145" name="Google Shape;145;p25"/>
          <p:cNvSpPr/>
          <p:nvPr/>
        </p:nvSpPr>
        <p:spPr>
          <a:xfrm>
            <a:off x="2236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800" i="0" u="none" strike="noStrike" cap="none">
              <a:solidFill>
                <a:srgbClr val="000000"/>
              </a:solidFill>
              <a:latin typeface="Times New Roman"/>
              <a:ea typeface="Times New Roman"/>
              <a:cs typeface="Times New Roman"/>
              <a:sym typeface="Times New Roman"/>
            </a:endParaRPr>
          </a:p>
        </p:txBody>
      </p:sp>
      <p:sp>
        <p:nvSpPr>
          <p:cNvPr id="146" name="Google Shape;146;p25"/>
          <p:cNvSpPr txBox="1"/>
          <p:nvPr/>
        </p:nvSpPr>
        <p:spPr>
          <a:xfrm>
            <a:off x="-5957688" y="9238237"/>
            <a:ext cx="4624500" cy="1230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IN" sz="800" i="0" u="none" strike="noStrike" cap="none">
                <a:solidFill>
                  <a:srgbClr val="898989"/>
                </a:solidFill>
                <a:latin typeface="Times New Roman"/>
                <a:ea typeface="Times New Roman"/>
                <a:cs typeface="Times New Roman"/>
                <a:sym typeface="Times New Roman"/>
              </a:rPr>
              <a:t>*</a:t>
            </a:r>
            <a:endParaRPr sz="800" i="0" u="none" strike="noStrike" cap="none">
              <a:solidFill>
                <a:srgbClr val="000000"/>
              </a:solidFill>
              <a:latin typeface="Times New Roman"/>
              <a:ea typeface="Times New Roman"/>
              <a:cs typeface="Times New Roman"/>
              <a:sym typeface="Times New Roman"/>
            </a:endParaRPr>
          </a:p>
        </p:txBody>
      </p:sp>
      <p:sp>
        <p:nvSpPr>
          <p:cNvPr id="147" name="Google Shape;147;p25"/>
          <p:cNvSpPr txBox="1"/>
          <p:nvPr/>
        </p:nvSpPr>
        <p:spPr>
          <a:xfrm>
            <a:off x="7512250" y="9238237"/>
            <a:ext cx="4624500" cy="1230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IN" sz="800" i="0" u="none" strike="noStrike" cap="none">
                <a:solidFill>
                  <a:srgbClr val="898989"/>
                </a:solidFill>
                <a:latin typeface="Times New Roman"/>
                <a:ea typeface="Times New Roman"/>
                <a:cs typeface="Times New Roman"/>
                <a:sym typeface="Times New Roman"/>
              </a:rPr>
              <a:t>11</a:t>
            </a:fld>
            <a:endParaRPr sz="800" i="0" u="none" strike="noStrike" cap="none">
              <a:solidFill>
                <a:srgbClr val="000000"/>
              </a:solidFill>
              <a:latin typeface="Times New Roman"/>
              <a:ea typeface="Times New Roman"/>
              <a:cs typeface="Times New Roman"/>
              <a:sym typeface="Times New Roman"/>
            </a:endParaRPr>
          </a:p>
        </p:txBody>
      </p:sp>
      <p:sp>
        <p:nvSpPr>
          <p:cNvPr id="148" name="Google Shape;148;p25"/>
          <p:cNvSpPr txBox="1"/>
          <p:nvPr/>
        </p:nvSpPr>
        <p:spPr>
          <a:xfrm>
            <a:off x="242875" y="56550"/>
            <a:ext cx="8527200" cy="554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100"/>
              <a:buFont typeface="Arial"/>
              <a:buNone/>
            </a:pPr>
            <a:r>
              <a:rPr lang="en-IN" sz="2400" i="0" u="none" strike="noStrike" cap="none">
                <a:solidFill>
                  <a:srgbClr val="005893"/>
                </a:solidFill>
                <a:latin typeface="Times New Roman"/>
                <a:ea typeface="Times New Roman"/>
                <a:cs typeface="Times New Roman"/>
                <a:sym typeface="Times New Roman"/>
              </a:rPr>
              <a:t>Literature Survey</a:t>
            </a:r>
            <a:endParaRPr sz="2400" i="0" u="none" strike="noStrike" cap="none">
              <a:solidFill>
                <a:srgbClr val="005893"/>
              </a:solidFill>
              <a:latin typeface="Times New Roman"/>
              <a:ea typeface="Times New Roman"/>
              <a:cs typeface="Times New Roman"/>
              <a:sym typeface="Times New Roman"/>
            </a:endParaRPr>
          </a:p>
        </p:txBody>
      </p:sp>
      <p:graphicFrame>
        <p:nvGraphicFramePr>
          <p:cNvPr id="149" name="Google Shape;149;p25"/>
          <p:cNvGraphicFramePr/>
          <p:nvPr/>
        </p:nvGraphicFramePr>
        <p:xfrm>
          <a:off x="242887" y="619115"/>
          <a:ext cx="8527200" cy="4149415"/>
        </p:xfrm>
        <a:graphic>
          <a:graphicData uri="http://schemas.openxmlformats.org/drawingml/2006/table">
            <a:tbl>
              <a:tblPr>
                <a:noFill/>
                <a:tableStyleId>{5743D12F-7383-4B81-A8F4-78B52D705E5F}</a:tableStyleId>
              </a:tblPr>
              <a:tblGrid>
                <a:gridCol w="1210275">
                  <a:extLst>
                    <a:ext uri="{9D8B030D-6E8A-4147-A177-3AD203B41FA5}">
                      <a16:colId xmlns:a16="http://schemas.microsoft.com/office/drawing/2014/main" val="20000"/>
                    </a:ext>
                  </a:extLst>
                </a:gridCol>
                <a:gridCol w="1507925">
                  <a:extLst>
                    <a:ext uri="{9D8B030D-6E8A-4147-A177-3AD203B41FA5}">
                      <a16:colId xmlns:a16="http://schemas.microsoft.com/office/drawing/2014/main" val="20001"/>
                    </a:ext>
                  </a:extLst>
                </a:gridCol>
                <a:gridCol w="889975">
                  <a:extLst>
                    <a:ext uri="{9D8B030D-6E8A-4147-A177-3AD203B41FA5}">
                      <a16:colId xmlns:a16="http://schemas.microsoft.com/office/drawing/2014/main" val="20002"/>
                    </a:ext>
                  </a:extLst>
                </a:gridCol>
                <a:gridCol w="2728125">
                  <a:extLst>
                    <a:ext uri="{9D8B030D-6E8A-4147-A177-3AD203B41FA5}">
                      <a16:colId xmlns:a16="http://schemas.microsoft.com/office/drawing/2014/main" val="20003"/>
                    </a:ext>
                  </a:extLst>
                </a:gridCol>
                <a:gridCol w="2190900">
                  <a:extLst>
                    <a:ext uri="{9D8B030D-6E8A-4147-A177-3AD203B41FA5}">
                      <a16:colId xmlns:a16="http://schemas.microsoft.com/office/drawing/2014/main" val="20004"/>
                    </a:ext>
                  </a:extLst>
                </a:gridCol>
              </a:tblGrid>
              <a:tr h="541100">
                <a:tc>
                  <a:txBody>
                    <a:bodyPr/>
                    <a:lstStyle/>
                    <a:p>
                      <a:pPr marL="0" marR="0" lvl="0" indent="0" algn="ctr" rtl="0">
                        <a:lnSpc>
                          <a:spcPct val="100000"/>
                        </a:lnSpc>
                        <a:spcBef>
                          <a:spcPts val="0"/>
                        </a:spcBef>
                        <a:spcAft>
                          <a:spcPts val="0"/>
                        </a:spcAft>
                        <a:buClr>
                          <a:srgbClr val="000000"/>
                        </a:buClr>
                        <a:buSzPts val="2700"/>
                        <a:buFont typeface="Arial"/>
                        <a:buNone/>
                      </a:pPr>
                      <a:r>
                        <a:rPr lang="en-IN" sz="1200" b="1" u="none" strike="noStrike" cap="none">
                          <a:latin typeface="Times New Roman"/>
                          <a:ea typeface="Times New Roman"/>
                          <a:cs typeface="Times New Roman"/>
                          <a:sym typeface="Times New Roman"/>
                        </a:rPr>
                        <a:t>Year, Name of the Journal, Conference</a:t>
                      </a:r>
                      <a:endParaRPr sz="1200" b="1" u="none" strike="noStrike" cap="none">
                        <a:latin typeface="Times New Roman"/>
                        <a:ea typeface="Times New Roman"/>
                        <a:cs typeface="Times New Roman"/>
                        <a:sym typeface="Times New Roman"/>
                      </a:endParaRPr>
                    </a:p>
                  </a:txBody>
                  <a:tcPr marL="91425" marR="91425" marT="91425" marB="91425">
                    <a:solidFill>
                      <a:srgbClr val="3C78D8"/>
                    </a:solidFill>
                  </a:tcPr>
                </a:tc>
                <a:tc>
                  <a:txBody>
                    <a:bodyPr/>
                    <a:lstStyle/>
                    <a:p>
                      <a:pPr marL="0" marR="0" lvl="0" indent="0" algn="ctr" rtl="0">
                        <a:lnSpc>
                          <a:spcPct val="100000"/>
                        </a:lnSpc>
                        <a:spcBef>
                          <a:spcPts val="0"/>
                        </a:spcBef>
                        <a:spcAft>
                          <a:spcPts val="0"/>
                        </a:spcAft>
                        <a:buClr>
                          <a:srgbClr val="000000"/>
                        </a:buClr>
                        <a:buSzPts val="2700"/>
                        <a:buFont typeface="Arial"/>
                        <a:buNone/>
                      </a:pPr>
                      <a:r>
                        <a:rPr lang="en-IN" sz="1200" b="1" u="none" strike="noStrike" cap="none">
                          <a:latin typeface="Times New Roman"/>
                          <a:ea typeface="Times New Roman"/>
                          <a:cs typeface="Times New Roman"/>
                          <a:sym typeface="Times New Roman"/>
                        </a:rPr>
                        <a:t>Title of The Paper</a:t>
                      </a:r>
                      <a:endParaRPr sz="1200" b="1" u="none" strike="noStrike" cap="none">
                        <a:latin typeface="Times New Roman"/>
                        <a:ea typeface="Times New Roman"/>
                        <a:cs typeface="Times New Roman"/>
                        <a:sym typeface="Times New Roman"/>
                      </a:endParaRPr>
                    </a:p>
                  </a:txBody>
                  <a:tcPr marL="91425" marR="91425" marT="91425" marB="91425">
                    <a:solidFill>
                      <a:srgbClr val="3C78D8"/>
                    </a:solidFill>
                  </a:tcPr>
                </a:tc>
                <a:tc>
                  <a:txBody>
                    <a:bodyPr/>
                    <a:lstStyle/>
                    <a:p>
                      <a:pPr marL="0" marR="0" lvl="0" indent="0" algn="ctr" rtl="0">
                        <a:lnSpc>
                          <a:spcPct val="100000"/>
                        </a:lnSpc>
                        <a:spcBef>
                          <a:spcPts val="0"/>
                        </a:spcBef>
                        <a:spcAft>
                          <a:spcPts val="0"/>
                        </a:spcAft>
                        <a:buClr>
                          <a:srgbClr val="000000"/>
                        </a:buClr>
                        <a:buSzPts val="2700"/>
                        <a:buFont typeface="Arial"/>
                        <a:buNone/>
                      </a:pPr>
                      <a:r>
                        <a:rPr lang="en-IN" sz="1200" b="1" u="none" strike="noStrike" cap="none">
                          <a:latin typeface="Times New Roman"/>
                          <a:ea typeface="Times New Roman"/>
                          <a:cs typeface="Times New Roman"/>
                          <a:sym typeface="Times New Roman"/>
                        </a:rPr>
                        <a:t>Authors of the Paper</a:t>
                      </a:r>
                      <a:endParaRPr sz="1200" b="1" u="none" strike="noStrike" cap="none">
                        <a:latin typeface="Times New Roman"/>
                        <a:ea typeface="Times New Roman"/>
                        <a:cs typeface="Times New Roman"/>
                        <a:sym typeface="Times New Roman"/>
                      </a:endParaRPr>
                    </a:p>
                  </a:txBody>
                  <a:tcPr marL="91425" marR="91425" marT="91425" marB="91425">
                    <a:solidFill>
                      <a:srgbClr val="3C78D8"/>
                    </a:solidFill>
                  </a:tcPr>
                </a:tc>
                <a:tc>
                  <a:txBody>
                    <a:bodyPr/>
                    <a:lstStyle/>
                    <a:p>
                      <a:pPr marL="179999" marR="0" lvl="0" indent="0" algn="l" rtl="0">
                        <a:lnSpc>
                          <a:spcPct val="100000"/>
                        </a:lnSpc>
                        <a:spcBef>
                          <a:spcPts val="0"/>
                        </a:spcBef>
                        <a:spcAft>
                          <a:spcPts val="0"/>
                        </a:spcAft>
                        <a:buClr>
                          <a:srgbClr val="000000"/>
                        </a:buClr>
                        <a:buSzPts val="2700"/>
                        <a:buFont typeface="Arial"/>
                        <a:buNone/>
                      </a:pPr>
                      <a:r>
                        <a:rPr lang="en-IN" sz="1200" b="1" u="none" strike="noStrike" cap="none">
                          <a:latin typeface="Times New Roman"/>
                          <a:ea typeface="Times New Roman"/>
                          <a:cs typeface="Times New Roman"/>
                          <a:sym typeface="Times New Roman"/>
                        </a:rPr>
                        <a:t>Description of the Paper</a:t>
                      </a:r>
                      <a:endParaRPr sz="1200" b="1" u="none" strike="noStrike" cap="none">
                        <a:latin typeface="Times New Roman"/>
                        <a:ea typeface="Times New Roman"/>
                        <a:cs typeface="Times New Roman"/>
                        <a:sym typeface="Times New Roman"/>
                      </a:endParaRPr>
                    </a:p>
                  </a:txBody>
                  <a:tcPr marL="91425" marR="91425" marT="91425" marB="91425">
                    <a:solidFill>
                      <a:srgbClr val="3C78D8"/>
                    </a:solidFill>
                  </a:tcPr>
                </a:tc>
                <a:tc>
                  <a:txBody>
                    <a:bodyPr/>
                    <a:lstStyle/>
                    <a:p>
                      <a:pPr marL="0" marR="0" lvl="0" indent="0" algn="ctr" rtl="0">
                        <a:lnSpc>
                          <a:spcPct val="100000"/>
                        </a:lnSpc>
                        <a:spcBef>
                          <a:spcPts val="0"/>
                        </a:spcBef>
                        <a:spcAft>
                          <a:spcPts val="0"/>
                        </a:spcAft>
                        <a:buClr>
                          <a:srgbClr val="000000"/>
                        </a:buClr>
                        <a:buSzPts val="2700"/>
                        <a:buFont typeface="Arial"/>
                        <a:buNone/>
                      </a:pPr>
                      <a:r>
                        <a:rPr lang="en-IN" sz="1200" b="1" u="none" strike="noStrike" cap="none">
                          <a:latin typeface="Times New Roman"/>
                          <a:ea typeface="Times New Roman"/>
                          <a:cs typeface="Times New Roman"/>
                          <a:sym typeface="Times New Roman"/>
                        </a:rPr>
                        <a:t>Limitations of the Paper/ Future Work</a:t>
                      </a:r>
                      <a:endParaRPr sz="1200" b="1" u="none" strike="noStrike" cap="none">
                        <a:latin typeface="Times New Roman"/>
                        <a:ea typeface="Times New Roman"/>
                        <a:cs typeface="Times New Roman"/>
                        <a:sym typeface="Times New Roman"/>
                      </a:endParaRPr>
                    </a:p>
                  </a:txBody>
                  <a:tcPr marL="91425" marR="91425" marT="91425" marB="91425">
                    <a:solidFill>
                      <a:srgbClr val="3C78D8"/>
                    </a:solidFill>
                  </a:tcPr>
                </a:tc>
                <a:extLst>
                  <a:ext uri="{0D108BD9-81ED-4DB2-BD59-A6C34878D82A}">
                    <a16:rowId xmlns:a16="http://schemas.microsoft.com/office/drawing/2014/main" val="10000"/>
                  </a:ext>
                </a:extLst>
              </a:tr>
              <a:tr h="3417925">
                <a:tc>
                  <a:txBody>
                    <a:bodyPr/>
                    <a:lstStyle/>
                    <a:p>
                      <a:pPr marL="0" lvl="0" indent="0" algn="l" rtl="0">
                        <a:spcBef>
                          <a:spcPts val="0"/>
                        </a:spcBef>
                        <a:spcAft>
                          <a:spcPts val="0"/>
                        </a:spcAft>
                        <a:buClr>
                          <a:schemeClr val="dk1"/>
                        </a:buClr>
                        <a:buSzPts val="2000"/>
                        <a:buFont typeface="Arial"/>
                        <a:buNone/>
                      </a:pPr>
                      <a:r>
                        <a:rPr lang="en-IN" sz="1000">
                          <a:solidFill>
                            <a:schemeClr val="dk1"/>
                          </a:solidFill>
                          <a:latin typeface="Times New Roman"/>
                          <a:ea typeface="Times New Roman"/>
                          <a:cs typeface="Times New Roman"/>
                          <a:sym typeface="Times New Roman"/>
                        </a:rPr>
                        <a:t>2018  3rd International Conference On Computer And Information Sciences (ICCOINS)</a:t>
                      </a:r>
                      <a:endParaRPr sz="10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1000" b="1">
                        <a:solidFill>
                          <a:srgbClr val="333333"/>
                        </a:solidFill>
                        <a:highlight>
                          <a:srgbClr val="FFFFFF"/>
                        </a:highlight>
                        <a:latin typeface="Times New Roman"/>
                        <a:ea typeface="Times New Roman"/>
                        <a:cs typeface="Times New Roman"/>
                        <a:sym typeface="Times New Roman"/>
                      </a:endParaRPr>
                    </a:p>
                  </a:txBody>
                  <a:tcPr marL="91425" marR="91425" marT="91425" marB="91425">
                    <a:solidFill>
                      <a:srgbClr val="EFEFEF"/>
                    </a:solidFill>
                  </a:tcPr>
                </a:tc>
                <a:tc>
                  <a:txBody>
                    <a:bodyPr/>
                    <a:lstStyle/>
                    <a:p>
                      <a:pPr marL="0" lvl="0" indent="0" algn="l" rtl="0">
                        <a:spcBef>
                          <a:spcPts val="0"/>
                        </a:spcBef>
                        <a:spcAft>
                          <a:spcPts val="0"/>
                        </a:spcAft>
                        <a:buClr>
                          <a:schemeClr val="dk1"/>
                        </a:buClr>
                        <a:buSzPts val="1100"/>
                        <a:buFont typeface="Arial"/>
                        <a:buNone/>
                      </a:pPr>
                      <a:r>
                        <a:rPr lang="en-IN" sz="1000">
                          <a:solidFill>
                            <a:schemeClr val="dk1"/>
                          </a:solidFill>
                          <a:latin typeface="Times New Roman"/>
                          <a:ea typeface="Times New Roman"/>
                          <a:cs typeface="Times New Roman"/>
                          <a:sym typeface="Times New Roman"/>
                        </a:rPr>
                        <a:t>Stock Market Prediction Using Machine Learning Techniques</a:t>
                      </a:r>
                      <a:endParaRPr sz="1000">
                        <a:solidFill>
                          <a:schemeClr val="dk1"/>
                        </a:solidFill>
                        <a:latin typeface="Times New Roman"/>
                        <a:ea typeface="Times New Roman"/>
                        <a:cs typeface="Times New Roman"/>
                        <a:sym typeface="Times New Roman"/>
                      </a:endParaRPr>
                    </a:p>
                    <a:p>
                      <a:pPr marL="0" lvl="0" indent="0" algn="l" rtl="0">
                        <a:lnSpc>
                          <a:spcPct val="113333"/>
                        </a:lnSpc>
                        <a:spcBef>
                          <a:spcPts val="1400"/>
                        </a:spcBef>
                        <a:spcAft>
                          <a:spcPts val="1700"/>
                        </a:spcAft>
                        <a:buClr>
                          <a:srgbClr val="000000"/>
                        </a:buClr>
                        <a:buSzPts val="1100"/>
                        <a:buFont typeface="Arial"/>
                        <a:buNone/>
                      </a:pPr>
                      <a:endParaRPr sz="800">
                        <a:solidFill>
                          <a:srgbClr val="333333"/>
                        </a:solidFill>
                        <a:latin typeface="Times New Roman"/>
                        <a:ea typeface="Times New Roman"/>
                        <a:cs typeface="Times New Roman"/>
                        <a:sym typeface="Times New Roman"/>
                      </a:endParaRPr>
                    </a:p>
                  </a:txBody>
                  <a:tcPr marL="91425" marR="91425" marT="91425" marB="91425">
                    <a:solidFill>
                      <a:srgbClr val="EFEFEF"/>
                    </a:solidFill>
                  </a:tcPr>
                </a:tc>
                <a:tc>
                  <a:txBody>
                    <a:bodyPr/>
                    <a:lstStyle/>
                    <a:p>
                      <a:pPr marL="0" lvl="0" indent="0" algn="l" rtl="0">
                        <a:spcBef>
                          <a:spcPts val="0"/>
                        </a:spcBef>
                        <a:spcAft>
                          <a:spcPts val="0"/>
                        </a:spcAft>
                        <a:buClr>
                          <a:schemeClr val="dk1"/>
                        </a:buClr>
                        <a:buSzPts val="1100"/>
                        <a:buFont typeface="Arial"/>
                        <a:buNone/>
                      </a:pPr>
                      <a:r>
                        <a:rPr lang="en-IN" sz="900">
                          <a:solidFill>
                            <a:schemeClr val="dk1"/>
                          </a:solidFill>
                          <a:latin typeface="Times New Roman"/>
                          <a:ea typeface="Times New Roman"/>
                          <a:cs typeface="Times New Roman"/>
                          <a:sym typeface="Times New Roman"/>
                        </a:rPr>
                        <a:t>Mehak Usmani1 , Syed Hasan Adil2 , Kamran Raza3 and Syed Saad Azhar Ali</a:t>
                      </a:r>
                      <a:endParaRPr sz="9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2000"/>
                        <a:buFont typeface="Arial"/>
                        <a:buNone/>
                      </a:pPr>
                      <a:endParaRPr sz="9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900">
                        <a:solidFill>
                          <a:schemeClr val="dk1"/>
                        </a:solidFill>
                        <a:latin typeface="Times New Roman"/>
                        <a:ea typeface="Times New Roman"/>
                        <a:cs typeface="Times New Roman"/>
                        <a:sym typeface="Times New Roman"/>
                      </a:endParaRPr>
                    </a:p>
                  </a:txBody>
                  <a:tcPr marL="91425" marR="91425" marT="91425" marB="91425">
                    <a:solidFill>
                      <a:srgbClr val="EFEFEF"/>
                    </a:solidFill>
                  </a:tcPr>
                </a:tc>
                <a:tc>
                  <a:txBody>
                    <a:bodyPr/>
                    <a:lstStyle/>
                    <a:p>
                      <a:pPr marL="269999" lvl="0" indent="-292100" algn="l" rtl="0">
                        <a:spcBef>
                          <a:spcPts val="0"/>
                        </a:spcBef>
                        <a:spcAft>
                          <a:spcPts val="0"/>
                        </a:spcAft>
                        <a:buClr>
                          <a:schemeClr val="dk1"/>
                        </a:buClr>
                        <a:buSzPts val="1000"/>
                        <a:buFont typeface="Times New Roman"/>
                        <a:buChar char="●"/>
                      </a:pPr>
                      <a:r>
                        <a:rPr lang="en-IN" sz="1000">
                          <a:solidFill>
                            <a:schemeClr val="dk1"/>
                          </a:solidFill>
                          <a:latin typeface="Times New Roman"/>
                          <a:ea typeface="Times New Roman"/>
                          <a:cs typeface="Times New Roman"/>
                          <a:sym typeface="Times New Roman"/>
                        </a:rPr>
                        <a:t>The prediction model uses different attributes as an input and predicts market as Positive &amp; Negative. The attributes used in the model includes Oil rates, Gold &amp; Silver rates, Interest rate, Foreign Exchange (FEX) rate, NEWS and social media feed. The old statistical techniques including Simple Moving Average (SMA) and Autoregressive Integrated Moving Average (ARIMA) are also used as input. The machine learning techniques including Single Layer Perceptron (SLP), Multi-Layer Perceptron (MLP), Radial Basis Function (RBF) and Support Vector Machine (SVM) are compared. All these attributes are studied separately also. The algorithm MLP performed best as compared to other techniques. </a:t>
                      </a:r>
                      <a:endParaRPr sz="1000">
                        <a:solidFill>
                          <a:schemeClr val="dk1"/>
                        </a:solidFill>
                        <a:latin typeface="Times New Roman"/>
                        <a:ea typeface="Times New Roman"/>
                        <a:cs typeface="Times New Roman"/>
                        <a:sym typeface="Times New Roman"/>
                      </a:endParaRPr>
                    </a:p>
                    <a:p>
                      <a:pPr marL="914400" marR="0" lvl="0" indent="0" algn="just" rtl="0">
                        <a:lnSpc>
                          <a:spcPct val="100000"/>
                        </a:lnSpc>
                        <a:spcBef>
                          <a:spcPts val="0"/>
                        </a:spcBef>
                        <a:spcAft>
                          <a:spcPts val="0"/>
                        </a:spcAft>
                        <a:buNone/>
                      </a:pPr>
                      <a:endParaRPr sz="1000">
                        <a:solidFill>
                          <a:schemeClr val="dk1"/>
                        </a:solidFill>
                        <a:latin typeface="Times New Roman"/>
                        <a:ea typeface="Times New Roman"/>
                        <a:cs typeface="Times New Roman"/>
                        <a:sym typeface="Times New Roman"/>
                      </a:endParaRPr>
                    </a:p>
                  </a:txBody>
                  <a:tcPr marL="91425" marR="91425" marT="91425" marB="91425">
                    <a:solidFill>
                      <a:srgbClr val="EFEFEF"/>
                    </a:solidFill>
                  </a:tcPr>
                </a:tc>
                <a:tc>
                  <a:txBody>
                    <a:bodyPr/>
                    <a:lstStyle/>
                    <a:p>
                      <a:pPr marL="269999" lvl="0" indent="-285750" algn="l" rtl="0">
                        <a:spcBef>
                          <a:spcPts val="0"/>
                        </a:spcBef>
                        <a:spcAft>
                          <a:spcPts val="0"/>
                        </a:spcAft>
                        <a:buClr>
                          <a:schemeClr val="dk1"/>
                        </a:buClr>
                        <a:buSzPts val="900"/>
                        <a:buFont typeface="Times New Roman"/>
                        <a:buChar char="●"/>
                      </a:pPr>
                      <a:r>
                        <a:rPr lang="en-IN" sz="900">
                          <a:solidFill>
                            <a:schemeClr val="dk1"/>
                          </a:solidFill>
                          <a:latin typeface="Times New Roman"/>
                          <a:ea typeface="Times New Roman"/>
                          <a:cs typeface="Times New Roman"/>
                          <a:sym typeface="Times New Roman"/>
                        </a:rPr>
                        <a:t>The results of this study confirm that machine learning techniques are capable of predicting the stock market performance. Karachi Stock Market with KSE-100 index does follow a behavior that can be predicted using machine learning techniques. The Multi-Layer Perceptron algorithm of machine learning predicted 77% correct market performance. Even with the lack of resources and unavailability of data for the market, the model was able to predict the performance of the model to a good extent with only 100 instances that shows that KSE has the tendency to be predicted using machine learning techniques. Also the most related attribute to the KSE performance was found to be the petrol price and FEX proved to have no effect on the KSE performance. </a:t>
                      </a:r>
                      <a:endParaRPr sz="900">
                        <a:solidFill>
                          <a:schemeClr val="dk1"/>
                        </a:solidFill>
                        <a:latin typeface="Times New Roman"/>
                        <a:ea typeface="Times New Roman"/>
                        <a:cs typeface="Times New Roman"/>
                        <a:sym typeface="Times New Roman"/>
                      </a:endParaRPr>
                    </a:p>
                  </a:txBody>
                  <a:tcPr marL="91425" marR="91425" marT="91425" marB="91425">
                    <a:solidFill>
                      <a:srgbClr val="EFEFEF"/>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6"/>
          <p:cNvSpPr/>
          <p:nvPr/>
        </p:nvSpPr>
        <p:spPr>
          <a:xfrm>
            <a:off x="2220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200" i="0" u="none" strike="noStrike" cap="none">
              <a:solidFill>
                <a:srgbClr val="000000"/>
              </a:solidFill>
              <a:latin typeface="Times New Roman"/>
              <a:ea typeface="Times New Roman"/>
              <a:cs typeface="Times New Roman"/>
              <a:sym typeface="Times New Roman"/>
            </a:endParaRPr>
          </a:p>
        </p:txBody>
      </p:sp>
      <p:sp>
        <p:nvSpPr>
          <p:cNvPr id="155" name="Google Shape;155;p26"/>
          <p:cNvSpPr/>
          <p:nvPr/>
        </p:nvSpPr>
        <p:spPr>
          <a:xfrm>
            <a:off x="2236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200" i="0" u="none" strike="noStrike" cap="none">
              <a:solidFill>
                <a:srgbClr val="000000"/>
              </a:solidFill>
              <a:latin typeface="Times New Roman"/>
              <a:ea typeface="Times New Roman"/>
              <a:cs typeface="Times New Roman"/>
              <a:sym typeface="Times New Roman"/>
            </a:endParaRPr>
          </a:p>
        </p:txBody>
      </p:sp>
      <p:sp>
        <p:nvSpPr>
          <p:cNvPr id="156" name="Google Shape;156;p26"/>
          <p:cNvSpPr txBox="1"/>
          <p:nvPr/>
        </p:nvSpPr>
        <p:spPr>
          <a:xfrm>
            <a:off x="-5957688" y="9238237"/>
            <a:ext cx="4624500" cy="1848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IN" sz="1200" i="0" u="none" strike="noStrike" cap="none">
                <a:solidFill>
                  <a:srgbClr val="898989"/>
                </a:solidFill>
                <a:latin typeface="Times New Roman"/>
                <a:ea typeface="Times New Roman"/>
                <a:cs typeface="Times New Roman"/>
                <a:sym typeface="Times New Roman"/>
              </a:rPr>
              <a:t>*</a:t>
            </a:r>
            <a:endParaRPr sz="1200" i="0" u="none" strike="noStrike" cap="none">
              <a:solidFill>
                <a:srgbClr val="000000"/>
              </a:solidFill>
              <a:latin typeface="Times New Roman"/>
              <a:ea typeface="Times New Roman"/>
              <a:cs typeface="Times New Roman"/>
              <a:sym typeface="Times New Roman"/>
            </a:endParaRPr>
          </a:p>
        </p:txBody>
      </p:sp>
      <p:sp>
        <p:nvSpPr>
          <p:cNvPr id="157" name="Google Shape;157;p26"/>
          <p:cNvSpPr txBox="1"/>
          <p:nvPr/>
        </p:nvSpPr>
        <p:spPr>
          <a:xfrm>
            <a:off x="7512250" y="9238237"/>
            <a:ext cx="4624500" cy="1848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IN" sz="1200" i="0" u="none" strike="noStrike" cap="none">
                <a:solidFill>
                  <a:srgbClr val="898989"/>
                </a:solidFill>
                <a:latin typeface="Times New Roman"/>
                <a:ea typeface="Times New Roman"/>
                <a:cs typeface="Times New Roman"/>
                <a:sym typeface="Times New Roman"/>
              </a:rPr>
              <a:t>12</a:t>
            </a:fld>
            <a:endParaRPr sz="1200" i="0" u="none" strike="noStrike" cap="none">
              <a:solidFill>
                <a:srgbClr val="000000"/>
              </a:solidFill>
              <a:latin typeface="Times New Roman"/>
              <a:ea typeface="Times New Roman"/>
              <a:cs typeface="Times New Roman"/>
              <a:sym typeface="Times New Roman"/>
            </a:endParaRPr>
          </a:p>
        </p:txBody>
      </p:sp>
      <p:sp>
        <p:nvSpPr>
          <p:cNvPr id="158" name="Google Shape;158;p26"/>
          <p:cNvSpPr txBox="1"/>
          <p:nvPr/>
        </p:nvSpPr>
        <p:spPr>
          <a:xfrm>
            <a:off x="242875" y="56550"/>
            <a:ext cx="8527200" cy="554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100"/>
              <a:buFont typeface="Arial"/>
              <a:buNone/>
            </a:pPr>
            <a:r>
              <a:rPr lang="en-IN" sz="2400" i="0" u="none" strike="noStrike" cap="none">
                <a:solidFill>
                  <a:srgbClr val="005893"/>
                </a:solidFill>
                <a:latin typeface="Times New Roman"/>
                <a:ea typeface="Times New Roman"/>
                <a:cs typeface="Times New Roman"/>
                <a:sym typeface="Times New Roman"/>
              </a:rPr>
              <a:t>Literature Survey</a:t>
            </a:r>
            <a:endParaRPr sz="2400" i="0" u="none" strike="noStrike" cap="none">
              <a:solidFill>
                <a:srgbClr val="005893"/>
              </a:solidFill>
              <a:latin typeface="Times New Roman"/>
              <a:ea typeface="Times New Roman"/>
              <a:cs typeface="Times New Roman"/>
              <a:sym typeface="Times New Roman"/>
            </a:endParaRPr>
          </a:p>
        </p:txBody>
      </p:sp>
      <p:graphicFrame>
        <p:nvGraphicFramePr>
          <p:cNvPr id="159" name="Google Shape;159;p26"/>
          <p:cNvGraphicFramePr/>
          <p:nvPr/>
        </p:nvGraphicFramePr>
        <p:xfrm>
          <a:off x="242887" y="769865"/>
          <a:ext cx="8527200" cy="3352690"/>
        </p:xfrm>
        <a:graphic>
          <a:graphicData uri="http://schemas.openxmlformats.org/drawingml/2006/table">
            <a:tbl>
              <a:tblPr>
                <a:noFill/>
                <a:tableStyleId>{5743D12F-7383-4B81-A8F4-78B52D705E5F}</a:tableStyleId>
              </a:tblPr>
              <a:tblGrid>
                <a:gridCol w="1210275">
                  <a:extLst>
                    <a:ext uri="{9D8B030D-6E8A-4147-A177-3AD203B41FA5}">
                      <a16:colId xmlns:a16="http://schemas.microsoft.com/office/drawing/2014/main" val="20000"/>
                    </a:ext>
                  </a:extLst>
                </a:gridCol>
                <a:gridCol w="1507925">
                  <a:extLst>
                    <a:ext uri="{9D8B030D-6E8A-4147-A177-3AD203B41FA5}">
                      <a16:colId xmlns:a16="http://schemas.microsoft.com/office/drawing/2014/main" val="20001"/>
                    </a:ext>
                  </a:extLst>
                </a:gridCol>
                <a:gridCol w="889975">
                  <a:extLst>
                    <a:ext uri="{9D8B030D-6E8A-4147-A177-3AD203B41FA5}">
                      <a16:colId xmlns:a16="http://schemas.microsoft.com/office/drawing/2014/main" val="20002"/>
                    </a:ext>
                  </a:extLst>
                </a:gridCol>
                <a:gridCol w="2728125">
                  <a:extLst>
                    <a:ext uri="{9D8B030D-6E8A-4147-A177-3AD203B41FA5}">
                      <a16:colId xmlns:a16="http://schemas.microsoft.com/office/drawing/2014/main" val="20003"/>
                    </a:ext>
                  </a:extLst>
                </a:gridCol>
                <a:gridCol w="2190900">
                  <a:extLst>
                    <a:ext uri="{9D8B030D-6E8A-4147-A177-3AD203B41FA5}">
                      <a16:colId xmlns:a16="http://schemas.microsoft.com/office/drawing/2014/main" val="20004"/>
                    </a:ext>
                  </a:extLst>
                </a:gridCol>
              </a:tblGrid>
              <a:tr h="541100">
                <a:tc>
                  <a:txBody>
                    <a:bodyPr/>
                    <a:lstStyle/>
                    <a:p>
                      <a:pPr marL="0" marR="0" lvl="0" indent="0" algn="ctr" rtl="0">
                        <a:lnSpc>
                          <a:spcPct val="100000"/>
                        </a:lnSpc>
                        <a:spcBef>
                          <a:spcPts val="0"/>
                        </a:spcBef>
                        <a:spcAft>
                          <a:spcPts val="0"/>
                        </a:spcAft>
                        <a:buClr>
                          <a:srgbClr val="000000"/>
                        </a:buClr>
                        <a:buSzPts val="2700"/>
                        <a:buFont typeface="Arial"/>
                        <a:buNone/>
                      </a:pPr>
                      <a:r>
                        <a:rPr lang="en-IN" sz="1200" b="1" u="none" strike="noStrike" cap="none">
                          <a:latin typeface="Times New Roman"/>
                          <a:ea typeface="Times New Roman"/>
                          <a:cs typeface="Times New Roman"/>
                          <a:sym typeface="Times New Roman"/>
                        </a:rPr>
                        <a:t>Year, Name of the Journal, Conference</a:t>
                      </a:r>
                      <a:endParaRPr sz="1200" b="1" u="none" strike="noStrike" cap="none">
                        <a:latin typeface="Times New Roman"/>
                        <a:ea typeface="Times New Roman"/>
                        <a:cs typeface="Times New Roman"/>
                        <a:sym typeface="Times New Roman"/>
                      </a:endParaRPr>
                    </a:p>
                  </a:txBody>
                  <a:tcPr marL="91425" marR="91425" marT="91425" marB="91425">
                    <a:solidFill>
                      <a:srgbClr val="3C78D8"/>
                    </a:solidFill>
                  </a:tcPr>
                </a:tc>
                <a:tc>
                  <a:txBody>
                    <a:bodyPr/>
                    <a:lstStyle/>
                    <a:p>
                      <a:pPr marL="0" marR="0" lvl="0" indent="0" algn="ctr" rtl="0">
                        <a:lnSpc>
                          <a:spcPct val="100000"/>
                        </a:lnSpc>
                        <a:spcBef>
                          <a:spcPts val="0"/>
                        </a:spcBef>
                        <a:spcAft>
                          <a:spcPts val="0"/>
                        </a:spcAft>
                        <a:buClr>
                          <a:srgbClr val="000000"/>
                        </a:buClr>
                        <a:buSzPts val="2700"/>
                        <a:buFont typeface="Arial"/>
                        <a:buNone/>
                      </a:pPr>
                      <a:r>
                        <a:rPr lang="en-IN" sz="1200" b="1" u="none" strike="noStrike" cap="none">
                          <a:latin typeface="Times New Roman"/>
                          <a:ea typeface="Times New Roman"/>
                          <a:cs typeface="Times New Roman"/>
                          <a:sym typeface="Times New Roman"/>
                        </a:rPr>
                        <a:t>Title of The Paper</a:t>
                      </a:r>
                      <a:endParaRPr sz="1200" b="1" u="none" strike="noStrike" cap="none">
                        <a:latin typeface="Times New Roman"/>
                        <a:ea typeface="Times New Roman"/>
                        <a:cs typeface="Times New Roman"/>
                        <a:sym typeface="Times New Roman"/>
                      </a:endParaRPr>
                    </a:p>
                  </a:txBody>
                  <a:tcPr marL="91425" marR="91425" marT="91425" marB="91425">
                    <a:solidFill>
                      <a:srgbClr val="3C78D8"/>
                    </a:solidFill>
                  </a:tcPr>
                </a:tc>
                <a:tc>
                  <a:txBody>
                    <a:bodyPr/>
                    <a:lstStyle/>
                    <a:p>
                      <a:pPr marL="0" marR="0" lvl="0" indent="0" algn="ctr" rtl="0">
                        <a:lnSpc>
                          <a:spcPct val="100000"/>
                        </a:lnSpc>
                        <a:spcBef>
                          <a:spcPts val="0"/>
                        </a:spcBef>
                        <a:spcAft>
                          <a:spcPts val="0"/>
                        </a:spcAft>
                        <a:buClr>
                          <a:srgbClr val="000000"/>
                        </a:buClr>
                        <a:buSzPts val="2700"/>
                        <a:buFont typeface="Arial"/>
                        <a:buNone/>
                      </a:pPr>
                      <a:r>
                        <a:rPr lang="en-IN" sz="1200" b="1" u="none" strike="noStrike" cap="none">
                          <a:latin typeface="Times New Roman"/>
                          <a:ea typeface="Times New Roman"/>
                          <a:cs typeface="Times New Roman"/>
                          <a:sym typeface="Times New Roman"/>
                        </a:rPr>
                        <a:t>Authors of the Paper</a:t>
                      </a:r>
                      <a:endParaRPr sz="1200" b="1" u="none" strike="noStrike" cap="none">
                        <a:latin typeface="Times New Roman"/>
                        <a:ea typeface="Times New Roman"/>
                        <a:cs typeface="Times New Roman"/>
                        <a:sym typeface="Times New Roman"/>
                      </a:endParaRPr>
                    </a:p>
                  </a:txBody>
                  <a:tcPr marL="91425" marR="91425" marT="91425" marB="91425">
                    <a:solidFill>
                      <a:srgbClr val="3C78D8"/>
                    </a:solidFill>
                  </a:tcPr>
                </a:tc>
                <a:tc>
                  <a:txBody>
                    <a:bodyPr/>
                    <a:lstStyle/>
                    <a:p>
                      <a:pPr marL="269999" marR="0" lvl="0" indent="0" algn="l" rtl="0">
                        <a:lnSpc>
                          <a:spcPct val="100000"/>
                        </a:lnSpc>
                        <a:spcBef>
                          <a:spcPts val="0"/>
                        </a:spcBef>
                        <a:spcAft>
                          <a:spcPts val="0"/>
                        </a:spcAft>
                        <a:buClr>
                          <a:srgbClr val="000000"/>
                        </a:buClr>
                        <a:buSzPts val="2700"/>
                        <a:buFont typeface="Arial"/>
                        <a:buNone/>
                      </a:pPr>
                      <a:r>
                        <a:rPr lang="en-IN" sz="1200" b="1" u="none" strike="noStrike" cap="none">
                          <a:latin typeface="Times New Roman"/>
                          <a:ea typeface="Times New Roman"/>
                          <a:cs typeface="Times New Roman"/>
                          <a:sym typeface="Times New Roman"/>
                        </a:rPr>
                        <a:t>Description of the Paper</a:t>
                      </a:r>
                      <a:endParaRPr sz="1200" b="1" u="none" strike="noStrike" cap="none">
                        <a:latin typeface="Times New Roman"/>
                        <a:ea typeface="Times New Roman"/>
                        <a:cs typeface="Times New Roman"/>
                        <a:sym typeface="Times New Roman"/>
                      </a:endParaRPr>
                    </a:p>
                  </a:txBody>
                  <a:tcPr marL="91425" marR="91425" marT="91425" marB="91425">
                    <a:solidFill>
                      <a:srgbClr val="3C78D8"/>
                    </a:solidFill>
                  </a:tcPr>
                </a:tc>
                <a:tc>
                  <a:txBody>
                    <a:bodyPr/>
                    <a:lstStyle/>
                    <a:p>
                      <a:pPr marL="0" marR="0" lvl="0" indent="0" algn="ctr" rtl="0">
                        <a:lnSpc>
                          <a:spcPct val="100000"/>
                        </a:lnSpc>
                        <a:spcBef>
                          <a:spcPts val="0"/>
                        </a:spcBef>
                        <a:spcAft>
                          <a:spcPts val="0"/>
                        </a:spcAft>
                        <a:buClr>
                          <a:srgbClr val="000000"/>
                        </a:buClr>
                        <a:buSzPts val="2700"/>
                        <a:buFont typeface="Arial"/>
                        <a:buNone/>
                      </a:pPr>
                      <a:r>
                        <a:rPr lang="en-IN" sz="1200" b="1" u="none" strike="noStrike" cap="none">
                          <a:latin typeface="Times New Roman"/>
                          <a:ea typeface="Times New Roman"/>
                          <a:cs typeface="Times New Roman"/>
                          <a:sym typeface="Times New Roman"/>
                        </a:rPr>
                        <a:t>Limitations of the Paper/ Future Work</a:t>
                      </a:r>
                      <a:endParaRPr sz="1200" b="1" u="none" strike="noStrike" cap="none">
                        <a:latin typeface="Times New Roman"/>
                        <a:ea typeface="Times New Roman"/>
                        <a:cs typeface="Times New Roman"/>
                        <a:sym typeface="Times New Roman"/>
                      </a:endParaRPr>
                    </a:p>
                  </a:txBody>
                  <a:tcPr marL="91425" marR="91425" marT="91425" marB="91425">
                    <a:solidFill>
                      <a:srgbClr val="3C78D8"/>
                    </a:solidFill>
                  </a:tcPr>
                </a:tc>
                <a:extLst>
                  <a:ext uri="{0D108BD9-81ED-4DB2-BD59-A6C34878D82A}">
                    <a16:rowId xmlns:a16="http://schemas.microsoft.com/office/drawing/2014/main" val="10000"/>
                  </a:ext>
                </a:extLst>
              </a:tr>
              <a:tr h="2621200">
                <a:tc>
                  <a:txBody>
                    <a:bodyPr/>
                    <a:lstStyle/>
                    <a:p>
                      <a:pPr marL="0" lvl="0" indent="0" algn="l" rtl="0">
                        <a:spcBef>
                          <a:spcPts val="0"/>
                        </a:spcBef>
                        <a:spcAft>
                          <a:spcPts val="0"/>
                        </a:spcAft>
                        <a:buClr>
                          <a:schemeClr val="dk1"/>
                        </a:buClr>
                        <a:buSzPts val="2000"/>
                        <a:buFont typeface="Arial"/>
                        <a:buNone/>
                      </a:pPr>
                      <a:r>
                        <a:rPr lang="en-IN" sz="1000">
                          <a:solidFill>
                            <a:srgbClr val="333333"/>
                          </a:solidFill>
                          <a:highlight>
                            <a:schemeClr val="lt1"/>
                          </a:highlight>
                          <a:latin typeface="Times New Roman"/>
                          <a:ea typeface="Times New Roman"/>
                          <a:cs typeface="Times New Roman"/>
                          <a:sym typeface="Times New Roman"/>
                        </a:rPr>
                        <a:t>2020 International Conference on Smart Technologies in Computing, Electrical and Electronics (ICSTCEE)</a:t>
                      </a:r>
                      <a:endParaRPr sz="10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1000">
                        <a:solidFill>
                          <a:srgbClr val="333333"/>
                        </a:solidFill>
                        <a:highlight>
                          <a:srgbClr val="FFFFFF"/>
                        </a:highlight>
                        <a:latin typeface="Times New Roman"/>
                        <a:ea typeface="Times New Roman"/>
                        <a:cs typeface="Times New Roman"/>
                        <a:sym typeface="Times New Roman"/>
                      </a:endParaRPr>
                    </a:p>
                  </a:txBody>
                  <a:tcPr marL="91425" marR="91425" marT="91425" marB="91425">
                    <a:solidFill>
                      <a:srgbClr val="EFEFEF"/>
                    </a:solidFill>
                  </a:tcPr>
                </a:tc>
                <a:tc>
                  <a:txBody>
                    <a:bodyPr/>
                    <a:lstStyle/>
                    <a:p>
                      <a:pPr marL="0" lvl="0" indent="0" algn="l" rtl="0">
                        <a:spcBef>
                          <a:spcPts val="0"/>
                        </a:spcBef>
                        <a:spcAft>
                          <a:spcPts val="0"/>
                        </a:spcAft>
                        <a:buClr>
                          <a:schemeClr val="dk1"/>
                        </a:buClr>
                        <a:buSzPts val="2000"/>
                        <a:buFont typeface="Arial"/>
                        <a:buNone/>
                      </a:pPr>
                      <a:r>
                        <a:rPr lang="en-IN" sz="1000">
                          <a:solidFill>
                            <a:srgbClr val="333333"/>
                          </a:solidFill>
                          <a:highlight>
                            <a:schemeClr val="lt1"/>
                          </a:highlight>
                          <a:latin typeface="Times New Roman"/>
                          <a:ea typeface="Times New Roman"/>
                          <a:cs typeface="Times New Roman"/>
                          <a:sym typeface="Times New Roman"/>
                        </a:rPr>
                        <a:t>Analysis of various machine learning algorithm and hybrid model for stock market prediction using python </a:t>
                      </a:r>
                      <a:endParaRPr sz="1000">
                        <a:solidFill>
                          <a:srgbClr val="333333"/>
                        </a:solidFill>
                        <a:highlight>
                          <a:schemeClr val="lt1"/>
                        </a:highlight>
                        <a:latin typeface="Times New Roman"/>
                        <a:ea typeface="Times New Roman"/>
                        <a:cs typeface="Times New Roman"/>
                        <a:sym typeface="Times New Roman"/>
                      </a:endParaRPr>
                    </a:p>
                    <a:p>
                      <a:pPr marL="0" lvl="0" indent="0" algn="l" rtl="0">
                        <a:spcBef>
                          <a:spcPts val="0"/>
                        </a:spcBef>
                        <a:spcAft>
                          <a:spcPts val="0"/>
                        </a:spcAft>
                        <a:buClr>
                          <a:schemeClr val="dk1"/>
                        </a:buClr>
                        <a:buSzPts val="2000"/>
                        <a:buFont typeface="Arial"/>
                        <a:buNone/>
                      </a:pPr>
                      <a:endParaRPr sz="1000">
                        <a:solidFill>
                          <a:srgbClr val="333333"/>
                        </a:solidFill>
                        <a:highlight>
                          <a:schemeClr val="lt1"/>
                        </a:highlight>
                        <a:latin typeface="Times New Roman"/>
                        <a:ea typeface="Times New Roman"/>
                        <a:cs typeface="Times New Roman"/>
                        <a:sym typeface="Times New Roman"/>
                      </a:endParaRPr>
                    </a:p>
                    <a:p>
                      <a:pPr marL="0" lvl="0" indent="0" algn="l" rtl="0">
                        <a:lnSpc>
                          <a:spcPct val="113333"/>
                        </a:lnSpc>
                        <a:spcBef>
                          <a:spcPts val="1400"/>
                        </a:spcBef>
                        <a:spcAft>
                          <a:spcPts val="1700"/>
                        </a:spcAft>
                        <a:buClr>
                          <a:srgbClr val="000000"/>
                        </a:buClr>
                        <a:buSzPts val="1100"/>
                        <a:buFont typeface="Arial"/>
                        <a:buNone/>
                      </a:pPr>
                      <a:endParaRPr sz="1000">
                        <a:solidFill>
                          <a:schemeClr val="dk1"/>
                        </a:solidFill>
                        <a:latin typeface="Times New Roman"/>
                        <a:ea typeface="Times New Roman"/>
                        <a:cs typeface="Times New Roman"/>
                        <a:sym typeface="Times New Roman"/>
                      </a:endParaRPr>
                    </a:p>
                  </a:txBody>
                  <a:tcPr marL="91425" marR="91425" marT="91425" marB="91425">
                    <a:solidFill>
                      <a:srgbClr val="EFEFEF"/>
                    </a:solidFill>
                  </a:tcPr>
                </a:tc>
                <a:tc>
                  <a:txBody>
                    <a:bodyPr/>
                    <a:lstStyle/>
                    <a:p>
                      <a:pPr marL="0" lvl="0" indent="0" algn="l" rtl="0">
                        <a:spcBef>
                          <a:spcPts val="0"/>
                        </a:spcBef>
                        <a:spcAft>
                          <a:spcPts val="0"/>
                        </a:spcAft>
                        <a:buClr>
                          <a:schemeClr val="dk1"/>
                        </a:buClr>
                        <a:buSzPts val="2000"/>
                        <a:buFont typeface="Arial"/>
                        <a:buNone/>
                      </a:pPr>
                      <a:r>
                        <a:rPr lang="en-IN" sz="1000">
                          <a:solidFill>
                            <a:schemeClr val="dk1"/>
                          </a:solidFill>
                          <a:latin typeface="Times New Roman"/>
                          <a:ea typeface="Times New Roman"/>
                          <a:cs typeface="Times New Roman"/>
                          <a:sym typeface="Times New Roman"/>
                        </a:rPr>
                        <a:t>Sahil vazirani, Abhishek sharma and Pavika sharma</a:t>
                      </a:r>
                      <a:endParaRPr sz="10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1000">
                        <a:solidFill>
                          <a:schemeClr val="dk1"/>
                        </a:solidFill>
                        <a:latin typeface="Times New Roman"/>
                        <a:ea typeface="Times New Roman"/>
                        <a:cs typeface="Times New Roman"/>
                        <a:sym typeface="Times New Roman"/>
                      </a:endParaRPr>
                    </a:p>
                  </a:txBody>
                  <a:tcPr marL="91425" marR="91425" marT="91425" marB="91425">
                    <a:solidFill>
                      <a:srgbClr val="EFEFEF"/>
                    </a:solidFill>
                  </a:tcPr>
                </a:tc>
                <a:tc>
                  <a:txBody>
                    <a:bodyPr/>
                    <a:lstStyle/>
                    <a:p>
                      <a:pPr marL="360000" lvl="0" indent="-292100" algn="l" rtl="0">
                        <a:lnSpc>
                          <a:spcPct val="115000"/>
                        </a:lnSpc>
                        <a:spcBef>
                          <a:spcPts val="0"/>
                        </a:spcBef>
                        <a:spcAft>
                          <a:spcPts val="0"/>
                        </a:spcAft>
                        <a:buClr>
                          <a:schemeClr val="dk1"/>
                        </a:buClr>
                        <a:buSzPts val="1000"/>
                        <a:buFont typeface="Times New Roman"/>
                        <a:buChar char="●"/>
                      </a:pPr>
                      <a:r>
                        <a:rPr lang="en-IN" sz="1000">
                          <a:solidFill>
                            <a:srgbClr val="333333"/>
                          </a:solidFill>
                          <a:highlight>
                            <a:srgbClr val="F3F3F3"/>
                          </a:highlight>
                          <a:latin typeface="Times New Roman"/>
                          <a:ea typeface="Times New Roman"/>
                          <a:cs typeface="Times New Roman"/>
                          <a:sym typeface="Times New Roman"/>
                        </a:rPr>
                        <a:t>In this paper we use two methods to predict the price which were firstly using single algorithm and other a hybrid model. using MAE, MSE, RMSE we calculated the error between predicted price and real price. The more value was nearer to zero the more accurate model would be and so linear regression gave most accurate results among KNN, support vector machine, decision tree and random forest followed by support vector machine.</a:t>
                      </a:r>
                      <a:endParaRPr sz="1000">
                        <a:solidFill>
                          <a:schemeClr val="dk1"/>
                        </a:solidFill>
                        <a:highlight>
                          <a:srgbClr val="F3F3F3"/>
                        </a:highlight>
                        <a:latin typeface="Times New Roman"/>
                        <a:ea typeface="Times New Roman"/>
                        <a:cs typeface="Times New Roman"/>
                        <a:sym typeface="Times New Roman"/>
                      </a:endParaRPr>
                    </a:p>
                    <a:p>
                      <a:pPr marL="914400" marR="0" lvl="0" indent="0" algn="just" rtl="0">
                        <a:lnSpc>
                          <a:spcPct val="100000"/>
                        </a:lnSpc>
                        <a:spcBef>
                          <a:spcPts val="0"/>
                        </a:spcBef>
                        <a:spcAft>
                          <a:spcPts val="0"/>
                        </a:spcAft>
                        <a:buNone/>
                      </a:pPr>
                      <a:endParaRPr sz="1000">
                        <a:solidFill>
                          <a:schemeClr val="dk1"/>
                        </a:solidFill>
                        <a:latin typeface="Times New Roman"/>
                        <a:ea typeface="Times New Roman"/>
                        <a:cs typeface="Times New Roman"/>
                        <a:sym typeface="Times New Roman"/>
                      </a:endParaRPr>
                    </a:p>
                  </a:txBody>
                  <a:tcPr marL="91425" marR="91425" marT="91425" marB="91425">
                    <a:solidFill>
                      <a:srgbClr val="EFEFEF"/>
                    </a:solidFill>
                  </a:tcPr>
                </a:tc>
                <a:tc>
                  <a:txBody>
                    <a:bodyPr/>
                    <a:lstStyle/>
                    <a:p>
                      <a:pPr marL="269999" lvl="0" indent="-292100" algn="l" rtl="0">
                        <a:spcBef>
                          <a:spcPts val="0"/>
                        </a:spcBef>
                        <a:spcAft>
                          <a:spcPts val="0"/>
                        </a:spcAft>
                        <a:buClr>
                          <a:schemeClr val="dk1"/>
                        </a:buClr>
                        <a:buSzPts val="1000"/>
                        <a:buFont typeface="Times New Roman"/>
                        <a:buChar char="●"/>
                      </a:pPr>
                      <a:r>
                        <a:rPr lang="en-IN" sz="1000">
                          <a:solidFill>
                            <a:srgbClr val="333333"/>
                          </a:solidFill>
                          <a:latin typeface="Times New Roman"/>
                          <a:ea typeface="Times New Roman"/>
                          <a:cs typeface="Times New Roman"/>
                          <a:sym typeface="Times New Roman"/>
                        </a:rPr>
                        <a:t>it can be concluded that hybrid model with linear regression appended with another linear regression achieves efficient, accurate and better results when compared to KNN, SVM, decision tree and random forest alone since the error was minimal in these which makes it highly optimal to predict the real stock price and minimize the uncertainty of future value.</a:t>
                      </a:r>
                      <a:endParaRPr sz="1000">
                        <a:solidFill>
                          <a:schemeClr val="dk1"/>
                        </a:solidFill>
                        <a:latin typeface="Times New Roman"/>
                        <a:ea typeface="Times New Roman"/>
                        <a:cs typeface="Times New Roman"/>
                        <a:sym typeface="Times New Roman"/>
                      </a:endParaRPr>
                    </a:p>
                  </a:txBody>
                  <a:tcPr marL="91425" marR="91425" marT="91425" marB="91425">
                    <a:solidFill>
                      <a:srgbClr val="EFEFEF"/>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7"/>
          <p:cNvSpPr txBox="1">
            <a:spLocks noGrp="1"/>
          </p:cNvSpPr>
          <p:nvPr>
            <p:ph type="title"/>
          </p:nvPr>
        </p:nvSpPr>
        <p:spPr>
          <a:xfrm>
            <a:off x="1559100" y="127575"/>
            <a:ext cx="5771700" cy="369300"/>
          </a:xfrm>
          <a:prstGeom prst="rect">
            <a:avLst/>
          </a:prstGeom>
        </p:spPr>
        <p:txBody>
          <a:bodyPr spcFirstLastPara="1" wrap="square" lIns="0" tIns="0" rIns="0" bIns="0" anchor="t" anchorCtr="0">
            <a:normAutofit/>
          </a:bodyPr>
          <a:lstStyle/>
          <a:p>
            <a:pPr marL="0" lvl="0" indent="0" algn="ctr" rtl="0">
              <a:spcBef>
                <a:spcPts val="0"/>
              </a:spcBef>
              <a:spcAft>
                <a:spcPts val="0"/>
              </a:spcAft>
              <a:buNone/>
            </a:pPr>
            <a:r>
              <a:rPr lang="en-IN"/>
              <a:t>Output</a:t>
            </a:r>
            <a:endParaRPr/>
          </a:p>
        </p:txBody>
      </p:sp>
      <p:sp>
        <p:nvSpPr>
          <p:cNvPr id="165" name="Google Shape;165;p27"/>
          <p:cNvSpPr txBox="1">
            <a:spLocks noGrp="1"/>
          </p:cNvSpPr>
          <p:nvPr>
            <p:ph type="body" idx="1"/>
          </p:nvPr>
        </p:nvSpPr>
        <p:spPr>
          <a:xfrm>
            <a:off x="457050" y="624550"/>
            <a:ext cx="8422800" cy="4215600"/>
          </a:xfrm>
          <a:prstGeom prst="rect">
            <a:avLst/>
          </a:prstGeom>
        </p:spPr>
        <p:txBody>
          <a:bodyPr spcFirstLastPara="1" wrap="square" lIns="0" tIns="0" rIns="0" bIns="0" anchor="t" anchorCtr="0">
            <a:normAutofit/>
          </a:bodyPr>
          <a:lstStyle/>
          <a:p>
            <a:pPr marL="0" lvl="0" indent="0" algn="l" rtl="0">
              <a:spcBef>
                <a:spcPts val="400"/>
              </a:spcBef>
              <a:spcAft>
                <a:spcPts val="0"/>
              </a:spcAft>
              <a:buNone/>
            </a:pPr>
            <a:r>
              <a:rPr lang="en-IN"/>
              <a:t>  </a:t>
            </a:r>
            <a:endParaRPr/>
          </a:p>
        </p:txBody>
      </p:sp>
      <p:pic>
        <p:nvPicPr>
          <p:cNvPr id="166" name="Google Shape;166;p27"/>
          <p:cNvPicPr preferRelativeResize="0"/>
          <p:nvPr/>
        </p:nvPicPr>
        <p:blipFill rotWithShape="1">
          <a:blip r:embed="rId3">
            <a:alphaModFix/>
          </a:blip>
          <a:srcRect l="9689" t="64048" r="54115" b="10574"/>
          <a:stretch/>
        </p:blipFill>
        <p:spPr>
          <a:xfrm>
            <a:off x="554875" y="731650"/>
            <a:ext cx="6872899" cy="2034349"/>
          </a:xfrm>
          <a:prstGeom prst="rect">
            <a:avLst/>
          </a:prstGeom>
          <a:noFill/>
          <a:ln>
            <a:noFill/>
          </a:ln>
        </p:spPr>
      </p:pic>
      <p:pic>
        <p:nvPicPr>
          <p:cNvPr id="167" name="Google Shape;167;p27"/>
          <p:cNvPicPr preferRelativeResize="0"/>
          <p:nvPr/>
        </p:nvPicPr>
        <p:blipFill rotWithShape="1">
          <a:blip r:embed="rId4">
            <a:alphaModFix/>
          </a:blip>
          <a:srcRect l="10369" t="58306" r="61252" b="22055"/>
          <a:stretch/>
        </p:blipFill>
        <p:spPr>
          <a:xfrm>
            <a:off x="651850" y="3201075"/>
            <a:ext cx="6775926" cy="18025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title"/>
          </p:nvPr>
        </p:nvSpPr>
        <p:spPr>
          <a:xfrm>
            <a:off x="1559100" y="127575"/>
            <a:ext cx="5771700" cy="369300"/>
          </a:xfrm>
          <a:prstGeom prst="rect">
            <a:avLst/>
          </a:prstGeom>
        </p:spPr>
        <p:txBody>
          <a:bodyPr spcFirstLastPara="1" wrap="square" lIns="0" tIns="0" rIns="0" bIns="0" anchor="t" anchorCtr="0">
            <a:normAutofit/>
          </a:bodyPr>
          <a:lstStyle/>
          <a:p>
            <a:pPr marL="0" lvl="0" indent="0" algn="ctr" rtl="0">
              <a:spcBef>
                <a:spcPts val="0"/>
              </a:spcBef>
              <a:spcAft>
                <a:spcPts val="0"/>
              </a:spcAft>
              <a:buNone/>
            </a:pPr>
            <a:r>
              <a:rPr lang="en-IN"/>
              <a:t>Output</a:t>
            </a:r>
            <a:endParaRPr/>
          </a:p>
        </p:txBody>
      </p:sp>
      <p:sp>
        <p:nvSpPr>
          <p:cNvPr id="173" name="Google Shape;173;p28"/>
          <p:cNvSpPr txBox="1">
            <a:spLocks noGrp="1"/>
          </p:cNvSpPr>
          <p:nvPr>
            <p:ph type="body" idx="1"/>
          </p:nvPr>
        </p:nvSpPr>
        <p:spPr>
          <a:xfrm>
            <a:off x="457050" y="624550"/>
            <a:ext cx="8422800" cy="4215600"/>
          </a:xfrm>
          <a:prstGeom prst="rect">
            <a:avLst/>
          </a:prstGeom>
        </p:spPr>
        <p:txBody>
          <a:bodyPr spcFirstLastPara="1" wrap="square" lIns="0" tIns="0" rIns="0" bIns="0" anchor="t" anchorCtr="0">
            <a:normAutofit/>
          </a:bodyPr>
          <a:lstStyle/>
          <a:p>
            <a:pPr marL="0" lvl="0" indent="0" algn="l" rtl="0">
              <a:spcBef>
                <a:spcPts val="400"/>
              </a:spcBef>
              <a:spcAft>
                <a:spcPts val="0"/>
              </a:spcAft>
              <a:buNone/>
            </a:pPr>
            <a:r>
              <a:rPr lang="en-IN"/>
              <a:t> </a:t>
            </a:r>
            <a:endParaRPr/>
          </a:p>
        </p:txBody>
      </p:sp>
      <p:pic>
        <p:nvPicPr>
          <p:cNvPr id="174" name="Google Shape;174;p28"/>
          <p:cNvPicPr preferRelativeResize="0"/>
          <p:nvPr/>
        </p:nvPicPr>
        <p:blipFill rotWithShape="1">
          <a:blip r:embed="rId3">
            <a:alphaModFix/>
          </a:blip>
          <a:srcRect l="10540" t="26746" r="47145" b="14805"/>
          <a:stretch/>
        </p:blipFill>
        <p:spPr>
          <a:xfrm>
            <a:off x="637100" y="1047750"/>
            <a:ext cx="3993600" cy="3245625"/>
          </a:xfrm>
          <a:prstGeom prst="rect">
            <a:avLst/>
          </a:prstGeom>
          <a:noFill/>
          <a:ln>
            <a:noFill/>
          </a:ln>
        </p:spPr>
      </p:pic>
      <p:pic>
        <p:nvPicPr>
          <p:cNvPr id="175" name="Google Shape;175;p28"/>
          <p:cNvPicPr preferRelativeResize="0"/>
          <p:nvPr/>
        </p:nvPicPr>
        <p:blipFill rotWithShape="1">
          <a:blip r:embed="rId4">
            <a:alphaModFix/>
          </a:blip>
          <a:srcRect l="14447" t="41438" r="47319" b="19637"/>
          <a:stretch/>
        </p:blipFill>
        <p:spPr>
          <a:xfrm>
            <a:off x="4770550" y="1047750"/>
            <a:ext cx="4180074" cy="3129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a:spLocks noGrp="1"/>
          </p:cNvSpPr>
          <p:nvPr>
            <p:ph type="title"/>
          </p:nvPr>
        </p:nvSpPr>
        <p:spPr>
          <a:xfrm>
            <a:off x="1559100" y="127575"/>
            <a:ext cx="5771700" cy="369300"/>
          </a:xfrm>
          <a:prstGeom prst="rect">
            <a:avLst/>
          </a:prstGeom>
        </p:spPr>
        <p:txBody>
          <a:bodyPr spcFirstLastPara="1" wrap="square" lIns="0" tIns="0" rIns="0" bIns="0" anchor="t" anchorCtr="0">
            <a:normAutofit/>
          </a:bodyPr>
          <a:lstStyle/>
          <a:p>
            <a:pPr marL="0" lvl="0" indent="0" algn="ctr" rtl="0">
              <a:spcBef>
                <a:spcPts val="0"/>
              </a:spcBef>
              <a:spcAft>
                <a:spcPts val="0"/>
              </a:spcAft>
              <a:buNone/>
            </a:pPr>
            <a:r>
              <a:rPr lang="en-IN"/>
              <a:t>Output</a:t>
            </a:r>
            <a:endParaRPr/>
          </a:p>
        </p:txBody>
      </p:sp>
      <p:sp>
        <p:nvSpPr>
          <p:cNvPr id="181" name="Google Shape;181;p29"/>
          <p:cNvSpPr txBox="1">
            <a:spLocks noGrp="1"/>
          </p:cNvSpPr>
          <p:nvPr>
            <p:ph type="body" idx="1"/>
          </p:nvPr>
        </p:nvSpPr>
        <p:spPr>
          <a:xfrm>
            <a:off x="457050" y="624550"/>
            <a:ext cx="8422800" cy="4215600"/>
          </a:xfrm>
          <a:prstGeom prst="rect">
            <a:avLst/>
          </a:prstGeom>
        </p:spPr>
        <p:txBody>
          <a:bodyPr spcFirstLastPara="1" wrap="square" lIns="0" tIns="0" rIns="0" bIns="0" anchor="t" anchorCtr="0">
            <a:normAutofit/>
          </a:bodyPr>
          <a:lstStyle/>
          <a:p>
            <a:pPr marL="0" lvl="0" indent="0" algn="l" rtl="0">
              <a:spcBef>
                <a:spcPts val="400"/>
              </a:spcBef>
              <a:spcAft>
                <a:spcPts val="0"/>
              </a:spcAft>
              <a:buNone/>
            </a:pPr>
            <a:r>
              <a:rPr lang="en-IN"/>
              <a:t> </a:t>
            </a:r>
            <a:endParaRPr/>
          </a:p>
        </p:txBody>
      </p:sp>
      <p:pic>
        <p:nvPicPr>
          <p:cNvPr id="182" name="Google Shape;182;p29"/>
          <p:cNvPicPr preferRelativeResize="0"/>
          <p:nvPr/>
        </p:nvPicPr>
        <p:blipFill rotWithShape="1">
          <a:blip r:embed="rId3">
            <a:alphaModFix/>
          </a:blip>
          <a:srcRect l="15461" t="80648" r="61227" b="7552"/>
          <a:stretch/>
        </p:blipFill>
        <p:spPr>
          <a:xfrm>
            <a:off x="1034513" y="1478413"/>
            <a:ext cx="4484176" cy="15008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txBox="1">
            <a:spLocks noGrp="1"/>
          </p:cNvSpPr>
          <p:nvPr>
            <p:ph type="title"/>
          </p:nvPr>
        </p:nvSpPr>
        <p:spPr>
          <a:xfrm>
            <a:off x="1559100" y="127575"/>
            <a:ext cx="5771700" cy="369300"/>
          </a:xfrm>
          <a:prstGeom prst="rect">
            <a:avLst/>
          </a:prstGeom>
        </p:spPr>
        <p:txBody>
          <a:bodyPr spcFirstLastPara="1" wrap="square" lIns="0" tIns="0" rIns="0" bIns="0" anchor="t" anchorCtr="0">
            <a:normAutofit/>
          </a:bodyPr>
          <a:lstStyle/>
          <a:p>
            <a:pPr marL="0" lvl="0" indent="0" algn="ctr" rtl="0">
              <a:spcBef>
                <a:spcPts val="0"/>
              </a:spcBef>
              <a:spcAft>
                <a:spcPts val="0"/>
              </a:spcAft>
              <a:buNone/>
            </a:pPr>
            <a:r>
              <a:rPr lang="en-IN"/>
              <a:t>Conclusion</a:t>
            </a:r>
            <a:endParaRPr/>
          </a:p>
        </p:txBody>
      </p:sp>
      <p:sp>
        <p:nvSpPr>
          <p:cNvPr id="188" name="Google Shape;188;p30"/>
          <p:cNvSpPr txBox="1">
            <a:spLocks noGrp="1"/>
          </p:cNvSpPr>
          <p:nvPr>
            <p:ph type="body" idx="1"/>
          </p:nvPr>
        </p:nvSpPr>
        <p:spPr>
          <a:xfrm>
            <a:off x="457050" y="624550"/>
            <a:ext cx="8422800" cy="4215600"/>
          </a:xfrm>
          <a:prstGeom prst="rect">
            <a:avLst/>
          </a:prstGeom>
        </p:spPr>
        <p:txBody>
          <a:bodyPr spcFirstLastPara="1" wrap="square" lIns="0" tIns="0" rIns="0" bIns="0" anchor="t" anchorCtr="0">
            <a:normAutofit/>
          </a:bodyPr>
          <a:lstStyle/>
          <a:p>
            <a:pPr marL="457200" lvl="0" indent="0" algn="just" rtl="0">
              <a:spcBef>
                <a:spcPts val="0"/>
              </a:spcBef>
              <a:spcAft>
                <a:spcPts val="0"/>
              </a:spcAft>
              <a:buNone/>
            </a:pPr>
            <a:endParaRPr sz="1600" dirty="0">
              <a:solidFill>
                <a:srgbClr val="333333"/>
              </a:solidFill>
            </a:endParaRPr>
          </a:p>
          <a:p>
            <a:pPr marL="457200" lvl="0" indent="-330200" algn="just" rtl="0">
              <a:spcBef>
                <a:spcPts val="1000"/>
              </a:spcBef>
              <a:spcAft>
                <a:spcPts val="0"/>
              </a:spcAft>
              <a:buSzPts val="1600"/>
              <a:buFont typeface="Times New Roman"/>
              <a:buChar char="●"/>
            </a:pPr>
            <a:r>
              <a:rPr lang="en-IN" sz="1600" dirty="0">
                <a:solidFill>
                  <a:srgbClr val="333333"/>
                </a:solidFill>
              </a:rPr>
              <a:t>This project focuses on machine learning techniques such as random forest classifier and Decision Tree.</a:t>
            </a:r>
            <a:endParaRPr sz="1600" dirty="0"/>
          </a:p>
          <a:p>
            <a:pPr marL="457200" lvl="0" indent="-330200" algn="just" rtl="0">
              <a:spcBef>
                <a:spcPts val="1000"/>
              </a:spcBef>
              <a:spcAft>
                <a:spcPts val="0"/>
              </a:spcAft>
              <a:buSzPts val="1600"/>
              <a:buFont typeface="Times New Roman"/>
              <a:buChar char="●"/>
            </a:pPr>
            <a:r>
              <a:rPr lang="en-IN" sz="1600" dirty="0">
                <a:solidFill>
                  <a:srgbClr val="333333"/>
                </a:solidFill>
              </a:rPr>
              <a:t> The result of implementation shows </a:t>
            </a:r>
            <a:r>
              <a:rPr lang="en-IN" sz="1600" dirty="0" err="1">
                <a:solidFill>
                  <a:srgbClr val="333333"/>
                </a:solidFill>
              </a:rPr>
              <a:t>аlmоst</a:t>
            </a:r>
            <a:r>
              <a:rPr lang="en-IN" sz="1600" dirty="0">
                <a:solidFill>
                  <a:srgbClr val="333333"/>
                </a:solidFill>
              </a:rPr>
              <a:t>  71%  </a:t>
            </a:r>
            <a:r>
              <a:rPr lang="en-IN" sz="1600" dirty="0" err="1">
                <a:solidFill>
                  <a:srgbClr val="333333"/>
                </a:solidFill>
              </a:rPr>
              <a:t>ассurасy</a:t>
            </a:r>
            <a:r>
              <a:rPr lang="en-IN" sz="1600" dirty="0">
                <a:solidFill>
                  <a:srgbClr val="333333"/>
                </a:solidFill>
              </a:rPr>
              <a:t> using random forest classifier</a:t>
            </a:r>
            <a:endParaRPr sz="1600" dirty="0">
              <a:solidFill>
                <a:srgbClr val="333333"/>
              </a:solidFill>
            </a:endParaRPr>
          </a:p>
          <a:p>
            <a:pPr marL="457200" lvl="0" indent="-330200" algn="just" rtl="0">
              <a:spcBef>
                <a:spcPts val="1000"/>
              </a:spcBef>
              <a:spcAft>
                <a:spcPts val="0"/>
              </a:spcAft>
              <a:buClr>
                <a:srgbClr val="333333"/>
              </a:buClr>
              <a:buSzPts val="1600"/>
              <a:buFont typeface="Times New Roman"/>
              <a:buChar char="●"/>
            </a:pPr>
            <a:r>
              <a:rPr lang="en-IN" sz="1600" dirty="0">
                <a:solidFill>
                  <a:srgbClr val="333333"/>
                </a:solidFill>
              </a:rPr>
              <a:t>The implementation is based on JP MORGAN, IBM, COSTCO, ARROWHEAD PHARMACEUTICALS and HOME DEPOT. The reason for choosing these company stocks is because they belong to all different industries.</a:t>
            </a:r>
            <a:endParaRPr sz="1600" dirty="0">
              <a:solidFill>
                <a:srgbClr val="333333"/>
              </a:solidFill>
            </a:endParaRPr>
          </a:p>
          <a:p>
            <a:pPr marL="457200" marR="118906" lvl="0" indent="-330200" algn="just" rtl="0">
              <a:lnSpc>
                <a:spcPct val="110154"/>
              </a:lnSpc>
              <a:spcBef>
                <a:spcPts val="1000"/>
              </a:spcBef>
              <a:spcAft>
                <a:spcPts val="0"/>
              </a:spcAft>
              <a:buClr>
                <a:srgbClr val="333333"/>
              </a:buClr>
              <a:buSzPts val="1600"/>
              <a:buFont typeface="Times New Roman"/>
              <a:buChar char="●"/>
            </a:pPr>
            <a:r>
              <a:rPr lang="en-IN" sz="1600" dirty="0"/>
              <a:t>This model can be used to predict the future movements in the prices of stocks. This will help us in gaining an edge over the traditional investors and can lead to monetary advantages. </a:t>
            </a:r>
            <a:endParaRPr sz="1600" dirty="0"/>
          </a:p>
          <a:p>
            <a:pPr marL="457200" lvl="0" indent="0" algn="just" rtl="0">
              <a:spcBef>
                <a:spcPts val="0"/>
              </a:spcBef>
              <a:spcAft>
                <a:spcPts val="1000"/>
              </a:spcAft>
              <a:buNone/>
            </a:pPr>
            <a:endParaRPr sz="1600" dirty="0">
              <a:solidFill>
                <a:srgbClr val="33333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1"/>
          <p:cNvSpPr txBox="1">
            <a:spLocks noGrp="1"/>
          </p:cNvSpPr>
          <p:nvPr>
            <p:ph type="title"/>
          </p:nvPr>
        </p:nvSpPr>
        <p:spPr>
          <a:xfrm>
            <a:off x="1559100" y="127575"/>
            <a:ext cx="5771700" cy="369300"/>
          </a:xfrm>
          <a:prstGeom prst="rect">
            <a:avLst/>
          </a:prstGeom>
        </p:spPr>
        <p:txBody>
          <a:bodyPr spcFirstLastPara="1" wrap="square" lIns="0" tIns="0" rIns="0" bIns="0" anchor="t" anchorCtr="0">
            <a:normAutofit/>
          </a:bodyPr>
          <a:lstStyle/>
          <a:p>
            <a:pPr marL="0" lvl="0" indent="0" algn="ctr" rtl="0">
              <a:spcBef>
                <a:spcPts val="0"/>
              </a:spcBef>
              <a:spcAft>
                <a:spcPts val="0"/>
              </a:spcAft>
              <a:buNone/>
            </a:pPr>
            <a:r>
              <a:rPr lang="en-IN"/>
              <a:t>Reference</a:t>
            </a:r>
            <a:endParaRPr/>
          </a:p>
        </p:txBody>
      </p:sp>
      <p:sp>
        <p:nvSpPr>
          <p:cNvPr id="194" name="Google Shape;194;p31"/>
          <p:cNvSpPr txBox="1">
            <a:spLocks noGrp="1"/>
          </p:cNvSpPr>
          <p:nvPr>
            <p:ph type="body" idx="1"/>
          </p:nvPr>
        </p:nvSpPr>
        <p:spPr>
          <a:xfrm>
            <a:off x="457050" y="624550"/>
            <a:ext cx="8422800" cy="4215600"/>
          </a:xfrm>
          <a:prstGeom prst="rect">
            <a:avLst/>
          </a:prstGeom>
        </p:spPr>
        <p:txBody>
          <a:bodyPr spcFirstLastPara="1" wrap="square" lIns="0" tIns="0" rIns="0" bIns="0" anchor="t" anchorCtr="0">
            <a:normAutofit/>
          </a:bodyPr>
          <a:lstStyle/>
          <a:p>
            <a:pPr marL="457200" lvl="0" indent="-330200" algn="l" rtl="0">
              <a:spcBef>
                <a:spcPts val="400"/>
              </a:spcBef>
              <a:spcAft>
                <a:spcPts val="0"/>
              </a:spcAft>
              <a:buSzPts val="1600"/>
              <a:buChar char="⮚"/>
            </a:pPr>
            <a:r>
              <a:rPr lang="en-IN" sz="1600"/>
              <a:t>B. Chhimwal and V. Bapat, “Impact of foreign and domestic investment in stock market volatility: Empirical evidence from India,” Cogent Economics &amp; Finance, vol. 8, no. 1, Apr. 2020. </a:t>
            </a:r>
            <a:endParaRPr sz="1600"/>
          </a:p>
          <a:p>
            <a:pPr marL="457200" lvl="0" indent="-330200" algn="l" rtl="0">
              <a:spcBef>
                <a:spcPts val="0"/>
              </a:spcBef>
              <a:spcAft>
                <a:spcPts val="0"/>
              </a:spcAft>
              <a:buSzPts val="1600"/>
              <a:buChar char="⮚"/>
            </a:pPr>
            <a:r>
              <a:rPr lang="en-IN" sz="1600"/>
              <a:t>S. V. Shenoy and K. Srinivasan, “Relationship of IPO Issue Price and Listing Day Returns with IPO Pricing Parameters,” International Journal of Management Studies, vol. V, no. 4(1), p. 11, Oct. 2018. </a:t>
            </a:r>
            <a:endParaRPr sz="1600"/>
          </a:p>
          <a:p>
            <a:pPr marL="457200" lvl="0" indent="-330200" algn="l" rtl="0">
              <a:spcBef>
                <a:spcPts val="0"/>
              </a:spcBef>
              <a:spcAft>
                <a:spcPts val="0"/>
              </a:spcAft>
              <a:buSzPts val="1600"/>
              <a:buChar char="⮚"/>
            </a:pPr>
            <a:r>
              <a:rPr lang="en-IN" sz="1600"/>
              <a:t>H. Jain and G. Harit, "An Unsupervised Sequence-to-Sequence Autoencoder Based Human Action Scoring Model," 2019 IEEE Global Conference on Signal and Information Processing (GlobalSIP), Ottawa, ON, Canada, pp. 1-5, 2019</a:t>
            </a:r>
            <a:endParaRPr sz="1600"/>
          </a:p>
          <a:p>
            <a:pPr marL="457200" lvl="0" indent="-330200" algn="l" rtl="0">
              <a:spcBef>
                <a:spcPts val="0"/>
              </a:spcBef>
              <a:spcAft>
                <a:spcPts val="0"/>
              </a:spcAft>
              <a:buSzPts val="1600"/>
              <a:buChar char="⮚"/>
            </a:pPr>
            <a:r>
              <a:rPr lang="en-IN" sz="1600"/>
              <a:t>N. Sakthivel and A. Saravanakumar, “Investors’ Satisfaction on Online Share Trading and Technical Problems Faced by the Investors: A Study in Coimbatore District of Tamilnadu,” International Journal of Management Studies, vol. V, no. 3(9), p. 71, Jul. 2018. </a:t>
            </a:r>
            <a:endParaRPr sz="1600"/>
          </a:p>
          <a:p>
            <a:pPr marL="457200" lvl="0" indent="-330200" algn="l" rtl="0">
              <a:spcBef>
                <a:spcPts val="0"/>
              </a:spcBef>
              <a:spcAft>
                <a:spcPts val="0"/>
              </a:spcAft>
              <a:buSzPts val="1600"/>
              <a:buChar char="⮚"/>
            </a:pPr>
            <a:r>
              <a:rPr lang="en-IN" sz="1600"/>
              <a:t>D. Shah, H. Isah, and F. Zulkernine, “Stock Market Analysis: A Review and Taxonomy of Prediction Techniques,” International Journal of Financial Studies, vol. 7, no. 2, p. 26, May 2019.</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1559100" y="127575"/>
            <a:ext cx="5771700" cy="369300"/>
          </a:xfrm>
          <a:prstGeom prst="rect">
            <a:avLst/>
          </a:prstGeom>
          <a:noFill/>
          <a:ln>
            <a:noFill/>
          </a:ln>
        </p:spPr>
        <p:txBody>
          <a:bodyPr spcFirstLastPara="1" wrap="square" lIns="0" tIns="0" rIns="0" bIns="0" anchor="t" anchorCtr="0">
            <a:normAutofit/>
          </a:bodyPr>
          <a:lstStyle/>
          <a:p>
            <a:pPr marL="0" lvl="0" indent="0" algn="ctr" rtl="0">
              <a:spcBef>
                <a:spcPts val="0"/>
              </a:spcBef>
              <a:spcAft>
                <a:spcPts val="0"/>
              </a:spcAft>
              <a:buNone/>
            </a:pPr>
            <a:r>
              <a:rPr lang="en-IN"/>
              <a:t>Problem Statement</a:t>
            </a:r>
            <a:endParaRPr/>
          </a:p>
        </p:txBody>
      </p:sp>
      <p:sp>
        <p:nvSpPr>
          <p:cNvPr id="80" name="Google Shape;80;p16"/>
          <p:cNvSpPr txBox="1">
            <a:spLocks noGrp="1"/>
          </p:cNvSpPr>
          <p:nvPr>
            <p:ph type="body" idx="1"/>
          </p:nvPr>
        </p:nvSpPr>
        <p:spPr>
          <a:xfrm>
            <a:off x="186475" y="624550"/>
            <a:ext cx="8693400" cy="4215600"/>
          </a:xfrm>
          <a:prstGeom prst="rect">
            <a:avLst/>
          </a:prstGeom>
          <a:noFill/>
          <a:ln>
            <a:noFill/>
          </a:ln>
        </p:spPr>
        <p:txBody>
          <a:bodyPr spcFirstLastPara="1" wrap="square" lIns="0" tIns="0" rIns="0" bIns="0" anchor="t" anchorCtr="0">
            <a:noAutofit/>
          </a:bodyPr>
          <a:lstStyle/>
          <a:p>
            <a:pPr marL="457200" lvl="0" indent="0" algn="ctr" rtl="0">
              <a:lnSpc>
                <a:spcPct val="115000"/>
              </a:lnSpc>
              <a:spcBef>
                <a:spcPts val="600"/>
              </a:spcBef>
              <a:spcAft>
                <a:spcPts val="0"/>
              </a:spcAft>
              <a:buNone/>
            </a:pPr>
            <a:endParaRPr sz="2200"/>
          </a:p>
          <a:p>
            <a:pPr marL="457200" lvl="0" indent="0" algn="ctr" rtl="0">
              <a:lnSpc>
                <a:spcPct val="115000"/>
              </a:lnSpc>
              <a:spcBef>
                <a:spcPts val="1000"/>
              </a:spcBef>
              <a:spcAft>
                <a:spcPts val="0"/>
              </a:spcAft>
              <a:buNone/>
            </a:pPr>
            <a:endParaRPr sz="2200"/>
          </a:p>
          <a:p>
            <a:pPr marL="457200" lvl="0" indent="0" algn="ctr" rtl="0">
              <a:lnSpc>
                <a:spcPct val="115000"/>
              </a:lnSpc>
              <a:spcBef>
                <a:spcPts val="1000"/>
              </a:spcBef>
              <a:spcAft>
                <a:spcPts val="0"/>
              </a:spcAft>
              <a:buNone/>
            </a:pPr>
            <a:r>
              <a:rPr lang="en-IN" sz="2200"/>
              <a:t>With the innovation in technology and their application in the stock market, the system has become increasingly complex and volatile which in turn has made human predictions highly inaccurate, but using Machine Learning to find out the patterns in the system using historical data can help us predict the future prices more accurately.</a:t>
            </a:r>
            <a:endParaRPr sz="2200"/>
          </a:p>
          <a:p>
            <a:pPr marL="0" lvl="0" indent="0" algn="ctr" rtl="0">
              <a:lnSpc>
                <a:spcPct val="115000"/>
              </a:lnSpc>
              <a:spcBef>
                <a:spcPts val="1000"/>
              </a:spcBef>
              <a:spcAft>
                <a:spcPts val="1000"/>
              </a:spcAft>
              <a:buNone/>
            </a:pP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1559100" y="127575"/>
            <a:ext cx="5771700" cy="369300"/>
          </a:xfrm>
          <a:prstGeom prst="rect">
            <a:avLst/>
          </a:prstGeom>
        </p:spPr>
        <p:txBody>
          <a:bodyPr spcFirstLastPara="1" wrap="square" lIns="0" tIns="0" rIns="0" bIns="0" anchor="t" anchorCtr="0">
            <a:normAutofit/>
          </a:bodyPr>
          <a:lstStyle/>
          <a:p>
            <a:pPr marL="0" lvl="0" indent="0" algn="ctr" rtl="0">
              <a:spcBef>
                <a:spcPts val="0"/>
              </a:spcBef>
              <a:spcAft>
                <a:spcPts val="0"/>
              </a:spcAft>
              <a:buNone/>
            </a:pPr>
            <a:r>
              <a:rPr lang="en-IN"/>
              <a:t>Objectives</a:t>
            </a:r>
            <a:endParaRPr/>
          </a:p>
        </p:txBody>
      </p:sp>
      <p:sp>
        <p:nvSpPr>
          <p:cNvPr id="86" name="Google Shape;86;p17"/>
          <p:cNvSpPr txBox="1">
            <a:spLocks noGrp="1"/>
          </p:cNvSpPr>
          <p:nvPr>
            <p:ph type="body" idx="1"/>
          </p:nvPr>
        </p:nvSpPr>
        <p:spPr>
          <a:xfrm>
            <a:off x="457050" y="624550"/>
            <a:ext cx="8422800" cy="4215600"/>
          </a:xfrm>
          <a:prstGeom prst="rect">
            <a:avLst/>
          </a:prstGeom>
        </p:spPr>
        <p:txBody>
          <a:bodyPr spcFirstLastPara="1" wrap="square" lIns="0" tIns="0" rIns="0" bIns="0" anchor="t" anchorCtr="0">
            <a:normAutofit lnSpcReduction="10000"/>
          </a:bodyPr>
          <a:lstStyle/>
          <a:p>
            <a:pPr marL="457200" marR="313944" lvl="0" indent="-355600" algn="l" rtl="0">
              <a:lnSpc>
                <a:spcPct val="110154"/>
              </a:lnSpc>
              <a:spcBef>
                <a:spcPts val="1431"/>
              </a:spcBef>
              <a:spcAft>
                <a:spcPts val="0"/>
              </a:spcAft>
              <a:buSzPts val="2000"/>
              <a:buChar char="⮚"/>
            </a:pPr>
            <a:r>
              <a:rPr lang="en-IN" sz="2100" dirty="0"/>
              <a:t>We want to maximize our true positives - days when the algorithm predicts that the price </a:t>
            </a:r>
            <a:r>
              <a:rPr lang="en-IN" sz="2200" dirty="0"/>
              <a:t>will go up, and it actually goes up. </a:t>
            </a:r>
            <a:endParaRPr sz="2200" dirty="0"/>
          </a:p>
          <a:p>
            <a:pPr marL="457200" marR="313944" lvl="0" indent="-387350" algn="l" rtl="0">
              <a:lnSpc>
                <a:spcPct val="110154"/>
              </a:lnSpc>
              <a:spcBef>
                <a:spcPts val="0"/>
              </a:spcBef>
              <a:spcAft>
                <a:spcPts val="0"/>
              </a:spcAft>
              <a:buSzPts val="2500"/>
              <a:buChar char="⮚"/>
            </a:pPr>
            <a:r>
              <a:rPr lang="en-IN" sz="2200" dirty="0"/>
              <a:t>Therefore, we'll be using precision as our error metric for our algorithm. </a:t>
            </a:r>
            <a:endParaRPr sz="2200" dirty="0"/>
          </a:p>
          <a:p>
            <a:pPr marL="457200" marR="313944" lvl="0" indent="-387350" algn="l" rtl="0">
              <a:lnSpc>
                <a:spcPct val="110154"/>
              </a:lnSpc>
              <a:spcBef>
                <a:spcPts val="0"/>
              </a:spcBef>
              <a:spcAft>
                <a:spcPts val="0"/>
              </a:spcAft>
              <a:buSzPts val="2500"/>
              <a:buChar char="⮚"/>
            </a:pPr>
            <a:r>
              <a:rPr lang="en-IN" sz="2200" dirty="0"/>
              <a:t>This will ensure that we minimize how much money we lose with false positives (days when we buy the stock, but the price actually goes down). </a:t>
            </a:r>
            <a:endParaRPr sz="2200" dirty="0"/>
          </a:p>
          <a:p>
            <a:pPr marL="457200" marR="313944" lvl="0" indent="-387350" algn="l" rtl="0">
              <a:lnSpc>
                <a:spcPct val="110154"/>
              </a:lnSpc>
              <a:spcBef>
                <a:spcPts val="0"/>
              </a:spcBef>
              <a:spcAft>
                <a:spcPts val="0"/>
              </a:spcAft>
              <a:buSzPts val="2500"/>
              <a:buChar char="⮚"/>
            </a:pPr>
            <a:r>
              <a:rPr lang="en-IN" sz="2200" dirty="0"/>
              <a:t>This means that we will have to accept a lot of false negatives - days when we predict that the price will go down, but it actually goes up. This is okay, since we'd rather minimize our potential losses than maximize our potential gains.</a:t>
            </a:r>
            <a:endParaRPr sz="3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1559100" y="127575"/>
            <a:ext cx="5771700" cy="369300"/>
          </a:xfrm>
          <a:prstGeom prst="rect">
            <a:avLst/>
          </a:prstGeom>
        </p:spPr>
        <p:txBody>
          <a:bodyPr spcFirstLastPara="1" wrap="square" lIns="0" tIns="0" rIns="0" bIns="0" anchor="t" anchorCtr="0">
            <a:normAutofit/>
          </a:bodyPr>
          <a:lstStyle/>
          <a:p>
            <a:pPr marL="0" lvl="0" indent="0" algn="ctr" rtl="0">
              <a:spcBef>
                <a:spcPts val="0"/>
              </a:spcBef>
              <a:spcAft>
                <a:spcPts val="0"/>
              </a:spcAft>
              <a:buNone/>
            </a:pPr>
            <a:r>
              <a:rPr lang="en-IN"/>
              <a:t>Proposed System</a:t>
            </a:r>
            <a:endParaRPr/>
          </a:p>
        </p:txBody>
      </p:sp>
      <p:sp>
        <p:nvSpPr>
          <p:cNvPr id="92" name="Google Shape;92;p18"/>
          <p:cNvSpPr txBox="1">
            <a:spLocks noGrp="1"/>
          </p:cNvSpPr>
          <p:nvPr>
            <p:ph type="body" idx="1"/>
          </p:nvPr>
        </p:nvSpPr>
        <p:spPr>
          <a:xfrm>
            <a:off x="457050" y="624550"/>
            <a:ext cx="8422800" cy="4215600"/>
          </a:xfrm>
          <a:prstGeom prst="rect">
            <a:avLst/>
          </a:prstGeom>
        </p:spPr>
        <p:txBody>
          <a:bodyPr spcFirstLastPara="1" wrap="square" lIns="0" tIns="0" rIns="0" bIns="0" anchor="t" anchorCtr="0">
            <a:noAutofit/>
          </a:bodyPr>
          <a:lstStyle/>
          <a:p>
            <a:pPr marL="457200" lvl="0" indent="-330200" algn="l" rtl="0">
              <a:lnSpc>
                <a:spcPct val="115000"/>
              </a:lnSpc>
              <a:spcBef>
                <a:spcPts val="600"/>
              </a:spcBef>
              <a:spcAft>
                <a:spcPts val="0"/>
              </a:spcAft>
              <a:buSzPts val="1600"/>
              <a:buFont typeface="Times New Roman"/>
              <a:buChar char="⮚"/>
            </a:pPr>
            <a:r>
              <a:rPr lang="en-IN" sz="1600"/>
              <a:t>The financial market is a dynamic and composite system where people can buy and sell currencies, stocks, equities and derivatives over virtual platforms supported by brokers.</a:t>
            </a:r>
            <a:endParaRPr sz="1600"/>
          </a:p>
          <a:p>
            <a:pPr marL="457200" lvl="0" indent="-330200" algn="l" rtl="0">
              <a:lnSpc>
                <a:spcPct val="115000"/>
              </a:lnSpc>
              <a:spcBef>
                <a:spcPts val="0"/>
              </a:spcBef>
              <a:spcAft>
                <a:spcPts val="0"/>
              </a:spcAft>
              <a:buSzPts val="1600"/>
              <a:buFont typeface="Times New Roman"/>
              <a:buChar char="⮚"/>
            </a:pPr>
            <a:r>
              <a:rPr lang="en-IN" sz="1600"/>
              <a:t>Stock markets are affected by many factors causing the uncertainty and high volatility in the market. Although humans can take orders and submit them to the market, automated trading systems (ATS) that are operated by the implementation of computer programs can perform better and with higher momentum in submitting orders than any human. </a:t>
            </a:r>
            <a:endParaRPr sz="1600"/>
          </a:p>
          <a:p>
            <a:pPr marL="457200" lvl="0" indent="-330200" algn="l" rtl="0">
              <a:lnSpc>
                <a:spcPct val="115000"/>
              </a:lnSpc>
              <a:spcBef>
                <a:spcPts val="0"/>
              </a:spcBef>
              <a:spcAft>
                <a:spcPts val="0"/>
              </a:spcAft>
              <a:buSzPts val="1600"/>
              <a:buFont typeface="Times New Roman"/>
              <a:buChar char="⮚"/>
            </a:pPr>
            <a:r>
              <a:rPr lang="en-IN" sz="1600"/>
              <a:t>Since most of the dealings in the markets are done by automated systems, it has now been well established that training the past data can help us in finding patterns in the movement of the markets which can be used to predict the future prices.</a:t>
            </a:r>
            <a:endParaRPr sz="1600"/>
          </a:p>
          <a:p>
            <a:pPr marL="457200" lvl="0" indent="-330200" algn="l" rtl="0">
              <a:lnSpc>
                <a:spcPct val="115000"/>
              </a:lnSpc>
              <a:spcBef>
                <a:spcPts val="0"/>
              </a:spcBef>
              <a:spcAft>
                <a:spcPts val="0"/>
              </a:spcAft>
              <a:buSzPts val="1600"/>
              <a:buFont typeface="Times New Roman"/>
              <a:buChar char="⮚"/>
            </a:pPr>
            <a:r>
              <a:rPr lang="en-IN" sz="1600"/>
              <a:t>If implemented successfully with a higher accuracy than existing systems, it could turn into a financial support system with minimal amount of risk. </a:t>
            </a:r>
            <a:endParaRPr sz="1600"/>
          </a:p>
          <a:p>
            <a:pPr marL="457200" marR="173913" lvl="0" indent="-330200" algn="l" rtl="0">
              <a:lnSpc>
                <a:spcPct val="110155"/>
              </a:lnSpc>
              <a:spcBef>
                <a:spcPts val="0"/>
              </a:spcBef>
              <a:spcAft>
                <a:spcPts val="0"/>
              </a:spcAft>
              <a:buSzPts val="1600"/>
              <a:buChar char="⮚"/>
            </a:pPr>
            <a:r>
              <a:rPr lang="en-IN" sz="1600"/>
              <a:t>We will be using a Random Forest Classification algorithm as the dataset that we train is completely discrete and we will be using several indicators to calculate the data on which the training will be performed.</a:t>
            </a:r>
            <a:endParaRPr sz="1600"/>
          </a:p>
          <a:p>
            <a:pPr marL="457200" marR="173913" lvl="0" indent="0" algn="l" rtl="0">
              <a:lnSpc>
                <a:spcPct val="110155"/>
              </a:lnSpc>
              <a:spcBef>
                <a:spcPts val="1431"/>
              </a:spcBef>
              <a:spcAft>
                <a:spcPts val="0"/>
              </a:spcAft>
              <a:buNone/>
            </a:pP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p:nvPr/>
        </p:nvSpPr>
        <p:spPr>
          <a:xfrm>
            <a:off x="484805" y="1444855"/>
            <a:ext cx="8174400" cy="2647500"/>
          </a:xfrm>
          <a:prstGeom prst="rect">
            <a:avLst/>
          </a:prstGeom>
          <a:solidFill>
            <a:srgbClr val="FFFFFF">
              <a:alpha val="98040"/>
            </a:srgbClr>
          </a:solidFill>
          <a:ln>
            <a:noFill/>
          </a:ln>
        </p:spPr>
        <p:txBody>
          <a:bodyPr spcFirstLastPara="1" wrap="square" lIns="91425" tIns="91425" rIns="91425" bIns="91425" anchor="ctr" anchorCtr="0">
            <a:spAutoFit/>
          </a:bodyPr>
          <a:lstStyle/>
          <a:p>
            <a:pPr marL="0" lvl="0" indent="0" algn="l" rtl="0">
              <a:lnSpc>
                <a:spcPct val="150000"/>
              </a:lnSpc>
              <a:spcBef>
                <a:spcPts val="0"/>
              </a:spcBef>
              <a:spcAft>
                <a:spcPts val="0"/>
              </a:spcAft>
              <a:buClr>
                <a:srgbClr val="000000"/>
              </a:buClr>
              <a:buSzPts val="1100"/>
              <a:buFont typeface="Arial"/>
              <a:buNone/>
            </a:pPr>
            <a:r>
              <a:rPr lang="en-IN" sz="2000">
                <a:solidFill>
                  <a:srgbClr val="000000"/>
                </a:solidFill>
                <a:latin typeface="Times New Roman"/>
                <a:ea typeface="Times New Roman"/>
                <a:cs typeface="Times New Roman"/>
                <a:sym typeface="Times New Roman"/>
              </a:rPr>
              <a:t>   </a:t>
            </a:r>
            <a:r>
              <a:rPr lang="en-IN" sz="2000" b="1">
                <a:solidFill>
                  <a:srgbClr val="000000"/>
                </a:solidFill>
                <a:latin typeface="Times New Roman"/>
                <a:ea typeface="Times New Roman"/>
                <a:cs typeface="Times New Roman"/>
                <a:sym typeface="Times New Roman"/>
              </a:rPr>
              <a:t>I</a:t>
            </a:r>
            <a:r>
              <a:rPr lang="en-IN" sz="1600" b="1">
                <a:solidFill>
                  <a:srgbClr val="000000"/>
                </a:solidFill>
                <a:latin typeface="Times New Roman"/>
                <a:ea typeface="Times New Roman"/>
                <a:cs typeface="Times New Roman"/>
                <a:sym typeface="Times New Roman"/>
              </a:rPr>
              <a:t>EEE, Arxiv.org, google scholar</a:t>
            </a:r>
            <a:endParaRPr sz="1600" b="1">
              <a:solidFill>
                <a:srgbClr val="000000"/>
              </a:solidFill>
              <a:latin typeface="Times New Roman"/>
              <a:ea typeface="Times New Roman"/>
              <a:cs typeface="Times New Roman"/>
              <a:sym typeface="Times New Roman"/>
            </a:endParaRPr>
          </a:p>
          <a:p>
            <a:pPr marL="457200" lvl="0" indent="0" algn="l" rtl="0">
              <a:lnSpc>
                <a:spcPct val="150000"/>
              </a:lnSpc>
              <a:spcBef>
                <a:spcPts val="0"/>
              </a:spcBef>
              <a:spcAft>
                <a:spcPts val="0"/>
              </a:spcAft>
              <a:buClr>
                <a:srgbClr val="000000"/>
              </a:buClr>
              <a:buSzPts val="1100"/>
              <a:buFont typeface="Arial"/>
              <a:buNone/>
            </a:pPr>
            <a:r>
              <a:rPr lang="en-IN" sz="1000">
                <a:solidFill>
                  <a:srgbClr val="000000"/>
                </a:solidFill>
                <a:latin typeface="Times New Roman"/>
                <a:ea typeface="Times New Roman"/>
                <a:cs typeface="Times New Roman"/>
                <a:sym typeface="Times New Roman"/>
              </a:rPr>
              <a:t>These tools are used to retrieve the required research papers for the sake of literature survey. The google scholar is a very good tool since it automatically sends the required research papers, as and when someone publishes new paper.</a:t>
            </a:r>
            <a:endParaRPr sz="2100" b="1">
              <a:solidFill>
                <a:srgbClr val="000000"/>
              </a:solidFill>
              <a:latin typeface="Times New Roman"/>
              <a:ea typeface="Times New Roman"/>
              <a:cs typeface="Times New Roman"/>
              <a:sym typeface="Times New Roman"/>
            </a:endParaRPr>
          </a:p>
          <a:p>
            <a:pPr marL="457200" lvl="0" indent="0" algn="l" rtl="0">
              <a:lnSpc>
                <a:spcPct val="150000"/>
              </a:lnSpc>
              <a:spcBef>
                <a:spcPts val="0"/>
              </a:spcBef>
              <a:spcAft>
                <a:spcPts val="0"/>
              </a:spcAft>
              <a:buClr>
                <a:srgbClr val="000000"/>
              </a:buClr>
              <a:buSzPts val="1100"/>
              <a:buFont typeface="Arial"/>
              <a:buNone/>
            </a:pPr>
            <a:r>
              <a:rPr lang="en-IN" sz="2000" b="1">
                <a:solidFill>
                  <a:srgbClr val="000000"/>
                </a:solidFill>
                <a:latin typeface="Times New Roman"/>
                <a:ea typeface="Times New Roman"/>
                <a:cs typeface="Times New Roman"/>
                <a:sym typeface="Times New Roman"/>
              </a:rPr>
              <a:t>IDE</a:t>
            </a:r>
            <a:endParaRPr sz="2000" b="1">
              <a:solidFill>
                <a:srgbClr val="000000"/>
              </a:solidFill>
              <a:latin typeface="Times New Roman"/>
              <a:ea typeface="Times New Roman"/>
              <a:cs typeface="Times New Roman"/>
              <a:sym typeface="Times New Roman"/>
            </a:endParaRPr>
          </a:p>
          <a:p>
            <a:pPr marL="457200" lvl="0" indent="0" algn="l" rtl="0">
              <a:lnSpc>
                <a:spcPct val="150000"/>
              </a:lnSpc>
              <a:spcBef>
                <a:spcPts val="0"/>
              </a:spcBef>
              <a:spcAft>
                <a:spcPts val="0"/>
              </a:spcAft>
              <a:buClr>
                <a:srgbClr val="000000"/>
              </a:buClr>
              <a:buSzPts val="1100"/>
              <a:buFont typeface="Arial"/>
              <a:buNone/>
            </a:pPr>
            <a:r>
              <a:rPr lang="en-IN" sz="1000">
                <a:solidFill>
                  <a:srgbClr val="000000"/>
                </a:solidFill>
                <a:latin typeface="Times New Roman"/>
                <a:ea typeface="Times New Roman"/>
                <a:cs typeface="Times New Roman"/>
                <a:sym typeface="Times New Roman"/>
              </a:rPr>
              <a:t>Google COLAB/Jupyter Notebook, these ide’s are used to implement the python code and are helpful to implement different libraries such as numpy, pandas, scikit learn and matplotlib.</a:t>
            </a:r>
            <a:endParaRPr sz="1000">
              <a:solidFill>
                <a:srgbClr val="000000"/>
              </a:solidFill>
              <a:latin typeface="Times New Roman"/>
              <a:ea typeface="Times New Roman"/>
              <a:cs typeface="Times New Roman"/>
              <a:sym typeface="Times New Roman"/>
            </a:endParaRPr>
          </a:p>
          <a:p>
            <a:pPr marL="457200" lvl="0" indent="0" algn="l" rtl="0">
              <a:lnSpc>
                <a:spcPct val="150000"/>
              </a:lnSpc>
              <a:spcBef>
                <a:spcPts val="0"/>
              </a:spcBef>
              <a:spcAft>
                <a:spcPts val="0"/>
              </a:spcAft>
              <a:buClr>
                <a:srgbClr val="000000"/>
              </a:buClr>
              <a:buSzPts val="1100"/>
              <a:buFont typeface="Arial"/>
              <a:buNone/>
            </a:pPr>
            <a:r>
              <a:rPr lang="en-IN" sz="2000" b="1">
                <a:solidFill>
                  <a:srgbClr val="000000"/>
                </a:solidFill>
                <a:latin typeface="Times New Roman"/>
                <a:ea typeface="Times New Roman"/>
                <a:cs typeface="Times New Roman"/>
                <a:sym typeface="Times New Roman"/>
              </a:rPr>
              <a:t>LANGUAGES</a:t>
            </a:r>
            <a:endParaRPr sz="2000" b="1">
              <a:solidFill>
                <a:srgbClr val="000000"/>
              </a:solidFill>
              <a:latin typeface="Times New Roman"/>
              <a:ea typeface="Times New Roman"/>
              <a:cs typeface="Times New Roman"/>
              <a:sym typeface="Times New Roman"/>
            </a:endParaRPr>
          </a:p>
          <a:p>
            <a:pPr marL="457200" lvl="0" indent="0" algn="l" rtl="0">
              <a:lnSpc>
                <a:spcPct val="150000"/>
              </a:lnSpc>
              <a:spcBef>
                <a:spcPts val="0"/>
              </a:spcBef>
              <a:spcAft>
                <a:spcPts val="0"/>
              </a:spcAft>
              <a:buClr>
                <a:srgbClr val="000000"/>
              </a:buClr>
              <a:buSzPts val="1100"/>
              <a:buFont typeface="Arial"/>
              <a:buNone/>
            </a:pPr>
            <a:r>
              <a:rPr lang="en-IN" sz="1000">
                <a:solidFill>
                  <a:srgbClr val="000000"/>
                </a:solidFill>
                <a:latin typeface="Times New Roman"/>
                <a:ea typeface="Times New Roman"/>
                <a:cs typeface="Times New Roman"/>
                <a:sym typeface="Times New Roman"/>
              </a:rPr>
              <a:t>Python - It is used to implement the machine learning model and also it contains rich source of libraries like numpy, pandas and scikit learn</a:t>
            </a:r>
            <a:endParaRPr sz="2100">
              <a:latin typeface="Times New Roman"/>
              <a:ea typeface="Times New Roman"/>
              <a:cs typeface="Times New Roman"/>
              <a:sym typeface="Times New Roman"/>
            </a:endParaRPr>
          </a:p>
        </p:txBody>
      </p:sp>
      <p:sp>
        <p:nvSpPr>
          <p:cNvPr id="98" name="Google Shape;98;p19"/>
          <p:cNvSpPr txBox="1"/>
          <p:nvPr/>
        </p:nvSpPr>
        <p:spPr>
          <a:xfrm>
            <a:off x="484797" y="807591"/>
            <a:ext cx="4575900" cy="904800"/>
          </a:xfrm>
          <a:prstGeom prst="rect">
            <a:avLst/>
          </a:prstGeom>
          <a:noFill/>
          <a:ln>
            <a:noFill/>
          </a:ln>
        </p:spPr>
        <p:txBody>
          <a:bodyPr spcFirstLastPara="1" wrap="square" lIns="0" tIns="12050" rIns="0" bIns="0" anchor="t" anchorCtr="0">
            <a:spAutoFit/>
          </a:bodyPr>
          <a:lstStyle/>
          <a:p>
            <a:pPr marL="0" marR="0" lvl="0" indent="0" algn="l" rtl="0">
              <a:lnSpc>
                <a:spcPct val="100000"/>
              </a:lnSpc>
              <a:spcBef>
                <a:spcPts val="0"/>
              </a:spcBef>
              <a:spcAft>
                <a:spcPts val="0"/>
              </a:spcAft>
              <a:buClr>
                <a:srgbClr val="005893"/>
              </a:buClr>
              <a:buSzPts val="4900"/>
              <a:buFont typeface="Playfair Display"/>
              <a:buNone/>
            </a:pPr>
            <a:r>
              <a:rPr lang="en-IN" sz="2900" i="0" u="none" strike="noStrike" cap="none">
                <a:solidFill>
                  <a:srgbClr val="005893"/>
                </a:solidFill>
                <a:latin typeface="Times New Roman"/>
                <a:ea typeface="Times New Roman"/>
                <a:cs typeface="Times New Roman"/>
                <a:sym typeface="Times New Roman"/>
              </a:rPr>
              <a:t>Tools</a:t>
            </a:r>
            <a:endParaRPr sz="10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4900"/>
              <a:buFont typeface="Arial"/>
              <a:buNone/>
            </a:pPr>
            <a:endParaRPr sz="2900" i="0" u="none" strike="noStrike" cap="none">
              <a:solidFill>
                <a:srgbClr val="005893"/>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body" idx="1"/>
          </p:nvPr>
        </p:nvSpPr>
        <p:spPr>
          <a:xfrm>
            <a:off x="457050" y="624550"/>
            <a:ext cx="8422800" cy="4215600"/>
          </a:xfrm>
          <a:prstGeom prst="rect">
            <a:avLst/>
          </a:prstGeom>
        </p:spPr>
        <p:txBody>
          <a:bodyPr spcFirstLastPara="1" wrap="square" lIns="0" tIns="0" rIns="0" bIns="0" anchor="t" anchorCtr="0">
            <a:normAutofit/>
          </a:bodyPr>
          <a:lstStyle/>
          <a:p>
            <a:pPr marL="0" lvl="0" indent="0" algn="l" rtl="0">
              <a:spcBef>
                <a:spcPts val="400"/>
              </a:spcBef>
              <a:spcAft>
                <a:spcPts val="0"/>
              </a:spcAft>
              <a:buNone/>
            </a:pPr>
            <a:r>
              <a:rPr lang="en-IN" sz="2400" dirty="0">
                <a:solidFill>
                  <a:srgbClr val="005893"/>
                </a:solidFill>
              </a:rPr>
              <a:t>Data set and methodology:</a:t>
            </a:r>
            <a:endParaRPr sz="2400" dirty="0">
              <a:solidFill>
                <a:srgbClr val="005893"/>
              </a:solidFill>
            </a:endParaRPr>
          </a:p>
          <a:p>
            <a:pPr marL="0" marR="173913" lvl="0" indent="0" algn="l" rtl="0">
              <a:lnSpc>
                <a:spcPct val="110155"/>
              </a:lnSpc>
              <a:spcBef>
                <a:spcPts val="1431"/>
              </a:spcBef>
              <a:spcAft>
                <a:spcPts val="0"/>
              </a:spcAft>
              <a:buNone/>
            </a:pPr>
            <a:r>
              <a:rPr lang="en-IN" sz="1600" dirty="0">
                <a:highlight>
                  <a:srgbClr val="FFFFFF"/>
                </a:highlight>
              </a:rPr>
              <a:t>The dataset will be imported through </a:t>
            </a:r>
            <a:r>
              <a:rPr lang="en-IN" sz="1600" dirty="0" err="1">
                <a:highlight>
                  <a:srgbClr val="FFFFFF"/>
                </a:highlight>
              </a:rPr>
              <a:t>kaggle</a:t>
            </a:r>
            <a:r>
              <a:rPr lang="en-IN" sz="1600" dirty="0">
                <a:highlight>
                  <a:srgbClr val="FFFFFF"/>
                </a:highlight>
              </a:rPr>
              <a:t> easily. For training the model we would just need prices of the required stocks over certain periods of time. </a:t>
            </a:r>
            <a:r>
              <a:rPr lang="en-IN" sz="1600">
                <a:highlight>
                  <a:srgbClr val="FFFFFF"/>
                </a:highlight>
              </a:rPr>
              <a:t>We </a:t>
            </a:r>
            <a:r>
              <a:rPr lang="en-IN" sz="1600" dirty="0">
                <a:highlight>
                  <a:srgbClr val="FFFFFF"/>
                </a:highlight>
              </a:rPr>
              <a:t>are using the stocks data of five different companies from different fields(</a:t>
            </a:r>
            <a:r>
              <a:rPr lang="en-IN" sz="1600" dirty="0">
                <a:solidFill>
                  <a:srgbClr val="333333"/>
                </a:solidFill>
              </a:rPr>
              <a:t> JP MORGAN, IBM, COSTCO, ARROWHEAD PHARMACEUTICALS and HOME DEPOT).</a:t>
            </a:r>
            <a:r>
              <a:rPr lang="en-IN" sz="1600" dirty="0">
                <a:highlight>
                  <a:srgbClr val="FFFFFF"/>
                </a:highlight>
              </a:rPr>
              <a:t> The parameters that the data will be trained on are OHLC ( open, high, low, close) and some additional parameters(indicators) to achieve even higher accuracy that will comprise the innovative component of the proposed system. </a:t>
            </a:r>
            <a:endParaRPr sz="1600" dirty="0">
              <a:highlight>
                <a:srgbClr val="FFFFFF"/>
              </a:highlight>
            </a:endParaRPr>
          </a:p>
          <a:p>
            <a:pPr marL="0" marR="173913" lvl="0" indent="0" algn="l" rtl="0">
              <a:lnSpc>
                <a:spcPct val="110155"/>
              </a:lnSpc>
              <a:spcBef>
                <a:spcPts val="1431"/>
              </a:spcBef>
              <a:spcAft>
                <a:spcPts val="0"/>
              </a:spcAft>
              <a:buNone/>
            </a:pPr>
            <a:endParaRPr sz="1600" dirty="0">
              <a:highlight>
                <a:srgbClr val="FFFFFF"/>
              </a:highlight>
            </a:endParaRPr>
          </a:p>
          <a:p>
            <a:pPr marL="0" marR="173913" lvl="0" indent="0" algn="l" rtl="0">
              <a:lnSpc>
                <a:spcPct val="110155"/>
              </a:lnSpc>
              <a:spcBef>
                <a:spcPts val="1431"/>
              </a:spcBef>
              <a:spcAft>
                <a:spcPts val="0"/>
              </a:spcAft>
              <a:buClr>
                <a:schemeClr val="dk1"/>
              </a:buClr>
              <a:buSzPts val="1100"/>
              <a:buFont typeface="Arial"/>
              <a:buNone/>
            </a:pPr>
            <a:r>
              <a:rPr lang="en-IN" sz="1600" dirty="0"/>
              <a:t>We will be using a Random Forest Classification algorithm as the dataset that we train is completely discrete and we will be using several indicators to calculate the data on which the training will be performed.</a:t>
            </a:r>
            <a:endParaRPr sz="1600" dirty="0">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1559100" y="127575"/>
            <a:ext cx="5771700" cy="369300"/>
          </a:xfrm>
          <a:prstGeom prst="rect">
            <a:avLst/>
          </a:prstGeom>
        </p:spPr>
        <p:txBody>
          <a:bodyPr spcFirstLastPara="1" wrap="square" lIns="0" tIns="0" rIns="0" bIns="0" anchor="t" anchorCtr="0">
            <a:normAutofit/>
          </a:bodyPr>
          <a:lstStyle/>
          <a:p>
            <a:pPr marL="0" lvl="0" indent="0" algn="ctr" rtl="0">
              <a:spcBef>
                <a:spcPts val="0"/>
              </a:spcBef>
              <a:spcAft>
                <a:spcPts val="0"/>
              </a:spcAft>
              <a:buNone/>
            </a:pPr>
            <a:r>
              <a:rPr lang="en-IN"/>
              <a:t>Dataset Details</a:t>
            </a:r>
            <a:endParaRPr/>
          </a:p>
        </p:txBody>
      </p:sp>
      <p:sp>
        <p:nvSpPr>
          <p:cNvPr id="109" name="Google Shape;109;p21"/>
          <p:cNvSpPr txBox="1">
            <a:spLocks noGrp="1"/>
          </p:cNvSpPr>
          <p:nvPr>
            <p:ph type="body" idx="1"/>
          </p:nvPr>
        </p:nvSpPr>
        <p:spPr>
          <a:xfrm>
            <a:off x="457050" y="624550"/>
            <a:ext cx="8422800" cy="4215600"/>
          </a:xfrm>
          <a:prstGeom prst="rect">
            <a:avLst/>
          </a:prstGeom>
        </p:spPr>
        <p:txBody>
          <a:bodyPr spcFirstLastPara="1" wrap="square" lIns="0" tIns="0" rIns="0" bIns="0" anchor="t" anchorCtr="0">
            <a:normAutofit/>
          </a:bodyPr>
          <a:lstStyle/>
          <a:p>
            <a:pPr marL="457200" marR="173913" lvl="0" indent="-361950" algn="l" rtl="0">
              <a:lnSpc>
                <a:spcPct val="110155"/>
              </a:lnSpc>
              <a:spcBef>
                <a:spcPts val="1431"/>
              </a:spcBef>
              <a:spcAft>
                <a:spcPts val="0"/>
              </a:spcAft>
              <a:buSzPts val="2100"/>
              <a:buChar char="⮚"/>
            </a:pPr>
            <a:r>
              <a:rPr lang="en-IN" sz="2100">
                <a:highlight>
                  <a:srgbClr val="FFFFFF"/>
                </a:highlight>
              </a:rPr>
              <a:t>The dataset will be imported through Yahoo Finance easily by using python libraries. </a:t>
            </a:r>
            <a:endParaRPr sz="2100">
              <a:highlight>
                <a:srgbClr val="FFFFFF"/>
              </a:highlight>
            </a:endParaRPr>
          </a:p>
          <a:p>
            <a:pPr marL="457200" marR="173913" lvl="0" indent="-361950" algn="l" rtl="0">
              <a:lnSpc>
                <a:spcPct val="110155"/>
              </a:lnSpc>
              <a:spcBef>
                <a:spcPts val="0"/>
              </a:spcBef>
              <a:spcAft>
                <a:spcPts val="0"/>
              </a:spcAft>
              <a:buSzPts val="2100"/>
              <a:buChar char="⮚"/>
            </a:pPr>
            <a:r>
              <a:rPr lang="en-IN" sz="2100">
                <a:highlight>
                  <a:srgbClr val="FFFFFF"/>
                </a:highlight>
              </a:rPr>
              <a:t>For training the model we would just need prices of the required stocks over certain periods of time. </a:t>
            </a:r>
            <a:endParaRPr sz="2100">
              <a:highlight>
                <a:srgbClr val="FFFFFF"/>
              </a:highlight>
            </a:endParaRPr>
          </a:p>
          <a:p>
            <a:pPr marL="457200" marR="173913" lvl="0" indent="-361950" algn="l" rtl="0">
              <a:lnSpc>
                <a:spcPct val="110155"/>
              </a:lnSpc>
              <a:spcBef>
                <a:spcPts val="0"/>
              </a:spcBef>
              <a:spcAft>
                <a:spcPts val="0"/>
              </a:spcAft>
              <a:buSzPts val="2100"/>
              <a:buChar char="⮚"/>
            </a:pPr>
            <a:r>
              <a:rPr lang="en-IN" sz="2100">
                <a:highlight>
                  <a:srgbClr val="FFFFFF"/>
                </a:highlight>
              </a:rPr>
              <a:t>The parameters that the data will be trained on are OHLC ( open, high, low, close) and some additional parameters(indicators) to achieve even higher accuracy that will comprise the innovative component of the proposed system. </a:t>
            </a:r>
            <a:endParaRPr sz="29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p:nvPr/>
        </p:nvSpPr>
        <p:spPr>
          <a:xfrm>
            <a:off x="2220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000" i="0" u="none" strike="noStrike" cap="none">
              <a:solidFill>
                <a:srgbClr val="000000"/>
              </a:solidFill>
              <a:latin typeface="Times New Roman"/>
              <a:ea typeface="Times New Roman"/>
              <a:cs typeface="Times New Roman"/>
              <a:sym typeface="Times New Roman"/>
            </a:endParaRPr>
          </a:p>
        </p:txBody>
      </p:sp>
      <p:sp>
        <p:nvSpPr>
          <p:cNvPr id="115" name="Google Shape;115;p22"/>
          <p:cNvSpPr/>
          <p:nvPr/>
        </p:nvSpPr>
        <p:spPr>
          <a:xfrm>
            <a:off x="2236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000" i="0" u="none" strike="noStrike" cap="none">
              <a:solidFill>
                <a:srgbClr val="000000"/>
              </a:solidFill>
              <a:latin typeface="Times New Roman"/>
              <a:ea typeface="Times New Roman"/>
              <a:cs typeface="Times New Roman"/>
              <a:sym typeface="Times New Roman"/>
            </a:endParaRPr>
          </a:p>
        </p:txBody>
      </p:sp>
      <p:sp>
        <p:nvSpPr>
          <p:cNvPr id="116" name="Google Shape;116;p22"/>
          <p:cNvSpPr txBox="1"/>
          <p:nvPr/>
        </p:nvSpPr>
        <p:spPr>
          <a:xfrm>
            <a:off x="-5957688" y="9238237"/>
            <a:ext cx="4624500" cy="2310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IN" sz="1500" i="0" u="none" strike="noStrike" cap="none">
                <a:solidFill>
                  <a:srgbClr val="898989"/>
                </a:solidFill>
                <a:latin typeface="Times New Roman"/>
                <a:ea typeface="Times New Roman"/>
                <a:cs typeface="Times New Roman"/>
                <a:sym typeface="Times New Roman"/>
              </a:rPr>
              <a:t>*</a:t>
            </a:r>
            <a:endParaRPr sz="1500" i="0" u="none" strike="noStrike" cap="none">
              <a:solidFill>
                <a:srgbClr val="000000"/>
              </a:solidFill>
              <a:latin typeface="Times New Roman"/>
              <a:ea typeface="Times New Roman"/>
              <a:cs typeface="Times New Roman"/>
              <a:sym typeface="Times New Roman"/>
            </a:endParaRPr>
          </a:p>
        </p:txBody>
      </p:sp>
      <p:sp>
        <p:nvSpPr>
          <p:cNvPr id="117" name="Google Shape;117;p22"/>
          <p:cNvSpPr txBox="1"/>
          <p:nvPr/>
        </p:nvSpPr>
        <p:spPr>
          <a:xfrm>
            <a:off x="7512250" y="9238237"/>
            <a:ext cx="4624500" cy="2310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IN" sz="1500" i="0" u="none" strike="noStrike" cap="none">
                <a:solidFill>
                  <a:srgbClr val="898989"/>
                </a:solidFill>
                <a:latin typeface="Times New Roman"/>
                <a:ea typeface="Times New Roman"/>
                <a:cs typeface="Times New Roman"/>
                <a:sym typeface="Times New Roman"/>
              </a:rPr>
              <a:t>8</a:t>
            </a:fld>
            <a:endParaRPr sz="1500" i="0" u="none" strike="noStrike" cap="none">
              <a:solidFill>
                <a:srgbClr val="000000"/>
              </a:solidFill>
              <a:latin typeface="Times New Roman"/>
              <a:ea typeface="Times New Roman"/>
              <a:cs typeface="Times New Roman"/>
              <a:sym typeface="Times New Roman"/>
            </a:endParaRPr>
          </a:p>
        </p:txBody>
      </p:sp>
      <p:sp>
        <p:nvSpPr>
          <p:cNvPr id="118" name="Google Shape;118;p22"/>
          <p:cNvSpPr txBox="1"/>
          <p:nvPr/>
        </p:nvSpPr>
        <p:spPr>
          <a:xfrm>
            <a:off x="242875" y="56550"/>
            <a:ext cx="8527200" cy="554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100"/>
              <a:buFont typeface="Arial"/>
              <a:buNone/>
            </a:pPr>
            <a:r>
              <a:rPr lang="en-IN" sz="2400" i="0" u="none" strike="noStrike" cap="none">
                <a:solidFill>
                  <a:srgbClr val="005893"/>
                </a:solidFill>
                <a:latin typeface="Times New Roman"/>
                <a:ea typeface="Times New Roman"/>
                <a:cs typeface="Times New Roman"/>
                <a:sym typeface="Times New Roman"/>
              </a:rPr>
              <a:t>Literature Survey</a:t>
            </a:r>
            <a:endParaRPr sz="2400" i="0" u="none" strike="noStrike" cap="none">
              <a:solidFill>
                <a:srgbClr val="005893"/>
              </a:solidFill>
              <a:latin typeface="Times New Roman"/>
              <a:ea typeface="Times New Roman"/>
              <a:cs typeface="Times New Roman"/>
              <a:sym typeface="Times New Roman"/>
            </a:endParaRPr>
          </a:p>
        </p:txBody>
      </p:sp>
      <p:graphicFrame>
        <p:nvGraphicFramePr>
          <p:cNvPr id="119" name="Google Shape;119;p22"/>
          <p:cNvGraphicFramePr/>
          <p:nvPr/>
        </p:nvGraphicFramePr>
        <p:xfrm>
          <a:off x="308412" y="712765"/>
          <a:ext cx="8527200" cy="4008060"/>
        </p:xfrm>
        <a:graphic>
          <a:graphicData uri="http://schemas.openxmlformats.org/drawingml/2006/table">
            <a:tbl>
              <a:tblPr>
                <a:noFill/>
                <a:tableStyleId>{5743D12F-7383-4B81-A8F4-78B52D705E5F}</a:tableStyleId>
              </a:tblPr>
              <a:tblGrid>
                <a:gridCol w="1210275">
                  <a:extLst>
                    <a:ext uri="{9D8B030D-6E8A-4147-A177-3AD203B41FA5}">
                      <a16:colId xmlns:a16="http://schemas.microsoft.com/office/drawing/2014/main" val="20000"/>
                    </a:ext>
                  </a:extLst>
                </a:gridCol>
                <a:gridCol w="1507925">
                  <a:extLst>
                    <a:ext uri="{9D8B030D-6E8A-4147-A177-3AD203B41FA5}">
                      <a16:colId xmlns:a16="http://schemas.microsoft.com/office/drawing/2014/main" val="20001"/>
                    </a:ext>
                  </a:extLst>
                </a:gridCol>
                <a:gridCol w="889975">
                  <a:extLst>
                    <a:ext uri="{9D8B030D-6E8A-4147-A177-3AD203B41FA5}">
                      <a16:colId xmlns:a16="http://schemas.microsoft.com/office/drawing/2014/main" val="20002"/>
                    </a:ext>
                  </a:extLst>
                </a:gridCol>
                <a:gridCol w="2728125">
                  <a:extLst>
                    <a:ext uri="{9D8B030D-6E8A-4147-A177-3AD203B41FA5}">
                      <a16:colId xmlns:a16="http://schemas.microsoft.com/office/drawing/2014/main" val="20003"/>
                    </a:ext>
                  </a:extLst>
                </a:gridCol>
                <a:gridCol w="2190900">
                  <a:extLst>
                    <a:ext uri="{9D8B030D-6E8A-4147-A177-3AD203B41FA5}">
                      <a16:colId xmlns:a16="http://schemas.microsoft.com/office/drawing/2014/main" val="20004"/>
                    </a:ext>
                  </a:extLst>
                </a:gridCol>
              </a:tblGrid>
              <a:tr h="693500">
                <a:tc>
                  <a:txBody>
                    <a:bodyPr/>
                    <a:lstStyle/>
                    <a:p>
                      <a:pPr marL="0" marR="0" lvl="0" indent="0" algn="ctr" rtl="0">
                        <a:lnSpc>
                          <a:spcPct val="100000"/>
                        </a:lnSpc>
                        <a:spcBef>
                          <a:spcPts val="0"/>
                        </a:spcBef>
                        <a:spcAft>
                          <a:spcPts val="0"/>
                        </a:spcAft>
                        <a:buClr>
                          <a:srgbClr val="000000"/>
                        </a:buClr>
                        <a:buSzPts val="2700"/>
                        <a:buFont typeface="Arial"/>
                        <a:buNone/>
                      </a:pPr>
                      <a:r>
                        <a:rPr lang="en-IN" sz="1300" b="1" u="none" strike="noStrike" cap="none">
                          <a:latin typeface="Times New Roman"/>
                          <a:ea typeface="Times New Roman"/>
                          <a:cs typeface="Times New Roman"/>
                          <a:sym typeface="Times New Roman"/>
                        </a:rPr>
                        <a:t>Year, Name of the Journal, Conference</a:t>
                      </a:r>
                      <a:endParaRPr sz="1300" b="1" u="none" strike="noStrike" cap="none">
                        <a:latin typeface="Times New Roman"/>
                        <a:ea typeface="Times New Roman"/>
                        <a:cs typeface="Times New Roman"/>
                        <a:sym typeface="Times New Roman"/>
                      </a:endParaRPr>
                    </a:p>
                  </a:txBody>
                  <a:tcPr marL="91425" marR="91425" marT="91425" marB="91425">
                    <a:solidFill>
                      <a:srgbClr val="3C78D8"/>
                    </a:solidFill>
                  </a:tcPr>
                </a:tc>
                <a:tc>
                  <a:txBody>
                    <a:bodyPr/>
                    <a:lstStyle/>
                    <a:p>
                      <a:pPr marL="0" marR="0" lvl="0" indent="0" algn="ctr" rtl="0">
                        <a:lnSpc>
                          <a:spcPct val="100000"/>
                        </a:lnSpc>
                        <a:spcBef>
                          <a:spcPts val="0"/>
                        </a:spcBef>
                        <a:spcAft>
                          <a:spcPts val="0"/>
                        </a:spcAft>
                        <a:buClr>
                          <a:srgbClr val="000000"/>
                        </a:buClr>
                        <a:buSzPts val="2700"/>
                        <a:buFont typeface="Arial"/>
                        <a:buNone/>
                      </a:pPr>
                      <a:r>
                        <a:rPr lang="en-IN" sz="1300" b="1" u="none" strike="noStrike" cap="none">
                          <a:latin typeface="Times New Roman"/>
                          <a:ea typeface="Times New Roman"/>
                          <a:cs typeface="Times New Roman"/>
                          <a:sym typeface="Times New Roman"/>
                        </a:rPr>
                        <a:t>Title of The Paper</a:t>
                      </a:r>
                      <a:endParaRPr sz="1300" b="1" u="none" strike="noStrike" cap="none">
                        <a:latin typeface="Times New Roman"/>
                        <a:ea typeface="Times New Roman"/>
                        <a:cs typeface="Times New Roman"/>
                        <a:sym typeface="Times New Roman"/>
                      </a:endParaRPr>
                    </a:p>
                  </a:txBody>
                  <a:tcPr marL="91425" marR="91425" marT="91425" marB="91425">
                    <a:solidFill>
                      <a:srgbClr val="3C78D8"/>
                    </a:solidFill>
                  </a:tcPr>
                </a:tc>
                <a:tc>
                  <a:txBody>
                    <a:bodyPr/>
                    <a:lstStyle/>
                    <a:p>
                      <a:pPr marL="0" marR="0" lvl="0" indent="0" algn="ctr" rtl="0">
                        <a:lnSpc>
                          <a:spcPct val="100000"/>
                        </a:lnSpc>
                        <a:spcBef>
                          <a:spcPts val="0"/>
                        </a:spcBef>
                        <a:spcAft>
                          <a:spcPts val="0"/>
                        </a:spcAft>
                        <a:buClr>
                          <a:srgbClr val="000000"/>
                        </a:buClr>
                        <a:buSzPts val="2700"/>
                        <a:buFont typeface="Arial"/>
                        <a:buNone/>
                      </a:pPr>
                      <a:r>
                        <a:rPr lang="en-IN" sz="1300" b="1" u="none" strike="noStrike" cap="none">
                          <a:latin typeface="Times New Roman"/>
                          <a:ea typeface="Times New Roman"/>
                          <a:cs typeface="Times New Roman"/>
                          <a:sym typeface="Times New Roman"/>
                        </a:rPr>
                        <a:t>Authors of the Paper</a:t>
                      </a:r>
                      <a:endParaRPr sz="1300" b="1" u="none" strike="noStrike" cap="none">
                        <a:latin typeface="Times New Roman"/>
                        <a:ea typeface="Times New Roman"/>
                        <a:cs typeface="Times New Roman"/>
                        <a:sym typeface="Times New Roman"/>
                      </a:endParaRPr>
                    </a:p>
                  </a:txBody>
                  <a:tcPr marL="91425" marR="91425" marT="91425" marB="91425">
                    <a:solidFill>
                      <a:srgbClr val="3C78D8"/>
                    </a:solidFill>
                  </a:tcPr>
                </a:tc>
                <a:tc>
                  <a:txBody>
                    <a:bodyPr/>
                    <a:lstStyle/>
                    <a:p>
                      <a:pPr marL="89999" marR="0" lvl="0" indent="0" algn="l" rtl="0">
                        <a:lnSpc>
                          <a:spcPct val="100000"/>
                        </a:lnSpc>
                        <a:spcBef>
                          <a:spcPts val="0"/>
                        </a:spcBef>
                        <a:spcAft>
                          <a:spcPts val="0"/>
                        </a:spcAft>
                        <a:buClr>
                          <a:srgbClr val="000000"/>
                        </a:buClr>
                        <a:buSzPts val="2700"/>
                        <a:buFont typeface="Arial"/>
                        <a:buNone/>
                      </a:pPr>
                      <a:r>
                        <a:rPr lang="en-IN" sz="1300" b="1" u="none" strike="noStrike" cap="none">
                          <a:latin typeface="Times New Roman"/>
                          <a:ea typeface="Times New Roman"/>
                          <a:cs typeface="Times New Roman"/>
                          <a:sym typeface="Times New Roman"/>
                        </a:rPr>
                        <a:t>Description of the Paper</a:t>
                      </a:r>
                      <a:endParaRPr sz="1300" b="1" u="none" strike="noStrike" cap="none">
                        <a:latin typeface="Times New Roman"/>
                        <a:ea typeface="Times New Roman"/>
                        <a:cs typeface="Times New Roman"/>
                        <a:sym typeface="Times New Roman"/>
                      </a:endParaRPr>
                    </a:p>
                  </a:txBody>
                  <a:tcPr marL="91425" marR="91425" marT="91425" marB="91425">
                    <a:solidFill>
                      <a:srgbClr val="3C78D8"/>
                    </a:solidFill>
                  </a:tcPr>
                </a:tc>
                <a:tc>
                  <a:txBody>
                    <a:bodyPr/>
                    <a:lstStyle/>
                    <a:p>
                      <a:pPr marL="0" marR="0" lvl="0" indent="0" algn="ctr" rtl="0">
                        <a:lnSpc>
                          <a:spcPct val="100000"/>
                        </a:lnSpc>
                        <a:spcBef>
                          <a:spcPts val="0"/>
                        </a:spcBef>
                        <a:spcAft>
                          <a:spcPts val="0"/>
                        </a:spcAft>
                        <a:buClr>
                          <a:srgbClr val="000000"/>
                        </a:buClr>
                        <a:buSzPts val="2700"/>
                        <a:buFont typeface="Arial"/>
                        <a:buNone/>
                      </a:pPr>
                      <a:r>
                        <a:rPr lang="en-IN" sz="1300" b="1" u="none" strike="noStrike" cap="none">
                          <a:latin typeface="Times New Roman"/>
                          <a:ea typeface="Times New Roman"/>
                          <a:cs typeface="Times New Roman"/>
                          <a:sym typeface="Times New Roman"/>
                        </a:rPr>
                        <a:t>Limitations of the Paper/ Future Work</a:t>
                      </a:r>
                      <a:endParaRPr sz="1300" b="1" u="none" strike="noStrike" cap="none">
                        <a:latin typeface="Times New Roman"/>
                        <a:ea typeface="Times New Roman"/>
                        <a:cs typeface="Times New Roman"/>
                        <a:sym typeface="Times New Roman"/>
                      </a:endParaRPr>
                    </a:p>
                  </a:txBody>
                  <a:tcPr marL="91425" marR="91425" marT="91425" marB="91425">
                    <a:solidFill>
                      <a:srgbClr val="3C78D8"/>
                    </a:solidFill>
                  </a:tcPr>
                </a:tc>
                <a:extLst>
                  <a:ext uri="{0D108BD9-81ED-4DB2-BD59-A6C34878D82A}">
                    <a16:rowId xmlns:a16="http://schemas.microsoft.com/office/drawing/2014/main" val="10000"/>
                  </a:ext>
                </a:extLst>
              </a:tr>
              <a:tr h="2621200">
                <a:tc>
                  <a:txBody>
                    <a:bodyPr/>
                    <a:lstStyle/>
                    <a:p>
                      <a:pPr marL="0" marR="0" lvl="0" indent="0" algn="l" rtl="0">
                        <a:lnSpc>
                          <a:spcPct val="100000"/>
                        </a:lnSpc>
                        <a:spcBef>
                          <a:spcPts val="0"/>
                        </a:spcBef>
                        <a:spcAft>
                          <a:spcPts val="0"/>
                        </a:spcAft>
                        <a:buClr>
                          <a:srgbClr val="000000"/>
                        </a:buClr>
                        <a:buSzPts val="2000"/>
                        <a:buFont typeface="Arial"/>
                        <a:buNone/>
                      </a:pPr>
                      <a:r>
                        <a:rPr lang="en-IN" sz="1000">
                          <a:solidFill>
                            <a:srgbClr val="333333"/>
                          </a:solidFill>
                          <a:highlight>
                            <a:srgbClr val="FFFFFF"/>
                          </a:highlight>
                          <a:latin typeface="Times New Roman"/>
                          <a:ea typeface="Times New Roman"/>
                          <a:cs typeface="Times New Roman"/>
                          <a:sym typeface="Times New Roman"/>
                        </a:rPr>
                        <a:t>2022 International Conference on Advances in Computing, Communication and Applied Informatics (ACCAI)</a:t>
                      </a:r>
                      <a:endParaRPr sz="1000">
                        <a:latin typeface="Times New Roman"/>
                        <a:ea typeface="Times New Roman"/>
                        <a:cs typeface="Times New Roman"/>
                        <a:sym typeface="Times New Roman"/>
                      </a:endParaRPr>
                    </a:p>
                  </a:txBody>
                  <a:tcPr marL="91425" marR="91425" marT="91425" marB="91425">
                    <a:solidFill>
                      <a:srgbClr val="EFEFEF"/>
                    </a:solidFill>
                  </a:tcPr>
                </a:tc>
                <a:tc>
                  <a:txBody>
                    <a:bodyPr/>
                    <a:lstStyle/>
                    <a:p>
                      <a:pPr marL="0" lvl="0" indent="0" algn="l" rtl="0">
                        <a:lnSpc>
                          <a:spcPct val="113333"/>
                        </a:lnSpc>
                        <a:spcBef>
                          <a:spcPts val="1400"/>
                        </a:spcBef>
                        <a:spcAft>
                          <a:spcPts val="1700"/>
                        </a:spcAft>
                        <a:buClr>
                          <a:schemeClr val="dk1"/>
                        </a:buClr>
                        <a:buSzPts val="1100"/>
                        <a:buFont typeface="Arial"/>
                        <a:buNone/>
                      </a:pPr>
                      <a:r>
                        <a:rPr lang="en-IN" sz="1000">
                          <a:solidFill>
                            <a:schemeClr val="dk1"/>
                          </a:solidFill>
                          <a:latin typeface="Times New Roman"/>
                          <a:ea typeface="Times New Roman"/>
                          <a:cs typeface="Times New Roman"/>
                          <a:sym typeface="Times New Roman"/>
                        </a:rPr>
                        <a:t>Analysing the Trend of Stock Market and Evaluate the performance of Market Prediction using Machine Learning Approach</a:t>
                      </a:r>
                      <a:endParaRPr sz="1000">
                        <a:latin typeface="Times New Roman"/>
                        <a:ea typeface="Times New Roman"/>
                        <a:cs typeface="Times New Roman"/>
                        <a:sym typeface="Times New Roman"/>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IN" sz="1000">
                          <a:latin typeface="Times New Roman"/>
                          <a:ea typeface="Times New Roman"/>
                          <a:cs typeface="Times New Roman"/>
                          <a:sym typeface="Times New Roman"/>
                        </a:rPr>
                        <a:t>Mathan prasad L and Gunasekaran M</a:t>
                      </a:r>
                      <a:endParaRPr sz="1000" u="none" strike="noStrike" cap="none">
                        <a:latin typeface="Times New Roman"/>
                        <a:ea typeface="Times New Roman"/>
                        <a:cs typeface="Times New Roman"/>
                        <a:sym typeface="Times New Roman"/>
                      </a:endParaRPr>
                    </a:p>
                  </a:txBody>
                  <a:tcPr marL="91425" marR="91425" marT="91425" marB="91425">
                    <a:solidFill>
                      <a:srgbClr val="EFEFEF"/>
                    </a:solidFill>
                  </a:tcPr>
                </a:tc>
                <a:tc>
                  <a:txBody>
                    <a:bodyPr/>
                    <a:lstStyle/>
                    <a:p>
                      <a:pPr marL="269999" marR="0" lvl="0" indent="-292100" algn="just" rtl="0">
                        <a:lnSpc>
                          <a:spcPct val="100000"/>
                        </a:lnSpc>
                        <a:spcBef>
                          <a:spcPts val="0"/>
                        </a:spcBef>
                        <a:spcAft>
                          <a:spcPts val="0"/>
                        </a:spcAft>
                        <a:buClr>
                          <a:srgbClr val="000000"/>
                        </a:buClr>
                        <a:buSzPts val="1000"/>
                        <a:buFont typeface="Times New Roman"/>
                        <a:buChar char="●"/>
                      </a:pPr>
                      <a:r>
                        <a:rPr lang="en-IN" sz="1000">
                          <a:latin typeface="Times New Roman"/>
                          <a:ea typeface="Times New Roman"/>
                          <a:cs typeface="Times New Roman"/>
                          <a:sym typeface="Times New Roman"/>
                        </a:rPr>
                        <a:t>Initially Data acquisition process done by Webworker-Quandl, this will provide the different sources of stock data from several source. </a:t>
                      </a:r>
                      <a:endParaRPr sz="1000">
                        <a:latin typeface="Times New Roman"/>
                        <a:ea typeface="Times New Roman"/>
                        <a:cs typeface="Times New Roman"/>
                        <a:sym typeface="Times New Roman"/>
                      </a:endParaRPr>
                    </a:p>
                    <a:p>
                      <a:pPr marL="269999" marR="0" lvl="0" indent="-292100" algn="just" rtl="0">
                        <a:lnSpc>
                          <a:spcPct val="100000"/>
                        </a:lnSpc>
                        <a:spcBef>
                          <a:spcPts val="0"/>
                        </a:spcBef>
                        <a:spcAft>
                          <a:spcPts val="0"/>
                        </a:spcAft>
                        <a:buClr>
                          <a:srgbClr val="000000"/>
                        </a:buClr>
                        <a:buSzPts val="1000"/>
                        <a:buFont typeface="Times New Roman"/>
                        <a:buChar char="●"/>
                      </a:pPr>
                      <a:r>
                        <a:rPr lang="en-IN" sz="1000">
                          <a:latin typeface="Times New Roman"/>
                          <a:ea typeface="Times New Roman"/>
                          <a:cs typeface="Times New Roman"/>
                          <a:sym typeface="Times New Roman"/>
                        </a:rPr>
                        <a:t>The data values that is feature extraction The previous stock market data are extracted using Web- worker techniques and converted into data required for machine learning classification techniques. </a:t>
                      </a:r>
                      <a:endParaRPr sz="1000">
                        <a:latin typeface="Times New Roman"/>
                        <a:ea typeface="Times New Roman"/>
                        <a:cs typeface="Times New Roman"/>
                        <a:sym typeface="Times New Roman"/>
                      </a:endParaRPr>
                    </a:p>
                    <a:p>
                      <a:pPr marL="269999" marR="0" lvl="0" indent="-292100" algn="just" rtl="0">
                        <a:lnSpc>
                          <a:spcPct val="100000"/>
                        </a:lnSpc>
                        <a:spcBef>
                          <a:spcPts val="0"/>
                        </a:spcBef>
                        <a:spcAft>
                          <a:spcPts val="0"/>
                        </a:spcAft>
                        <a:buClr>
                          <a:srgbClr val="000000"/>
                        </a:buClr>
                        <a:buSzPts val="1000"/>
                        <a:buFont typeface="Times New Roman"/>
                        <a:buChar char="●"/>
                      </a:pPr>
                      <a:r>
                        <a:rPr lang="en-IN" sz="1000">
                          <a:latin typeface="Times New Roman"/>
                          <a:ea typeface="Times New Roman"/>
                          <a:cs typeface="Times New Roman"/>
                          <a:sym typeface="Times New Roman"/>
                        </a:rPr>
                        <a:t>Next process is the machine learning classification techniques for categorizing the High open, High close, average movement changes of stock values using historical data.</a:t>
                      </a:r>
                      <a:endParaRPr sz="1000">
                        <a:latin typeface="Times New Roman"/>
                        <a:ea typeface="Times New Roman"/>
                        <a:cs typeface="Times New Roman"/>
                        <a:sym typeface="Times New Roman"/>
                      </a:endParaRPr>
                    </a:p>
                    <a:p>
                      <a:pPr marL="269999" marR="0" lvl="0" indent="-292100" algn="just" rtl="0">
                        <a:lnSpc>
                          <a:spcPct val="100000"/>
                        </a:lnSpc>
                        <a:spcBef>
                          <a:spcPts val="0"/>
                        </a:spcBef>
                        <a:spcAft>
                          <a:spcPts val="0"/>
                        </a:spcAft>
                        <a:buClr>
                          <a:srgbClr val="000000"/>
                        </a:buClr>
                        <a:buSzPts val="1000"/>
                        <a:buFont typeface="Times New Roman"/>
                        <a:buChar char="●"/>
                      </a:pPr>
                      <a:r>
                        <a:rPr lang="en-IN" sz="1000">
                          <a:latin typeface="Times New Roman"/>
                          <a:ea typeface="Times New Roman"/>
                          <a:cs typeface="Times New Roman"/>
                          <a:sym typeface="Times New Roman"/>
                        </a:rPr>
                        <a:t>Machine learning classification techniques named as, Random Forest, Support Vector Machine and Neural Network have been used to compare the proposed algorithms in terms of accuracy, sensitivity and specificity. </a:t>
                      </a:r>
                      <a:endParaRPr sz="1000">
                        <a:solidFill>
                          <a:srgbClr val="000000"/>
                        </a:solidFill>
                        <a:latin typeface="Times New Roman"/>
                        <a:ea typeface="Times New Roman"/>
                        <a:cs typeface="Times New Roman"/>
                        <a:sym typeface="Times New Roman"/>
                      </a:endParaRPr>
                    </a:p>
                  </a:txBody>
                  <a:tcPr marL="91425" marR="91425" marT="91425" marB="91425">
                    <a:solidFill>
                      <a:srgbClr val="EFEFEF"/>
                    </a:solidFill>
                  </a:tcPr>
                </a:tc>
                <a:tc>
                  <a:txBody>
                    <a:bodyPr/>
                    <a:lstStyle/>
                    <a:p>
                      <a:pPr marL="269999" marR="0" lvl="0" indent="-292100" algn="l" rtl="0">
                        <a:lnSpc>
                          <a:spcPct val="100000"/>
                        </a:lnSpc>
                        <a:spcBef>
                          <a:spcPts val="0"/>
                        </a:spcBef>
                        <a:spcAft>
                          <a:spcPts val="0"/>
                        </a:spcAft>
                        <a:buClr>
                          <a:srgbClr val="000000"/>
                        </a:buClr>
                        <a:buSzPts val="1000"/>
                        <a:buFont typeface="Times New Roman"/>
                        <a:buChar char="●"/>
                      </a:pPr>
                      <a:r>
                        <a:rPr lang="en-IN" sz="1000">
                          <a:latin typeface="Times New Roman"/>
                          <a:ea typeface="Times New Roman"/>
                          <a:cs typeface="Times New Roman"/>
                          <a:sym typeface="Times New Roman"/>
                        </a:rPr>
                        <a:t>This computational approach solves the long outstanding stock market problems and find out the solutions in stock market prediction research. </a:t>
                      </a:r>
                      <a:br>
                        <a:rPr lang="en-IN" sz="1000">
                          <a:latin typeface="Times New Roman"/>
                          <a:ea typeface="Times New Roman"/>
                          <a:cs typeface="Times New Roman"/>
                          <a:sym typeface="Times New Roman"/>
                        </a:rPr>
                      </a:br>
                      <a:r>
                        <a:rPr lang="en-IN" sz="1000">
                          <a:latin typeface="Times New Roman"/>
                          <a:ea typeface="Times New Roman"/>
                          <a:cs typeface="Times New Roman"/>
                          <a:sym typeface="Times New Roman"/>
                        </a:rPr>
                        <a:t>As the result, the current research report is useful for Investor to predict the stock values movement variations. By Levenberg-Marquardt method Neural Network yields the best accuracy of 94.17% among the various machine learning algorithm.</a:t>
                      </a:r>
                      <a:endParaRPr sz="1000" u="none" strike="noStrike" cap="none">
                        <a:latin typeface="Times New Roman"/>
                        <a:ea typeface="Times New Roman"/>
                        <a:cs typeface="Times New Roman"/>
                        <a:sym typeface="Times New Roman"/>
                      </a:endParaRPr>
                    </a:p>
                  </a:txBody>
                  <a:tcPr marL="91425" marR="91425" marT="91425" marB="91425">
                    <a:solidFill>
                      <a:srgbClr val="EFEFEF"/>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p:nvPr/>
        </p:nvSpPr>
        <p:spPr>
          <a:xfrm>
            <a:off x="2220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900" i="0" u="none" strike="noStrike" cap="none">
              <a:solidFill>
                <a:srgbClr val="000000"/>
              </a:solidFill>
              <a:latin typeface="Times New Roman"/>
              <a:ea typeface="Times New Roman"/>
              <a:cs typeface="Times New Roman"/>
              <a:sym typeface="Times New Roman"/>
            </a:endParaRPr>
          </a:p>
        </p:txBody>
      </p:sp>
      <p:sp>
        <p:nvSpPr>
          <p:cNvPr id="125" name="Google Shape;125;p23"/>
          <p:cNvSpPr/>
          <p:nvPr/>
        </p:nvSpPr>
        <p:spPr>
          <a:xfrm>
            <a:off x="2236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900" i="0" u="none" strike="noStrike" cap="none">
              <a:solidFill>
                <a:srgbClr val="000000"/>
              </a:solidFill>
              <a:latin typeface="Times New Roman"/>
              <a:ea typeface="Times New Roman"/>
              <a:cs typeface="Times New Roman"/>
              <a:sym typeface="Times New Roman"/>
            </a:endParaRPr>
          </a:p>
        </p:txBody>
      </p:sp>
      <p:sp>
        <p:nvSpPr>
          <p:cNvPr id="126" name="Google Shape;126;p23"/>
          <p:cNvSpPr txBox="1"/>
          <p:nvPr/>
        </p:nvSpPr>
        <p:spPr>
          <a:xfrm>
            <a:off x="-5957688" y="9238237"/>
            <a:ext cx="4624500" cy="2310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IN" sz="1500" i="0" u="none" strike="noStrike" cap="none">
                <a:solidFill>
                  <a:srgbClr val="898989"/>
                </a:solidFill>
                <a:latin typeface="Times New Roman"/>
                <a:ea typeface="Times New Roman"/>
                <a:cs typeface="Times New Roman"/>
                <a:sym typeface="Times New Roman"/>
              </a:rPr>
              <a:t>*</a:t>
            </a:r>
            <a:endParaRPr sz="1500" i="0" u="none" strike="noStrike" cap="none">
              <a:solidFill>
                <a:srgbClr val="000000"/>
              </a:solidFill>
              <a:latin typeface="Times New Roman"/>
              <a:ea typeface="Times New Roman"/>
              <a:cs typeface="Times New Roman"/>
              <a:sym typeface="Times New Roman"/>
            </a:endParaRPr>
          </a:p>
        </p:txBody>
      </p:sp>
      <p:sp>
        <p:nvSpPr>
          <p:cNvPr id="127" name="Google Shape;127;p23"/>
          <p:cNvSpPr txBox="1"/>
          <p:nvPr/>
        </p:nvSpPr>
        <p:spPr>
          <a:xfrm>
            <a:off x="7512250" y="9238237"/>
            <a:ext cx="4624500" cy="2310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IN" sz="1500" i="0" u="none" strike="noStrike" cap="none">
                <a:solidFill>
                  <a:srgbClr val="898989"/>
                </a:solidFill>
                <a:latin typeface="Times New Roman"/>
                <a:ea typeface="Times New Roman"/>
                <a:cs typeface="Times New Roman"/>
                <a:sym typeface="Times New Roman"/>
              </a:rPr>
              <a:t>9</a:t>
            </a:fld>
            <a:endParaRPr sz="1500" i="0" u="none" strike="noStrike" cap="none">
              <a:solidFill>
                <a:srgbClr val="000000"/>
              </a:solidFill>
              <a:latin typeface="Times New Roman"/>
              <a:ea typeface="Times New Roman"/>
              <a:cs typeface="Times New Roman"/>
              <a:sym typeface="Times New Roman"/>
            </a:endParaRPr>
          </a:p>
        </p:txBody>
      </p:sp>
      <p:sp>
        <p:nvSpPr>
          <p:cNvPr id="128" name="Google Shape;128;p23"/>
          <p:cNvSpPr txBox="1"/>
          <p:nvPr/>
        </p:nvSpPr>
        <p:spPr>
          <a:xfrm>
            <a:off x="242875" y="56550"/>
            <a:ext cx="8527200" cy="554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100"/>
              <a:buFont typeface="Arial"/>
              <a:buNone/>
            </a:pPr>
            <a:r>
              <a:rPr lang="en-IN" sz="2400" i="0" u="none" strike="noStrike" cap="none">
                <a:solidFill>
                  <a:srgbClr val="005893"/>
                </a:solidFill>
                <a:latin typeface="Times New Roman"/>
                <a:ea typeface="Times New Roman"/>
                <a:cs typeface="Times New Roman"/>
                <a:sym typeface="Times New Roman"/>
              </a:rPr>
              <a:t>Literature Survey</a:t>
            </a:r>
            <a:endParaRPr sz="2400" i="0" u="none" strike="noStrike" cap="none">
              <a:solidFill>
                <a:srgbClr val="005893"/>
              </a:solidFill>
              <a:latin typeface="Times New Roman"/>
              <a:ea typeface="Times New Roman"/>
              <a:cs typeface="Times New Roman"/>
              <a:sym typeface="Times New Roman"/>
            </a:endParaRPr>
          </a:p>
        </p:txBody>
      </p:sp>
      <p:graphicFrame>
        <p:nvGraphicFramePr>
          <p:cNvPr id="129" name="Google Shape;129;p23"/>
          <p:cNvGraphicFramePr/>
          <p:nvPr/>
        </p:nvGraphicFramePr>
        <p:xfrm>
          <a:off x="308412" y="712765"/>
          <a:ext cx="8527200" cy="3550860"/>
        </p:xfrm>
        <a:graphic>
          <a:graphicData uri="http://schemas.openxmlformats.org/drawingml/2006/table">
            <a:tbl>
              <a:tblPr>
                <a:noFill/>
                <a:tableStyleId>{5743D12F-7383-4B81-A8F4-78B52D705E5F}</a:tableStyleId>
              </a:tblPr>
              <a:tblGrid>
                <a:gridCol w="1210275">
                  <a:extLst>
                    <a:ext uri="{9D8B030D-6E8A-4147-A177-3AD203B41FA5}">
                      <a16:colId xmlns:a16="http://schemas.microsoft.com/office/drawing/2014/main" val="20000"/>
                    </a:ext>
                  </a:extLst>
                </a:gridCol>
                <a:gridCol w="1507925">
                  <a:extLst>
                    <a:ext uri="{9D8B030D-6E8A-4147-A177-3AD203B41FA5}">
                      <a16:colId xmlns:a16="http://schemas.microsoft.com/office/drawing/2014/main" val="20001"/>
                    </a:ext>
                  </a:extLst>
                </a:gridCol>
                <a:gridCol w="889975">
                  <a:extLst>
                    <a:ext uri="{9D8B030D-6E8A-4147-A177-3AD203B41FA5}">
                      <a16:colId xmlns:a16="http://schemas.microsoft.com/office/drawing/2014/main" val="20002"/>
                    </a:ext>
                  </a:extLst>
                </a:gridCol>
                <a:gridCol w="2728125">
                  <a:extLst>
                    <a:ext uri="{9D8B030D-6E8A-4147-A177-3AD203B41FA5}">
                      <a16:colId xmlns:a16="http://schemas.microsoft.com/office/drawing/2014/main" val="20003"/>
                    </a:ext>
                  </a:extLst>
                </a:gridCol>
                <a:gridCol w="2190900">
                  <a:extLst>
                    <a:ext uri="{9D8B030D-6E8A-4147-A177-3AD203B41FA5}">
                      <a16:colId xmlns:a16="http://schemas.microsoft.com/office/drawing/2014/main" val="20004"/>
                    </a:ext>
                  </a:extLst>
                </a:gridCol>
              </a:tblGrid>
              <a:tr h="560150">
                <a:tc>
                  <a:txBody>
                    <a:bodyPr/>
                    <a:lstStyle/>
                    <a:p>
                      <a:pPr marL="0" marR="0" lvl="0" indent="0" algn="ctr" rtl="0">
                        <a:lnSpc>
                          <a:spcPct val="100000"/>
                        </a:lnSpc>
                        <a:spcBef>
                          <a:spcPts val="0"/>
                        </a:spcBef>
                        <a:spcAft>
                          <a:spcPts val="0"/>
                        </a:spcAft>
                        <a:buClr>
                          <a:srgbClr val="000000"/>
                        </a:buClr>
                        <a:buSzPts val="2700"/>
                        <a:buFont typeface="Arial"/>
                        <a:buNone/>
                      </a:pPr>
                      <a:r>
                        <a:rPr lang="en-IN" sz="1300" b="1" u="none" strike="noStrike" cap="none">
                          <a:latin typeface="Times New Roman"/>
                          <a:ea typeface="Times New Roman"/>
                          <a:cs typeface="Times New Roman"/>
                          <a:sym typeface="Times New Roman"/>
                        </a:rPr>
                        <a:t>Year, Name of the Journal, Conference</a:t>
                      </a:r>
                      <a:endParaRPr sz="1300" b="1" u="none" strike="noStrike" cap="none">
                        <a:latin typeface="Times New Roman"/>
                        <a:ea typeface="Times New Roman"/>
                        <a:cs typeface="Times New Roman"/>
                        <a:sym typeface="Times New Roman"/>
                      </a:endParaRPr>
                    </a:p>
                  </a:txBody>
                  <a:tcPr marL="91425" marR="91425" marT="91425" marB="91425">
                    <a:solidFill>
                      <a:srgbClr val="3C78D8"/>
                    </a:solidFill>
                  </a:tcPr>
                </a:tc>
                <a:tc>
                  <a:txBody>
                    <a:bodyPr/>
                    <a:lstStyle/>
                    <a:p>
                      <a:pPr marL="0" marR="0" lvl="0" indent="0" algn="ctr" rtl="0">
                        <a:lnSpc>
                          <a:spcPct val="100000"/>
                        </a:lnSpc>
                        <a:spcBef>
                          <a:spcPts val="0"/>
                        </a:spcBef>
                        <a:spcAft>
                          <a:spcPts val="0"/>
                        </a:spcAft>
                        <a:buClr>
                          <a:srgbClr val="000000"/>
                        </a:buClr>
                        <a:buSzPts val="2700"/>
                        <a:buFont typeface="Arial"/>
                        <a:buNone/>
                      </a:pPr>
                      <a:r>
                        <a:rPr lang="en-IN" sz="1300" b="1" u="none" strike="noStrike" cap="none">
                          <a:latin typeface="Times New Roman"/>
                          <a:ea typeface="Times New Roman"/>
                          <a:cs typeface="Times New Roman"/>
                          <a:sym typeface="Times New Roman"/>
                        </a:rPr>
                        <a:t>Title of The Paper</a:t>
                      </a:r>
                      <a:endParaRPr sz="1300" b="1" u="none" strike="noStrike" cap="none">
                        <a:latin typeface="Times New Roman"/>
                        <a:ea typeface="Times New Roman"/>
                        <a:cs typeface="Times New Roman"/>
                        <a:sym typeface="Times New Roman"/>
                      </a:endParaRPr>
                    </a:p>
                  </a:txBody>
                  <a:tcPr marL="91425" marR="91425" marT="91425" marB="91425">
                    <a:solidFill>
                      <a:srgbClr val="3C78D8"/>
                    </a:solidFill>
                  </a:tcPr>
                </a:tc>
                <a:tc>
                  <a:txBody>
                    <a:bodyPr/>
                    <a:lstStyle/>
                    <a:p>
                      <a:pPr marL="0" marR="0" lvl="0" indent="0" algn="ctr" rtl="0">
                        <a:lnSpc>
                          <a:spcPct val="100000"/>
                        </a:lnSpc>
                        <a:spcBef>
                          <a:spcPts val="0"/>
                        </a:spcBef>
                        <a:spcAft>
                          <a:spcPts val="0"/>
                        </a:spcAft>
                        <a:buClr>
                          <a:srgbClr val="000000"/>
                        </a:buClr>
                        <a:buSzPts val="2700"/>
                        <a:buFont typeface="Arial"/>
                        <a:buNone/>
                      </a:pPr>
                      <a:r>
                        <a:rPr lang="en-IN" sz="1300" b="1" u="none" strike="noStrike" cap="none">
                          <a:latin typeface="Times New Roman"/>
                          <a:ea typeface="Times New Roman"/>
                          <a:cs typeface="Times New Roman"/>
                          <a:sym typeface="Times New Roman"/>
                        </a:rPr>
                        <a:t>Authors of the Paper</a:t>
                      </a:r>
                      <a:endParaRPr sz="1300" b="1" u="none" strike="noStrike" cap="none">
                        <a:latin typeface="Times New Roman"/>
                        <a:ea typeface="Times New Roman"/>
                        <a:cs typeface="Times New Roman"/>
                        <a:sym typeface="Times New Roman"/>
                      </a:endParaRPr>
                    </a:p>
                  </a:txBody>
                  <a:tcPr marL="91425" marR="91425" marT="91425" marB="91425">
                    <a:solidFill>
                      <a:srgbClr val="3C78D8"/>
                    </a:solidFill>
                  </a:tcPr>
                </a:tc>
                <a:tc>
                  <a:txBody>
                    <a:bodyPr/>
                    <a:lstStyle/>
                    <a:p>
                      <a:pPr marL="89999" marR="0" lvl="0" indent="0" algn="l" rtl="0">
                        <a:lnSpc>
                          <a:spcPct val="100000"/>
                        </a:lnSpc>
                        <a:spcBef>
                          <a:spcPts val="0"/>
                        </a:spcBef>
                        <a:spcAft>
                          <a:spcPts val="0"/>
                        </a:spcAft>
                        <a:buClr>
                          <a:srgbClr val="000000"/>
                        </a:buClr>
                        <a:buSzPts val="2700"/>
                        <a:buFont typeface="Arial"/>
                        <a:buNone/>
                      </a:pPr>
                      <a:r>
                        <a:rPr lang="en-IN" sz="1300" b="1" u="none" strike="noStrike" cap="none">
                          <a:latin typeface="Times New Roman"/>
                          <a:ea typeface="Times New Roman"/>
                          <a:cs typeface="Times New Roman"/>
                          <a:sym typeface="Times New Roman"/>
                        </a:rPr>
                        <a:t>Description of the Paper</a:t>
                      </a:r>
                      <a:endParaRPr sz="1300" b="1" u="none" strike="noStrike" cap="none">
                        <a:latin typeface="Times New Roman"/>
                        <a:ea typeface="Times New Roman"/>
                        <a:cs typeface="Times New Roman"/>
                        <a:sym typeface="Times New Roman"/>
                      </a:endParaRPr>
                    </a:p>
                  </a:txBody>
                  <a:tcPr marL="91425" marR="91425" marT="91425" marB="91425">
                    <a:solidFill>
                      <a:srgbClr val="3C78D8"/>
                    </a:solidFill>
                  </a:tcPr>
                </a:tc>
                <a:tc>
                  <a:txBody>
                    <a:bodyPr/>
                    <a:lstStyle/>
                    <a:p>
                      <a:pPr marL="0" marR="0" lvl="0" indent="0" algn="ctr" rtl="0">
                        <a:lnSpc>
                          <a:spcPct val="100000"/>
                        </a:lnSpc>
                        <a:spcBef>
                          <a:spcPts val="0"/>
                        </a:spcBef>
                        <a:spcAft>
                          <a:spcPts val="0"/>
                        </a:spcAft>
                        <a:buClr>
                          <a:srgbClr val="000000"/>
                        </a:buClr>
                        <a:buSzPts val="2700"/>
                        <a:buFont typeface="Arial"/>
                        <a:buNone/>
                      </a:pPr>
                      <a:r>
                        <a:rPr lang="en-IN" sz="1300" b="1" u="none" strike="noStrike" cap="none">
                          <a:latin typeface="Times New Roman"/>
                          <a:ea typeface="Times New Roman"/>
                          <a:cs typeface="Times New Roman"/>
                          <a:sym typeface="Times New Roman"/>
                        </a:rPr>
                        <a:t>Limitations of the Paper/ Future Work</a:t>
                      </a:r>
                      <a:endParaRPr sz="1300" b="1" u="none" strike="noStrike" cap="none">
                        <a:latin typeface="Times New Roman"/>
                        <a:ea typeface="Times New Roman"/>
                        <a:cs typeface="Times New Roman"/>
                        <a:sym typeface="Times New Roman"/>
                      </a:endParaRPr>
                    </a:p>
                  </a:txBody>
                  <a:tcPr marL="91425" marR="91425" marT="91425" marB="91425">
                    <a:solidFill>
                      <a:srgbClr val="3C78D8"/>
                    </a:solidFill>
                  </a:tcPr>
                </a:tc>
                <a:extLst>
                  <a:ext uri="{0D108BD9-81ED-4DB2-BD59-A6C34878D82A}">
                    <a16:rowId xmlns:a16="http://schemas.microsoft.com/office/drawing/2014/main" val="10000"/>
                  </a:ext>
                </a:extLst>
              </a:tr>
              <a:tr h="2621200">
                <a:tc>
                  <a:txBody>
                    <a:bodyPr/>
                    <a:lstStyle/>
                    <a:p>
                      <a:pPr marL="0" lvl="0" indent="0" algn="l" rtl="0">
                        <a:spcBef>
                          <a:spcPts val="0"/>
                        </a:spcBef>
                        <a:spcAft>
                          <a:spcPts val="0"/>
                        </a:spcAft>
                        <a:buClr>
                          <a:schemeClr val="dk1"/>
                        </a:buClr>
                        <a:buSzPts val="1100"/>
                        <a:buFont typeface="Arial"/>
                        <a:buNone/>
                      </a:pPr>
                      <a:r>
                        <a:rPr lang="en-IN" sz="1000">
                          <a:solidFill>
                            <a:srgbClr val="333333"/>
                          </a:solidFill>
                          <a:highlight>
                            <a:schemeClr val="lt1"/>
                          </a:highlight>
                          <a:latin typeface="Times New Roman"/>
                          <a:ea typeface="Times New Roman"/>
                          <a:cs typeface="Times New Roman"/>
                          <a:sym typeface="Times New Roman"/>
                        </a:rPr>
                        <a:t>2019 International Conference on Machine Learning, Big Data, Cloud and Parallel Computing (COMITCon)</a:t>
                      </a:r>
                      <a:endParaRPr sz="1000">
                        <a:solidFill>
                          <a:srgbClr val="333333"/>
                        </a:solidFill>
                        <a:highlight>
                          <a:schemeClr val="lt1"/>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endParaRPr sz="1000">
                        <a:solidFill>
                          <a:srgbClr val="333333"/>
                        </a:solidFill>
                        <a:highlight>
                          <a:schemeClr val="lt1"/>
                        </a:highlight>
                        <a:latin typeface="Times New Roman"/>
                        <a:ea typeface="Times New Roman"/>
                        <a:cs typeface="Times New Roman"/>
                        <a:sym typeface="Times New Roman"/>
                      </a:endParaRPr>
                    </a:p>
                    <a:p>
                      <a:pPr marL="0" lvl="0" indent="0" algn="l" rtl="0">
                        <a:spcBef>
                          <a:spcPts val="0"/>
                        </a:spcBef>
                        <a:spcAft>
                          <a:spcPts val="0"/>
                        </a:spcAft>
                        <a:buClr>
                          <a:schemeClr val="dk1"/>
                        </a:buClr>
                        <a:buSzPts val="2000"/>
                        <a:buFont typeface="Arial"/>
                        <a:buNone/>
                      </a:pPr>
                      <a:endParaRPr sz="10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1000" b="1">
                        <a:solidFill>
                          <a:srgbClr val="333333"/>
                        </a:solidFill>
                        <a:highlight>
                          <a:srgbClr val="FFFFFF"/>
                        </a:highlight>
                        <a:latin typeface="Times New Roman"/>
                        <a:ea typeface="Times New Roman"/>
                        <a:cs typeface="Times New Roman"/>
                        <a:sym typeface="Times New Roman"/>
                      </a:endParaRPr>
                    </a:p>
                  </a:txBody>
                  <a:tcPr marL="91425" marR="91425" marT="91425" marB="91425">
                    <a:solidFill>
                      <a:srgbClr val="EFEFEF"/>
                    </a:solidFill>
                  </a:tcPr>
                </a:tc>
                <a:tc>
                  <a:txBody>
                    <a:bodyPr/>
                    <a:lstStyle/>
                    <a:p>
                      <a:pPr marL="0" lvl="0" indent="0" algn="l" rtl="0">
                        <a:spcBef>
                          <a:spcPts val="0"/>
                        </a:spcBef>
                        <a:spcAft>
                          <a:spcPts val="0"/>
                        </a:spcAft>
                        <a:buClr>
                          <a:schemeClr val="dk1"/>
                        </a:buClr>
                        <a:buSzPts val="1100"/>
                        <a:buFont typeface="Arial"/>
                        <a:buNone/>
                      </a:pPr>
                      <a:r>
                        <a:rPr lang="en-IN" sz="1000">
                          <a:solidFill>
                            <a:schemeClr val="dk1"/>
                          </a:solidFill>
                          <a:latin typeface="Times New Roman"/>
                          <a:ea typeface="Times New Roman"/>
                          <a:cs typeface="Times New Roman"/>
                          <a:sym typeface="Times New Roman"/>
                        </a:rPr>
                        <a:t>Stock Market Analysis using Supervised Machine Learning  </a:t>
                      </a:r>
                      <a:endParaRPr sz="1000">
                        <a:solidFill>
                          <a:schemeClr val="dk1"/>
                        </a:solidFill>
                        <a:latin typeface="Times New Roman"/>
                        <a:ea typeface="Times New Roman"/>
                        <a:cs typeface="Times New Roman"/>
                        <a:sym typeface="Times New Roman"/>
                      </a:endParaRPr>
                    </a:p>
                    <a:p>
                      <a:pPr marL="0" lvl="0" indent="0" algn="l" rtl="0">
                        <a:lnSpc>
                          <a:spcPct val="113333"/>
                        </a:lnSpc>
                        <a:spcBef>
                          <a:spcPts val="1400"/>
                        </a:spcBef>
                        <a:spcAft>
                          <a:spcPts val="1700"/>
                        </a:spcAft>
                        <a:buClr>
                          <a:srgbClr val="000000"/>
                        </a:buClr>
                        <a:buSzPts val="1100"/>
                        <a:buFont typeface="Arial"/>
                        <a:buNone/>
                      </a:pPr>
                      <a:endParaRPr sz="1000">
                        <a:latin typeface="Times New Roman"/>
                        <a:ea typeface="Times New Roman"/>
                        <a:cs typeface="Times New Roman"/>
                        <a:sym typeface="Times New Roman"/>
                      </a:endParaRPr>
                    </a:p>
                  </a:txBody>
                  <a:tcPr marL="91425" marR="91425" marT="91425" marB="91425">
                    <a:solidFill>
                      <a:srgbClr val="EFEFEF"/>
                    </a:solidFill>
                  </a:tcPr>
                </a:tc>
                <a:tc>
                  <a:txBody>
                    <a:bodyPr/>
                    <a:lstStyle/>
                    <a:p>
                      <a:pPr marL="0" lvl="0" indent="0" algn="l" rtl="0">
                        <a:spcBef>
                          <a:spcPts val="0"/>
                        </a:spcBef>
                        <a:spcAft>
                          <a:spcPts val="0"/>
                        </a:spcAft>
                        <a:buClr>
                          <a:schemeClr val="dk1"/>
                        </a:buClr>
                        <a:buSzPts val="2000"/>
                        <a:buFont typeface="Arial"/>
                        <a:buNone/>
                      </a:pPr>
                      <a:r>
                        <a:rPr lang="en-IN" sz="1000">
                          <a:solidFill>
                            <a:schemeClr val="dk1"/>
                          </a:solidFill>
                          <a:latin typeface="Times New Roman"/>
                          <a:ea typeface="Times New Roman"/>
                          <a:cs typeface="Times New Roman"/>
                          <a:sym typeface="Times New Roman"/>
                        </a:rPr>
                        <a:t>Kunal Pahwa and Neha Agarwal </a:t>
                      </a:r>
                      <a:endParaRPr sz="10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1000">
                        <a:latin typeface="Times New Roman"/>
                        <a:ea typeface="Times New Roman"/>
                        <a:cs typeface="Times New Roman"/>
                        <a:sym typeface="Times New Roman"/>
                      </a:endParaRPr>
                    </a:p>
                  </a:txBody>
                  <a:tcPr marL="91425" marR="91425" marT="91425" marB="91425">
                    <a:solidFill>
                      <a:srgbClr val="EFEFEF"/>
                    </a:solidFill>
                  </a:tcPr>
                </a:tc>
                <a:tc>
                  <a:txBody>
                    <a:bodyPr/>
                    <a:lstStyle/>
                    <a:p>
                      <a:pPr marL="269999" lvl="0" indent="-292100" algn="l" rtl="0">
                        <a:spcBef>
                          <a:spcPts val="0"/>
                        </a:spcBef>
                        <a:spcAft>
                          <a:spcPts val="0"/>
                        </a:spcAft>
                        <a:buClr>
                          <a:schemeClr val="dk1"/>
                        </a:buClr>
                        <a:buSzPts val="1000"/>
                        <a:buFont typeface="Times New Roman"/>
                        <a:buChar char="●"/>
                      </a:pPr>
                      <a:r>
                        <a:rPr lang="en-IN" sz="1000">
                          <a:solidFill>
                            <a:schemeClr val="dk1"/>
                          </a:solidFill>
                          <a:latin typeface="Times New Roman"/>
                          <a:ea typeface="Times New Roman"/>
                          <a:cs typeface="Times New Roman"/>
                          <a:sym typeface="Times New Roman"/>
                        </a:rPr>
                        <a:t>The model selected or designed must be in conjunction with the input data. A wrong model designed or selected for an inappropriate data or vice-versa, will result in a garbage model which is completely useless. </a:t>
                      </a:r>
                      <a:endParaRPr sz="1000">
                        <a:solidFill>
                          <a:schemeClr val="dk1"/>
                        </a:solidFill>
                        <a:latin typeface="Times New Roman"/>
                        <a:ea typeface="Times New Roman"/>
                        <a:cs typeface="Times New Roman"/>
                        <a:sym typeface="Times New Roman"/>
                      </a:endParaRPr>
                    </a:p>
                    <a:p>
                      <a:pPr marL="269999" lvl="0" indent="-292100" algn="l" rtl="0">
                        <a:spcBef>
                          <a:spcPts val="0"/>
                        </a:spcBef>
                        <a:spcAft>
                          <a:spcPts val="0"/>
                        </a:spcAft>
                        <a:buClr>
                          <a:schemeClr val="dk1"/>
                        </a:buClr>
                        <a:buSzPts val="1000"/>
                        <a:buFont typeface="Times New Roman"/>
                        <a:buChar char="●"/>
                      </a:pPr>
                      <a:r>
                        <a:rPr lang="en-IN" sz="1000">
                          <a:solidFill>
                            <a:schemeClr val="dk1"/>
                          </a:solidFill>
                          <a:latin typeface="Times New Roman"/>
                          <a:ea typeface="Times New Roman"/>
                          <a:cs typeface="Times New Roman"/>
                          <a:sym typeface="Times New Roman"/>
                        </a:rPr>
                        <a:t>You must see for compatible SVM or some other available methods to process your data. Trying out different models simultaneously to check which works the most effectively is also a good practice. Furthermore, implementation is the simplest step of them all and should take the least amount of time so as to save us some time from the total time cost which could be utilized in some other important steps.</a:t>
                      </a:r>
                      <a:endParaRPr sz="1000">
                        <a:solidFill>
                          <a:schemeClr val="dk1"/>
                        </a:solidFill>
                        <a:latin typeface="Times New Roman"/>
                        <a:ea typeface="Times New Roman"/>
                        <a:cs typeface="Times New Roman"/>
                        <a:sym typeface="Times New Roman"/>
                      </a:endParaRPr>
                    </a:p>
                    <a:p>
                      <a:pPr marL="269999" marR="0" lvl="0" indent="-228600" algn="just" rtl="0">
                        <a:lnSpc>
                          <a:spcPct val="100000"/>
                        </a:lnSpc>
                        <a:spcBef>
                          <a:spcPts val="0"/>
                        </a:spcBef>
                        <a:spcAft>
                          <a:spcPts val="0"/>
                        </a:spcAft>
                        <a:buNone/>
                      </a:pPr>
                      <a:endParaRPr sz="1000">
                        <a:latin typeface="Times New Roman"/>
                        <a:ea typeface="Times New Roman"/>
                        <a:cs typeface="Times New Roman"/>
                        <a:sym typeface="Times New Roman"/>
                      </a:endParaRPr>
                    </a:p>
                  </a:txBody>
                  <a:tcPr marL="91425" marR="91425" marT="91425" marB="91425">
                    <a:solidFill>
                      <a:srgbClr val="EFEFEF"/>
                    </a:solidFill>
                  </a:tcPr>
                </a:tc>
                <a:tc>
                  <a:txBody>
                    <a:bodyPr/>
                    <a:lstStyle/>
                    <a:p>
                      <a:pPr marL="269999" lvl="0" indent="-292100" algn="l" rtl="0">
                        <a:spcBef>
                          <a:spcPts val="0"/>
                        </a:spcBef>
                        <a:spcAft>
                          <a:spcPts val="0"/>
                        </a:spcAft>
                        <a:buSzPts val="1000"/>
                        <a:buFont typeface="Times New Roman"/>
                        <a:buChar char="●"/>
                      </a:pPr>
                      <a:r>
                        <a:rPr lang="en-IN" sz="1000">
                          <a:solidFill>
                            <a:schemeClr val="dk1"/>
                          </a:solidFill>
                          <a:latin typeface="Times New Roman"/>
                          <a:ea typeface="Times New Roman"/>
                          <a:cs typeface="Times New Roman"/>
                          <a:sym typeface="Times New Roman"/>
                        </a:rPr>
                        <a:t>This paper delivers a smooth insight of how to implement machine learning. There are various ways, methods and techniques available to handle and solve various problems, in different situations imaginable. This paper is limited to only supervised machine learning, and tries to explain only the fundamentals of this complex process</a:t>
                      </a:r>
                      <a:endParaRPr sz="1000" u="none" strike="noStrike" cap="none">
                        <a:latin typeface="Times New Roman"/>
                        <a:ea typeface="Times New Roman"/>
                        <a:cs typeface="Times New Roman"/>
                        <a:sym typeface="Times New Roman"/>
                      </a:endParaRPr>
                    </a:p>
                  </a:txBody>
                  <a:tcPr marL="91425" marR="91425" marT="91425" marB="91425">
                    <a:solidFill>
                      <a:srgbClr val="EFEFEF"/>
                    </a:solidFill>
                  </a:tcPr>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2215</Words>
  <Application>Microsoft Office PowerPoint</Application>
  <PresentationFormat>On-screen Show (16:9)</PresentationFormat>
  <Paragraphs>120</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Times New Roman</vt:lpstr>
      <vt:lpstr>Calibri</vt:lpstr>
      <vt:lpstr>Noto Sans Symbols</vt:lpstr>
      <vt:lpstr>Arial</vt:lpstr>
      <vt:lpstr>Playfair Display</vt:lpstr>
      <vt:lpstr>Helvetica Neue</vt:lpstr>
      <vt:lpstr>Simple Light</vt:lpstr>
      <vt:lpstr>Predicting stock price by creating a Machine Learning Model</vt:lpstr>
      <vt:lpstr>Problem Statement</vt:lpstr>
      <vt:lpstr>Objectives</vt:lpstr>
      <vt:lpstr>Proposed System</vt:lpstr>
      <vt:lpstr>PowerPoint Presentation</vt:lpstr>
      <vt:lpstr>PowerPoint Presentation</vt:lpstr>
      <vt:lpstr>Dataset Details</vt:lpstr>
      <vt:lpstr>PowerPoint Presentation</vt:lpstr>
      <vt:lpstr>PowerPoint Presentation</vt:lpstr>
      <vt:lpstr>PowerPoint Presentation</vt:lpstr>
      <vt:lpstr>PowerPoint Presentation</vt:lpstr>
      <vt:lpstr>PowerPoint Presentation</vt:lpstr>
      <vt:lpstr>Output</vt:lpstr>
      <vt:lpstr>Output</vt:lpstr>
      <vt:lpstr>Output</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stock price by creating a Machine Learning Model</dc:title>
  <cp:lastModifiedBy>Mohamed Moin Irfan</cp:lastModifiedBy>
  <cp:revision>2</cp:revision>
  <dcterms:modified xsi:type="dcterms:W3CDTF">2022-08-12T07:05:01Z</dcterms:modified>
</cp:coreProperties>
</file>