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Nunito" pitchFamily="2" charset="0"/>
      <p:regular r:id="rId22"/>
      <p:bold r:id="rId23"/>
      <p:italic r:id="rId24"/>
      <p:boldItalic r:id="rId25"/>
    </p:embeddedFont>
    <p:embeddedFont>
      <p:font typeface="Oi" panose="020B0604020202020204" charset="0"/>
      <p:regular r:id="rId26"/>
    </p:embeddedFont>
    <p:embeddedFont>
      <p:font typeface="Open Sans" panose="020B0606030504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cba8b00b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cba8b00b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30cba8b00b7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cba8b00b7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cba8b00b7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0cba8b00b7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cba8b00b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cba8b00b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30cba8b00b7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cba8b00b7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0cba8b00b7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30cba8b00b7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2"/>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2"/>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2"/>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2"/>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Dept. of Computer Science and Engineering (Data Science)</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3"/>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3"/>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IN"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3"/>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500" b="1" i="1" u="none" strike="noStrike" cap="none">
                <a:solidFill>
                  <a:schemeClr val="lt1"/>
                </a:solidFill>
                <a:latin typeface="Times New Roman"/>
                <a:ea typeface="Times New Roman"/>
                <a:cs typeface="Times New Roman"/>
                <a:sym typeface="Times New Roman"/>
              </a:rPr>
              <a:t>Process Mining Virtual Internship</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3"/>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3"/>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600" b="0" i="0" u="none" strike="noStrike" cap="small">
                <a:solidFill>
                  <a:schemeClr val="lt1"/>
                </a:solidFill>
                <a:latin typeface="Times New Roman"/>
                <a:ea typeface="Times New Roman"/>
                <a:cs typeface="Times New Roman"/>
                <a:sym typeface="Times New Roman"/>
              </a:rPr>
              <a:t> </a:t>
            </a:r>
            <a:r>
              <a:rPr lang="en-IN" sz="1600" cap="small">
                <a:solidFill>
                  <a:schemeClr val="lt1"/>
                </a:solidFill>
                <a:latin typeface="Times New Roman"/>
                <a:ea typeface="Times New Roman"/>
                <a:cs typeface="Times New Roman"/>
                <a:sym typeface="Times New Roman"/>
              </a:rPr>
              <a:t>224G1A3242</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bleau.com/data-insights/reference-library/visual-analytic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oinShaik711/summer-internship--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4"/>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IN" sz="2600">
                <a:solidFill>
                  <a:schemeClr val="dk1"/>
                </a:solidFill>
                <a:latin typeface="Times New Roman"/>
                <a:ea typeface="Times New Roman"/>
                <a:cs typeface="Times New Roman"/>
                <a:sym typeface="Times New Roman"/>
              </a:rPr>
              <a:t>S.Khaja Moinuddin</a:t>
            </a:r>
            <a:endParaRPr sz="26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ts val="1200"/>
              <a:buFont typeface="Arial"/>
              <a:buNone/>
            </a:pPr>
            <a:r>
              <a:rPr lang="en-IN" sz="1200" b="0" i="0" u="none" strike="noStrike" cap="none">
                <a:solidFill>
                  <a:schemeClr val="dk1"/>
                </a:solidFill>
                <a:latin typeface="Times New Roman"/>
                <a:ea typeface="Times New Roman"/>
                <a:cs typeface="Times New Roman"/>
                <a:sym typeface="Times New Roman"/>
              </a:rPr>
              <a:t>Roll No. </a:t>
            </a:r>
            <a:r>
              <a:rPr lang="en-IN" sz="1200">
                <a:solidFill>
                  <a:schemeClr val="dk1"/>
                </a:solidFill>
                <a:latin typeface="Times New Roman"/>
                <a:ea typeface="Times New Roman"/>
                <a:cs typeface="Times New Roman"/>
                <a:sym typeface="Times New Roman"/>
              </a:rPr>
              <a:t>224G1A3242</a:t>
            </a:r>
            <a:endParaRPr sz="1200" b="0" i="0" u="none" strike="noStrike" cap="none">
              <a:solidFill>
                <a:schemeClr val="dk1"/>
              </a:solidFill>
              <a:latin typeface="Times New Roman"/>
              <a:ea typeface="Times New Roman"/>
              <a:cs typeface="Times New Roman"/>
              <a:sym typeface="Times New Roman"/>
            </a:endParaRPr>
          </a:p>
        </p:txBody>
      </p:sp>
      <p:sp>
        <p:nvSpPr>
          <p:cNvPr id="31" name="Google Shape;31;p4"/>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a:buNone/>
            </a:pPr>
            <a:r>
              <a:rPr lang="en-IN" sz="4200" b="0" i="0" u="none" strike="noStrike" cap="none">
                <a:solidFill>
                  <a:schemeClr val="dk1"/>
                </a:solidFill>
                <a:latin typeface="Times New Roman"/>
                <a:ea typeface="Times New Roman"/>
                <a:cs typeface="Times New Roman"/>
                <a:sym typeface="Times New Roman"/>
              </a:rPr>
              <a:t>Department of Computer Science and Engineering (Data Science)      </a:t>
            </a:r>
            <a:endParaRPr sz="42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500"/>
              </a:spcBef>
              <a:spcAft>
                <a:spcPts val="0"/>
              </a:spcAft>
              <a:buClr>
                <a:srgbClr val="FF0000"/>
              </a:buClr>
              <a:buSzPct val="100000"/>
              <a:buFont typeface="Arial"/>
              <a:buNone/>
            </a:pPr>
            <a:r>
              <a:rPr lang="en-IN" sz="6500" b="0" i="0" u="none" strike="noStrike" cap="none">
                <a:solidFill>
                  <a:srgbClr val="FF0000"/>
                </a:solidFill>
                <a:latin typeface="Times New Roman"/>
                <a:ea typeface="Times New Roman"/>
                <a:cs typeface="Times New Roman"/>
                <a:sym typeface="Times New Roman"/>
              </a:rPr>
              <a:t>Srinivasa Ramanujan Institute of Technology</a:t>
            </a:r>
            <a:endParaRPr sz="6500" b="0" i="0" u="none" strike="noStrike" cap="none">
              <a:solidFill>
                <a:srgbClr val="FF0000"/>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IN"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IN"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sz="23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1E4E79"/>
              </a:buClr>
              <a:buSzPct val="100000"/>
              <a:buFont typeface="Arial"/>
              <a:buNone/>
            </a:pPr>
            <a:r>
              <a:rPr lang="en-IN" sz="2500" b="1" i="0" u="none" strike="noStrike" cap="none">
                <a:solidFill>
                  <a:srgbClr val="1E4E79"/>
                </a:solidFill>
                <a:latin typeface="Times New Roman"/>
                <a:ea typeface="Times New Roman"/>
                <a:cs typeface="Times New Roman"/>
                <a:sym typeface="Times New Roman"/>
              </a:rPr>
              <a:t>202</a:t>
            </a:r>
            <a:r>
              <a:rPr lang="en-IN" sz="2500" b="1">
                <a:solidFill>
                  <a:srgbClr val="1E4E79"/>
                </a:solidFill>
                <a:latin typeface="Times New Roman"/>
                <a:ea typeface="Times New Roman"/>
                <a:cs typeface="Times New Roman"/>
                <a:sym typeface="Times New Roman"/>
              </a:rPr>
              <a:t>4</a:t>
            </a:r>
            <a:r>
              <a:rPr lang="en-IN" sz="2500" b="1" i="0" u="none" strike="noStrike" cap="none">
                <a:solidFill>
                  <a:srgbClr val="1E4E79"/>
                </a:solidFill>
                <a:latin typeface="Times New Roman"/>
                <a:ea typeface="Times New Roman"/>
                <a:cs typeface="Times New Roman"/>
                <a:sym typeface="Times New Roman"/>
              </a:rPr>
              <a:t> - 202</a:t>
            </a:r>
            <a:r>
              <a:rPr lang="en-IN" sz="2500" b="1">
                <a:solidFill>
                  <a:srgbClr val="1E4E79"/>
                </a:solidFill>
                <a:latin typeface="Times New Roman"/>
                <a:ea typeface="Times New Roman"/>
                <a:cs typeface="Times New Roman"/>
                <a:sym typeface="Times New Roman"/>
              </a:rPr>
              <a:t>5</a:t>
            </a:r>
            <a:endParaRPr sz="25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4"/>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0" i="0" u="none" strike="noStrike" cap="none">
                <a:solidFill>
                  <a:schemeClr val="lt1"/>
                </a:solidFill>
                <a:latin typeface="Times New Roman"/>
                <a:ea typeface="Times New Roman"/>
                <a:cs typeface="Times New Roman"/>
                <a:sym typeface="Times New Roman"/>
              </a:rPr>
              <a:t>Process Mining Virtual Internship</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4"/>
          <p:cNvSpPr/>
          <p:nvPr/>
        </p:nvSpPr>
        <p:spPr>
          <a:xfrm>
            <a:off x="2714840" y="1261696"/>
            <a:ext cx="6762303" cy="338041"/>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IN" sz="1600" b="0" i="1" u="none" strike="noStrike" cap="none">
                <a:solidFill>
                  <a:srgbClr val="000000"/>
                </a:solidFill>
                <a:latin typeface="Times New Roman"/>
                <a:ea typeface="Times New Roman"/>
                <a:cs typeface="Times New Roman"/>
                <a:sym typeface="Times New Roman"/>
              </a:rPr>
              <a:t>by</a:t>
            </a:r>
            <a:endParaRPr sz="1600" b="0" i="1" u="none" strike="noStrike" cap="none">
              <a:solidFill>
                <a:srgbClr val="000000"/>
              </a:solidFill>
              <a:latin typeface="Times New Roman"/>
              <a:ea typeface="Times New Roman"/>
              <a:cs typeface="Times New Roman"/>
              <a:sym typeface="Times New Roman"/>
            </a:endParaRPr>
          </a:p>
        </p:txBody>
      </p:sp>
      <p:pic>
        <p:nvPicPr>
          <p:cNvPr id="34" name="Google Shape;34;p4"/>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Phases of process mining</a:t>
            </a:r>
            <a:endParaRPr/>
          </a:p>
        </p:txBody>
      </p:sp>
      <p:sp>
        <p:nvSpPr>
          <p:cNvPr id="96" name="Google Shape;96;p13"/>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Font typeface="Arial"/>
              <a:buNone/>
            </a:pPr>
            <a:r>
              <a:rPr lang="en-IN" sz="2400" b="1" u="sng">
                <a:solidFill>
                  <a:srgbClr val="242424"/>
                </a:solidFill>
              </a:rPr>
              <a:t>Monitoring</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1800">
                <a:solidFill>
                  <a:srgbClr val="242424"/>
                </a:solidFill>
              </a:rPr>
              <a:t>                       </a:t>
            </a:r>
            <a:r>
              <a:rPr lang="en-IN" sz="2000">
                <a:solidFill>
                  <a:srgbClr val="242424"/>
                </a:solidFill>
              </a:rPr>
              <a:t>   It is also known as predictive process monitoring, is a</a:t>
            </a:r>
            <a:r>
              <a:rPr lang="en-IN" sz="2000"/>
              <a:t> process mining</a:t>
            </a:r>
            <a:r>
              <a:rPr lang="en-IN" sz="2000">
                <a:solidFill>
                  <a:srgbClr val="242424"/>
                </a:solidFill>
              </a:rPr>
              <a:t> method that combines predictive analytics with process mining to predict the time and outcomes of ongoing cases by analyzing historical data.</a:t>
            </a:r>
            <a:endParaRPr sz="2000"/>
          </a:p>
          <a:p>
            <a:pPr marL="0" lvl="0" indent="0" algn="l" rtl="0">
              <a:lnSpc>
                <a:spcPct val="100000"/>
              </a:lnSpc>
              <a:spcBef>
                <a:spcPts val="0"/>
              </a:spcBef>
              <a:spcAft>
                <a:spcPts val="0"/>
              </a:spcAft>
              <a:buClr>
                <a:schemeClr val="dk1"/>
              </a:buClr>
              <a:buFont typeface="Arial"/>
              <a:buNone/>
            </a:pPr>
            <a:endParaRPr sz="2000">
              <a:solidFill>
                <a:srgbClr val="242424"/>
              </a:solidFill>
            </a:endParaRPr>
          </a:p>
          <a:p>
            <a:pPr marL="0" lvl="0" indent="0" algn="l" rtl="0">
              <a:lnSpc>
                <a:spcPct val="100000"/>
              </a:lnSpc>
              <a:spcBef>
                <a:spcPts val="0"/>
              </a:spcBef>
              <a:spcAft>
                <a:spcPts val="0"/>
              </a:spcAft>
              <a:buClr>
                <a:schemeClr val="dk1"/>
              </a:buClr>
              <a:buFont typeface="Arial"/>
              <a:buNone/>
            </a:pPr>
            <a:r>
              <a:rPr lang="en-IN" sz="2000">
                <a:solidFill>
                  <a:srgbClr val="242424"/>
                </a:solidFill>
              </a:rPr>
              <a:t>   For example, in continuous sales processes, the result would be either finalizing the purchase or not..</a:t>
            </a:r>
            <a:endParaRPr sz="2000"/>
          </a:p>
          <a:p>
            <a:pPr marL="0" lvl="0" indent="0" algn="l" rtl="0">
              <a:lnSpc>
                <a:spcPct val="100000"/>
              </a:lnSpc>
              <a:spcBef>
                <a:spcPts val="0"/>
              </a:spcBef>
              <a:spcAft>
                <a:spcPts val="0"/>
              </a:spcAft>
              <a:buClr>
                <a:schemeClr val="dk1"/>
              </a:buClr>
              <a:buFont typeface="Arial"/>
              <a:buNone/>
            </a:pPr>
            <a:endParaRPr sz="1800">
              <a:solidFill>
                <a:srgbClr val="242424"/>
              </a:solidFill>
            </a:endParaRPr>
          </a:p>
          <a:p>
            <a:pPr marL="0" lvl="0" indent="0" algn="l" rtl="0">
              <a:lnSpc>
                <a:spcPct val="100000"/>
              </a:lnSpc>
              <a:spcBef>
                <a:spcPts val="0"/>
              </a:spcBef>
              <a:spcAft>
                <a:spcPts val="0"/>
              </a:spcAft>
              <a:buClr>
                <a:schemeClr val="dk1"/>
              </a:buClr>
              <a:buFont typeface="Arial"/>
              <a:buNone/>
            </a:pPr>
            <a:r>
              <a:rPr lang="en-IN" sz="2400" b="1" u="sng"/>
              <a:t>Optimization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2000" b="1"/>
          </a:p>
          <a:p>
            <a:pPr marL="0" lvl="0" indent="0" algn="l" rtl="0">
              <a:lnSpc>
                <a:spcPct val="100000"/>
              </a:lnSpc>
              <a:spcBef>
                <a:spcPts val="0"/>
              </a:spcBef>
              <a:spcAft>
                <a:spcPts val="0"/>
              </a:spcAft>
              <a:buClr>
                <a:schemeClr val="dk1"/>
              </a:buClr>
              <a:buFont typeface="Arial"/>
              <a:buNone/>
            </a:pPr>
            <a:r>
              <a:rPr lang="en-IN" sz="1800">
                <a:latin typeface="Open Sans"/>
                <a:ea typeface="Open Sans"/>
                <a:cs typeface="Open Sans"/>
                <a:sym typeface="Open Sans"/>
              </a:rPr>
              <a:t>                       </a:t>
            </a:r>
            <a:r>
              <a:rPr lang="en-IN" sz="2000"/>
              <a:t>  Process optimization is the discipline of continuously adapting processes to improve them. The goal of business process optimization is to </a:t>
            </a:r>
            <a:r>
              <a:rPr lang="en-IN" sz="2000" b="1"/>
              <a:t>increase efficiency by improving processes through better resource use</a:t>
            </a:r>
            <a:r>
              <a:rPr lang="en-IN" sz="2000"/>
              <a:t>.</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2000"/>
          </a:p>
          <a:p>
            <a:pPr marL="0" lvl="0" indent="0" algn="l" rtl="0">
              <a:lnSpc>
                <a:spcPct val="100000"/>
              </a:lnSpc>
              <a:spcBef>
                <a:spcPts val="0"/>
              </a:spcBef>
              <a:spcAft>
                <a:spcPts val="0"/>
              </a:spcAft>
              <a:buClr>
                <a:schemeClr val="dk1"/>
              </a:buClr>
              <a:buFont typeface="Arial"/>
              <a:buNone/>
            </a:pPr>
            <a:r>
              <a:rPr lang="en-IN" sz="2000"/>
              <a:t>                Generally, the objective is to minimize costs and maximize performance, productivity, and efficiency</a:t>
            </a:r>
            <a:r>
              <a:rPr lang="en-IN" sz="1800"/>
              <a:t>.</a:t>
            </a:r>
            <a:endParaRPr sz="1400">
              <a:latin typeface="Arial"/>
              <a:ea typeface="Arial"/>
              <a:cs typeface="Arial"/>
              <a:sym typeface="Arial"/>
            </a:endParaRPr>
          </a:p>
          <a:p>
            <a:pPr marL="0" lvl="0" indent="0" algn="just"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Modules</a:t>
            </a:r>
            <a:endParaRPr/>
          </a:p>
        </p:txBody>
      </p:sp>
      <p:sp>
        <p:nvSpPr>
          <p:cNvPr id="102" name="Google Shape;102;p14"/>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ts val="2400"/>
              <a:buFont typeface="Noto Sans Symbols"/>
              <a:buChar char="⮚"/>
            </a:pPr>
            <a:r>
              <a:rPr lang="en-IN" sz="2400" b="1"/>
              <a:t>PROCESS MINING FUNDAMENTALS</a:t>
            </a:r>
            <a:endParaRPr sz="2400" b="1"/>
          </a:p>
          <a:p>
            <a:pPr marL="228600" lvl="0" indent="-203200" algn="l" rtl="0">
              <a:lnSpc>
                <a:spcPct val="150000"/>
              </a:lnSpc>
              <a:spcBef>
                <a:spcPts val="0"/>
              </a:spcBef>
              <a:spcAft>
                <a:spcPts val="0"/>
              </a:spcAft>
              <a:buSzPts val="2400"/>
              <a:buFont typeface="Arial"/>
              <a:buChar char="•"/>
            </a:pPr>
            <a:r>
              <a:rPr lang="en-IN" sz="2000"/>
              <a:t>Set of techniques used for obtaining Knowledge and extracting insights from processes by means of analyzing the event data generated during the execution of process.</a:t>
            </a:r>
            <a:endParaRPr sz="2000">
              <a:solidFill>
                <a:srgbClr val="212529"/>
              </a:solidFill>
            </a:endParaRPr>
          </a:p>
          <a:p>
            <a:pPr marL="0" lvl="0" indent="0" algn="l" rtl="0">
              <a:lnSpc>
                <a:spcPct val="100000"/>
              </a:lnSpc>
              <a:spcBef>
                <a:spcPts val="0"/>
              </a:spcBef>
              <a:spcAft>
                <a:spcPts val="0"/>
              </a:spcAft>
              <a:buNone/>
            </a:pPr>
            <a:r>
              <a:rPr lang="en-IN" sz="2000" b="1"/>
              <a:t>Main Stages Involved in Process Mining </a:t>
            </a:r>
            <a:r>
              <a:rPr lang="en-IN" sz="2000" b="1">
                <a:latin typeface="Calibri"/>
                <a:ea typeface="Calibri"/>
                <a:cs typeface="Calibri"/>
                <a:sym typeface="Calibri"/>
              </a:rPr>
              <a:t>:</a:t>
            </a:r>
            <a:endParaRPr sz="1400">
              <a:latin typeface="Arial"/>
              <a:ea typeface="Arial"/>
              <a:cs typeface="Arial"/>
              <a:sym typeface="Arial"/>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171450" lvl="0" indent="-171450" algn="l" rtl="0">
              <a:lnSpc>
                <a:spcPct val="150000"/>
              </a:lnSpc>
              <a:spcBef>
                <a:spcPts val="0"/>
              </a:spcBef>
              <a:spcAft>
                <a:spcPts val="0"/>
              </a:spcAft>
              <a:buClr>
                <a:srgbClr val="444444"/>
              </a:buClr>
              <a:buSzPts val="1800"/>
              <a:buFont typeface="Arial"/>
              <a:buChar char="•"/>
            </a:pPr>
            <a:r>
              <a:rPr lang="en-IN" sz="1800">
                <a:solidFill>
                  <a:srgbClr val="444444"/>
                </a:solidFill>
              </a:rPr>
              <a:t>  </a:t>
            </a:r>
            <a:r>
              <a:rPr lang="en-IN" sz="2000">
                <a:solidFill>
                  <a:srgbClr val="444444"/>
                </a:solidFill>
              </a:rPr>
              <a:t>Process Model</a:t>
            </a:r>
            <a:endParaRPr sz="1400">
              <a:latin typeface="Arial"/>
              <a:ea typeface="Arial"/>
              <a:cs typeface="Arial"/>
              <a:sym typeface="Arial"/>
            </a:endParaRPr>
          </a:p>
          <a:p>
            <a:pPr marL="285750" lvl="0" indent="-285750" algn="l" rtl="0">
              <a:lnSpc>
                <a:spcPct val="150000"/>
              </a:lnSpc>
              <a:spcBef>
                <a:spcPts val="0"/>
              </a:spcBef>
              <a:spcAft>
                <a:spcPts val="0"/>
              </a:spcAft>
              <a:buClr>
                <a:srgbClr val="444444"/>
              </a:buClr>
              <a:buSzPts val="2000"/>
              <a:buFont typeface="Arial"/>
              <a:buChar char="•"/>
            </a:pPr>
            <a:r>
              <a:rPr lang="en-IN" sz="2000">
                <a:solidFill>
                  <a:srgbClr val="444444"/>
                </a:solidFill>
              </a:rPr>
              <a:t>Data Visualization.</a:t>
            </a:r>
            <a:endParaRPr sz="1400">
              <a:latin typeface="Arial"/>
              <a:ea typeface="Arial"/>
              <a:cs typeface="Arial"/>
              <a:sym typeface="Arial"/>
            </a:endParaRPr>
          </a:p>
          <a:p>
            <a:pPr marL="285750" lvl="0" indent="-285750" algn="l" rtl="0">
              <a:lnSpc>
                <a:spcPct val="150000"/>
              </a:lnSpc>
              <a:spcBef>
                <a:spcPts val="0"/>
              </a:spcBef>
              <a:spcAft>
                <a:spcPts val="0"/>
              </a:spcAft>
              <a:buClr>
                <a:srgbClr val="444444"/>
              </a:buClr>
              <a:buSzPts val="2000"/>
              <a:buFont typeface="Arial"/>
              <a:buChar char="•"/>
            </a:pPr>
            <a:r>
              <a:rPr lang="en-IN" sz="2000">
                <a:solidFill>
                  <a:srgbClr val="444444"/>
                </a:solidFill>
              </a:rPr>
              <a:t>Data Analysis.</a:t>
            </a:r>
            <a:endParaRPr sz="1400">
              <a:latin typeface="Arial"/>
              <a:ea typeface="Arial"/>
              <a:cs typeface="Arial"/>
              <a:sym typeface="Arial"/>
            </a:endParaRPr>
          </a:p>
          <a:p>
            <a:pPr marL="285750" lvl="0" indent="-285750" algn="l" rtl="0">
              <a:lnSpc>
                <a:spcPct val="150000"/>
              </a:lnSpc>
              <a:spcBef>
                <a:spcPts val="0"/>
              </a:spcBef>
              <a:spcAft>
                <a:spcPts val="0"/>
              </a:spcAft>
              <a:buClr>
                <a:srgbClr val="444444"/>
              </a:buClr>
              <a:buSzPts val="2000"/>
              <a:buFont typeface="Arial"/>
              <a:buChar char="•"/>
            </a:pPr>
            <a:r>
              <a:rPr lang="en-IN" sz="2000">
                <a:solidFill>
                  <a:srgbClr val="444444"/>
                </a:solidFill>
              </a:rPr>
              <a:t>Data Pre-processing</a:t>
            </a:r>
            <a:endParaRPr sz="2400"/>
          </a:p>
          <a:p>
            <a:pPr marL="228600" lvl="0" indent="-228600" algn="just" rtl="0">
              <a:lnSpc>
                <a:spcPct val="90000"/>
              </a:lnSpc>
              <a:spcBef>
                <a:spcPts val="1000"/>
              </a:spcBef>
              <a:spcAft>
                <a:spcPts val="0"/>
              </a:spcAft>
              <a:buClr>
                <a:schemeClr val="dk1"/>
              </a:buClr>
              <a:buSzPts val="2800"/>
              <a:buFont typeface="Noto Sans Symbols"/>
              <a:buChar char="⮚"/>
            </a:pPr>
            <a:r>
              <a:rPr lang="en-IN" sz="2800" b="1"/>
              <a:t>Celonis Analys</a:t>
            </a:r>
            <a:r>
              <a:rPr lang="en-IN" b="1"/>
              <a:t>i</a:t>
            </a:r>
            <a:r>
              <a:rPr lang="en-IN" sz="2800" b="1"/>
              <a:t>s:</a:t>
            </a:r>
            <a:endParaRPr sz="1535" b="1"/>
          </a:p>
          <a:p>
            <a:pPr marL="0" lvl="0" indent="0" algn="just" rtl="0">
              <a:lnSpc>
                <a:spcPct val="90000"/>
              </a:lnSpc>
              <a:spcBef>
                <a:spcPts val="1000"/>
              </a:spcBef>
              <a:spcAft>
                <a:spcPts val="0"/>
              </a:spcAft>
              <a:buClr>
                <a:schemeClr val="dk1"/>
              </a:buClr>
              <a:buSzPts val="2400"/>
              <a:buNone/>
            </a:pPr>
            <a:r>
              <a:rPr lang="en-IN" sz="2400" b="1"/>
              <a:t>	</a:t>
            </a:r>
            <a:r>
              <a:rPr lang="en-IN" sz="2400"/>
              <a:t>Celonis Analysis uses the Celonis platform to understand how a business operates. It starts by collecting data from different parts of the company, like sales and customer service. This data is organized and turned into a timeline of activities called event logs. Celonis then uses these logs to create pictures of how the business works, showing how things happen and where there might be problems.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Continued...</a:t>
            </a:r>
            <a:endParaRPr/>
          </a:p>
        </p:txBody>
      </p:sp>
      <p:sp>
        <p:nvSpPr>
          <p:cNvPr id="108" name="Google Shape;108;p15"/>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1000"/>
              </a:spcBef>
              <a:spcAft>
                <a:spcPts val="0"/>
              </a:spcAft>
              <a:buClr>
                <a:schemeClr val="dk1"/>
              </a:buClr>
              <a:buSzPct val="116666"/>
              <a:buNone/>
            </a:pPr>
            <a:r>
              <a:rPr lang="en-IN" sz="2400" b="1" u="sng">
                <a:solidFill>
                  <a:srgbClr val="273239"/>
                </a:solidFill>
              </a:rPr>
              <a:t>Data Pre-Processing</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1800">
              <a:solidFill>
                <a:srgbClr val="273239"/>
              </a:solidFill>
              <a:latin typeface="Nunito"/>
              <a:ea typeface="Nunito"/>
              <a:cs typeface="Nunito"/>
              <a:sym typeface="Nunito"/>
            </a:endParaRPr>
          </a:p>
          <a:p>
            <a:pPr marL="0" lvl="0" indent="0" algn="just" rtl="0">
              <a:lnSpc>
                <a:spcPct val="150000"/>
              </a:lnSpc>
              <a:spcBef>
                <a:spcPts val="0"/>
              </a:spcBef>
              <a:spcAft>
                <a:spcPts val="0"/>
              </a:spcAft>
              <a:buClr>
                <a:schemeClr val="dk1"/>
              </a:buClr>
              <a:buNone/>
            </a:pPr>
            <a:r>
              <a:rPr lang="en-IN" sz="1800">
                <a:solidFill>
                  <a:srgbClr val="273239"/>
                </a:solidFill>
              </a:rPr>
              <a:t> </a:t>
            </a:r>
            <a:r>
              <a:rPr lang="en-IN" sz="2000">
                <a:solidFill>
                  <a:srgbClr val="273239"/>
                </a:solidFill>
              </a:rPr>
              <a:t>It refers to the cleaning, transforming, and integrating of data in order to make it ready for analysis. The goal of data preprocessing is to improve the quality of the data and to make it more suitable for the specific data mining task.</a:t>
            </a:r>
            <a:endParaRPr sz="2000">
              <a:solidFill>
                <a:srgbClr val="273239"/>
              </a:solidFill>
            </a:endParaRPr>
          </a:p>
          <a:p>
            <a:pPr marL="0" lvl="0" indent="0" algn="l" rtl="0">
              <a:lnSpc>
                <a:spcPct val="100000"/>
              </a:lnSpc>
              <a:spcBef>
                <a:spcPts val="0"/>
              </a:spcBef>
              <a:spcAft>
                <a:spcPts val="0"/>
              </a:spcAft>
              <a:buClr>
                <a:schemeClr val="dk1"/>
              </a:buClr>
              <a:buNone/>
            </a:pPr>
            <a:r>
              <a:rPr lang="en-IN" sz="2400" b="1" u="sng">
                <a:solidFill>
                  <a:srgbClr val="202124"/>
                </a:solidFill>
              </a:rPr>
              <a:t>Data Analysis  </a:t>
            </a:r>
            <a:endParaRPr sz="2400" b="1" u="sng"/>
          </a:p>
          <a:p>
            <a:pPr marL="0" lvl="0" indent="0" algn="just" rtl="0">
              <a:lnSpc>
                <a:spcPct val="150000"/>
              </a:lnSpc>
              <a:spcBef>
                <a:spcPts val="0"/>
              </a:spcBef>
              <a:spcAft>
                <a:spcPts val="0"/>
              </a:spcAft>
              <a:buClr>
                <a:schemeClr val="dk1"/>
              </a:buClr>
              <a:buNone/>
            </a:pPr>
            <a:r>
              <a:rPr lang="en-IN" sz="1800">
                <a:solidFill>
                  <a:srgbClr val="202124"/>
                </a:solidFill>
                <a:latin typeface="Arial"/>
                <a:ea typeface="Arial"/>
                <a:cs typeface="Arial"/>
                <a:sym typeface="Arial"/>
              </a:rPr>
              <a:t> </a:t>
            </a:r>
            <a:r>
              <a:rPr lang="en-IN" sz="2000">
                <a:solidFill>
                  <a:srgbClr val="202124"/>
                </a:solidFill>
              </a:rPr>
              <a:t>Data analysis refers to </a:t>
            </a:r>
            <a:r>
              <a:rPr lang="en-IN" sz="2000">
                <a:solidFill>
                  <a:srgbClr val="040C28"/>
                </a:solidFill>
              </a:rPr>
              <a:t>the process of inspecting, cleaning, transforming, and interpreting data to discover valuable insights, draw conclusions, and support decision-making</a:t>
            </a:r>
            <a:r>
              <a:rPr lang="en-IN" sz="1800">
                <a:solidFill>
                  <a:srgbClr val="202124"/>
                </a:solidFill>
              </a:rPr>
              <a:t>.</a:t>
            </a:r>
            <a:endParaRPr sz="1800">
              <a:solidFill>
                <a:srgbClr val="202124"/>
              </a:solidFill>
            </a:endParaRPr>
          </a:p>
          <a:p>
            <a:pPr marL="0" lvl="0" indent="0" algn="l" rtl="0">
              <a:lnSpc>
                <a:spcPct val="100000"/>
              </a:lnSpc>
              <a:spcBef>
                <a:spcPts val="0"/>
              </a:spcBef>
              <a:spcAft>
                <a:spcPts val="0"/>
              </a:spcAft>
              <a:buClr>
                <a:schemeClr val="dk1"/>
              </a:buClr>
              <a:buNone/>
            </a:pPr>
            <a:r>
              <a:rPr lang="en-IN" sz="2400" b="1" u="sng">
                <a:solidFill>
                  <a:srgbClr val="333333"/>
                </a:solidFill>
              </a:rPr>
              <a:t>Data visualization</a:t>
            </a:r>
            <a:endParaRPr sz="2400" b="1" u="sng"/>
          </a:p>
          <a:p>
            <a:pPr marL="0" lvl="0" indent="0" algn="l" rtl="0">
              <a:lnSpc>
                <a:spcPct val="150000"/>
              </a:lnSpc>
              <a:spcBef>
                <a:spcPts val="0"/>
              </a:spcBef>
              <a:spcAft>
                <a:spcPts val="0"/>
              </a:spcAft>
              <a:buClr>
                <a:schemeClr val="dk1"/>
              </a:buClr>
              <a:buNone/>
            </a:pPr>
            <a:r>
              <a:rPr lang="en-IN" sz="1800">
                <a:solidFill>
                  <a:srgbClr val="333333"/>
                </a:solidFill>
                <a:latin typeface="Arial"/>
                <a:ea typeface="Arial"/>
                <a:cs typeface="Arial"/>
                <a:sym typeface="Arial"/>
              </a:rPr>
              <a:t> </a:t>
            </a:r>
            <a:r>
              <a:rPr lang="en-IN" sz="1800"/>
              <a:t> </a:t>
            </a:r>
            <a:r>
              <a:rPr lang="en-IN" sz="2000"/>
              <a:t>It is the graphical representation of information and data. By using v</a:t>
            </a:r>
            <a:r>
              <a:rPr lang="en-IN" sz="2000" u="sng">
                <a:solidFill>
                  <a:schemeClr val="hlink"/>
                </a:solidFill>
                <a:hlinkClick r:id="rId3"/>
              </a:rPr>
              <a:t>isual elements like charts, graphs, and maps</a:t>
            </a:r>
            <a:r>
              <a:rPr lang="en-IN" sz="2000"/>
              <a:t>, data visualization tools provide an accessible way to see and understand trends, outliers, and patterns in data.</a:t>
            </a:r>
            <a:endParaRPr sz="1800"/>
          </a:p>
          <a:p>
            <a:pPr marL="0" lvl="0" indent="0" algn="l" rtl="0">
              <a:lnSpc>
                <a:spcPct val="100000"/>
              </a:lnSpc>
              <a:spcBef>
                <a:spcPts val="0"/>
              </a:spcBef>
              <a:spcAft>
                <a:spcPts val="0"/>
              </a:spcAft>
              <a:buClr>
                <a:schemeClr val="dk1"/>
              </a:buClr>
              <a:buNone/>
            </a:pPr>
            <a:r>
              <a:rPr lang="en-IN" sz="2400" b="1">
                <a:solidFill>
                  <a:srgbClr val="3D3D4E"/>
                </a:solidFill>
              </a:rPr>
              <a:t>Process Model</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None/>
            </a:pPr>
            <a:r>
              <a:rPr lang="en-IN" sz="1800">
                <a:solidFill>
                  <a:srgbClr val="3D3D4E"/>
                </a:solidFill>
                <a:latin typeface="Oi"/>
                <a:ea typeface="Oi"/>
                <a:cs typeface="Oi"/>
                <a:sym typeface="Oi"/>
              </a:rPr>
              <a:t>   </a:t>
            </a:r>
            <a:r>
              <a:rPr lang="en-IN" sz="2000">
                <a:solidFill>
                  <a:srgbClr val="3D3D4E"/>
                </a:solidFill>
              </a:rPr>
              <a:t>A software process model is an abstraction of the software development process. The models specify the stages and order of a process</a:t>
            </a:r>
            <a:r>
              <a:rPr lang="en-IN" sz="1800">
                <a:solidFill>
                  <a:srgbClr val="3D3D4E"/>
                </a:solidFill>
              </a:rPr>
              <a:t>.</a:t>
            </a:r>
            <a:endParaRPr sz="1800">
              <a:solidFill>
                <a:srgbClr val="3D3D4E"/>
              </a:solidFill>
            </a:endParaRPr>
          </a:p>
          <a:p>
            <a:pPr marL="0" lvl="0" indent="0" algn="l" rtl="0">
              <a:lnSpc>
                <a:spcPct val="100000"/>
              </a:lnSpc>
              <a:spcBef>
                <a:spcPts val="0"/>
              </a:spcBef>
              <a:spcAft>
                <a:spcPts val="0"/>
              </a:spcAft>
              <a:buClr>
                <a:schemeClr val="dk1"/>
              </a:buClr>
              <a:buNone/>
            </a:pPr>
            <a:r>
              <a:rPr lang="en-IN" sz="2400" b="1">
                <a:solidFill>
                  <a:srgbClr val="3D3D4E"/>
                </a:solidFill>
              </a:rPr>
              <a:t>A model will define the following:</a:t>
            </a:r>
            <a:endParaRPr sz="1400">
              <a:latin typeface="Arial"/>
              <a:ea typeface="Arial"/>
              <a:cs typeface="Arial"/>
              <a:sym typeface="Arial"/>
            </a:endParaRPr>
          </a:p>
          <a:p>
            <a:pPr marL="0" lvl="0" indent="0" algn="l" rtl="0">
              <a:lnSpc>
                <a:spcPct val="100000"/>
              </a:lnSpc>
              <a:spcBef>
                <a:spcPts val="0"/>
              </a:spcBef>
              <a:spcAft>
                <a:spcPts val="0"/>
              </a:spcAft>
              <a:buClr>
                <a:schemeClr val="dk1"/>
              </a:buClr>
              <a:buNone/>
            </a:pPr>
            <a:endParaRPr sz="2000" b="1">
              <a:solidFill>
                <a:srgbClr val="3D3D4E"/>
              </a:solidFill>
            </a:endParaRPr>
          </a:p>
          <a:p>
            <a:pPr marL="0" lvl="0" indent="-98425" algn="l" rtl="0">
              <a:lnSpc>
                <a:spcPct val="100000"/>
              </a:lnSpc>
              <a:spcBef>
                <a:spcPts val="0"/>
              </a:spcBef>
              <a:spcAft>
                <a:spcPts val="0"/>
              </a:spcAft>
              <a:buClr>
                <a:srgbClr val="3D3D4E"/>
              </a:buClr>
              <a:buSzPct val="100000"/>
              <a:buFont typeface="Times New Roman"/>
              <a:buChar char="•"/>
            </a:pPr>
            <a:r>
              <a:rPr lang="en-IN" sz="2000">
                <a:solidFill>
                  <a:srgbClr val="3D3D4E"/>
                </a:solidFill>
              </a:rPr>
              <a:t>The tasks to be performed</a:t>
            </a:r>
            <a:endParaRPr sz="1400">
              <a:latin typeface="Arial"/>
              <a:ea typeface="Arial"/>
              <a:cs typeface="Arial"/>
              <a:sym typeface="Arial"/>
            </a:endParaRPr>
          </a:p>
          <a:p>
            <a:pPr marL="0" lvl="0" indent="-98425" algn="l" rtl="0">
              <a:lnSpc>
                <a:spcPct val="100000"/>
              </a:lnSpc>
              <a:spcBef>
                <a:spcPts val="0"/>
              </a:spcBef>
              <a:spcAft>
                <a:spcPts val="0"/>
              </a:spcAft>
              <a:buClr>
                <a:srgbClr val="3D3D4E"/>
              </a:buClr>
              <a:buSzPct val="100000"/>
              <a:buFont typeface="Times New Roman"/>
              <a:buChar char="•"/>
            </a:pPr>
            <a:r>
              <a:rPr lang="en-IN" sz="2000">
                <a:solidFill>
                  <a:srgbClr val="3D3D4E"/>
                </a:solidFill>
              </a:rPr>
              <a:t>The input and output of each task</a:t>
            </a:r>
            <a:endParaRPr sz="1400">
              <a:latin typeface="Arial"/>
              <a:ea typeface="Arial"/>
              <a:cs typeface="Arial"/>
              <a:sym typeface="Arial"/>
            </a:endParaRPr>
          </a:p>
          <a:p>
            <a:pPr marL="0" lvl="0" indent="-98425" algn="l" rtl="0">
              <a:lnSpc>
                <a:spcPct val="100000"/>
              </a:lnSpc>
              <a:spcBef>
                <a:spcPts val="0"/>
              </a:spcBef>
              <a:spcAft>
                <a:spcPts val="0"/>
              </a:spcAft>
              <a:buClr>
                <a:srgbClr val="3D3D4E"/>
              </a:buClr>
              <a:buSzPct val="100000"/>
              <a:buFont typeface="Times New Roman"/>
              <a:buChar char="•"/>
            </a:pPr>
            <a:r>
              <a:rPr lang="en-IN" sz="2000">
                <a:solidFill>
                  <a:srgbClr val="3D3D4E"/>
                </a:solidFill>
              </a:rPr>
              <a:t>The pre and post-conditions for each task</a:t>
            </a:r>
            <a:endParaRPr sz="1400">
              <a:latin typeface="Arial"/>
              <a:ea typeface="Arial"/>
              <a:cs typeface="Arial"/>
              <a:sym typeface="Arial"/>
            </a:endParaRPr>
          </a:p>
          <a:p>
            <a:pPr marL="0" lvl="0" indent="-98425" algn="l" rtl="0">
              <a:lnSpc>
                <a:spcPct val="100000"/>
              </a:lnSpc>
              <a:spcBef>
                <a:spcPts val="0"/>
              </a:spcBef>
              <a:spcAft>
                <a:spcPts val="0"/>
              </a:spcAft>
              <a:buClr>
                <a:srgbClr val="3D3D4E"/>
              </a:buClr>
              <a:buSzPct val="100000"/>
              <a:buFont typeface="Times New Roman"/>
              <a:buChar char="•"/>
            </a:pPr>
            <a:r>
              <a:rPr lang="en-IN" sz="2000">
                <a:solidFill>
                  <a:srgbClr val="3D3D4E"/>
                </a:solidFill>
              </a:rPr>
              <a:t>The flow and sequence of each task</a:t>
            </a:r>
            <a:endParaRPr sz="1400">
              <a:latin typeface="Arial"/>
              <a:ea typeface="Arial"/>
              <a:cs typeface="Arial"/>
              <a:sym typeface="Arial"/>
            </a:endParaRPr>
          </a:p>
          <a:p>
            <a:pPr marL="0" lvl="0" indent="0" algn="just" rtl="0">
              <a:lnSpc>
                <a:spcPct val="150000"/>
              </a:lnSpc>
              <a:spcBef>
                <a:spcPts val="0"/>
              </a:spcBef>
              <a:spcAft>
                <a:spcPts val="0"/>
              </a:spcAft>
              <a:buClr>
                <a:schemeClr val="dk1"/>
              </a:buClr>
              <a:buNone/>
            </a:pPr>
            <a:endParaRPr sz="1800">
              <a:solidFill>
                <a:srgbClr val="3D3D4E"/>
              </a:solidFill>
            </a:endParaRPr>
          </a:p>
          <a:p>
            <a:pPr marL="0" lvl="0" indent="0" algn="just" rtl="0">
              <a:lnSpc>
                <a:spcPct val="150000"/>
              </a:lnSpc>
              <a:spcBef>
                <a:spcPts val="0"/>
              </a:spcBef>
              <a:spcAft>
                <a:spcPts val="0"/>
              </a:spcAft>
              <a:buClr>
                <a:schemeClr val="dk1"/>
              </a:buClr>
              <a:buFont typeface="Arial"/>
              <a:buNone/>
            </a:pPr>
            <a:endParaRPr sz="1800">
              <a:solidFill>
                <a:srgbClr val="202124"/>
              </a:solidFill>
            </a:endParaRPr>
          </a:p>
          <a:p>
            <a:pPr marL="0" lvl="0" indent="0" algn="just" rtl="0">
              <a:lnSpc>
                <a:spcPct val="90000"/>
              </a:lnSpc>
              <a:spcBef>
                <a:spcPts val="1000"/>
              </a:spcBef>
              <a:spcAft>
                <a:spcPts val="0"/>
              </a:spcAft>
              <a:buClr>
                <a:schemeClr val="dk1"/>
              </a:buClr>
              <a:buSzPct val="100000"/>
              <a:buNone/>
            </a:pPr>
            <a:endParaRPr b="1"/>
          </a:p>
        </p:txBody>
      </p:sp>
      <p:cxnSp>
        <p:nvCxnSpPr>
          <p:cNvPr id="109" name="Google Shape;109;p15"/>
          <p:cNvCxnSpPr/>
          <p:nvPr/>
        </p:nvCxnSpPr>
        <p:spPr>
          <a:xfrm>
            <a:off x="199500" y="4051000"/>
            <a:ext cx="1725300" cy="14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Get Data into EMS</a:t>
            </a:r>
            <a:endParaRPr/>
          </a:p>
        </p:txBody>
      </p:sp>
      <p:sp>
        <p:nvSpPr>
          <p:cNvPr id="115" name="Google Shape;115;p1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400"/>
              <a:buFont typeface="Arial"/>
              <a:buNone/>
            </a:pPr>
            <a:r>
              <a:rPr lang="en-IN" sz="2400" b="1"/>
              <a:t>Data Extraction: </a:t>
            </a:r>
            <a:r>
              <a:rPr lang="en-IN" sz="2000"/>
              <a:t>Data extraction is the process of obtaining raw data from a    source and replicating that data somewhere else. The raw data can come from various sources, such as a database, Excel spreadsheet, an SaaS platform, web scraping, or others. It can then be replicated to a destination, such as a data warehouse, designed to support online analytical processing (OLAP). This can include unstructured data, disparate types of data, or simply data that is poorly organized. Once the data has been consolidated, processed, and refined, it can be stored in a central location on-site, in cloud storage, or a hybrid of both to await transformation or further processing.</a:t>
            </a:r>
            <a:endParaRPr/>
          </a:p>
          <a:p>
            <a:pPr marL="228600" lvl="0" indent="-76200" algn="just" rtl="0">
              <a:lnSpc>
                <a:spcPct val="90000"/>
              </a:lnSpc>
              <a:spcBef>
                <a:spcPts val="1000"/>
              </a:spcBef>
              <a:spcAft>
                <a:spcPts val="0"/>
              </a:spcAft>
              <a:buClr>
                <a:schemeClr val="dk1"/>
              </a:buClr>
              <a:buSzPts val="2400"/>
              <a:buFont typeface="Noto Sans Symbols"/>
              <a:buNone/>
            </a:pPr>
            <a:endParaRPr sz="2400"/>
          </a:p>
        </p:txBody>
      </p:sp>
      <p:pic>
        <p:nvPicPr>
          <p:cNvPr id="116" name="Google Shape;116;p16" descr="ELT.png"/>
          <p:cNvPicPr preferRelativeResize="0"/>
          <p:nvPr/>
        </p:nvPicPr>
        <p:blipFill rotWithShape="1">
          <a:blip r:embed="rId3">
            <a:alphaModFix/>
          </a:blip>
          <a:srcRect/>
          <a:stretch/>
        </p:blipFill>
        <p:spPr>
          <a:xfrm>
            <a:off x="2583032" y="4220308"/>
            <a:ext cx="6492937" cy="2301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2" y="232759"/>
            <a:ext cx="12192000" cy="714900"/>
          </a:xfrm>
          <a:prstGeom prst="rect">
            <a:avLst/>
          </a:prstGeom>
          <a:solidFill>
            <a:srgbClr val="FF6600"/>
          </a:solidFill>
          <a:ln>
            <a:noFill/>
          </a:ln>
          <a:effectLst>
            <a:outerShdw blurRad="44450" dist="27940" dir="5400000" algn="ctr">
              <a:srgbClr val="000000">
                <a:alpha val="31760"/>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Get Data into EMS</a:t>
            </a:r>
            <a:endParaRPr/>
          </a:p>
        </p:txBody>
      </p:sp>
      <p:sp>
        <p:nvSpPr>
          <p:cNvPr id="122" name="Google Shape;122;p1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800"/>
              <a:buFont typeface="Arial"/>
              <a:buNone/>
            </a:pPr>
            <a:r>
              <a:rPr lang="en-IN" sz="2400" b="1"/>
              <a:t>Data Transformation: </a:t>
            </a:r>
            <a:r>
              <a:rPr lang="en-IN" sz="2000"/>
              <a:t>Data transformation is used when data needs to be converted to match that of the destination system. This can occur at two places of the data pipeline. First, organizations with on-site data storage use an extract, transform, load, with the data transformation taking place during the middle ‘transform’ step. Organizations today mostly use cloud-based data warehouses because they can scale their computing and storage resources in seconds. Cloud based organizations, with this huge scalability available, can skip the ETL process. Instead, they use a transformation process that converts the data as the raw data is uploaded, a process called extract, load, and transform. The process of data transformation can be handled manually, automated or a combination of both</a:t>
            </a:r>
            <a:endParaRPr/>
          </a:p>
          <a:p>
            <a:pPr marL="228600" lvl="0" indent="0" algn="just" rtl="0">
              <a:lnSpc>
                <a:spcPct val="90000"/>
              </a:lnSpc>
              <a:spcBef>
                <a:spcPts val="0"/>
              </a:spcBef>
              <a:spcAft>
                <a:spcPts val="0"/>
              </a:spcAft>
              <a:buNone/>
            </a:pPr>
            <a:endParaRPr/>
          </a:p>
          <a:p>
            <a:pPr marL="0" lvl="0" indent="0" algn="just" rtl="0">
              <a:lnSpc>
                <a:spcPct val="90000"/>
              </a:lnSpc>
              <a:spcBef>
                <a:spcPts val="1000"/>
              </a:spcBef>
              <a:spcAft>
                <a:spcPts val="0"/>
              </a:spcAft>
              <a:buClr>
                <a:schemeClr val="dk1"/>
              </a:buClr>
              <a:buSzPts val="2800"/>
              <a:buFont typeface="Arial"/>
              <a:buNone/>
            </a:pPr>
            <a:endParaRPr/>
          </a:p>
        </p:txBody>
      </p:sp>
      <p:pic>
        <p:nvPicPr>
          <p:cNvPr id="123" name="Google Shape;123;p17" descr="1673596015435.png"/>
          <p:cNvPicPr preferRelativeResize="0"/>
          <p:nvPr/>
        </p:nvPicPr>
        <p:blipFill rotWithShape="1">
          <a:blip r:embed="rId3">
            <a:alphaModFix/>
          </a:blip>
          <a:srcRect/>
          <a:stretch/>
        </p:blipFill>
        <p:spPr>
          <a:xfrm>
            <a:off x="3235570" y="3732416"/>
            <a:ext cx="6921303" cy="25157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Get Data into EMS</a:t>
            </a:r>
            <a:endParaRPr/>
          </a:p>
        </p:txBody>
      </p:sp>
      <p:sp>
        <p:nvSpPr>
          <p:cNvPr id="130" name="Google Shape;130;p18"/>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228600" lvl="0" indent="-228600" algn="just" rtl="0">
              <a:spcBef>
                <a:spcPts val="0"/>
              </a:spcBef>
              <a:spcAft>
                <a:spcPts val="0"/>
              </a:spcAft>
              <a:buClr>
                <a:schemeClr val="dk1"/>
              </a:buClr>
              <a:buSzPts val="3200"/>
              <a:buFont typeface="Arial"/>
              <a:buNone/>
            </a:pPr>
            <a:r>
              <a:rPr lang="en-IN" sz="3200" b="1"/>
              <a:t>Data Integration</a:t>
            </a:r>
            <a:r>
              <a:rPr lang="en-IN" b="1"/>
              <a:t>: </a:t>
            </a:r>
            <a:r>
              <a:rPr lang="en-IN" sz="2200"/>
              <a:t>Data integration is the process of bringing data from disparate sources together to provide users with a unified view. The premise of data integration is to make data more freely available and easier to consume and process by systems and users. Data integration done right can reduce IT costs, free-up resources, improve data quality, and foster innovation all without sweeping changes to existing applications or data structures. And though IT organizations have always had to integrate, the payoff for doing so has potentially never been as great as it is right now</a:t>
            </a:r>
            <a:endParaRPr/>
          </a:p>
          <a:p>
            <a:pPr marL="228600" lvl="0" indent="-228600" algn="just" rtl="0">
              <a:spcBef>
                <a:spcPts val="1000"/>
              </a:spcBef>
              <a:spcAft>
                <a:spcPts val="0"/>
              </a:spcAft>
              <a:buClr>
                <a:schemeClr val="dk1"/>
              </a:buClr>
              <a:buSzPts val="2200"/>
              <a:buFont typeface="Arial"/>
              <a:buNone/>
            </a:pPr>
            <a:endParaRPr sz="2200"/>
          </a:p>
          <a:p>
            <a:pPr marL="228600" lvl="0" indent="-228600" algn="just" rtl="0">
              <a:spcBef>
                <a:spcPts val="1000"/>
              </a:spcBef>
              <a:spcAft>
                <a:spcPts val="0"/>
              </a:spcAft>
              <a:buClr>
                <a:schemeClr val="dk1"/>
              </a:buClr>
              <a:buSzPts val="3200"/>
              <a:buFont typeface="Arial"/>
              <a:buNone/>
            </a:pPr>
            <a:r>
              <a:rPr lang="en-IN" sz="3200" b="1"/>
              <a:t>Data Loading</a:t>
            </a:r>
            <a:r>
              <a:rPr lang="en-IN" b="1"/>
              <a:t>: </a:t>
            </a:r>
            <a:r>
              <a:rPr lang="en-IN" sz="2000"/>
              <a:t>Data loading defines the LOAD component of the ETL process. ETL stands for Extraction, Transformation, and Load. Extraction deals with the retrieval and combining of data from multiple sources. Transformation deals with cleaning and formatting of the Extracted Data. Data Loading deals with data getting loaded into a storage system, such as a cloud data warehouse. ETL aids in the data integration process that standardizes diverse data types to make them available for querying, manipulation, or reporting for many different individuals and teams. Because today’s organizations are increasingly dependent upon their own data to make smarter, faster business decisions, ETL needs to be scalable and streamlined to provide the most benefit.</a:t>
            </a:r>
            <a:endParaRPr/>
          </a:p>
          <a:p>
            <a:pPr marL="228600" lvl="0" indent="-228600" algn="just" rtl="0">
              <a:spcBef>
                <a:spcPts val="1000"/>
              </a:spcBef>
              <a:spcAft>
                <a:spcPts val="0"/>
              </a:spcAft>
              <a:buClr>
                <a:schemeClr val="dk1"/>
              </a:buClr>
              <a:buSzPts val="2800"/>
              <a:buFont typeface="Arial"/>
              <a:buNone/>
            </a:pPr>
            <a:endParaRPr/>
          </a:p>
          <a:p>
            <a:pPr marL="0" lvl="0" indent="0" algn="just" rtl="0">
              <a:spcBef>
                <a:spcPts val="10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Learning outcomes</a:t>
            </a:r>
            <a:endParaRPr/>
          </a:p>
        </p:txBody>
      </p:sp>
      <p:sp>
        <p:nvSpPr>
          <p:cNvPr id="136" name="Google Shape;136;p1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Noto Sans Symbols"/>
              <a:buChar char="⮚"/>
            </a:pPr>
            <a:r>
              <a:rPr lang="en-IN"/>
              <a:t>An understanding of the different types of process mining</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 An understanding of the different tools and techniques that can be used for process mining</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The ability to identify potential applications for process mining in your organization</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 The ability to import data into Celonis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The ability to create process models in Celonis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The ability to analyze process data in Celonis</a:t>
            </a:r>
            <a:endParaRPr/>
          </a:p>
          <a:p>
            <a:pPr marL="228600" lvl="0" indent="-228600" algn="just" rtl="0">
              <a:lnSpc>
                <a:spcPct val="90000"/>
              </a:lnSpc>
              <a:spcBef>
                <a:spcPts val="1000"/>
              </a:spcBef>
              <a:spcAft>
                <a:spcPts val="0"/>
              </a:spcAft>
              <a:buClr>
                <a:schemeClr val="dk1"/>
              </a:buClr>
              <a:buSzPts val="2800"/>
              <a:buFont typeface="Noto Sans Symbols"/>
              <a:buChar char="⮚"/>
            </a:pPr>
            <a:r>
              <a:rPr lang="en-IN"/>
              <a:t>The ability to identify and improve process bottlenecks in Celonis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4400"/>
              <a:buFont typeface="Times New Roman"/>
              <a:buNone/>
            </a:pPr>
            <a:r>
              <a:rPr lang="en-IN" sz="4400" b="0" strike="noStrike">
                <a:solidFill>
                  <a:srgbClr val="FFFFFF"/>
                </a:solidFill>
                <a:latin typeface="Times New Roman"/>
                <a:ea typeface="Times New Roman"/>
                <a:cs typeface="Times New Roman"/>
                <a:sym typeface="Times New Roman"/>
              </a:rPr>
              <a:t>Git Hub Dashboard</a:t>
            </a:r>
            <a:endParaRPr/>
          </a:p>
        </p:txBody>
      </p:sp>
      <p:sp>
        <p:nvSpPr>
          <p:cNvPr id="142" name="Google Shape;142;p20"/>
          <p:cNvSpPr txBox="1"/>
          <p:nvPr/>
        </p:nvSpPr>
        <p:spPr>
          <a:xfrm>
            <a:off x="206430" y="5505110"/>
            <a:ext cx="11779200" cy="9951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p:txBody>
      </p:sp>
      <p:sp>
        <p:nvSpPr>
          <p:cNvPr id="147" name="Google Shape;147;p20"/>
          <p:cNvSpPr txBox="1"/>
          <p:nvPr/>
        </p:nvSpPr>
        <p:spPr>
          <a:xfrm>
            <a:off x="626350" y="5505100"/>
            <a:ext cx="10207200" cy="9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Repository </a:t>
            </a:r>
            <a:r>
              <a:rPr lang="en-IN" sz="2800" dirty="0" err="1">
                <a:solidFill>
                  <a:schemeClr val="dk1"/>
                </a:solidFill>
                <a:latin typeface="Times New Roman"/>
                <a:ea typeface="Times New Roman"/>
                <a:cs typeface="Times New Roman"/>
                <a:sym typeface="Times New Roman"/>
              </a:rPr>
              <a:t>Name:Summer</a:t>
            </a:r>
            <a:r>
              <a:rPr lang="en-IN" sz="2800" dirty="0">
                <a:solidFill>
                  <a:schemeClr val="dk1"/>
                </a:solidFill>
                <a:latin typeface="Times New Roman"/>
                <a:ea typeface="Times New Roman"/>
                <a:cs typeface="Times New Roman"/>
                <a:sym typeface="Times New Roman"/>
              </a:rPr>
              <a:t> Internship-1</a:t>
            </a:r>
            <a:endParaRPr sz="2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Git </a:t>
            </a:r>
            <a:r>
              <a:rPr lang="en-IN" sz="2800" dirty="0" err="1">
                <a:solidFill>
                  <a:schemeClr val="dk1"/>
                </a:solidFill>
                <a:latin typeface="Times New Roman"/>
                <a:ea typeface="Times New Roman"/>
                <a:cs typeface="Times New Roman"/>
                <a:sym typeface="Times New Roman"/>
              </a:rPr>
              <a:t>HubLink:</a:t>
            </a:r>
            <a:r>
              <a:rPr lang="en-IN" sz="2800" dirty="0" err="1">
                <a:solidFill>
                  <a:schemeClr val="dk1"/>
                </a:solidFill>
                <a:latin typeface="Times New Roman"/>
                <a:ea typeface="Times New Roman"/>
                <a:cs typeface="Times New Roman"/>
                <a:sym typeface="Times New Roman"/>
                <a:hlinkClick r:id="rId3"/>
              </a:rPr>
              <a:t>https</a:t>
            </a:r>
            <a:r>
              <a:rPr lang="en-IN" sz="2800" dirty="0">
                <a:solidFill>
                  <a:schemeClr val="dk1"/>
                </a:solidFill>
                <a:latin typeface="Times New Roman"/>
                <a:ea typeface="Times New Roman"/>
                <a:cs typeface="Times New Roman"/>
                <a:sym typeface="Times New Roman"/>
                <a:hlinkClick r:id="rId3"/>
              </a:rPr>
              <a:t>://github.com/MoinShaik711/summer-internship--1</a:t>
            </a:r>
            <a:endParaRPr sz="2800"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9772B6C3-B309-87A1-3EC0-C5998AEDA447}"/>
              </a:ext>
            </a:extLst>
          </p:cNvPr>
          <p:cNvPicPr>
            <a:picLocks noChangeAspect="1"/>
          </p:cNvPicPr>
          <p:nvPr/>
        </p:nvPicPr>
        <p:blipFill>
          <a:blip r:embed="rId4"/>
          <a:srcRect t="9872" r="948"/>
          <a:stretch/>
        </p:blipFill>
        <p:spPr>
          <a:xfrm>
            <a:off x="776749" y="1169450"/>
            <a:ext cx="9242321" cy="40809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p:nvPr/>
        </p:nvSpPr>
        <p:spPr>
          <a:xfrm>
            <a:off x="2753613" y="2366145"/>
            <a:ext cx="6920484" cy="159511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p:nvPr/>
        </p:nvSpPr>
        <p:spPr>
          <a:xfrm>
            <a:off x="2753613" y="2375670"/>
            <a:ext cx="6603859" cy="159511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Contents</a:t>
            </a:r>
            <a:endParaRPr/>
          </a:p>
        </p:txBody>
      </p:sp>
      <p:sp>
        <p:nvSpPr>
          <p:cNvPr id="40" name="Google Shape;40;p5"/>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2280" lvl="0" indent="-462280" algn="just" rtl="0">
              <a:lnSpc>
                <a:spcPct val="150000"/>
              </a:lnSpc>
              <a:spcBef>
                <a:spcPts val="0"/>
              </a:spcBef>
              <a:spcAft>
                <a:spcPts val="0"/>
              </a:spcAft>
              <a:buClr>
                <a:schemeClr val="dk1"/>
              </a:buClr>
              <a:buSzPct val="100000"/>
              <a:buChar char="•"/>
            </a:pPr>
            <a:r>
              <a:rPr lang="en-IN"/>
              <a:t>Course Objective</a:t>
            </a:r>
            <a:endParaRPr/>
          </a:p>
          <a:p>
            <a:pPr marL="462280" lvl="0" indent="-462280" algn="just" rtl="0">
              <a:lnSpc>
                <a:spcPct val="150000"/>
              </a:lnSpc>
              <a:spcBef>
                <a:spcPts val="1000"/>
              </a:spcBef>
              <a:spcAft>
                <a:spcPts val="0"/>
              </a:spcAft>
              <a:buClr>
                <a:schemeClr val="dk1"/>
              </a:buClr>
              <a:buSzPct val="100000"/>
              <a:buChar char="•"/>
            </a:pPr>
            <a:r>
              <a:rPr lang="en-IN"/>
              <a:t>Introduction</a:t>
            </a:r>
            <a:endParaRPr/>
          </a:p>
          <a:p>
            <a:pPr marL="462280" lvl="0" indent="-462280" algn="just" rtl="0">
              <a:lnSpc>
                <a:spcPct val="150000"/>
              </a:lnSpc>
              <a:spcBef>
                <a:spcPts val="1000"/>
              </a:spcBef>
              <a:spcAft>
                <a:spcPts val="0"/>
              </a:spcAft>
              <a:buClr>
                <a:schemeClr val="dk1"/>
              </a:buClr>
              <a:buSzPct val="100000"/>
              <a:buChar char="•"/>
            </a:pPr>
            <a:r>
              <a:rPr lang="en-IN"/>
              <a:t>Technology</a:t>
            </a:r>
            <a:endParaRPr/>
          </a:p>
          <a:p>
            <a:pPr marL="462280" lvl="0" indent="-462280" algn="just" rtl="0">
              <a:lnSpc>
                <a:spcPct val="150000"/>
              </a:lnSpc>
              <a:spcBef>
                <a:spcPts val="1000"/>
              </a:spcBef>
              <a:spcAft>
                <a:spcPts val="0"/>
              </a:spcAft>
              <a:buClr>
                <a:schemeClr val="dk1"/>
              </a:buClr>
              <a:buSzPct val="100000"/>
              <a:buChar char="•"/>
            </a:pPr>
            <a:r>
              <a:rPr lang="en-IN"/>
              <a:t>Applications</a:t>
            </a:r>
            <a:endParaRPr/>
          </a:p>
          <a:p>
            <a:pPr marL="462280" lvl="0" indent="-462280" algn="just" rtl="0">
              <a:lnSpc>
                <a:spcPct val="150000"/>
              </a:lnSpc>
              <a:spcBef>
                <a:spcPts val="1000"/>
              </a:spcBef>
              <a:spcAft>
                <a:spcPts val="0"/>
              </a:spcAft>
              <a:buClr>
                <a:schemeClr val="dk1"/>
              </a:buClr>
              <a:buSzPct val="100000"/>
              <a:buChar char="•"/>
            </a:pPr>
            <a:r>
              <a:rPr lang="en-IN"/>
              <a:t>Phases of process mining </a:t>
            </a:r>
            <a:endParaRPr/>
          </a:p>
          <a:p>
            <a:pPr marL="462280" lvl="0" indent="-462280" algn="just" rtl="0">
              <a:lnSpc>
                <a:spcPct val="150000"/>
              </a:lnSpc>
              <a:spcBef>
                <a:spcPts val="1000"/>
              </a:spcBef>
              <a:spcAft>
                <a:spcPts val="0"/>
              </a:spcAft>
              <a:buSzPct val="100000"/>
              <a:buChar char="•"/>
            </a:pPr>
            <a:r>
              <a:rPr lang="en-IN"/>
              <a:t>Modules</a:t>
            </a:r>
            <a:endParaRPr/>
          </a:p>
          <a:p>
            <a:pPr marL="462280" lvl="0" indent="-462280" algn="just" rtl="0">
              <a:lnSpc>
                <a:spcPct val="150000"/>
              </a:lnSpc>
              <a:spcBef>
                <a:spcPts val="1000"/>
              </a:spcBef>
              <a:spcAft>
                <a:spcPts val="0"/>
              </a:spcAft>
              <a:buClr>
                <a:schemeClr val="dk1"/>
              </a:buClr>
              <a:buSzPct val="100000"/>
              <a:buChar char="•"/>
            </a:pPr>
            <a:r>
              <a:rPr lang="en-IN"/>
              <a:t>Learning outcomes</a:t>
            </a:r>
            <a:endParaRPr/>
          </a:p>
          <a:p>
            <a:pPr marL="462280" lvl="0" indent="-462280" algn="just" rtl="0">
              <a:lnSpc>
                <a:spcPct val="150000"/>
              </a:lnSpc>
              <a:spcBef>
                <a:spcPts val="1000"/>
              </a:spcBef>
              <a:spcAft>
                <a:spcPts val="0"/>
              </a:spcAft>
              <a:buClr>
                <a:schemeClr val="dk1"/>
              </a:buClr>
              <a:buSzPct val="100000"/>
              <a:buChar char="•"/>
            </a:pPr>
            <a:r>
              <a:rPr lang="en-IN"/>
              <a:t>GitHub Link</a:t>
            </a:r>
            <a:endParaRPr/>
          </a:p>
          <a:p>
            <a:pPr marL="462280" lvl="0" indent="-462280" algn="just" rtl="0">
              <a:lnSpc>
                <a:spcPct val="150000"/>
              </a:lnSpc>
              <a:spcBef>
                <a:spcPts val="1000"/>
              </a:spcBef>
              <a:spcAft>
                <a:spcPts val="0"/>
              </a:spcAft>
              <a:buClr>
                <a:schemeClr val="dk1"/>
              </a:buClr>
              <a:buSzPct val="100000"/>
              <a:buChar char="•"/>
            </a:pPr>
            <a:r>
              <a:rPr lang="en-IN"/>
              <a:t>Queries</a:t>
            </a:r>
            <a:endParaRPr/>
          </a:p>
        </p:txBody>
      </p:sp>
      <p:sp>
        <p:nvSpPr>
          <p:cNvPr id="41" name="Google Shape;41;p5"/>
          <p:cNvSpPr txBox="1"/>
          <p:nvPr/>
        </p:nvSpPr>
        <p:spPr>
          <a:xfrm>
            <a:off x="220375" y="6646325"/>
            <a:ext cx="1232400" cy="2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Course Objective</a:t>
            </a:r>
            <a:endParaRPr/>
          </a:p>
        </p:txBody>
      </p:sp>
      <p:sp>
        <p:nvSpPr>
          <p:cNvPr id="47" name="Google Shape;47;p6"/>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chemeClr val="dk1"/>
              </a:buClr>
              <a:buSzPts val="2400"/>
              <a:buChar char="⮚"/>
            </a:pPr>
            <a:r>
              <a:rPr lang="en-IN" sz="2400" b="1"/>
              <a:t>Learn about the different types of process mining, such as discovery, conformance checking, and enhancement. They could also learn about the process mining lifecycle, which includes the steps of collecting event data, cleaning event data, creating a process model, and analyzing the process model.</a:t>
            </a:r>
            <a:endParaRPr sz="2400" b="1"/>
          </a:p>
          <a:p>
            <a:pPr marL="457200" lvl="0" indent="-304800" algn="just" rtl="0">
              <a:lnSpc>
                <a:spcPct val="90000"/>
              </a:lnSpc>
              <a:spcBef>
                <a:spcPts val="1000"/>
              </a:spcBef>
              <a:spcAft>
                <a:spcPts val="0"/>
              </a:spcAft>
              <a:buClr>
                <a:schemeClr val="dk1"/>
              </a:buClr>
              <a:buSzPts val="2400"/>
              <a:buNone/>
            </a:pPr>
            <a:endParaRPr sz="2400" b="1"/>
          </a:p>
          <a:p>
            <a:pPr marL="457200" lvl="0" indent="-457200" algn="just" rtl="0">
              <a:lnSpc>
                <a:spcPct val="90000"/>
              </a:lnSpc>
              <a:spcBef>
                <a:spcPts val="1000"/>
              </a:spcBef>
              <a:spcAft>
                <a:spcPts val="0"/>
              </a:spcAft>
              <a:buClr>
                <a:schemeClr val="dk1"/>
              </a:buClr>
              <a:buSzPts val="2400"/>
              <a:buChar char="⮚"/>
            </a:pPr>
            <a:r>
              <a:rPr lang="en-IN" sz="2400" b="1"/>
              <a:t>Learn about the syntax of PQL queries and how to use them to extract insights from event data. They could also learn about the different types of PQL queries, such as event queries, activity queries, and trace queries.</a:t>
            </a:r>
            <a:endParaRPr sz="2400" b="1"/>
          </a:p>
          <a:p>
            <a:pPr marL="0" lvl="0" indent="0" algn="just" rtl="0">
              <a:lnSpc>
                <a:spcPct val="90000"/>
              </a:lnSpc>
              <a:spcBef>
                <a:spcPts val="1000"/>
              </a:spcBef>
              <a:spcAft>
                <a:spcPts val="0"/>
              </a:spcAft>
              <a:buClr>
                <a:schemeClr val="dk1"/>
              </a:buClr>
              <a:buSzPts val="2400"/>
              <a:buNone/>
            </a:pPr>
            <a:endParaRPr sz="2400" b="1"/>
          </a:p>
          <a:p>
            <a:pPr marL="457200" lvl="0" indent="-457200" algn="l" rtl="0">
              <a:lnSpc>
                <a:spcPct val="90000"/>
              </a:lnSpc>
              <a:spcBef>
                <a:spcPts val="1000"/>
              </a:spcBef>
              <a:spcAft>
                <a:spcPts val="0"/>
              </a:spcAft>
              <a:buClr>
                <a:schemeClr val="dk1"/>
              </a:buClr>
              <a:buSzPts val="2400"/>
              <a:buChar char="⮚"/>
            </a:pPr>
            <a:r>
              <a:rPr lang="en-IN" sz="2400" b="1"/>
              <a:t> Learn how to import event data into EMS using a variety of methods and also learn how to configure EMS to analyze the event data.</a:t>
            </a:r>
            <a:endParaRPr sz="2400" b="1"/>
          </a:p>
          <a:p>
            <a:pPr marL="457200" lvl="0" indent="-304800" algn="l" rtl="0">
              <a:lnSpc>
                <a:spcPct val="90000"/>
              </a:lnSpc>
              <a:spcBef>
                <a:spcPts val="1000"/>
              </a:spcBef>
              <a:spcAft>
                <a:spcPts val="0"/>
              </a:spcAft>
              <a:buClr>
                <a:schemeClr val="dk1"/>
              </a:buClr>
              <a:buSzPts val="2400"/>
              <a:buNone/>
            </a:pPr>
            <a:endParaRPr sz="2400" b="1"/>
          </a:p>
          <a:p>
            <a:pPr marL="0" lvl="0" indent="0" algn="just" rtl="0">
              <a:lnSpc>
                <a:spcPct val="90000"/>
              </a:lnSpc>
              <a:spcBef>
                <a:spcPts val="1000"/>
              </a:spcBef>
              <a:spcAft>
                <a:spcPts val="0"/>
              </a:spcAft>
              <a:buClr>
                <a:schemeClr val="dk1"/>
              </a:buClr>
              <a:buSzPts val="2400"/>
              <a:buNone/>
            </a:pP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Introduction</a:t>
            </a:r>
            <a:endParaRPr/>
          </a:p>
        </p:txBody>
      </p:sp>
      <p:sp>
        <p:nvSpPr>
          <p:cNvPr id="53" name="Google Shape;53;p7"/>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285750" lvl="0" indent="-285750" algn="just" rtl="0">
              <a:lnSpc>
                <a:spcPct val="100000"/>
              </a:lnSpc>
              <a:spcBef>
                <a:spcPts val="0"/>
              </a:spcBef>
              <a:spcAft>
                <a:spcPts val="0"/>
              </a:spcAft>
              <a:buSzPts val="2000"/>
              <a:buFont typeface="Arial"/>
              <a:buChar char="•"/>
            </a:pPr>
            <a:r>
              <a:rPr lang="en-IN" sz="2000"/>
              <a:t>Process mining is a technique designed to discover, monitor and improve real processes by extracting readily available knowledge from the event logs of information systems</a:t>
            </a:r>
            <a:r>
              <a:rPr lang="en-IN" sz="4400"/>
              <a:t>.</a:t>
            </a:r>
            <a:endParaRPr/>
          </a:p>
          <a:p>
            <a:pPr marL="285750" lvl="0" indent="-285750" algn="just" rtl="0">
              <a:lnSpc>
                <a:spcPct val="150000"/>
              </a:lnSpc>
              <a:spcBef>
                <a:spcPts val="1000"/>
              </a:spcBef>
              <a:spcAft>
                <a:spcPts val="0"/>
              </a:spcAft>
              <a:buSzPts val="2000"/>
              <a:buFont typeface="Arial"/>
              <a:buChar char="•"/>
            </a:pPr>
            <a:r>
              <a:rPr lang="en-IN" sz="2000"/>
              <a:t>Process mining is mainly the combination of two disciplines: Data Science and Business Process Management, Process mining essentially uses Data Science techniques such as Big data and AI .</a:t>
            </a:r>
            <a:endParaRPr/>
          </a:p>
          <a:p>
            <a:pPr marL="285750" lvl="0" indent="-285750" algn="just" rtl="0">
              <a:lnSpc>
                <a:spcPct val="150000"/>
              </a:lnSpc>
              <a:spcBef>
                <a:spcPts val="1000"/>
              </a:spcBef>
              <a:spcAft>
                <a:spcPts val="0"/>
              </a:spcAft>
              <a:buClr>
                <a:srgbClr val="202122"/>
              </a:buClr>
              <a:buSzPts val="2000"/>
              <a:buFont typeface="Arial"/>
              <a:buChar char="•"/>
            </a:pPr>
            <a:r>
              <a:rPr lang="en-IN" sz="2000">
                <a:solidFill>
                  <a:srgbClr val="202122"/>
                </a:solidFill>
              </a:rPr>
              <a:t>The goal of process mining is to turn event data into insights and actions.</a:t>
            </a:r>
            <a:endParaRPr sz="2000"/>
          </a:p>
          <a:p>
            <a:pPr marL="0" lvl="0" indent="0" algn="just" rtl="0">
              <a:lnSpc>
                <a:spcPct val="90000"/>
              </a:lnSpc>
              <a:spcBef>
                <a:spcPts val="1000"/>
              </a:spcBef>
              <a:spcAft>
                <a:spcPts val="0"/>
              </a:spcAft>
              <a:buClr>
                <a:schemeClr val="dk1"/>
              </a:buClr>
              <a:buSzPts val="2400"/>
              <a:buNone/>
            </a:pPr>
            <a:endParaRPr sz="2400"/>
          </a:p>
        </p:txBody>
      </p:sp>
      <p:pic>
        <p:nvPicPr>
          <p:cNvPr id="54" name="Google Shape;54;p7"/>
          <p:cNvPicPr preferRelativeResize="0"/>
          <p:nvPr/>
        </p:nvPicPr>
        <p:blipFill rotWithShape="1">
          <a:blip r:embed="rId3">
            <a:alphaModFix/>
          </a:blip>
          <a:srcRect/>
          <a:stretch/>
        </p:blipFill>
        <p:spPr>
          <a:xfrm>
            <a:off x="2597426" y="3843130"/>
            <a:ext cx="5790980" cy="2433046"/>
          </a:xfrm>
          <a:prstGeom prst="rect">
            <a:avLst/>
          </a:prstGeom>
          <a:noFill/>
          <a:ln>
            <a:noFill/>
          </a:ln>
        </p:spPr>
      </p:pic>
      <p:sp>
        <p:nvSpPr>
          <p:cNvPr id="55" name="Google Shape;55;p7"/>
          <p:cNvSpPr txBox="1"/>
          <p:nvPr/>
        </p:nvSpPr>
        <p:spPr>
          <a:xfrm>
            <a:off x="162400" y="6695600"/>
            <a:ext cx="1333800" cy="1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Introduction</a:t>
            </a:r>
            <a:endParaRPr/>
          </a:p>
        </p:txBody>
      </p:sp>
      <p:sp>
        <p:nvSpPr>
          <p:cNvPr id="62" name="Google Shape;62;p8"/>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182562" lvl="0" indent="-182562" algn="just" rtl="0">
              <a:lnSpc>
                <a:spcPct val="150000"/>
              </a:lnSpc>
              <a:spcBef>
                <a:spcPts val="0"/>
              </a:spcBef>
              <a:spcAft>
                <a:spcPts val="0"/>
              </a:spcAft>
              <a:buSzPts val="2000"/>
              <a:buFont typeface="Arial"/>
              <a:buChar char="•"/>
            </a:pPr>
            <a:r>
              <a:rPr lang="en-IN" sz="2000"/>
              <a:t>Process Mining helps the organizations to identify where their plans went haywire or flawed to begin with and    how to get things not just back on track but also in fast lane.</a:t>
            </a:r>
            <a:endParaRPr sz="2000"/>
          </a:p>
          <a:p>
            <a:pPr marL="84137" lvl="0" indent="-127000" algn="just" rtl="0">
              <a:lnSpc>
                <a:spcPct val="150000"/>
              </a:lnSpc>
              <a:spcBef>
                <a:spcPts val="1000"/>
              </a:spcBef>
              <a:spcAft>
                <a:spcPts val="0"/>
              </a:spcAft>
              <a:buSzPts val="2000"/>
              <a:buFont typeface="Arial"/>
              <a:buChar char="•"/>
            </a:pPr>
            <a:r>
              <a:rPr lang="en-IN" sz="2000"/>
              <a:t> Log data is the records of all the events occurring in a system, in an application, or on a network device</a:t>
            </a:r>
            <a:r>
              <a:rPr lang="en-IN"/>
              <a:t>.</a:t>
            </a:r>
            <a:endParaRPr/>
          </a:p>
          <a:p>
            <a:pPr marL="228600" lvl="0" indent="0" algn="just" rtl="0">
              <a:lnSpc>
                <a:spcPct val="150000"/>
              </a:lnSpc>
              <a:spcBef>
                <a:spcPts val="1000"/>
              </a:spcBef>
              <a:spcAft>
                <a:spcPts val="0"/>
              </a:spcAft>
              <a:buNone/>
            </a:pPr>
            <a:endParaRPr/>
          </a:p>
        </p:txBody>
      </p:sp>
      <p:pic>
        <p:nvPicPr>
          <p:cNvPr id="63" name="Google Shape;63;p8"/>
          <p:cNvPicPr preferRelativeResize="0"/>
          <p:nvPr/>
        </p:nvPicPr>
        <p:blipFill rotWithShape="1">
          <a:blip r:embed="rId3">
            <a:alphaModFix/>
          </a:blip>
          <a:srcRect/>
          <a:stretch/>
        </p:blipFill>
        <p:spPr>
          <a:xfrm>
            <a:off x="3137095" y="2906136"/>
            <a:ext cx="5176911" cy="33426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Process mining Technology</a:t>
            </a:r>
            <a:endParaRPr/>
          </a:p>
        </p:txBody>
      </p:sp>
      <p:sp>
        <p:nvSpPr>
          <p:cNvPr id="69" name="Google Shape;69;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ts val="2400"/>
              <a:buNone/>
            </a:pPr>
            <a:r>
              <a:rPr lang="en-IN" sz="2400"/>
              <a:t>Event Log Data:</a:t>
            </a:r>
            <a:endParaRPr sz="2400"/>
          </a:p>
          <a:p>
            <a:pPr marL="0" lvl="0" indent="0" algn="just" rtl="0">
              <a:lnSpc>
                <a:spcPct val="90000"/>
              </a:lnSpc>
              <a:spcBef>
                <a:spcPts val="1000"/>
              </a:spcBef>
              <a:spcAft>
                <a:spcPts val="0"/>
              </a:spcAft>
              <a:buClr>
                <a:schemeClr val="dk1"/>
              </a:buClr>
              <a:buSzPts val="2400"/>
              <a:buNone/>
            </a:pPr>
            <a:endParaRPr sz="2400"/>
          </a:p>
          <a:p>
            <a:pPr marL="285750" lvl="0" indent="-285750" algn="l" rtl="0">
              <a:lnSpc>
                <a:spcPct val="100000"/>
              </a:lnSpc>
              <a:spcBef>
                <a:spcPts val="0"/>
              </a:spcBef>
              <a:spcAft>
                <a:spcPts val="0"/>
              </a:spcAft>
              <a:buClr>
                <a:srgbClr val="111111"/>
              </a:buClr>
              <a:buSzPts val="2000"/>
              <a:buFont typeface="Arial"/>
              <a:buChar char="•"/>
            </a:pPr>
            <a:r>
              <a:rPr lang="en-IN" sz="2000">
                <a:solidFill>
                  <a:srgbClr val="111111"/>
                </a:solidFill>
              </a:rPr>
              <a:t>An event is any significant action or occurrence that’s recognized by a software system</a:t>
            </a:r>
            <a:endParaRPr sz="1400">
              <a:latin typeface="Arial"/>
              <a:ea typeface="Arial"/>
              <a:cs typeface="Arial"/>
              <a:sym typeface="Arial"/>
            </a:endParaRPr>
          </a:p>
          <a:p>
            <a:pPr marL="285750" lvl="0" indent="-285750" algn="l" rtl="0">
              <a:lnSpc>
                <a:spcPct val="100000"/>
              </a:lnSpc>
              <a:spcBef>
                <a:spcPts val="0"/>
              </a:spcBef>
              <a:spcAft>
                <a:spcPts val="0"/>
              </a:spcAft>
              <a:buClr>
                <a:schemeClr val="dk1"/>
              </a:buClr>
              <a:buFont typeface="Arial"/>
              <a:buNone/>
            </a:pPr>
            <a:endParaRPr sz="2000">
              <a:solidFill>
                <a:srgbClr val="111111"/>
              </a:solidFill>
            </a:endParaRPr>
          </a:p>
          <a:p>
            <a:pPr marL="285750" lvl="0" indent="-285750" algn="l" rtl="0">
              <a:lnSpc>
                <a:spcPct val="100000"/>
              </a:lnSpc>
              <a:spcBef>
                <a:spcPts val="0"/>
              </a:spcBef>
              <a:spcAft>
                <a:spcPts val="0"/>
              </a:spcAft>
              <a:buSzPts val="2000"/>
              <a:buFont typeface="Arial"/>
              <a:buChar char="•"/>
            </a:pPr>
            <a:r>
              <a:rPr lang="en-IN" sz="2000"/>
              <a:t>An event log can be seen as collection of cases whereas a case can be defined as a sequence of events</a:t>
            </a:r>
            <a:endParaRPr sz="2000">
              <a:latin typeface="Calibri"/>
              <a:ea typeface="Calibri"/>
              <a:cs typeface="Calibri"/>
              <a:sym typeface="Calibri"/>
            </a:endParaRPr>
          </a:p>
          <a:p>
            <a:pPr marL="285750" lvl="0" indent="-158750" algn="l" rtl="0">
              <a:lnSpc>
                <a:spcPct val="100000"/>
              </a:lnSpc>
              <a:spcBef>
                <a:spcPts val="0"/>
              </a:spcBef>
              <a:spcAft>
                <a:spcPts val="0"/>
              </a:spcAft>
              <a:buClr>
                <a:schemeClr val="dk1"/>
              </a:buClr>
              <a:buSzPts val="2000"/>
              <a:buFont typeface="Arial"/>
              <a:buNone/>
            </a:pPr>
            <a:endParaRPr sz="2000"/>
          </a:p>
          <a:p>
            <a:pPr marL="285750" lvl="0" indent="-158750" algn="l" rtl="0">
              <a:lnSpc>
                <a:spcPct val="100000"/>
              </a:lnSpc>
              <a:spcBef>
                <a:spcPts val="0"/>
              </a:spcBef>
              <a:spcAft>
                <a:spcPts val="0"/>
              </a:spcAft>
              <a:buClr>
                <a:schemeClr val="dk1"/>
              </a:buClr>
              <a:buSzPts val="2000"/>
              <a:buFont typeface="Arial"/>
              <a:buNone/>
            </a:pPr>
            <a:endParaRPr sz="2000"/>
          </a:p>
          <a:p>
            <a:pPr marL="285750" lvl="0" indent="-285750" algn="l" rtl="0">
              <a:lnSpc>
                <a:spcPct val="100000"/>
              </a:lnSpc>
              <a:spcBef>
                <a:spcPts val="0"/>
              </a:spcBef>
              <a:spcAft>
                <a:spcPts val="0"/>
              </a:spcAft>
              <a:buSzPts val="2000"/>
              <a:buFont typeface="Arial"/>
              <a:buChar char="•"/>
            </a:pPr>
            <a:r>
              <a:rPr lang="en-IN" sz="2000" b="1"/>
              <a:t>SOURCE OF EVENT DATA</a:t>
            </a:r>
            <a:endParaRPr sz="2000" b="1"/>
          </a:p>
          <a:p>
            <a:pPr marL="457200" lvl="0" indent="0" algn="l" rtl="0">
              <a:lnSpc>
                <a:spcPct val="100000"/>
              </a:lnSpc>
              <a:spcBef>
                <a:spcPts val="0"/>
              </a:spcBef>
              <a:spcAft>
                <a:spcPts val="0"/>
              </a:spcAft>
              <a:buNone/>
            </a:pPr>
            <a:endParaRPr sz="2000" b="1"/>
          </a:p>
          <a:p>
            <a:pPr marL="457200" lvl="0" indent="-342900" algn="l" rtl="0">
              <a:lnSpc>
                <a:spcPct val="100000"/>
              </a:lnSpc>
              <a:spcBef>
                <a:spcPts val="0"/>
              </a:spcBef>
              <a:spcAft>
                <a:spcPts val="0"/>
              </a:spcAft>
              <a:buSzPts val="1800"/>
              <a:buFont typeface="Arial"/>
              <a:buChar char="•"/>
            </a:pPr>
            <a:r>
              <a:rPr lang="en-IN" sz="1800"/>
              <a:t>a database system (e.g., patient data in a hospital),</a:t>
            </a:r>
            <a:endParaRPr sz="1400">
              <a:latin typeface="Arial"/>
              <a:ea typeface="Arial"/>
              <a:cs typeface="Arial"/>
              <a:sym typeface="Arial"/>
            </a:endParaRPr>
          </a:p>
          <a:p>
            <a:pPr marL="285750" lvl="0" indent="-171450" algn="l" rtl="0">
              <a:lnSpc>
                <a:spcPct val="100000"/>
              </a:lnSpc>
              <a:spcBef>
                <a:spcPts val="0"/>
              </a:spcBef>
              <a:spcAft>
                <a:spcPts val="0"/>
              </a:spcAft>
              <a:buClr>
                <a:schemeClr val="dk1"/>
              </a:buClr>
              <a:buSzPts val="1800"/>
              <a:buFont typeface="Arial"/>
              <a:buNone/>
            </a:pPr>
            <a:endParaRPr sz="1800"/>
          </a:p>
          <a:p>
            <a:pPr marL="457200" lvl="0" indent="-342900" algn="l" rtl="0">
              <a:lnSpc>
                <a:spcPct val="100000"/>
              </a:lnSpc>
              <a:spcBef>
                <a:spcPts val="0"/>
              </a:spcBef>
              <a:spcAft>
                <a:spcPts val="0"/>
              </a:spcAft>
              <a:buSzPts val="1800"/>
              <a:buFont typeface="Arial"/>
              <a:buChar char="•"/>
            </a:pPr>
            <a:r>
              <a:rPr lang="en-IN" sz="1800"/>
              <a:t>a comma-separated values (CSV) file or spreadsheet,</a:t>
            </a:r>
            <a:endParaRPr sz="1400">
              <a:latin typeface="Arial"/>
              <a:ea typeface="Arial"/>
              <a:cs typeface="Arial"/>
              <a:sym typeface="Arial"/>
            </a:endParaRPr>
          </a:p>
          <a:p>
            <a:pPr marL="285750" lvl="0" indent="-171450" algn="l" rtl="0">
              <a:lnSpc>
                <a:spcPct val="100000"/>
              </a:lnSpc>
              <a:spcBef>
                <a:spcPts val="0"/>
              </a:spcBef>
              <a:spcAft>
                <a:spcPts val="0"/>
              </a:spcAft>
              <a:buClr>
                <a:schemeClr val="dk1"/>
              </a:buClr>
              <a:buSzPts val="1800"/>
              <a:buFont typeface="Arial"/>
              <a:buNone/>
            </a:pPr>
            <a:endParaRPr sz="1800" i="1"/>
          </a:p>
          <a:p>
            <a:pPr marL="457200" lvl="0" indent="-342900" algn="l" rtl="0">
              <a:lnSpc>
                <a:spcPct val="100000"/>
              </a:lnSpc>
              <a:spcBef>
                <a:spcPts val="0"/>
              </a:spcBef>
              <a:spcAft>
                <a:spcPts val="0"/>
              </a:spcAft>
              <a:buSzPts val="1800"/>
              <a:buFont typeface="Arial"/>
              <a:buChar char="•"/>
            </a:pPr>
            <a:r>
              <a:rPr lang="en-IN" sz="1800"/>
              <a:t>a transaction log (e.g., a trading system)</a:t>
            </a:r>
            <a:endParaRPr sz="1400">
              <a:latin typeface="Arial"/>
              <a:ea typeface="Arial"/>
              <a:cs typeface="Arial"/>
              <a:sym typeface="Arial"/>
            </a:endParaRPr>
          </a:p>
          <a:p>
            <a:pPr marL="285750" lvl="0" indent="-171450" algn="l" rtl="0">
              <a:lnSpc>
                <a:spcPct val="100000"/>
              </a:lnSpc>
              <a:spcBef>
                <a:spcPts val="0"/>
              </a:spcBef>
              <a:spcAft>
                <a:spcPts val="0"/>
              </a:spcAft>
              <a:buClr>
                <a:schemeClr val="dk1"/>
              </a:buClr>
              <a:buSzPts val="1800"/>
              <a:buFont typeface="Arial"/>
              <a:buNone/>
            </a:pPr>
            <a:endParaRPr sz="1800"/>
          </a:p>
          <a:p>
            <a:pPr marL="457200" lvl="0" indent="-342900" algn="l" rtl="0">
              <a:lnSpc>
                <a:spcPct val="100000"/>
              </a:lnSpc>
              <a:spcBef>
                <a:spcPts val="0"/>
              </a:spcBef>
              <a:spcAft>
                <a:spcPts val="0"/>
              </a:spcAft>
              <a:buSzPts val="1800"/>
              <a:buFont typeface="Arial"/>
              <a:buChar char="•"/>
            </a:pPr>
            <a:r>
              <a:rPr lang="en-IN" sz="1800"/>
              <a:t>a message log (e.g., from IBM middleware).</a:t>
            </a:r>
            <a:endParaRPr sz="1800"/>
          </a:p>
          <a:p>
            <a:pPr marL="285750" lvl="0" indent="-171450" algn="l" rtl="0">
              <a:lnSpc>
                <a:spcPct val="100000"/>
              </a:lnSpc>
              <a:spcBef>
                <a:spcPts val="0"/>
              </a:spcBef>
              <a:spcAft>
                <a:spcPts val="0"/>
              </a:spcAft>
              <a:buClr>
                <a:schemeClr val="dk1"/>
              </a:buClr>
              <a:buSzPts val="1800"/>
              <a:buFont typeface="Arial"/>
              <a:buNone/>
            </a:pPr>
            <a:endParaRPr sz="1800"/>
          </a:p>
          <a:p>
            <a:pPr marL="457200" lvl="0" indent="-342900" algn="l" rtl="0">
              <a:lnSpc>
                <a:spcPct val="100000"/>
              </a:lnSpc>
              <a:spcBef>
                <a:spcPts val="0"/>
              </a:spcBef>
              <a:spcAft>
                <a:spcPts val="0"/>
              </a:spcAft>
              <a:buSzPts val="1800"/>
              <a:buFont typeface="Arial"/>
              <a:buChar char="•"/>
            </a:pPr>
            <a:r>
              <a:rPr lang="en-IN" sz="1800"/>
              <a:t>an open API providing data from websites or social media .</a:t>
            </a:r>
            <a:endParaRPr sz="1200"/>
          </a:p>
          <a:p>
            <a:pPr marL="0" lvl="0" indent="0" algn="just"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Continued...</a:t>
            </a:r>
            <a:endParaRPr/>
          </a:p>
        </p:txBody>
      </p:sp>
      <p:sp>
        <p:nvSpPr>
          <p:cNvPr id="75" name="Google Shape;75;p10"/>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endParaRPr sz="2000">
              <a:solidFill>
                <a:srgbClr val="242424"/>
              </a:solidFill>
            </a:endParaRPr>
          </a:p>
          <a:p>
            <a:pPr marL="0" lvl="0" indent="0" algn="just" rtl="0">
              <a:lnSpc>
                <a:spcPct val="150000"/>
              </a:lnSpc>
              <a:spcBef>
                <a:spcPts val="0"/>
              </a:spcBef>
              <a:spcAft>
                <a:spcPts val="0"/>
              </a:spcAft>
              <a:buClr>
                <a:schemeClr val="dk1"/>
              </a:buClr>
              <a:buFont typeface="Arial"/>
              <a:buNone/>
            </a:pPr>
            <a:r>
              <a:rPr lang="en-IN" sz="2000">
                <a:solidFill>
                  <a:srgbClr val="242424"/>
                </a:solidFill>
              </a:rPr>
              <a:t>The event log data structure mainly shows activities, each activity’s ID,  and the timestamp.  Therefore, process mining brings visibility to the execution of a process by showing steps taken, duration of activities or deviations that occur.</a:t>
            </a:r>
            <a:endParaRPr sz="2000">
              <a:latin typeface="Calibri"/>
              <a:ea typeface="Calibri"/>
              <a:cs typeface="Calibri"/>
              <a:sym typeface="Calibri"/>
            </a:endParaRPr>
          </a:p>
          <a:p>
            <a:pPr marL="228600" lvl="0" indent="-76200" algn="just" rtl="0">
              <a:lnSpc>
                <a:spcPct val="90000"/>
              </a:lnSpc>
              <a:spcBef>
                <a:spcPts val="1000"/>
              </a:spcBef>
              <a:spcAft>
                <a:spcPts val="0"/>
              </a:spcAft>
              <a:buClr>
                <a:schemeClr val="dk1"/>
              </a:buClr>
              <a:buSzPct val="100000"/>
              <a:buFont typeface="Noto Sans Symbols"/>
              <a:buNone/>
            </a:pPr>
            <a:endParaRPr sz="2400"/>
          </a:p>
        </p:txBody>
      </p:sp>
      <p:pic>
        <p:nvPicPr>
          <p:cNvPr id="76" name="Google Shape;76;p10"/>
          <p:cNvPicPr preferRelativeResize="0">
            <a:picLocks noGrp="1"/>
          </p:cNvPicPr>
          <p:nvPr>
            <p:ph type="body" idx="1"/>
          </p:nvPr>
        </p:nvPicPr>
        <p:blipFill rotWithShape="1">
          <a:blip r:embed="rId3">
            <a:alphaModFix/>
          </a:blip>
          <a:srcRect/>
          <a:stretch/>
        </p:blipFill>
        <p:spPr>
          <a:xfrm>
            <a:off x="2152183" y="1116540"/>
            <a:ext cx="6949500" cy="381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IN"/>
              <a:t>Applications</a:t>
            </a:r>
            <a:endParaRPr/>
          </a:p>
        </p:txBody>
      </p:sp>
      <p:sp>
        <p:nvSpPr>
          <p:cNvPr id="82" name="Google Shape;82;p11"/>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p>
            <a:pPr marL="0" lvl="0" indent="-152400" algn="l" rtl="0">
              <a:lnSpc>
                <a:spcPct val="100000"/>
              </a:lnSpc>
              <a:spcBef>
                <a:spcPts val="0"/>
              </a:spcBef>
              <a:spcAft>
                <a:spcPts val="0"/>
              </a:spcAft>
              <a:buSzPts val="2400"/>
              <a:buFont typeface="Times New Roman"/>
              <a:buAutoNum type="arabicPeriod"/>
            </a:pPr>
            <a:r>
              <a:rPr lang="en-IN" sz="2400" b="1"/>
              <a:t>Financial Services: </a:t>
            </a:r>
            <a:endParaRPr sz="1800">
              <a:latin typeface="Roboto"/>
              <a:ea typeface="Roboto"/>
              <a:cs typeface="Roboto"/>
              <a:sym typeface="Roboto"/>
            </a:endParaRPr>
          </a:p>
          <a:p>
            <a:pPr marL="0" lvl="0" indent="0" algn="l" rtl="0">
              <a:lnSpc>
                <a:spcPct val="100000"/>
              </a:lnSpc>
              <a:spcBef>
                <a:spcPts val="0"/>
              </a:spcBef>
              <a:spcAft>
                <a:spcPts val="0"/>
              </a:spcAft>
              <a:buClr>
                <a:schemeClr val="dk1"/>
              </a:buClr>
              <a:buFont typeface="Arial"/>
              <a:buNone/>
            </a:pPr>
            <a:r>
              <a:rPr lang="en-IN" sz="1800"/>
              <a:t>                              </a:t>
            </a:r>
            <a:r>
              <a:rPr lang="en-IN" sz="2000"/>
              <a:t> Because of the rise in transaction volume and the digitization of more industries, aberrant activity is harder to detect using manual methods. Companies in the financial services sector have the chance to continually and thoroughly identify issues within high-volume processes thanks to process mining, which is a solution to the increased regulatory and audit requirements.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400" b="1"/>
              <a:t>2.Healthcare: </a:t>
            </a:r>
            <a:endParaRPr sz="1800">
              <a:latin typeface="Roboto"/>
              <a:ea typeface="Roboto"/>
              <a:cs typeface="Roboto"/>
              <a:sym typeface="Roboto"/>
            </a:endParaRPr>
          </a:p>
          <a:p>
            <a:pPr marL="0" lvl="0" indent="0" algn="l" rtl="0">
              <a:lnSpc>
                <a:spcPct val="100000"/>
              </a:lnSpc>
              <a:spcBef>
                <a:spcPts val="0"/>
              </a:spcBef>
              <a:spcAft>
                <a:spcPts val="0"/>
              </a:spcAft>
              <a:buClr>
                <a:schemeClr val="dk1"/>
              </a:buClr>
              <a:buFont typeface="Arial"/>
              <a:buNone/>
            </a:pPr>
            <a:r>
              <a:rPr lang="en-IN" sz="1800"/>
              <a:t>                             </a:t>
            </a:r>
            <a:r>
              <a:rPr lang="en-IN" sz="2000"/>
              <a:t>Process mining supports the delivery of effective and high-quality end-to-end patient journeys for healthcare organizations dealing with the exponential growth of data, from before a first doctor appointment through treatment regimens to closed treatment cases.</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2000"/>
          </a:p>
          <a:p>
            <a:pPr marL="0" lvl="0" indent="0" algn="l" rtl="0">
              <a:lnSpc>
                <a:spcPct val="100000"/>
              </a:lnSpc>
              <a:spcBef>
                <a:spcPts val="0"/>
              </a:spcBef>
              <a:spcAft>
                <a:spcPts val="0"/>
              </a:spcAft>
              <a:buClr>
                <a:schemeClr val="dk1"/>
              </a:buClr>
              <a:buFont typeface="Arial"/>
              <a:buNone/>
            </a:pPr>
            <a:r>
              <a:rPr lang="en-IN" sz="2400" b="1"/>
              <a:t>3.Customer Support Process</a:t>
            </a:r>
            <a:r>
              <a:rPr lang="en-IN" sz="2000"/>
              <a:t>:</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000"/>
              <a:t> Process mining can be employed to analyze real –time data for customer interactions.By understanding</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000"/>
              <a:t>How support requests are handled,businesses can improve response times,agent performance , and customer satisfaction.</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endParaRPr sz="2000"/>
          </a:p>
          <a:p>
            <a:pPr marL="0" lvl="0" indent="0" algn="just"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Phases of process mining</a:t>
            </a:r>
            <a:endParaRPr/>
          </a:p>
        </p:txBody>
      </p:sp>
      <p:sp>
        <p:nvSpPr>
          <p:cNvPr id="89" name="Google Shape;89;p12"/>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Font typeface="Arial"/>
              <a:buNone/>
            </a:pPr>
            <a:r>
              <a:rPr lang="en-IN" sz="2000"/>
              <a:t>Process Mining mainly divided into three phases as follows :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000">
                <a:latin typeface="Calibri"/>
                <a:ea typeface="Calibri"/>
                <a:cs typeface="Calibri"/>
                <a:sym typeface="Calibri"/>
              </a:rPr>
              <a:t>                              </a:t>
            </a:r>
            <a:r>
              <a:rPr lang="en-IN" sz="2000"/>
              <a:t>1. Discovery.</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000"/>
              <a:t>                           2. Monitoring.</a:t>
            </a:r>
            <a:endParaRPr sz="2000"/>
          </a:p>
          <a:p>
            <a:pPr marL="0" lvl="0" indent="0" algn="l" rtl="0">
              <a:lnSpc>
                <a:spcPct val="100000"/>
              </a:lnSpc>
              <a:spcBef>
                <a:spcPts val="0"/>
              </a:spcBef>
              <a:spcAft>
                <a:spcPts val="0"/>
              </a:spcAft>
              <a:buClr>
                <a:schemeClr val="dk1"/>
              </a:buClr>
              <a:buFont typeface="Arial"/>
              <a:buNone/>
            </a:pPr>
            <a:r>
              <a:rPr lang="en-IN" sz="2000"/>
              <a:t>                           3. Optimization</a:t>
            </a:r>
            <a:r>
              <a:rPr lang="en-IN" sz="1800"/>
              <a:t>.</a:t>
            </a:r>
            <a:endParaRPr sz="1400">
              <a:latin typeface="Arial"/>
              <a:ea typeface="Arial"/>
              <a:cs typeface="Arial"/>
              <a:sym typeface="Arial"/>
            </a:endParaRPr>
          </a:p>
          <a:p>
            <a:pPr marL="0" lvl="0" indent="0" algn="l" rtl="0">
              <a:lnSpc>
                <a:spcPct val="100000"/>
              </a:lnSpc>
              <a:spcBef>
                <a:spcPts val="0"/>
              </a:spcBef>
              <a:spcAft>
                <a:spcPts val="0"/>
              </a:spcAft>
              <a:buClr>
                <a:schemeClr val="dk1"/>
              </a:buClr>
              <a:buFont typeface="Arial"/>
              <a:buNone/>
            </a:pPr>
            <a:r>
              <a:rPr lang="en-IN" sz="2400" b="1" u="sng"/>
              <a:t>Discovery:</a:t>
            </a:r>
            <a:endParaRPr sz="2400" b="1" u="sng"/>
          </a:p>
          <a:p>
            <a:pPr marL="0" lvl="0" indent="0" algn="just" rtl="0">
              <a:lnSpc>
                <a:spcPct val="150000"/>
              </a:lnSpc>
              <a:spcBef>
                <a:spcPts val="0"/>
              </a:spcBef>
              <a:spcAft>
                <a:spcPts val="0"/>
              </a:spcAft>
              <a:buClr>
                <a:schemeClr val="dk1"/>
              </a:buClr>
              <a:buFont typeface="Arial"/>
              <a:buNone/>
            </a:pPr>
            <a:r>
              <a:rPr lang="en-IN" sz="1800">
                <a:latin typeface="Calibri"/>
                <a:ea typeface="Calibri"/>
                <a:cs typeface="Calibri"/>
                <a:sym typeface="Calibri"/>
              </a:rPr>
              <a:t>      </a:t>
            </a:r>
            <a:r>
              <a:rPr lang="en-IN" sz="2000"/>
              <a:t>Discovery mainly solves the major problems for organization . It searches for hidden impediments that could be impacting customer relationships ,cost,and ultimately, a business bottom line.</a:t>
            </a:r>
            <a:endParaRPr sz="1800"/>
          </a:p>
          <a:p>
            <a:pPr marL="0" lvl="0" indent="0" algn="just" rtl="0">
              <a:lnSpc>
                <a:spcPct val="150000"/>
              </a:lnSpc>
              <a:spcBef>
                <a:spcPts val="0"/>
              </a:spcBef>
              <a:spcAft>
                <a:spcPts val="0"/>
              </a:spcAft>
              <a:buClr>
                <a:schemeClr val="dk1"/>
              </a:buClr>
              <a:buFont typeface="Arial"/>
              <a:buNone/>
            </a:pPr>
            <a:endParaRPr sz="2000">
              <a:solidFill>
                <a:srgbClr val="212529"/>
              </a:solidFill>
            </a:endParaRPr>
          </a:p>
          <a:p>
            <a:pPr marL="0" lvl="0" indent="0" algn="just" rtl="0">
              <a:lnSpc>
                <a:spcPct val="150000"/>
              </a:lnSpc>
              <a:spcBef>
                <a:spcPts val="0"/>
              </a:spcBef>
              <a:spcAft>
                <a:spcPts val="0"/>
              </a:spcAft>
              <a:buClr>
                <a:schemeClr val="dk1"/>
              </a:buClr>
              <a:buFont typeface="Arial"/>
              <a:buNone/>
            </a:pPr>
            <a:r>
              <a:rPr lang="en-IN" sz="2000">
                <a:solidFill>
                  <a:srgbClr val="212529"/>
                </a:solidFill>
              </a:rPr>
              <a:t> Discovery is a technique to understand and document everything about the organization’s current business processes</a:t>
            </a:r>
            <a:r>
              <a:rPr lang="en-IN" sz="2000">
                <a:solidFill>
                  <a:srgbClr val="212529"/>
                </a:solidFill>
                <a:latin typeface="Arial"/>
                <a:ea typeface="Arial"/>
                <a:cs typeface="Arial"/>
                <a:sym typeface="Arial"/>
              </a:rPr>
              <a:t>. </a:t>
            </a:r>
            <a:r>
              <a:rPr lang="en-IN" sz="2000">
                <a:solidFill>
                  <a:srgbClr val="212529"/>
                </a:solidFill>
              </a:rPr>
              <a:t>This technique can be performed to construct a representation of an organization’s current business processes and its major process variations.</a:t>
            </a:r>
            <a:endParaRPr sz="2000"/>
          </a:p>
          <a:p>
            <a:pPr marL="0" lvl="0" indent="0" algn="just"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Widescreen</PresentationFormat>
  <Paragraphs>146</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Courier New</vt:lpstr>
      <vt:lpstr>Oi</vt:lpstr>
      <vt:lpstr>Nunito</vt:lpstr>
      <vt:lpstr>Noto Sans Symbols</vt:lpstr>
      <vt:lpstr>Roboto</vt:lpstr>
      <vt:lpstr>Calibri</vt:lpstr>
      <vt:lpstr>Times New Roman</vt:lpstr>
      <vt:lpstr>Open Sans</vt:lpstr>
      <vt:lpstr>Custom Design</vt:lpstr>
      <vt:lpstr>PowerPoint Presentation</vt:lpstr>
      <vt:lpstr>Contents</vt:lpstr>
      <vt:lpstr>Course Objective</vt:lpstr>
      <vt:lpstr>Introduction</vt:lpstr>
      <vt:lpstr>Introduction</vt:lpstr>
      <vt:lpstr>Process mining Technology</vt:lpstr>
      <vt:lpstr>Continued...</vt:lpstr>
      <vt:lpstr>Applications</vt:lpstr>
      <vt:lpstr>Phases of process mining</vt:lpstr>
      <vt:lpstr>Phases of process mining</vt:lpstr>
      <vt:lpstr>Modules</vt:lpstr>
      <vt:lpstr>Continued...</vt:lpstr>
      <vt:lpstr>Get Data into EMS</vt:lpstr>
      <vt:lpstr>Get Data into EMS</vt:lpstr>
      <vt:lpstr>Get Data into EMS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Moin shaik</dc:creator>
  <cp:lastModifiedBy>Moin shaik</cp:lastModifiedBy>
  <cp:revision>1</cp:revision>
  <dcterms:modified xsi:type="dcterms:W3CDTF">2024-10-20T17:22:56Z</dcterms:modified>
</cp:coreProperties>
</file>