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League Spartan" charset="1" panose="00000800000000000000"/>
      <p:regular r:id="rId17"/>
    </p:embeddedFont>
    <p:embeddedFont>
      <p:font typeface="Anantason" charset="1" panose="00000000000000000000"/>
      <p:regular r:id="rId18"/>
    </p:embeddedFont>
    <p:embeddedFont>
      <p:font typeface="Anantason Semi-Bold" charset="1" panose="00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 Id="rId7" Target="../media/image2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2343283" y="-3694123"/>
            <a:ext cx="9144000" cy="91440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000000"/>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3928834" y="8408197"/>
            <a:ext cx="9144000" cy="91440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00000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3074407" y="9033076"/>
            <a:ext cx="807642" cy="80764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B56"/>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3993444">
            <a:off x="12062691" y="597285"/>
            <a:ext cx="561184" cy="56118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B56"/>
            </a:solidFill>
            <a:ln cap="sq">
              <a:noFill/>
              <a:prstDash val="solid"/>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4" id="14"/>
          <p:cNvSpPr/>
          <p:nvPr/>
        </p:nvSpPr>
        <p:spPr>
          <a:xfrm flipH="false" flipV="false" rot="-1745166">
            <a:off x="3392110" y="-136446"/>
            <a:ext cx="1771146" cy="673036"/>
          </a:xfrm>
          <a:custGeom>
            <a:avLst/>
            <a:gdLst/>
            <a:ahLst/>
            <a:cxnLst/>
            <a:rect r="r" b="b" t="t" l="l"/>
            <a:pathLst>
              <a:path h="673036" w="1771146">
                <a:moveTo>
                  <a:pt x="0" y="0"/>
                </a:moveTo>
                <a:lnTo>
                  <a:pt x="1771147" y="0"/>
                </a:lnTo>
                <a:lnTo>
                  <a:pt x="1771147" y="673035"/>
                </a:lnTo>
                <a:lnTo>
                  <a:pt x="0" y="6730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793586">
            <a:off x="8704774" y="8826346"/>
            <a:ext cx="1396081" cy="456899"/>
          </a:xfrm>
          <a:custGeom>
            <a:avLst/>
            <a:gdLst/>
            <a:ahLst/>
            <a:cxnLst/>
            <a:rect r="r" b="b" t="t" l="l"/>
            <a:pathLst>
              <a:path h="456899" w="1396081">
                <a:moveTo>
                  <a:pt x="0" y="0"/>
                </a:moveTo>
                <a:lnTo>
                  <a:pt x="1396082" y="0"/>
                </a:lnTo>
                <a:lnTo>
                  <a:pt x="1396082" y="456899"/>
                </a:lnTo>
                <a:lnTo>
                  <a:pt x="0" y="4568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0366452" y="1764222"/>
            <a:ext cx="6892848" cy="6165966"/>
          </a:xfrm>
          <a:custGeom>
            <a:avLst/>
            <a:gdLst/>
            <a:ahLst/>
            <a:cxnLst/>
            <a:rect r="r" b="b" t="t" l="l"/>
            <a:pathLst>
              <a:path h="6165966" w="6892848">
                <a:moveTo>
                  <a:pt x="0" y="0"/>
                </a:moveTo>
                <a:lnTo>
                  <a:pt x="6892848" y="0"/>
                </a:lnTo>
                <a:lnTo>
                  <a:pt x="6892848" y="6165966"/>
                </a:lnTo>
                <a:lnTo>
                  <a:pt x="0" y="61659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320557" y="7355310"/>
            <a:ext cx="1317384" cy="1317384"/>
          </a:xfrm>
          <a:custGeom>
            <a:avLst/>
            <a:gdLst/>
            <a:ahLst/>
            <a:cxnLst/>
            <a:rect r="r" b="b" t="t" l="l"/>
            <a:pathLst>
              <a:path h="1317384" w="1317384">
                <a:moveTo>
                  <a:pt x="0" y="0"/>
                </a:moveTo>
                <a:lnTo>
                  <a:pt x="1317384" y="0"/>
                </a:lnTo>
                <a:lnTo>
                  <a:pt x="1317384" y="1317384"/>
                </a:lnTo>
                <a:lnTo>
                  <a:pt x="0" y="13173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8" id="18"/>
          <p:cNvSpPr txBox="true"/>
          <p:nvPr/>
        </p:nvSpPr>
        <p:spPr>
          <a:xfrm rot="0">
            <a:off x="1446256" y="1899704"/>
            <a:ext cx="8532340" cy="4316730"/>
          </a:xfrm>
          <a:prstGeom prst="rect">
            <a:avLst/>
          </a:prstGeom>
        </p:spPr>
        <p:txBody>
          <a:bodyPr anchor="t" rtlCol="false" tIns="0" lIns="0" bIns="0" rIns="0">
            <a:spAutoFit/>
          </a:bodyPr>
          <a:lstStyle/>
          <a:p>
            <a:pPr algn="ctr">
              <a:lnSpc>
                <a:spcPts val="8580"/>
              </a:lnSpc>
            </a:pPr>
            <a:r>
              <a:rPr lang="en-US" sz="6600">
                <a:solidFill>
                  <a:srgbClr val="2E1042"/>
                </a:solidFill>
                <a:latin typeface="League Spartan"/>
                <a:ea typeface="League Spartan"/>
                <a:cs typeface="League Spartan"/>
                <a:sym typeface="League Spartan"/>
              </a:rPr>
              <a:t>DEMOGRAPHIC DRIVERS OF ACADEMIC PERFORMANCE</a:t>
            </a:r>
          </a:p>
        </p:txBody>
      </p:sp>
      <p:sp>
        <p:nvSpPr>
          <p:cNvPr name="TextBox 19" id="19"/>
          <p:cNvSpPr txBox="true"/>
          <p:nvPr/>
        </p:nvSpPr>
        <p:spPr>
          <a:xfrm rot="0">
            <a:off x="1446256" y="6473608"/>
            <a:ext cx="8532340" cy="1000125"/>
          </a:xfrm>
          <a:prstGeom prst="rect">
            <a:avLst/>
          </a:prstGeom>
        </p:spPr>
        <p:txBody>
          <a:bodyPr anchor="t" rtlCol="false" tIns="0" lIns="0" bIns="0" rIns="0">
            <a:spAutoFit/>
          </a:bodyPr>
          <a:lstStyle/>
          <a:p>
            <a:pPr algn="ctr">
              <a:lnSpc>
                <a:spcPts val="7920"/>
              </a:lnSpc>
            </a:pPr>
            <a:r>
              <a:rPr lang="en-US" sz="6600">
                <a:solidFill>
                  <a:srgbClr val="635CF4"/>
                </a:solidFill>
                <a:latin typeface="League Spartan"/>
                <a:ea typeface="League Spartan"/>
                <a:cs typeface="League Spartan"/>
                <a:sym typeface="League Spartan"/>
              </a:rPr>
              <a:t>CLASSES DATA</a:t>
            </a:r>
          </a:p>
        </p:txBody>
      </p:sp>
      <p:sp>
        <p:nvSpPr>
          <p:cNvPr name="TextBox 20" id="20"/>
          <p:cNvSpPr txBox="true"/>
          <p:nvPr/>
        </p:nvSpPr>
        <p:spPr>
          <a:xfrm rot="0">
            <a:off x="1446256" y="7773878"/>
            <a:ext cx="5662855" cy="537845"/>
          </a:xfrm>
          <a:prstGeom prst="rect">
            <a:avLst/>
          </a:prstGeom>
        </p:spPr>
        <p:txBody>
          <a:bodyPr anchor="t" rtlCol="false" tIns="0" lIns="0" bIns="0" rIns="0">
            <a:spAutoFit/>
          </a:bodyPr>
          <a:lstStyle/>
          <a:p>
            <a:pPr algn="l" marL="0" indent="0" lvl="0">
              <a:lnSpc>
                <a:spcPts val="4480"/>
              </a:lnSpc>
              <a:spcBef>
                <a:spcPct val="0"/>
              </a:spcBef>
            </a:pPr>
            <a:r>
              <a:rPr lang="en-US" sz="3200">
                <a:solidFill>
                  <a:srgbClr val="2E1042"/>
                </a:solidFill>
                <a:latin typeface="Anantason"/>
                <a:ea typeface="Anantason"/>
                <a:cs typeface="Anantason"/>
                <a:sym typeface="Anantason"/>
              </a:rPr>
              <a:t>With Data Analyst Moin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995421" y="3579120"/>
            <a:ext cx="9144000" cy="91440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000000"/>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980482" y="-6433390"/>
            <a:ext cx="9144000" cy="91440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00000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1430167" y="351238"/>
            <a:ext cx="555596" cy="55559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AC67"/>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6578887" y="9437716"/>
            <a:ext cx="569692" cy="56969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AC67"/>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1774815" y="2710610"/>
            <a:ext cx="6951115" cy="4865780"/>
          </a:xfrm>
          <a:custGeom>
            <a:avLst/>
            <a:gdLst/>
            <a:ahLst/>
            <a:cxnLst/>
            <a:rect r="r" b="b" t="t" l="l"/>
            <a:pathLst>
              <a:path h="4865780" w="6951115">
                <a:moveTo>
                  <a:pt x="0" y="0"/>
                </a:moveTo>
                <a:lnTo>
                  <a:pt x="6951114" y="0"/>
                </a:lnTo>
                <a:lnTo>
                  <a:pt x="6951114" y="4865780"/>
                </a:lnTo>
                <a:lnTo>
                  <a:pt x="0" y="4865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9711307" y="3886605"/>
            <a:ext cx="7059892" cy="1485900"/>
          </a:xfrm>
          <a:prstGeom prst="rect">
            <a:avLst/>
          </a:prstGeom>
        </p:spPr>
        <p:txBody>
          <a:bodyPr anchor="t" rtlCol="false" tIns="0" lIns="0" bIns="0" rIns="0">
            <a:spAutoFit/>
          </a:bodyPr>
          <a:lstStyle/>
          <a:p>
            <a:pPr algn="l">
              <a:lnSpc>
                <a:spcPts val="3900"/>
              </a:lnSpc>
            </a:pPr>
            <a:r>
              <a:rPr lang="en-US" sz="3000">
                <a:solidFill>
                  <a:srgbClr val="635CF4"/>
                </a:solidFill>
                <a:latin typeface="League Spartan"/>
                <a:ea typeface="League Spartan"/>
                <a:cs typeface="League Spartan"/>
                <a:sym typeface="League Spartan"/>
              </a:rPr>
              <a:t>EXAMINE THE CORRELATION BETWEEN WEEKLY STUDY HOURS AND ACADEMIC PERFORMANCE.</a:t>
            </a:r>
          </a:p>
        </p:txBody>
      </p:sp>
      <p:sp>
        <p:nvSpPr>
          <p:cNvPr name="TextBox 16" id="16"/>
          <p:cNvSpPr txBox="true"/>
          <p:nvPr/>
        </p:nvSpPr>
        <p:spPr>
          <a:xfrm rot="0">
            <a:off x="9711307" y="6000569"/>
            <a:ext cx="7059892" cy="923925"/>
          </a:xfrm>
          <a:prstGeom prst="rect">
            <a:avLst/>
          </a:prstGeom>
        </p:spPr>
        <p:txBody>
          <a:bodyPr anchor="t" rtlCol="false" tIns="0" lIns="0" bIns="0" rIns="0">
            <a:spAutoFit/>
          </a:bodyPr>
          <a:lstStyle/>
          <a:p>
            <a:pPr algn="l">
              <a:lnSpc>
                <a:spcPts val="3600"/>
              </a:lnSpc>
            </a:pPr>
            <a:r>
              <a:rPr lang="en-US" sz="3000">
                <a:solidFill>
                  <a:srgbClr val="2E1042"/>
                </a:solidFill>
                <a:latin typeface="Anantason"/>
                <a:ea typeface="Anantason"/>
                <a:cs typeface="Anantason"/>
                <a:sym typeface="Anantason"/>
              </a:rPr>
              <a:t>5 to 10 studying students are scoring good score in every subject.</a:t>
            </a:r>
          </a:p>
        </p:txBody>
      </p:sp>
      <p:sp>
        <p:nvSpPr>
          <p:cNvPr name="AutoShape 17" id="17"/>
          <p:cNvSpPr/>
          <p:nvPr/>
        </p:nvSpPr>
        <p:spPr>
          <a:xfrm rot="0">
            <a:off x="9711307" y="5514395"/>
            <a:ext cx="4089235" cy="0"/>
          </a:xfrm>
          <a:prstGeom prst="line">
            <a:avLst/>
          </a:prstGeom>
          <a:ln cap="rnd" w="142875">
            <a:solidFill>
              <a:srgbClr val="FFAC67"/>
            </a:solidFill>
            <a:prstDash val="solid"/>
            <a:headEnd type="none" len="sm" w="sm"/>
            <a:tailEnd type="none" len="sm" w="sm"/>
          </a:ln>
        </p:spPr>
      </p:sp>
      <p:sp>
        <p:nvSpPr>
          <p:cNvPr name="Freeform 18" id="18"/>
          <p:cNvSpPr/>
          <p:nvPr/>
        </p:nvSpPr>
        <p:spPr>
          <a:xfrm flipH="false" flipV="false" rot="-1159916">
            <a:off x="3968696" y="824282"/>
            <a:ext cx="1249223" cy="408837"/>
          </a:xfrm>
          <a:custGeom>
            <a:avLst/>
            <a:gdLst/>
            <a:ahLst/>
            <a:cxnLst/>
            <a:rect r="r" b="b" t="t" l="l"/>
            <a:pathLst>
              <a:path h="408837" w="1249223">
                <a:moveTo>
                  <a:pt x="0" y="0"/>
                </a:moveTo>
                <a:lnTo>
                  <a:pt x="1249223" y="0"/>
                </a:lnTo>
                <a:lnTo>
                  <a:pt x="1249223" y="408836"/>
                </a:lnTo>
                <a:lnTo>
                  <a:pt x="0" y="4088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15806868" y="8756640"/>
            <a:ext cx="1682460" cy="1931843"/>
          </a:xfrm>
          <a:custGeom>
            <a:avLst/>
            <a:gdLst/>
            <a:ahLst/>
            <a:cxnLst/>
            <a:rect r="r" b="b" t="t" l="l"/>
            <a:pathLst>
              <a:path h="1931843" w="1682460">
                <a:moveTo>
                  <a:pt x="0" y="0"/>
                </a:moveTo>
                <a:lnTo>
                  <a:pt x="1682459" y="0"/>
                </a:lnTo>
                <a:lnTo>
                  <a:pt x="1682459" y="1931843"/>
                </a:lnTo>
                <a:lnTo>
                  <a:pt x="0" y="193184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true" rot="-410512">
            <a:off x="2367403" y="1755202"/>
            <a:ext cx="13553194" cy="6776597"/>
          </a:xfrm>
          <a:custGeom>
            <a:avLst/>
            <a:gdLst/>
            <a:ahLst/>
            <a:cxnLst/>
            <a:rect r="r" b="b" t="t" l="l"/>
            <a:pathLst>
              <a:path h="6776597" w="13553194">
                <a:moveTo>
                  <a:pt x="0" y="6776596"/>
                </a:moveTo>
                <a:lnTo>
                  <a:pt x="13553194" y="6776596"/>
                </a:lnTo>
                <a:lnTo>
                  <a:pt x="13553194" y="0"/>
                </a:lnTo>
                <a:lnTo>
                  <a:pt x="0" y="0"/>
                </a:lnTo>
                <a:lnTo>
                  <a:pt x="0" y="6776596"/>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539052" y="2174738"/>
            <a:ext cx="11209896" cy="827405"/>
          </a:xfrm>
          <a:prstGeom prst="rect">
            <a:avLst/>
          </a:prstGeom>
        </p:spPr>
        <p:txBody>
          <a:bodyPr anchor="t" rtlCol="false" tIns="0" lIns="0" bIns="0" rIns="0">
            <a:spAutoFit/>
          </a:bodyPr>
          <a:lstStyle/>
          <a:p>
            <a:pPr algn="ctr">
              <a:lnSpc>
                <a:spcPts val="6490"/>
              </a:lnSpc>
            </a:pPr>
            <a:r>
              <a:rPr lang="en-US" sz="5900">
                <a:solidFill>
                  <a:srgbClr val="635CF4"/>
                </a:solidFill>
                <a:latin typeface="League Spartan"/>
                <a:ea typeface="League Spartan"/>
                <a:cs typeface="League Spartan"/>
                <a:sym typeface="League Spartan"/>
              </a:rPr>
              <a:t>CONCLUSION</a:t>
            </a:r>
          </a:p>
        </p:txBody>
      </p:sp>
      <p:sp>
        <p:nvSpPr>
          <p:cNvPr name="TextBox 4" id="4"/>
          <p:cNvSpPr txBox="true"/>
          <p:nvPr/>
        </p:nvSpPr>
        <p:spPr>
          <a:xfrm rot="0">
            <a:off x="3954291" y="3205528"/>
            <a:ext cx="10038640" cy="3675505"/>
          </a:xfrm>
          <a:prstGeom prst="rect">
            <a:avLst/>
          </a:prstGeom>
        </p:spPr>
        <p:txBody>
          <a:bodyPr anchor="t" rtlCol="false" tIns="0" lIns="0" bIns="0" rIns="0">
            <a:spAutoFit/>
          </a:bodyPr>
          <a:lstStyle/>
          <a:p>
            <a:pPr algn="ctr">
              <a:lnSpc>
                <a:spcPts val="4134"/>
              </a:lnSpc>
            </a:pPr>
            <a:r>
              <a:rPr lang="en-US" sz="3445">
                <a:solidFill>
                  <a:srgbClr val="2E1042"/>
                </a:solidFill>
                <a:latin typeface="Anantason"/>
                <a:ea typeface="Anantason"/>
                <a:cs typeface="Anantason"/>
                <a:sym typeface="Anantason"/>
              </a:rPr>
              <a:t>The female students who are in Section C, whose parents hold college degrees and reside together, have an average lunch score ranging from 70 to 75. Additionally, they participate in sports occasionally and study between 5 to 10 hours. This combination of factors has resulted in excellent academic performance.</a:t>
            </a:r>
          </a:p>
        </p:txBody>
      </p:sp>
      <p:grpSp>
        <p:nvGrpSpPr>
          <p:cNvPr name="Group 5" id="5"/>
          <p:cNvGrpSpPr/>
          <p:nvPr/>
        </p:nvGrpSpPr>
        <p:grpSpPr>
          <a:xfrm rot="0">
            <a:off x="-3863257" y="-4894214"/>
            <a:ext cx="7517378" cy="751737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00000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3992931" y="7103468"/>
            <a:ext cx="7340992" cy="734099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000000"/>
              </a:solid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23155" y="2078932"/>
            <a:ext cx="808854" cy="80885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AC67"/>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6986618" y="6699342"/>
            <a:ext cx="808253" cy="80825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AC67"/>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2766131">
            <a:off x="15311846" y="839297"/>
            <a:ext cx="1194359" cy="1371393"/>
          </a:xfrm>
          <a:custGeom>
            <a:avLst/>
            <a:gdLst/>
            <a:ahLst/>
            <a:cxnLst/>
            <a:rect r="r" b="b" t="t" l="l"/>
            <a:pathLst>
              <a:path h="1371393" w="1194359">
                <a:moveTo>
                  <a:pt x="0" y="0"/>
                </a:moveTo>
                <a:lnTo>
                  <a:pt x="1194358" y="0"/>
                </a:lnTo>
                <a:lnTo>
                  <a:pt x="1194358" y="1371393"/>
                </a:lnTo>
                <a:lnTo>
                  <a:pt x="0" y="13713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793586">
            <a:off x="1368679" y="8172018"/>
            <a:ext cx="1516705" cy="496376"/>
          </a:xfrm>
          <a:custGeom>
            <a:avLst/>
            <a:gdLst/>
            <a:ahLst/>
            <a:cxnLst/>
            <a:rect r="r" b="b" t="t" l="l"/>
            <a:pathLst>
              <a:path h="496376" w="1516705">
                <a:moveTo>
                  <a:pt x="0" y="0"/>
                </a:moveTo>
                <a:lnTo>
                  <a:pt x="1516705" y="0"/>
                </a:lnTo>
                <a:lnTo>
                  <a:pt x="1516705" y="496376"/>
                </a:lnTo>
                <a:lnTo>
                  <a:pt x="0" y="49637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10800000">
            <a:off x="2075911" y="1483714"/>
            <a:ext cx="1298617" cy="2024678"/>
            <a:chOff x="0" y="0"/>
            <a:chExt cx="318357" cy="496352"/>
          </a:xfrm>
        </p:grpSpPr>
        <p:sp>
          <p:nvSpPr>
            <p:cNvPr name="Freeform 3" id="3"/>
            <p:cNvSpPr/>
            <p:nvPr/>
          </p:nvSpPr>
          <p:spPr>
            <a:xfrm flipH="false" flipV="false" rot="0">
              <a:off x="0" y="0"/>
              <a:ext cx="318357" cy="496352"/>
            </a:xfrm>
            <a:custGeom>
              <a:avLst/>
              <a:gdLst/>
              <a:ahLst/>
              <a:cxnLst/>
              <a:rect r="r" b="b" t="t" l="l"/>
              <a:pathLst>
                <a:path h="496352" w="318357">
                  <a:moveTo>
                    <a:pt x="125195" y="0"/>
                  </a:moveTo>
                  <a:lnTo>
                    <a:pt x="193162" y="0"/>
                  </a:lnTo>
                  <a:cubicBezTo>
                    <a:pt x="226366" y="0"/>
                    <a:pt x="258210" y="13190"/>
                    <a:pt x="281688" y="36669"/>
                  </a:cubicBezTo>
                  <a:cubicBezTo>
                    <a:pt x="305167" y="60147"/>
                    <a:pt x="318357" y="91991"/>
                    <a:pt x="318357" y="125195"/>
                  </a:cubicBezTo>
                  <a:lnTo>
                    <a:pt x="318357" y="371157"/>
                  </a:lnTo>
                  <a:cubicBezTo>
                    <a:pt x="318357" y="440300"/>
                    <a:pt x="262305" y="496352"/>
                    <a:pt x="193162" y="496352"/>
                  </a:cubicBezTo>
                  <a:lnTo>
                    <a:pt x="125195" y="496352"/>
                  </a:lnTo>
                  <a:cubicBezTo>
                    <a:pt x="56052" y="496352"/>
                    <a:pt x="0" y="440300"/>
                    <a:pt x="0" y="371157"/>
                  </a:cubicBezTo>
                  <a:lnTo>
                    <a:pt x="0" y="125195"/>
                  </a:lnTo>
                  <a:cubicBezTo>
                    <a:pt x="0" y="56052"/>
                    <a:pt x="56052" y="0"/>
                    <a:pt x="125195" y="0"/>
                  </a:cubicBezTo>
                  <a:close/>
                </a:path>
              </a:pathLst>
            </a:custGeom>
            <a:solidFill>
              <a:srgbClr val="F9B61A"/>
            </a:solidFill>
          </p:spPr>
        </p:sp>
        <p:sp>
          <p:nvSpPr>
            <p:cNvPr name="TextBox 4" id="4"/>
            <p:cNvSpPr txBox="true"/>
            <p:nvPr/>
          </p:nvSpPr>
          <p:spPr>
            <a:xfrm>
              <a:off x="0" y="-28575"/>
              <a:ext cx="318357" cy="524927"/>
            </a:xfrm>
            <a:prstGeom prst="rect">
              <a:avLst/>
            </a:prstGeom>
          </p:spPr>
          <p:txBody>
            <a:bodyPr anchor="ctr" rtlCol="false" tIns="50800" lIns="50800" bIns="50800" rIns="50800"/>
            <a:lstStyle/>
            <a:p>
              <a:pPr algn="ctr">
                <a:lnSpc>
                  <a:spcPts val="2520"/>
                </a:lnSpc>
              </a:pPr>
            </a:p>
          </p:txBody>
        </p:sp>
      </p:grpSp>
      <p:grpSp>
        <p:nvGrpSpPr>
          <p:cNvPr name="Group 5" id="5"/>
          <p:cNvGrpSpPr/>
          <p:nvPr/>
        </p:nvGrpSpPr>
        <p:grpSpPr>
          <a:xfrm rot="-10800000">
            <a:off x="2075911" y="3643905"/>
            <a:ext cx="1302684" cy="2024678"/>
            <a:chOff x="0" y="0"/>
            <a:chExt cx="319354" cy="496352"/>
          </a:xfrm>
        </p:grpSpPr>
        <p:sp>
          <p:nvSpPr>
            <p:cNvPr name="Freeform 6" id="6"/>
            <p:cNvSpPr/>
            <p:nvPr/>
          </p:nvSpPr>
          <p:spPr>
            <a:xfrm flipH="false" flipV="false" rot="0">
              <a:off x="0" y="0"/>
              <a:ext cx="319354" cy="496352"/>
            </a:xfrm>
            <a:custGeom>
              <a:avLst/>
              <a:gdLst/>
              <a:ahLst/>
              <a:cxnLst/>
              <a:rect r="r" b="b" t="t" l="l"/>
              <a:pathLst>
                <a:path h="496352" w="319354">
                  <a:moveTo>
                    <a:pt x="124804" y="0"/>
                  </a:moveTo>
                  <a:lnTo>
                    <a:pt x="194550" y="0"/>
                  </a:lnTo>
                  <a:cubicBezTo>
                    <a:pt x="227650" y="0"/>
                    <a:pt x="259395" y="13149"/>
                    <a:pt x="282800" y="36554"/>
                  </a:cubicBezTo>
                  <a:cubicBezTo>
                    <a:pt x="306205" y="59960"/>
                    <a:pt x="319354" y="91704"/>
                    <a:pt x="319354" y="124804"/>
                  </a:cubicBezTo>
                  <a:lnTo>
                    <a:pt x="319354" y="371548"/>
                  </a:lnTo>
                  <a:cubicBezTo>
                    <a:pt x="319354" y="440475"/>
                    <a:pt x="263478" y="496352"/>
                    <a:pt x="194550" y="496352"/>
                  </a:cubicBezTo>
                  <a:lnTo>
                    <a:pt x="124804" y="496352"/>
                  </a:lnTo>
                  <a:cubicBezTo>
                    <a:pt x="55877" y="496352"/>
                    <a:pt x="0" y="440475"/>
                    <a:pt x="0" y="371548"/>
                  </a:cubicBezTo>
                  <a:lnTo>
                    <a:pt x="0" y="124804"/>
                  </a:lnTo>
                  <a:cubicBezTo>
                    <a:pt x="0" y="55877"/>
                    <a:pt x="55877" y="0"/>
                    <a:pt x="124804" y="0"/>
                  </a:cubicBezTo>
                  <a:close/>
                </a:path>
              </a:pathLst>
            </a:custGeom>
            <a:solidFill>
              <a:srgbClr val="635CF4"/>
            </a:solidFill>
          </p:spPr>
        </p:sp>
        <p:sp>
          <p:nvSpPr>
            <p:cNvPr name="TextBox 7" id="7"/>
            <p:cNvSpPr txBox="true"/>
            <p:nvPr/>
          </p:nvSpPr>
          <p:spPr>
            <a:xfrm>
              <a:off x="0" y="-28575"/>
              <a:ext cx="319354" cy="524927"/>
            </a:xfrm>
            <a:prstGeom prst="rect">
              <a:avLst/>
            </a:prstGeom>
          </p:spPr>
          <p:txBody>
            <a:bodyPr anchor="ctr" rtlCol="false" tIns="50800" lIns="50800" bIns="50800" rIns="50800"/>
            <a:lstStyle/>
            <a:p>
              <a:pPr algn="ctr">
                <a:lnSpc>
                  <a:spcPts val="2520"/>
                </a:lnSpc>
              </a:pPr>
            </a:p>
          </p:txBody>
        </p:sp>
      </p:grpSp>
      <p:grpSp>
        <p:nvGrpSpPr>
          <p:cNvPr name="Group 8" id="8"/>
          <p:cNvGrpSpPr/>
          <p:nvPr/>
        </p:nvGrpSpPr>
        <p:grpSpPr>
          <a:xfrm rot="-10800000">
            <a:off x="3586699" y="1483714"/>
            <a:ext cx="5390221" cy="2024678"/>
            <a:chOff x="0" y="0"/>
            <a:chExt cx="1321417" cy="496352"/>
          </a:xfrm>
        </p:grpSpPr>
        <p:sp>
          <p:nvSpPr>
            <p:cNvPr name="Freeform 9" id="9"/>
            <p:cNvSpPr/>
            <p:nvPr/>
          </p:nvSpPr>
          <p:spPr>
            <a:xfrm flipH="false" flipV="false" rot="0">
              <a:off x="0" y="0"/>
              <a:ext cx="1321417" cy="496352"/>
            </a:xfrm>
            <a:custGeom>
              <a:avLst/>
              <a:gdLst/>
              <a:ahLst/>
              <a:cxnLst/>
              <a:rect r="r" b="b" t="t" l="l"/>
              <a:pathLst>
                <a:path h="496352" w="1321417">
                  <a:moveTo>
                    <a:pt x="30162" y="0"/>
                  </a:moveTo>
                  <a:lnTo>
                    <a:pt x="1291255" y="0"/>
                  </a:lnTo>
                  <a:cubicBezTo>
                    <a:pt x="1307913" y="0"/>
                    <a:pt x="1321417" y="13504"/>
                    <a:pt x="1321417" y="30162"/>
                  </a:cubicBezTo>
                  <a:lnTo>
                    <a:pt x="1321417" y="466190"/>
                  </a:lnTo>
                  <a:cubicBezTo>
                    <a:pt x="1321417" y="482848"/>
                    <a:pt x="1307913" y="496352"/>
                    <a:pt x="1291255" y="496352"/>
                  </a:cubicBezTo>
                  <a:lnTo>
                    <a:pt x="30162" y="496352"/>
                  </a:lnTo>
                  <a:cubicBezTo>
                    <a:pt x="13504" y="496352"/>
                    <a:pt x="0" y="482848"/>
                    <a:pt x="0" y="466190"/>
                  </a:cubicBezTo>
                  <a:lnTo>
                    <a:pt x="0" y="30162"/>
                  </a:lnTo>
                  <a:cubicBezTo>
                    <a:pt x="0" y="13504"/>
                    <a:pt x="13504" y="0"/>
                    <a:pt x="30162" y="0"/>
                  </a:cubicBezTo>
                  <a:close/>
                </a:path>
              </a:pathLst>
            </a:custGeom>
            <a:solidFill>
              <a:srgbClr val="635CF4"/>
            </a:solidFill>
          </p:spPr>
        </p:sp>
        <p:sp>
          <p:nvSpPr>
            <p:cNvPr name="TextBox 10" id="10"/>
            <p:cNvSpPr txBox="true"/>
            <p:nvPr/>
          </p:nvSpPr>
          <p:spPr>
            <a:xfrm>
              <a:off x="0" y="-28575"/>
              <a:ext cx="1321417" cy="524927"/>
            </a:xfrm>
            <a:prstGeom prst="rect">
              <a:avLst/>
            </a:prstGeom>
          </p:spPr>
          <p:txBody>
            <a:bodyPr anchor="ctr" rtlCol="false" tIns="50800" lIns="50800" bIns="50800" rIns="50800"/>
            <a:lstStyle/>
            <a:p>
              <a:pPr algn="ctr">
                <a:lnSpc>
                  <a:spcPts val="2520"/>
                </a:lnSpc>
              </a:pPr>
            </a:p>
          </p:txBody>
        </p:sp>
      </p:grpSp>
      <p:grpSp>
        <p:nvGrpSpPr>
          <p:cNvPr name="Group 11" id="11"/>
          <p:cNvGrpSpPr/>
          <p:nvPr/>
        </p:nvGrpSpPr>
        <p:grpSpPr>
          <a:xfrm rot="-10800000">
            <a:off x="11282227" y="1485112"/>
            <a:ext cx="5390221" cy="2024678"/>
            <a:chOff x="0" y="0"/>
            <a:chExt cx="1321417" cy="496352"/>
          </a:xfrm>
        </p:grpSpPr>
        <p:sp>
          <p:nvSpPr>
            <p:cNvPr name="Freeform 12" id="12"/>
            <p:cNvSpPr/>
            <p:nvPr/>
          </p:nvSpPr>
          <p:spPr>
            <a:xfrm flipH="false" flipV="false" rot="0">
              <a:off x="0" y="0"/>
              <a:ext cx="1321417" cy="496352"/>
            </a:xfrm>
            <a:custGeom>
              <a:avLst/>
              <a:gdLst/>
              <a:ahLst/>
              <a:cxnLst/>
              <a:rect r="r" b="b" t="t" l="l"/>
              <a:pathLst>
                <a:path h="496352" w="1321417">
                  <a:moveTo>
                    <a:pt x="30162" y="0"/>
                  </a:moveTo>
                  <a:lnTo>
                    <a:pt x="1291255" y="0"/>
                  </a:lnTo>
                  <a:cubicBezTo>
                    <a:pt x="1307913" y="0"/>
                    <a:pt x="1321417" y="13504"/>
                    <a:pt x="1321417" y="30162"/>
                  </a:cubicBezTo>
                  <a:lnTo>
                    <a:pt x="1321417" y="466190"/>
                  </a:lnTo>
                  <a:cubicBezTo>
                    <a:pt x="1321417" y="482848"/>
                    <a:pt x="1307913" y="496352"/>
                    <a:pt x="1291255" y="496352"/>
                  </a:cubicBezTo>
                  <a:lnTo>
                    <a:pt x="30162" y="496352"/>
                  </a:lnTo>
                  <a:cubicBezTo>
                    <a:pt x="13504" y="496352"/>
                    <a:pt x="0" y="482848"/>
                    <a:pt x="0" y="466190"/>
                  </a:cubicBezTo>
                  <a:lnTo>
                    <a:pt x="0" y="30162"/>
                  </a:lnTo>
                  <a:cubicBezTo>
                    <a:pt x="0" y="13504"/>
                    <a:pt x="13504" y="0"/>
                    <a:pt x="30162" y="0"/>
                  </a:cubicBezTo>
                  <a:close/>
                </a:path>
              </a:pathLst>
            </a:custGeom>
            <a:solidFill>
              <a:srgbClr val="635CF4"/>
            </a:solidFill>
          </p:spPr>
        </p:sp>
        <p:sp>
          <p:nvSpPr>
            <p:cNvPr name="TextBox 13" id="13"/>
            <p:cNvSpPr txBox="true"/>
            <p:nvPr/>
          </p:nvSpPr>
          <p:spPr>
            <a:xfrm>
              <a:off x="0" y="-28575"/>
              <a:ext cx="1321417" cy="524927"/>
            </a:xfrm>
            <a:prstGeom prst="rect">
              <a:avLst/>
            </a:prstGeom>
          </p:spPr>
          <p:txBody>
            <a:bodyPr anchor="ctr" rtlCol="false" tIns="50800" lIns="50800" bIns="50800" rIns="50800"/>
            <a:lstStyle/>
            <a:p>
              <a:pPr algn="ctr">
                <a:lnSpc>
                  <a:spcPts val="2520"/>
                </a:lnSpc>
              </a:pPr>
            </a:p>
          </p:txBody>
        </p:sp>
      </p:grpSp>
      <p:grpSp>
        <p:nvGrpSpPr>
          <p:cNvPr name="Group 14" id="14"/>
          <p:cNvGrpSpPr/>
          <p:nvPr/>
        </p:nvGrpSpPr>
        <p:grpSpPr>
          <a:xfrm rot="-10800000">
            <a:off x="3590766" y="3643905"/>
            <a:ext cx="5390221" cy="2024678"/>
            <a:chOff x="0" y="0"/>
            <a:chExt cx="1321417" cy="496352"/>
          </a:xfrm>
        </p:grpSpPr>
        <p:sp>
          <p:nvSpPr>
            <p:cNvPr name="Freeform 15" id="15"/>
            <p:cNvSpPr/>
            <p:nvPr/>
          </p:nvSpPr>
          <p:spPr>
            <a:xfrm flipH="false" flipV="false" rot="0">
              <a:off x="0" y="0"/>
              <a:ext cx="1321417" cy="496352"/>
            </a:xfrm>
            <a:custGeom>
              <a:avLst/>
              <a:gdLst/>
              <a:ahLst/>
              <a:cxnLst/>
              <a:rect r="r" b="b" t="t" l="l"/>
              <a:pathLst>
                <a:path h="496352" w="1321417">
                  <a:moveTo>
                    <a:pt x="30162" y="0"/>
                  </a:moveTo>
                  <a:lnTo>
                    <a:pt x="1291255" y="0"/>
                  </a:lnTo>
                  <a:cubicBezTo>
                    <a:pt x="1307913" y="0"/>
                    <a:pt x="1321417" y="13504"/>
                    <a:pt x="1321417" y="30162"/>
                  </a:cubicBezTo>
                  <a:lnTo>
                    <a:pt x="1321417" y="466190"/>
                  </a:lnTo>
                  <a:cubicBezTo>
                    <a:pt x="1321417" y="482848"/>
                    <a:pt x="1307913" y="496352"/>
                    <a:pt x="1291255" y="496352"/>
                  </a:cubicBezTo>
                  <a:lnTo>
                    <a:pt x="30162" y="496352"/>
                  </a:lnTo>
                  <a:cubicBezTo>
                    <a:pt x="13504" y="496352"/>
                    <a:pt x="0" y="482848"/>
                    <a:pt x="0" y="466190"/>
                  </a:cubicBezTo>
                  <a:lnTo>
                    <a:pt x="0" y="30162"/>
                  </a:lnTo>
                  <a:cubicBezTo>
                    <a:pt x="0" y="13504"/>
                    <a:pt x="13504" y="0"/>
                    <a:pt x="30162" y="0"/>
                  </a:cubicBezTo>
                  <a:close/>
                </a:path>
              </a:pathLst>
            </a:custGeom>
            <a:solidFill>
              <a:srgbClr val="F9B61A"/>
            </a:solidFill>
          </p:spPr>
        </p:sp>
        <p:sp>
          <p:nvSpPr>
            <p:cNvPr name="TextBox 16" id="16"/>
            <p:cNvSpPr txBox="true"/>
            <p:nvPr/>
          </p:nvSpPr>
          <p:spPr>
            <a:xfrm>
              <a:off x="0" y="-28575"/>
              <a:ext cx="1321417" cy="524927"/>
            </a:xfrm>
            <a:prstGeom prst="rect">
              <a:avLst/>
            </a:prstGeom>
          </p:spPr>
          <p:txBody>
            <a:bodyPr anchor="ctr" rtlCol="false" tIns="50800" lIns="50800" bIns="50800" rIns="50800"/>
            <a:lstStyle/>
            <a:p>
              <a:pPr algn="ctr">
                <a:lnSpc>
                  <a:spcPts val="2520"/>
                </a:lnSpc>
              </a:pPr>
            </a:p>
          </p:txBody>
        </p:sp>
      </p:grpSp>
      <p:grpSp>
        <p:nvGrpSpPr>
          <p:cNvPr name="Group 17" id="17"/>
          <p:cNvGrpSpPr/>
          <p:nvPr/>
        </p:nvGrpSpPr>
        <p:grpSpPr>
          <a:xfrm rot="-10800000">
            <a:off x="11286058" y="3645304"/>
            <a:ext cx="5390221" cy="2024678"/>
            <a:chOff x="0" y="0"/>
            <a:chExt cx="1321417" cy="496352"/>
          </a:xfrm>
        </p:grpSpPr>
        <p:sp>
          <p:nvSpPr>
            <p:cNvPr name="Freeform 18" id="18"/>
            <p:cNvSpPr/>
            <p:nvPr/>
          </p:nvSpPr>
          <p:spPr>
            <a:xfrm flipH="false" flipV="false" rot="0">
              <a:off x="0" y="0"/>
              <a:ext cx="1321417" cy="496352"/>
            </a:xfrm>
            <a:custGeom>
              <a:avLst/>
              <a:gdLst/>
              <a:ahLst/>
              <a:cxnLst/>
              <a:rect r="r" b="b" t="t" l="l"/>
              <a:pathLst>
                <a:path h="496352" w="1321417">
                  <a:moveTo>
                    <a:pt x="30162" y="0"/>
                  </a:moveTo>
                  <a:lnTo>
                    <a:pt x="1291255" y="0"/>
                  </a:lnTo>
                  <a:cubicBezTo>
                    <a:pt x="1307913" y="0"/>
                    <a:pt x="1321417" y="13504"/>
                    <a:pt x="1321417" y="30162"/>
                  </a:cubicBezTo>
                  <a:lnTo>
                    <a:pt x="1321417" y="466190"/>
                  </a:lnTo>
                  <a:cubicBezTo>
                    <a:pt x="1321417" y="482848"/>
                    <a:pt x="1307913" y="496352"/>
                    <a:pt x="1291255" y="496352"/>
                  </a:cubicBezTo>
                  <a:lnTo>
                    <a:pt x="30162" y="496352"/>
                  </a:lnTo>
                  <a:cubicBezTo>
                    <a:pt x="13504" y="496352"/>
                    <a:pt x="0" y="482848"/>
                    <a:pt x="0" y="466190"/>
                  </a:cubicBezTo>
                  <a:lnTo>
                    <a:pt x="0" y="30162"/>
                  </a:lnTo>
                  <a:cubicBezTo>
                    <a:pt x="0" y="13504"/>
                    <a:pt x="13504" y="0"/>
                    <a:pt x="30162" y="0"/>
                  </a:cubicBezTo>
                  <a:close/>
                </a:path>
              </a:pathLst>
            </a:custGeom>
            <a:solidFill>
              <a:srgbClr val="F9B61A"/>
            </a:solidFill>
          </p:spPr>
        </p:sp>
        <p:sp>
          <p:nvSpPr>
            <p:cNvPr name="TextBox 19" id="19"/>
            <p:cNvSpPr txBox="true"/>
            <p:nvPr/>
          </p:nvSpPr>
          <p:spPr>
            <a:xfrm>
              <a:off x="0" y="-28575"/>
              <a:ext cx="1321417" cy="524927"/>
            </a:xfrm>
            <a:prstGeom prst="rect">
              <a:avLst/>
            </a:prstGeom>
          </p:spPr>
          <p:txBody>
            <a:bodyPr anchor="ctr" rtlCol="false" tIns="50800" lIns="50800" bIns="50800" rIns="50800"/>
            <a:lstStyle/>
            <a:p>
              <a:pPr algn="ctr">
                <a:lnSpc>
                  <a:spcPts val="2520"/>
                </a:lnSpc>
              </a:pPr>
            </a:p>
          </p:txBody>
        </p:sp>
      </p:grpSp>
      <p:grpSp>
        <p:nvGrpSpPr>
          <p:cNvPr name="Group 20" id="20"/>
          <p:cNvGrpSpPr/>
          <p:nvPr/>
        </p:nvGrpSpPr>
        <p:grpSpPr>
          <a:xfrm rot="-10800000">
            <a:off x="3590766" y="5801299"/>
            <a:ext cx="5390221" cy="2024678"/>
            <a:chOff x="0" y="0"/>
            <a:chExt cx="1321417" cy="496352"/>
          </a:xfrm>
        </p:grpSpPr>
        <p:sp>
          <p:nvSpPr>
            <p:cNvPr name="Freeform 21" id="21"/>
            <p:cNvSpPr/>
            <p:nvPr/>
          </p:nvSpPr>
          <p:spPr>
            <a:xfrm flipH="false" flipV="false" rot="0">
              <a:off x="0" y="0"/>
              <a:ext cx="1321417" cy="496352"/>
            </a:xfrm>
            <a:custGeom>
              <a:avLst/>
              <a:gdLst/>
              <a:ahLst/>
              <a:cxnLst/>
              <a:rect r="r" b="b" t="t" l="l"/>
              <a:pathLst>
                <a:path h="496352" w="1321417">
                  <a:moveTo>
                    <a:pt x="30162" y="0"/>
                  </a:moveTo>
                  <a:lnTo>
                    <a:pt x="1291255" y="0"/>
                  </a:lnTo>
                  <a:cubicBezTo>
                    <a:pt x="1307913" y="0"/>
                    <a:pt x="1321417" y="13504"/>
                    <a:pt x="1321417" y="30162"/>
                  </a:cubicBezTo>
                  <a:lnTo>
                    <a:pt x="1321417" y="466190"/>
                  </a:lnTo>
                  <a:cubicBezTo>
                    <a:pt x="1321417" y="482848"/>
                    <a:pt x="1307913" y="496352"/>
                    <a:pt x="1291255" y="496352"/>
                  </a:cubicBezTo>
                  <a:lnTo>
                    <a:pt x="30162" y="496352"/>
                  </a:lnTo>
                  <a:cubicBezTo>
                    <a:pt x="13504" y="496352"/>
                    <a:pt x="0" y="482848"/>
                    <a:pt x="0" y="466190"/>
                  </a:cubicBezTo>
                  <a:lnTo>
                    <a:pt x="0" y="30162"/>
                  </a:lnTo>
                  <a:cubicBezTo>
                    <a:pt x="0" y="13504"/>
                    <a:pt x="13504" y="0"/>
                    <a:pt x="30162" y="0"/>
                  </a:cubicBezTo>
                  <a:close/>
                </a:path>
              </a:pathLst>
            </a:custGeom>
            <a:solidFill>
              <a:srgbClr val="635CF4"/>
            </a:solidFill>
          </p:spPr>
        </p:sp>
        <p:sp>
          <p:nvSpPr>
            <p:cNvPr name="TextBox 22" id="22"/>
            <p:cNvSpPr txBox="true"/>
            <p:nvPr/>
          </p:nvSpPr>
          <p:spPr>
            <a:xfrm>
              <a:off x="0" y="-28575"/>
              <a:ext cx="1321417" cy="524927"/>
            </a:xfrm>
            <a:prstGeom prst="rect">
              <a:avLst/>
            </a:prstGeom>
          </p:spPr>
          <p:txBody>
            <a:bodyPr anchor="ctr" rtlCol="false" tIns="50800" lIns="50800" bIns="50800" rIns="50800"/>
            <a:lstStyle/>
            <a:p>
              <a:pPr algn="ctr">
                <a:lnSpc>
                  <a:spcPts val="2520"/>
                </a:lnSpc>
              </a:pPr>
            </a:p>
          </p:txBody>
        </p:sp>
      </p:grpSp>
      <p:grpSp>
        <p:nvGrpSpPr>
          <p:cNvPr name="Group 23" id="23"/>
          <p:cNvGrpSpPr/>
          <p:nvPr/>
        </p:nvGrpSpPr>
        <p:grpSpPr>
          <a:xfrm rot="-10800000">
            <a:off x="11286058" y="5802698"/>
            <a:ext cx="5390221" cy="2024678"/>
            <a:chOff x="0" y="0"/>
            <a:chExt cx="1321417" cy="496352"/>
          </a:xfrm>
        </p:grpSpPr>
        <p:sp>
          <p:nvSpPr>
            <p:cNvPr name="Freeform 24" id="24"/>
            <p:cNvSpPr/>
            <p:nvPr/>
          </p:nvSpPr>
          <p:spPr>
            <a:xfrm flipH="false" flipV="false" rot="0">
              <a:off x="0" y="0"/>
              <a:ext cx="1321417" cy="496352"/>
            </a:xfrm>
            <a:custGeom>
              <a:avLst/>
              <a:gdLst/>
              <a:ahLst/>
              <a:cxnLst/>
              <a:rect r="r" b="b" t="t" l="l"/>
              <a:pathLst>
                <a:path h="496352" w="1321417">
                  <a:moveTo>
                    <a:pt x="30162" y="0"/>
                  </a:moveTo>
                  <a:lnTo>
                    <a:pt x="1291255" y="0"/>
                  </a:lnTo>
                  <a:cubicBezTo>
                    <a:pt x="1307913" y="0"/>
                    <a:pt x="1321417" y="13504"/>
                    <a:pt x="1321417" y="30162"/>
                  </a:cubicBezTo>
                  <a:lnTo>
                    <a:pt x="1321417" y="466190"/>
                  </a:lnTo>
                  <a:cubicBezTo>
                    <a:pt x="1321417" y="482848"/>
                    <a:pt x="1307913" y="496352"/>
                    <a:pt x="1291255" y="496352"/>
                  </a:cubicBezTo>
                  <a:lnTo>
                    <a:pt x="30162" y="496352"/>
                  </a:lnTo>
                  <a:cubicBezTo>
                    <a:pt x="13504" y="496352"/>
                    <a:pt x="0" y="482848"/>
                    <a:pt x="0" y="466190"/>
                  </a:cubicBezTo>
                  <a:lnTo>
                    <a:pt x="0" y="30162"/>
                  </a:lnTo>
                  <a:cubicBezTo>
                    <a:pt x="0" y="13504"/>
                    <a:pt x="13504" y="0"/>
                    <a:pt x="30162" y="0"/>
                  </a:cubicBezTo>
                  <a:close/>
                </a:path>
              </a:pathLst>
            </a:custGeom>
            <a:solidFill>
              <a:srgbClr val="635CF4"/>
            </a:solidFill>
          </p:spPr>
        </p:sp>
        <p:sp>
          <p:nvSpPr>
            <p:cNvPr name="TextBox 25" id="25"/>
            <p:cNvSpPr txBox="true"/>
            <p:nvPr/>
          </p:nvSpPr>
          <p:spPr>
            <a:xfrm>
              <a:off x="0" y="-28575"/>
              <a:ext cx="1321417" cy="524927"/>
            </a:xfrm>
            <a:prstGeom prst="rect">
              <a:avLst/>
            </a:prstGeom>
          </p:spPr>
          <p:txBody>
            <a:bodyPr anchor="ctr" rtlCol="false" tIns="50800" lIns="50800" bIns="50800" rIns="50800"/>
            <a:lstStyle/>
            <a:p>
              <a:pPr algn="ctr">
                <a:lnSpc>
                  <a:spcPts val="2520"/>
                </a:lnSpc>
              </a:pPr>
            </a:p>
          </p:txBody>
        </p:sp>
      </p:grpSp>
      <p:sp>
        <p:nvSpPr>
          <p:cNvPr name="AutoShape 26" id="26"/>
          <p:cNvSpPr/>
          <p:nvPr/>
        </p:nvSpPr>
        <p:spPr>
          <a:xfrm flipH="true" flipV="true">
            <a:off x="9320819" y="1951491"/>
            <a:ext cx="31186" cy="7344877"/>
          </a:xfrm>
          <a:prstGeom prst="line">
            <a:avLst/>
          </a:prstGeom>
          <a:ln cap="rnd" w="133350">
            <a:solidFill>
              <a:srgbClr val="FFAC67"/>
            </a:solidFill>
            <a:prstDash val="solid"/>
            <a:headEnd type="none" len="sm" w="sm"/>
            <a:tailEnd type="none" len="sm" w="sm"/>
          </a:ln>
        </p:spPr>
      </p:sp>
      <p:sp>
        <p:nvSpPr>
          <p:cNvPr name="Freeform 27" id="27"/>
          <p:cNvSpPr/>
          <p:nvPr/>
        </p:nvSpPr>
        <p:spPr>
          <a:xfrm flipH="false" flipV="false" rot="0">
            <a:off x="-572486" y="355664"/>
            <a:ext cx="1771146" cy="673036"/>
          </a:xfrm>
          <a:custGeom>
            <a:avLst/>
            <a:gdLst/>
            <a:ahLst/>
            <a:cxnLst/>
            <a:rect r="r" b="b" t="t" l="l"/>
            <a:pathLst>
              <a:path h="673036" w="1771146">
                <a:moveTo>
                  <a:pt x="0" y="0"/>
                </a:moveTo>
                <a:lnTo>
                  <a:pt x="1771146" y="0"/>
                </a:lnTo>
                <a:lnTo>
                  <a:pt x="1771146" y="673036"/>
                </a:lnTo>
                <a:lnTo>
                  <a:pt x="0" y="6730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8" id="28"/>
          <p:cNvSpPr/>
          <p:nvPr/>
        </p:nvSpPr>
        <p:spPr>
          <a:xfrm flipH="false" flipV="false" rot="0">
            <a:off x="17446770" y="7260967"/>
            <a:ext cx="1682460" cy="1931843"/>
          </a:xfrm>
          <a:custGeom>
            <a:avLst/>
            <a:gdLst/>
            <a:ahLst/>
            <a:cxnLst/>
            <a:rect r="r" b="b" t="t" l="l"/>
            <a:pathLst>
              <a:path h="1931843" w="1682460">
                <a:moveTo>
                  <a:pt x="0" y="0"/>
                </a:moveTo>
                <a:lnTo>
                  <a:pt x="1682460" y="0"/>
                </a:lnTo>
                <a:lnTo>
                  <a:pt x="1682460" y="1931843"/>
                </a:lnTo>
                <a:lnTo>
                  <a:pt x="0" y="19318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false" flipV="false" rot="3664338">
            <a:off x="165731" y="9324741"/>
            <a:ext cx="1020706" cy="265384"/>
          </a:xfrm>
          <a:custGeom>
            <a:avLst/>
            <a:gdLst/>
            <a:ahLst/>
            <a:cxnLst/>
            <a:rect r="r" b="b" t="t" l="l"/>
            <a:pathLst>
              <a:path h="265384" w="1020706">
                <a:moveTo>
                  <a:pt x="0" y="0"/>
                </a:moveTo>
                <a:lnTo>
                  <a:pt x="1020706" y="0"/>
                </a:lnTo>
                <a:lnTo>
                  <a:pt x="1020706" y="265384"/>
                </a:lnTo>
                <a:lnTo>
                  <a:pt x="0" y="26538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0" id="30"/>
          <p:cNvSpPr/>
          <p:nvPr/>
        </p:nvSpPr>
        <p:spPr>
          <a:xfrm flipH="false" flipV="false" rot="-6904446">
            <a:off x="16685004" y="361650"/>
            <a:ext cx="1523532" cy="396118"/>
          </a:xfrm>
          <a:custGeom>
            <a:avLst/>
            <a:gdLst/>
            <a:ahLst/>
            <a:cxnLst/>
            <a:rect r="r" b="b" t="t" l="l"/>
            <a:pathLst>
              <a:path h="396118" w="1523532">
                <a:moveTo>
                  <a:pt x="0" y="0"/>
                </a:moveTo>
                <a:lnTo>
                  <a:pt x="1523532" y="0"/>
                </a:lnTo>
                <a:lnTo>
                  <a:pt x="1523532" y="396118"/>
                </a:lnTo>
                <a:lnTo>
                  <a:pt x="0" y="3961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31" id="31"/>
          <p:cNvGrpSpPr/>
          <p:nvPr/>
        </p:nvGrpSpPr>
        <p:grpSpPr>
          <a:xfrm rot="-10800000">
            <a:off x="3590766" y="7929558"/>
            <a:ext cx="5390221" cy="2024678"/>
            <a:chOff x="0" y="0"/>
            <a:chExt cx="1321417" cy="496352"/>
          </a:xfrm>
        </p:grpSpPr>
        <p:sp>
          <p:nvSpPr>
            <p:cNvPr name="Freeform 32" id="32"/>
            <p:cNvSpPr/>
            <p:nvPr/>
          </p:nvSpPr>
          <p:spPr>
            <a:xfrm flipH="false" flipV="false" rot="0">
              <a:off x="0" y="0"/>
              <a:ext cx="1321417" cy="496352"/>
            </a:xfrm>
            <a:custGeom>
              <a:avLst/>
              <a:gdLst/>
              <a:ahLst/>
              <a:cxnLst/>
              <a:rect r="r" b="b" t="t" l="l"/>
              <a:pathLst>
                <a:path h="496352" w="1321417">
                  <a:moveTo>
                    <a:pt x="30162" y="0"/>
                  </a:moveTo>
                  <a:lnTo>
                    <a:pt x="1291255" y="0"/>
                  </a:lnTo>
                  <a:cubicBezTo>
                    <a:pt x="1307913" y="0"/>
                    <a:pt x="1321417" y="13504"/>
                    <a:pt x="1321417" y="30162"/>
                  </a:cubicBezTo>
                  <a:lnTo>
                    <a:pt x="1321417" y="466190"/>
                  </a:lnTo>
                  <a:cubicBezTo>
                    <a:pt x="1321417" y="482848"/>
                    <a:pt x="1307913" y="496352"/>
                    <a:pt x="1291255" y="496352"/>
                  </a:cubicBezTo>
                  <a:lnTo>
                    <a:pt x="30162" y="496352"/>
                  </a:lnTo>
                  <a:cubicBezTo>
                    <a:pt x="13504" y="496352"/>
                    <a:pt x="0" y="482848"/>
                    <a:pt x="0" y="466190"/>
                  </a:cubicBezTo>
                  <a:lnTo>
                    <a:pt x="0" y="30162"/>
                  </a:lnTo>
                  <a:cubicBezTo>
                    <a:pt x="0" y="13504"/>
                    <a:pt x="13504" y="0"/>
                    <a:pt x="30162" y="0"/>
                  </a:cubicBezTo>
                  <a:close/>
                </a:path>
              </a:pathLst>
            </a:custGeom>
            <a:solidFill>
              <a:srgbClr val="635CF4"/>
            </a:solidFill>
          </p:spPr>
        </p:sp>
        <p:sp>
          <p:nvSpPr>
            <p:cNvPr name="TextBox 33" id="33"/>
            <p:cNvSpPr txBox="true"/>
            <p:nvPr/>
          </p:nvSpPr>
          <p:spPr>
            <a:xfrm>
              <a:off x="0" y="-28575"/>
              <a:ext cx="1321417" cy="524927"/>
            </a:xfrm>
            <a:prstGeom prst="rect">
              <a:avLst/>
            </a:prstGeom>
          </p:spPr>
          <p:txBody>
            <a:bodyPr anchor="ctr" rtlCol="false" tIns="50800" lIns="50800" bIns="50800" rIns="50800"/>
            <a:lstStyle/>
            <a:p>
              <a:pPr algn="ctr">
                <a:lnSpc>
                  <a:spcPts val="2520"/>
                </a:lnSpc>
              </a:pPr>
            </a:p>
          </p:txBody>
        </p:sp>
      </p:grpSp>
      <p:grpSp>
        <p:nvGrpSpPr>
          <p:cNvPr name="Group 34" id="34"/>
          <p:cNvGrpSpPr/>
          <p:nvPr/>
        </p:nvGrpSpPr>
        <p:grpSpPr>
          <a:xfrm rot="-10800000">
            <a:off x="11286058" y="7929558"/>
            <a:ext cx="5390221" cy="2024678"/>
            <a:chOff x="0" y="0"/>
            <a:chExt cx="1321417" cy="496352"/>
          </a:xfrm>
        </p:grpSpPr>
        <p:sp>
          <p:nvSpPr>
            <p:cNvPr name="Freeform 35" id="35"/>
            <p:cNvSpPr/>
            <p:nvPr/>
          </p:nvSpPr>
          <p:spPr>
            <a:xfrm flipH="false" flipV="false" rot="0">
              <a:off x="0" y="0"/>
              <a:ext cx="1321417" cy="496352"/>
            </a:xfrm>
            <a:custGeom>
              <a:avLst/>
              <a:gdLst/>
              <a:ahLst/>
              <a:cxnLst/>
              <a:rect r="r" b="b" t="t" l="l"/>
              <a:pathLst>
                <a:path h="496352" w="1321417">
                  <a:moveTo>
                    <a:pt x="30162" y="0"/>
                  </a:moveTo>
                  <a:lnTo>
                    <a:pt x="1291255" y="0"/>
                  </a:lnTo>
                  <a:cubicBezTo>
                    <a:pt x="1307913" y="0"/>
                    <a:pt x="1321417" y="13504"/>
                    <a:pt x="1321417" y="30162"/>
                  </a:cubicBezTo>
                  <a:lnTo>
                    <a:pt x="1321417" y="466190"/>
                  </a:lnTo>
                  <a:cubicBezTo>
                    <a:pt x="1321417" y="482848"/>
                    <a:pt x="1307913" y="496352"/>
                    <a:pt x="1291255" y="496352"/>
                  </a:cubicBezTo>
                  <a:lnTo>
                    <a:pt x="30162" y="496352"/>
                  </a:lnTo>
                  <a:cubicBezTo>
                    <a:pt x="13504" y="496352"/>
                    <a:pt x="0" y="482848"/>
                    <a:pt x="0" y="466190"/>
                  </a:cubicBezTo>
                  <a:lnTo>
                    <a:pt x="0" y="30162"/>
                  </a:lnTo>
                  <a:cubicBezTo>
                    <a:pt x="0" y="13504"/>
                    <a:pt x="13504" y="0"/>
                    <a:pt x="30162" y="0"/>
                  </a:cubicBezTo>
                  <a:close/>
                </a:path>
              </a:pathLst>
            </a:custGeom>
            <a:solidFill>
              <a:srgbClr val="635CF4"/>
            </a:solidFill>
          </p:spPr>
        </p:sp>
        <p:sp>
          <p:nvSpPr>
            <p:cNvPr name="TextBox 36" id="36"/>
            <p:cNvSpPr txBox="true"/>
            <p:nvPr/>
          </p:nvSpPr>
          <p:spPr>
            <a:xfrm>
              <a:off x="0" y="-28575"/>
              <a:ext cx="1321417" cy="524927"/>
            </a:xfrm>
            <a:prstGeom prst="rect">
              <a:avLst/>
            </a:prstGeom>
          </p:spPr>
          <p:txBody>
            <a:bodyPr anchor="ctr" rtlCol="false" tIns="50800" lIns="50800" bIns="50800" rIns="50800"/>
            <a:lstStyle/>
            <a:p>
              <a:pPr algn="ctr">
                <a:lnSpc>
                  <a:spcPts val="2520"/>
                </a:lnSpc>
              </a:pPr>
            </a:p>
          </p:txBody>
        </p:sp>
      </p:grpSp>
      <p:grpSp>
        <p:nvGrpSpPr>
          <p:cNvPr name="Group 37" id="37"/>
          <p:cNvGrpSpPr/>
          <p:nvPr/>
        </p:nvGrpSpPr>
        <p:grpSpPr>
          <a:xfrm rot="0">
            <a:off x="9176946" y="1664961"/>
            <a:ext cx="286531" cy="286531"/>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AC67"/>
            </a:solidFill>
          </p:spPr>
        </p:sp>
        <p:sp>
          <p:nvSpPr>
            <p:cNvPr name="TextBox 39" id="39"/>
            <p:cNvSpPr txBox="true"/>
            <p:nvPr/>
          </p:nvSpPr>
          <p:spPr>
            <a:xfrm>
              <a:off x="76200" y="47625"/>
              <a:ext cx="660400" cy="688975"/>
            </a:xfrm>
            <a:prstGeom prst="rect">
              <a:avLst/>
            </a:prstGeom>
          </p:spPr>
          <p:txBody>
            <a:bodyPr anchor="ctr" rtlCol="false" tIns="50800" lIns="50800" bIns="50800" rIns="50800"/>
            <a:lstStyle/>
            <a:p>
              <a:pPr algn="ctr">
                <a:lnSpc>
                  <a:spcPts val="2520"/>
                </a:lnSpc>
              </a:pPr>
            </a:p>
          </p:txBody>
        </p:sp>
      </p:grpSp>
      <p:sp>
        <p:nvSpPr>
          <p:cNvPr name="TextBox 40" id="40"/>
          <p:cNvSpPr txBox="true"/>
          <p:nvPr/>
        </p:nvSpPr>
        <p:spPr>
          <a:xfrm rot="0">
            <a:off x="1198660" y="559709"/>
            <a:ext cx="15890679" cy="962660"/>
          </a:xfrm>
          <a:prstGeom prst="rect">
            <a:avLst/>
          </a:prstGeom>
        </p:spPr>
        <p:txBody>
          <a:bodyPr anchor="t" rtlCol="false" tIns="0" lIns="0" bIns="0" rIns="0">
            <a:spAutoFit/>
          </a:bodyPr>
          <a:lstStyle/>
          <a:p>
            <a:pPr algn="ctr">
              <a:lnSpc>
                <a:spcPts val="7480"/>
              </a:lnSpc>
            </a:pPr>
            <a:r>
              <a:rPr lang="en-US" sz="6800">
                <a:solidFill>
                  <a:srgbClr val="635CF4"/>
                </a:solidFill>
                <a:latin typeface="League Spartan"/>
                <a:ea typeface="League Spartan"/>
                <a:cs typeface="League Spartan"/>
                <a:sym typeface="League Spartan"/>
              </a:rPr>
              <a:t>OBJECTIVE DESCRIPTION</a:t>
            </a:r>
          </a:p>
        </p:txBody>
      </p:sp>
      <p:sp>
        <p:nvSpPr>
          <p:cNvPr name="TextBox 41" id="41"/>
          <p:cNvSpPr txBox="true"/>
          <p:nvPr/>
        </p:nvSpPr>
        <p:spPr>
          <a:xfrm rot="0">
            <a:off x="1919176" y="2044407"/>
            <a:ext cx="1405264" cy="813274"/>
          </a:xfrm>
          <a:prstGeom prst="rect">
            <a:avLst/>
          </a:prstGeom>
        </p:spPr>
        <p:txBody>
          <a:bodyPr anchor="t" rtlCol="false" tIns="0" lIns="0" bIns="0" rIns="0">
            <a:spAutoFit/>
          </a:bodyPr>
          <a:lstStyle/>
          <a:p>
            <a:pPr algn="ctr">
              <a:lnSpc>
                <a:spcPts val="6502"/>
              </a:lnSpc>
            </a:pPr>
            <a:r>
              <a:rPr lang="en-US" sz="5418">
                <a:solidFill>
                  <a:srgbClr val="2E1042"/>
                </a:solidFill>
                <a:latin typeface="Anantason Semi-Bold"/>
                <a:ea typeface="Anantason Semi-Bold"/>
                <a:cs typeface="Anantason Semi-Bold"/>
                <a:sym typeface="Anantason Semi-Bold"/>
              </a:rPr>
              <a:t>1.</a:t>
            </a:r>
          </a:p>
        </p:txBody>
      </p:sp>
      <p:sp>
        <p:nvSpPr>
          <p:cNvPr name="TextBox 42" id="42"/>
          <p:cNvSpPr txBox="true"/>
          <p:nvPr/>
        </p:nvSpPr>
        <p:spPr>
          <a:xfrm rot="0">
            <a:off x="3841915" y="1884592"/>
            <a:ext cx="5015259" cy="1263054"/>
          </a:xfrm>
          <a:prstGeom prst="rect">
            <a:avLst/>
          </a:prstGeom>
        </p:spPr>
        <p:txBody>
          <a:bodyPr anchor="t" rtlCol="false" tIns="0" lIns="0" bIns="0" rIns="0">
            <a:spAutoFit/>
          </a:bodyPr>
          <a:lstStyle/>
          <a:p>
            <a:pPr algn="l">
              <a:lnSpc>
                <a:spcPts val="3375"/>
              </a:lnSpc>
            </a:pPr>
            <a:r>
              <a:rPr lang="en-US" sz="2812">
                <a:solidFill>
                  <a:srgbClr val="FFFFFF"/>
                </a:solidFill>
                <a:latin typeface="Anantason"/>
                <a:ea typeface="Anantason"/>
                <a:cs typeface="Anantason"/>
                <a:sym typeface="Anantason"/>
              </a:rPr>
              <a:t>Analyze gender differences in Math, Reading, and Writing scores.</a:t>
            </a:r>
          </a:p>
        </p:txBody>
      </p:sp>
      <p:sp>
        <p:nvSpPr>
          <p:cNvPr name="TextBox 43" id="43"/>
          <p:cNvSpPr txBox="true"/>
          <p:nvPr/>
        </p:nvSpPr>
        <p:spPr>
          <a:xfrm rot="0">
            <a:off x="4018029" y="6167941"/>
            <a:ext cx="4527561" cy="1263054"/>
          </a:xfrm>
          <a:prstGeom prst="rect">
            <a:avLst/>
          </a:prstGeom>
        </p:spPr>
        <p:txBody>
          <a:bodyPr anchor="t" rtlCol="false" tIns="0" lIns="0" bIns="0" rIns="0">
            <a:spAutoFit/>
          </a:bodyPr>
          <a:lstStyle/>
          <a:p>
            <a:pPr algn="l">
              <a:lnSpc>
                <a:spcPts val="3375"/>
              </a:lnSpc>
            </a:pPr>
            <a:r>
              <a:rPr lang="en-US" sz="2812">
                <a:solidFill>
                  <a:srgbClr val="FFFFFF"/>
                </a:solidFill>
                <a:latin typeface="Anantason"/>
                <a:ea typeface="Anantason"/>
                <a:cs typeface="Anantason"/>
                <a:sym typeface="Anantason"/>
              </a:rPr>
              <a:t>Investigate the relationship between parental education and academic performance.</a:t>
            </a:r>
          </a:p>
        </p:txBody>
      </p:sp>
      <p:sp>
        <p:nvSpPr>
          <p:cNvPr name="TextBox 44" id="44"/>
          <p:cNvSpPr txBox="true"/>
          <p:nvPr/>
        </p:nvSpPr>
        <p:spPr>
          <a:xfrm rot="0">
            <a:off x="11409599" y="1856599"/>
            <a:ext cx="5055927" cy="1263054"/>
          </a:xfrm>
          <a:prstGeom prst="rect">
            <a:avLst/>
          </a:prstGeom>
        </p:spPr>
        <p:txBody>
          <a:bodyPr anchor="t" rtlCol="false" tIns="0" lIns="0" bIns="0" rIns="0">
            <a:spAutoFit/>
          </a:bodyPr>
          <a:lstStyle/>
          <a:p>
            <a:pPr algn="l">
              <a:lnSpc>
                <a:spcPts val="3375"/>
              </a:lnSpc>
            </a:pPr>
            <a:r>
              <a:rPr lang="en-US" sz="2812">
                <a:solidFill>
                  <a:srgbClr val="FFFFFF"/>
                </a:solidFill>
                <a:latin typeface="Anantason"/>
                <a:ea typeface="Anantason"/>
                <a:cs typeface="Anantason"/>
                <a:sym typeface="Anantason"/>
              </a:rPr>
              <a:t>Evaluate the effectiveness of test preparation across demographic groups.</a:t>
            </a:r>
          </a:p>
        </p:txBody>
      </p:sp>
      <p:sp>
        <p:nvSpPr>
          <p:cNvPr name="TextBox 45" id="45"/>
          <p:cNvSpPr txBox="true"/>
          <p:nvPr/>
        </p:nvSpPr>
        <p:spPr>
          <a:xfrm rot="0">
            <a:off x="11464419" y="4022648"/>
            <a:ext cx="5008184" cy="1263054"/>
          </a:xfrm>
          <a:prstGeom prst="rect">
            <a:avLst/>
          </a:prstGeom>
        </p:spPr>
        <p:txBody>
          <a:bodyPr anchor="t" rtlCol="false" tIns="0" lIns="0" bIns="0" rIns="0">
            <a:spAutoFit/>
          </a:bodyPr>
          <a:lstStyle/>
          <a:p>
            <a:pPr algn="l">
              <a:lnSpc>
                <a:spcPts val="3375"/>
              </a:lnSpc>
            </a:pPr>
            <a:r>
              <a:rPr lang="en-US" sz="2812">
                <a:solidFill>
                  <a:srgbClr val="2E1042"/>
                </a:solidFill>
                <a:latin typeface="Anantason"/>
                <a:ea typeface="Anantason"/>
                <a:cs typeface="Anantason"/>
                <a:sym typeface="Anantason"/>
              </a:rPr>
              <a:t>Study how parental marital status influences student academic performance.</a:t>
            </a:r>
          </a:p>
        </p:txBody>
      </p:sp>
      <p:sp>
        <p:nvSpPr>
          <p:cNvPr name="TextBox 46" id="46"/>
          <p:cNvSpPr txBox="true"/>
          <p:nvPr/>
        </p:nvSpPr>
        <p:spPr>
          <a:xfrm rot="0">
            <a:off x="2053269" y="4263888"/>
            <a:ext cx="1240561" cy="794237"/>
          </a:xfrm>
          <a:prstGeom prst="rect">
            <a:avLst/>
          </a:prstGeom>
        </p:spPr>
        <p:txBody>
          <a:bodyPr anchor="t" rtlCol="false" tIns="0" lIns="0" bIns="0" rIns="0">
            <a:spAutoFit/>
          </a:bodyPr>
          <a:lstStyle/>
          <a:p>
            <a:pPr algn="ctr" marL="0" indent="0" lvl="0">
              <a:lnSpc>
                <a:spcPts val="6389"/>
              </a:lnSpc>
              <a:spcBef>
                <a:spcPct val="0"/>
              </a:spcBef>
            </a:pPr>
            <a:r>
              <a:rPr lang="en-US" sz="5324">
                <a:solidFill>
                  <a:srgbClr val="FFFFFF"/>
                </a:solidFill>
                <a:latin typeface="Anantason Semi-Bold"/>
                <a:ea typeface="Anantason Semi-Bold"/>
                <a:cs typeface="Anantason Semi-Bold"/>
                <a:sym typeface="Anantason Semi-Bold"/>
              </a:rPr>
              <a:t>2.</a:t>
            </a:r>
          </a:p>
        </p:txBody>
      </p:sp>
      <p:sp>
        <p:nvSpPr>
          <p:cNvPr name="TextBox 47" id="47"/>
          <p:cNvSpPr txBox="true"/>
          <p:nvPr/>
        </p:nvSpPr>
        <p:spPr>
          <a:xfrm rot="0">
            <a:off x="3841915" y="4204921"/>
            <a:ext cx="5085954" cy="842036"/>
          </a:xfrm>
          <a:prstGeom prst="rect">
            <a:avLst/>
          </a:prstGeom>
        </p:spPr>
        <p:txBody>
          <a:bodyPr anchor="t" rtlCol="false" tIns="0" lIns="0" bIns="0" rIns="0">
            <a:spAutoFit/>
          </a:bodyPr>
          <a:lstStyle/>
          <a:p>
            <a:pPr algn="l">
              <a:lnSpc>
                <a:spcPts val="3375"/>
              </a:lnSpc>
            </a:pPr>
            <a:r>
              <a:rPr lang="en-US" sz="2812">
                <a:solidFill>
                  <a:srgbClr val="2E1042"/>
                </a:solidFill>
                <a:latin typeface="Anantason"/>
                <a:ea typeface="Anantason"/>
                <a:cs typeface="Anantason"/>
                <a:sym typeface="Anantason"/>
              </a:rPr>
              <a:t>Compare academic scores across different ethnic groups.</a:t>
            </a:r>
          </a:p>
        </p:txBody>
      </p:sp>
      <p:sp>
        <p:nvSpPr>
          <p:cNvPr name="TextBox 48" id="48"/>
          <p:cNvSpPr txBox="true"/>
          <p:nvPr/>
        </p:nvSpPr>
        <p:spPr>
          <a:xfrm rot="0">
            <a:off x="11409599" y="5992663"/>
            <a:ext cx="5063004" cy="1621521"/>
          </a:xfrm>
          <a:prstGeom prst="rect">
            <a:avLst/>
          </a:prstGeom>
        </p:spPr>
        <p:txBody>
          <a:bodyPr anchor="t" rtlCol="false" tIns="0" lIns="0" bIns="0" rIns="0">
            <a:spAutoFit/>
          </a:bodyPr>
          <a:lstStyle/>
          <a:p>
            <a:pPr algn="l">
              <a:lnSpc>
                <a:spcPts val="3230"/>
              </a:lnSpc>
            </a:pPr>
            <a:r>
              <a:rPr lang="en-US" sz="2692">
                <a:solidFill>
                  <a:srgbClr val="FFFFFF"/>
                </a:solidFill>
                <a:latin typeface="Anantason"/>
                <a:ea typeface="Anantason"/>
                <a:cs typeface="Anantason"/>
                <a:sym typeface="Anantason"/>
              </a:rPr>
              <a:t>Determine if there's a significant difference in scores between sport participants and non-participants.</a:t>
            </a:r>
          </a:p>
        </p:txBody>
      </p:sp>
      <p:sp>
        <p:nvSpPr>
          <p:cNvPr name="TextBox 49" id="49"/>
          <p:cNvSpPr txBox="true"/>
          <p:nvPr/>
        </p:nvSpPr>
        <p:spPr>
          <a:xfrm rot="0">
            <a:off x="4018029" y="8506708"/>
            <a:ext cx="4527561" cy="842036"/>
          </a:xfrm>
          <a:prstGeom prst="rect">
            <a:avLst/>
          </a:prstGeom>
        </p:spPr>
        <p:txBody>
          <a:bodyPr anchor="t" rtlCol="false" tIns="0" lIns="0" bIns="0" rIns="0">
            <a:spAutoFit/>
          </a:bodyPr>
          <a:lstStyle/>
          <a:p>
            <a:pPr algn="l">
              <a:lnSpc>
                <a:spcPts val="3375"/>
              </a:lnSpc>
            </a:pPr>
            <a:r>
              <a:rPr lang="en-US" sz="2812">
                <a:solidFill>
                  <a:srgbClr val="FFFFFF"/>
                </a:solidFill>
                <a:latin typeface="Anantason"/>
                <a:ea typeface="Anantason"/>
                <a:cs typeface="Anantason"/>
                <a:sym typeface="Anantason"/>
              </a:rPr>
              <a:t>Assess the impact of lunch type on academic scores.</a:t>
            </a:r>
          </a:p>
        </p:txBody>
      </p:sp>
      <p:sp>
        <p:nvSpPr>
          <p:cNvPr name="TextBox 50" id="50"/>
          <p:cNvSpPr txBox="true"/>
          <p:nvPr/>
        </p:nvSpPr>
        <p:spPr>
          <a:xfrm rot="0">
            <a:off x="11464419" y="8267903"/>
            <a:ext cx="5078852" cy="1263054"/>
          </a:xfrm>
          <a:prstGeom prst="rect">
            <a:avLst/>
          </a:prstGeom>
        </p:spPr>
        <p:txBody>
          <a:bodyPr anchor="t" rtlCol="false" tIns="0" lIns="0" bIns="0" rIns="0">
            <a:spAutoFit/>
          </a:bodyPr>
          <a:lstStyle/>
          <a:p>
            <a:pPr algn="l">
              <a:lnSpc>
                <a:spcPts val="3375"/>
              </a:lnSpc>
            </a:pPr>
            <a:r>
              <a:rPr lang="en-US" sz="2812">
                <a:solidFill>
                  <a:srgbClr val="FFFFFF"/>
                </a:solidFill>
                <a:latin typeface="Anantason"/>
                <a:ea typeface="Anantason"/>
                <a:cs typeface="Anantason"/>
                <a:sym typeface="Anantason"/>
              </a:rPr>
              <a:t>Examine the correlation between weekly study hours and academic performance.</a:t>
            </a:r>
          </a:p>
        </p:txBody>
      </p:sp>
      <p:grpSp>
        <p:nvGrpSpPr>
          <p:cNvPr name="Group 51" id="51"/>
          <p:cNvGrpSpPr/>
          <p:nvPr/>
        </p:nvGrpSpPr>
        <p:grpSpPr>
          <a:xfrm rot="0">
            <a:off x="9197673" y="9296366"/>
            <a:ext cx="309882" cy="286531"/>
            <a:chOff x="0" y="0"/>
            <a:chExt cx="879041" cy="812800"/>
          </a:xfrm>
        </p:grpSpPr>
        <p:sp>
          <p:nvSpPr>
            <p:cNvPr name="Freeform 52" id="52"/>
            <p:cNvSpPr/>
            <p:nvPr/>
          </p:nvSpPr>
          <p:spPr>
            <a:xfrm flipH="false" flipV="false" rot="0">
              <a:off x="0" y="0"/>
              <a:ext cx="879041" cy="812800"/>
            </a:xfrm>
            <a:custGeom>
              <a:avLst/>
              <a:gdLst/>
              <a:ahLst/>
              <a:cxnLst/>
              <a:rect r="r" b="b" t="t" l="l"/>
              <a:pathLst>
                <a:path h="812800" w="879041">
                  <a:moveTo>
                    <a:pt x="439520" y="0"/>
                  </a:moveTo>
                  <a:cubicBezTo>
                    <a:pt x="196780" y="0"/>
                    <a:pt x="0" y="181951"/>
                    <a:pt x="0" y="406400"/>
                  </a:cubicBezTo>
                  <a:cubicBezTo>
                    <a:pt x="0" y="630849"/>
                    <a:pt x="196780" y="812800"/>
                    <a:pt x="439520" y="812800"/>
                  </a:cubicBezTo>
                  <a:cubicBezTo>
                    <a:pt x="682261" y="812800"/>
                    <a:pt x="879041" y="630849"/>
                    <a:pt x="879041" y="406400"/>
                  </a:cubicBezTo>
                  <a:cubicBezTo>
                    <a:pt x="879041" y="181951"/>
                    <a:pt x="682261" y="0"/>
                    <a:pt x="439520" y="0"/>
                  </a:cubicBezTo>
                  <a:close/>
                </a:path>
              </a:pathLst>
            </a:custGeom>
            <a:solidFill>
              <a:srgbClr val="FFAC67"/>
            </a:solidFill>
          </p:spPr>
        </p:sp>
        <p:sp>
          <p:nvSpPr>
            <p:cNvPr name="TextBox 53" id="53"/>
            <p:cNvSpPr txBox="true"/>
            <p:nvPr/>
          </p:nvSpPr>
          <p:spPr>
            <a:xfrm>
              <a:off x="82410" y="47625"/>
              <a:ext cx="714221" cy="688975"/>
            </a:xfrm>
            <a:prstGeom prst="rect">
              <a:avLst/>
            </a:prstGeom>
          </p:spPr>
          <p:txBody>
            <a:bodyPr anchor="ctr" rtlCol="false" tIns="50800" lIns="50800" bIns="50800" rIns="50800"/>
            <a:lstStyle/>
            <a:p>
              <a:pPr algn="ctr">
                <a:lnSpc>
                  <a:spcPts val="2520"/>
                </a:lnSpc>
              </a:pPr>
            </a:p>
          </p:txBody>
        </p:sp>
      </p:grpSp>
      <p:grpSp>
        <p:nvGrpSpPr>
          <p:cNvPr name="Group 54" id="54"/>
          <p:cNvGrpSpPr/>
          <p:nvPr/>
        </p:nvGrpSpPr>
        <p:grpSpPr>
          <a:xfrm rot="-10800000">
            <a:off x="2069554" y="5856710"/>
            <a:ext cx="1254886" cy="1956496"/>
            <a:chOff x="0" y="0"/>
            <a:chExt cx="318357" cy="496352"/>
          </a:xfrm>
        </p:grpSpPr>
        <p:sp>
          <p:nvSpPr>
            <p:cNvPr name="Freeform 55" id="55"/>
            <p:cNvSpPr/>
            <p:nvPr/>
          </p:nvSpPr>
          <p:spPr>
            <a:xfrm flipH="false" flipV="false" rot="0">
              <a:off x="0" y="0"/>
              <a:ext cx="318357" cy="496352"/>
            </a:xfrm>
            <a:custGeom>
              <a:avLst/>
              <a:gdLst/>
              <a:ahLst/>
              <a:cxnLst/>
              <a:rect r="r" b="b" t="t" l="l"/>
              <a:pathLst>
                <a:path h="496352" w="318357">
                  <a:moveTo>
                    <a:pt x="129558" y="0"/>
                  </a:moveTo>
                  <a:lnTo>
                    <a:pt x="188799" y="0"/>
                  </a:lnTo>
                  <a:cubicBezTo>
                    <a:pt x="260352" y="0"/>
                    <a:pt x="318357" y="58005"/>
                    <a:pt x="318357" y="129558"/>
                  </a:cubicBezTo>
                  <a:lnTo>
                    <a:pt x="318357" y="366794"/>
                  </a:lnTo>
                  <a:cubicBezTo>
                    <a:pt x="318357" y="438347"/>
                    <a:pt x="260352" y="496352"/>
                    <a:pt x="188799" y="496352"/>
                  </a:cubicBezTo>
                  <a:lnTo>
                    <a:pt x="129558" y="496352"/>
                  </a:lnTo>
                  <a:cubicBezTo>
                    <a:pt x="58005" y="496352"/>
                    <a:pt x="0" y="438347"/>
                    <a:pt x="0" y="366794"/>
                  </a:cubicBezTo>
                  <a:lnTo>
                    <a:pt x="0" y="129558"/>
                  </a:lnTo>
                  <a:cubicBezTo>
                    <a:pt x="0" y="58005"/>
                    <a:pt x="58005" y="0"/>
                    <a:pt x="129558" y="0"/>
                  </a:cubicBezTo>
                  <a:close/>
                </a:path>
              </a:pathLst>
            </a:custGeom>
            <a:solidFill>
              <a:srgbClr val="F9B61A"/>
            </a:solidFill>
          </p:spPr>
        </p:sp>
        <p:sp>
          <p:nvSpPr>
            <p:cNvPr name="TextBox 56" id="56"/>
            <p:cNvSpPr txBox="true"/>
            <p:nvPr/>
          </p:nvSpPr>
          <p:spPr>
            <a:xfrm>
              <a:off x="0" y="-28575"/>
              <a:ext cx="318357" cy="524927"/>
            </a:xfrm>
            <a:prstGeom prst="rect">
              <a:avLst/>
            </a:prstGeom>
          </p:spPr>
          <p:txBody>
            <a:bodyPr anchor="ctr" rtlCol="false" tIns="50800" lIns="50800" bIns="50800" rIns="50800"/>
            <a:lstStyle/>
            <a:p>
              <a:pPr algn="ctr">
                <a:lnSpc>
                  <a:spcPts val="2520"/>
                </a:lnSpc>
              </a:pPr>
            </a:p>
          </p:txBody>
        </p:sp>
      </p:grpSp>
      <p:sp>
        <p:nvSpPr>
          <p:cNvPr name="TextBox 57" id="57"/>
          <p:cNvSpPr txBox="true"/>
          <p:nvPr/>
        </p:nvSpPr>
        <p:spPr>
          <a:xfrm rot="0">
            <a:off x="1918097" y="6417251"/>
            <a:ext cx="1357941" cy="767157"/>
          </a:xfrm>
          <a:prstGeom prst="rect">
            <a:avLst/>
          </a:prstGeom>
        </p:spPr>
        <p:txBody>
          <a:bodyPr anchor="t" rtlCol="false" tIns="0" lIns="0" bIns="0" rIns="0">
            <a:spAutoFit/>
          </a:bodyPr>
          <a:lstStyle/>
          <a:p>
            <a:pPr algn="ctr">
              <a:lnSpc>
                <a:spcPts val="6283"/>
              </a:lnSpc>
            </a:pPr>
            <a:r>
              <a:rPr lang="en-US" sz="5236">
                <a:solidFill>
                  <a:srgbClr val="2E1042"/>
                </a:solidFill>
                <a:latin typeface="Anantason Semi-Bold"/>
                <a:ea typeface="Anantason Semi-Bold"/>
                <a:cs typeface="Anantason Semi-Bold"/>
                <a:sym typeface="Anantason Semi-Bold"/>
              </a:rPr>
              <a:t>3.</a:t>
            </a:r>
          </a:p>
        </p:txBody>
      </p:sp>
      <p:grpSp>
        <p:nvGrpSpPr>
          <p:cNvPr name="Group 58" id="58"/>
          <p:cNvGrpSpPr/>
          <p:nvPr/>
        </p:nvGrpSpPr>
        <p:grpSpPr>
          <a:xfrm rot="-10800000">
            <a:off x="2033528" y="7943615"/>
            <a:ext cx="1302684" cy="2024678"/>
            <a:chOff x="0" y="0"/>
            <a:chExt cx="319354" cy="496352"/>
          </a:xfrm>
        </p:grpSpPr>
        <p:sp>
          <p:nvSpPr>
            <p:cNvPr name="Freeform 59" id="59"/>
            <p:cNvSpPr/>
            <p:nvPr/>
          </p:nvSpPr>
          <p:spPr>
            <a:xfrm flipH="false" flipV="false" rot="0">
              <a:off x="0" y="0"/>
              <a:ext cx="319354" cy="496352"/>
            </a:xfrm>
            <a:custGeom>
              <a:avLst/>
              <a:gdLst/>
              <a:ahLst/>
              <a:cxnLst/>
              <a:rect r="r" b="b" t="t" l="l"/>
              <a:pathLst>
                <a:path h="496352" w="319354">
                  <a:moveTo>
                    <a:pt x="124804" y="0"/>
                  </a:moveTo>
                  <a:lnTo>
                    <a:pt x="194550" y="0"/>
                  </a:lnTo>
                  <a:cubicBezTo>
                    <a:pt x="227650" y="0"/>
                    <a:pt x="259395" y="13149"/>
                    <a:pt x="282800" y="36554"/>
                  </a:cubicBezTo>
                  <a:cubicBezTo>
                    <a:pt x="306205" y="59960"/>
                    <a:pt x="319354" y="91704"/>
                    <a:pt x="319354" y="124804"/>
                  </a:cubicBezTo>
                  <a:lnTo>
                    <a:pt x="319354" y="371548"/>
                  </a:lnTo>
                  <a:cubicBezTo>
                    <a:pt x="319354" y="440475"/>
                    <a:pt x="263478" y="496352"/>
                    <a:pt x="194550" y="496352"/>
                  </a:cubicBezTo>
                  <a:lnTo>
                    <a:pt x="124804" y="496352"/>
                  </a:lnTo>
                  <a:cubicBezTo>
                    <a:pt x="55877" y="496352"/>
                    <a:pt x="0" y="440475"/>
                    <a:pt x="0" y="371548"/>
                  </a:cubicBezTo>
                  <a:lnTo>
                    <a:pt x="0" y="124804"/>
                  </a:lnTo>
                  <a:cubicBezTo>
                    <a:pt x="0" y="55877"/>
                    <a:pt x="55877" y="0"/>
                    <a:pt x="124804" y="0"/>
                  </a:cubicBezTo>
                  <a:close/>
                </a:path>
              </a:pathLst>
            </a:custGeom>
            <a:solidFill>
              <a:srgbClr val="635CF4"/>
            </a:solidFill>
          </p:spPr>
        </p:sp>
        <p:sp>
          <p:nvSpPr>
            <p:cNvPr name="TextBox 60" id="60"/>
            <p:cNvSpPr txBox="true"/>
            <p:nvPr/>
          </p:nvSpPr>
          <p:spPr>
            <a:xfrm>
              <a:off x="0" y="-28575"/>
              <a:ext cx="319354" cy="524927"/>
            </a:xfrm>
            <a:prstGeom prst="rect">
              <a:avLst/>
            </a:prstGeom>
          </p:spPr>
          <p:txBody>
            <a:bodyPr anchor="ctr" rtlCol="false" tIns="50800" lIns="50800" bIns="50800" rIns="50800"/>
            <a:lstStyle/>
            <a:p>
              <a:pPr algn="ctr">
                <a:lnSpc>
                  <a:spcPts val="2520"/>
                </a:lnSpc>
              </a:pPr>
            </a:p>
          </p:txBody>
        </p:sp>
      </p:grpSp>
      <p:sp>
        <p:nvSpPr>
          <p:cNvPr name="TextBox 61" id="61"/>
          <p:cNvSpPr txBox="true"/>
          <p:nvPr/>
        </p:nvSpPr>
        <p:spPr>
          <a:xfrm rot="0">
            <a:off x="2010887" y="8563599"/>
            <a:ext cx="1240561" cy="794237"/>
          </a:xfrm>
          <a:prstGeom prst="rect">
            <a:avLst/>
          </a:prstGeom>
        </p:spPr>
        <p:txBody>
          <a:bodyPr anchor="t" rtlCol="false" tIns="0" lIns="0" bIns="0" rIns="0">
            <a:spAutoFit/>
          </a:bodyPr>
          <a:lstStyle/>
          <a:p>
            <a:pPr algn="ctr" marL="0" indent="0" lvl="0">
              <a:lnSpc>
                <a:spcPts val="6389"/>
              </a:lnSpc>
              <a:spcBef>
                <a:spcPct val="0"/>
              </a:spcBef>
            </a:pPr>
            <a:r>
              <a:rPr lang="en-US" sz="5324">
                <a:solidFill>
                  <a:srgbClr val="FFFFFF"/>
                </a:solidFill>
                <a:latin typeface="Anantason Semi-Bold"/>
                <a:ea typeface="Anantason Semi-Bold"/>
                <a:cs typeface="Anantason Semi-Bold"/>
                <a:sym typeface="Anantason Semi-Bold"/>
              </a:rPr>
              <a:t>4.</a:t>
            </a:r>
          </a:p>
        </p:txBody>
      </p:sp>
      <p:grpSp>
        <p:nvGrpSpPr>
          <p:cNvPr name="Group 62" id="62"/>
          <p:cNvGrpSpPr/>
          <p:nvPr/>
        </p:nvGrpSpPr>
        <p:grpSpPr>
          <a:xfrm rot="-10800000">
            <a:off x="9821226" y="1427692"/>
            <a:ext cx="1298617" cy="2024678"/>
            <a:chOff x="0" y="0"/>
            <a:chExt cx="318357" cy="496352"/>
          </a:xfrm>
        </p:grpSpPr>
        <p:sp>
          <p:nvSpPr>
            <p:cNvPr name="Freeform 63" id="63"/>
            <p:cNvSpPr/>
            <p:nvPr/>
          </p:nvSpPr>
          <p:spPr>
            <a:xfrm flipH="false" flipV="false" rot="0">
              <a:off x="0" y="0"/>
              <a:ext cx="318357" cy="496352"/>
            </a:xfrm>
            <a:custGeom>
              <a:avLst/>
              <a:gdLst/>
              <a:ahLst/>
              <a:cxnLst/>
              <a:rect r="r" b="b" t="t" l="l"/>
              <a:pathLst>
                <a:path h="496352" w="318357">
                  <a:moveTo>
                    <a:pt x="125195" y="0"/>
                  </a:moveTo>
                  <a:lnTo>
                    <a:pt x="193162" y="0"/>
                  </a:lnTo>
                  <a:cubicBezTo>
                    <a:pt x="226366" y="0"/>
                    <a:pt x="258210" y="13190"/>
                    <a:pt x="281688" y="36669"/>
                  </a:cubicBezTo>
                  <a:cubicBezTo>
                    <a:pt x="305167" y="60147"/>
                    <a:pt x="318357" y="91991"/>
                    <a:pt x="318357" y="125195"/>
                  </a:cubicBezTo>
                  <a:lnTo>
                    <a:pt x="318357" y="371157"/>
                  </a:lnTo>
                  <a:cubicBezTo>
                    <a:pt x="318357" y="440300"/>
                    <a:pt x="262305" y="496352"/>
                    <a:pt x="193162" y="496352"/>
                  </a:cubicBezTo>
                  <a:lnTo>
                    <a:pt x="125195" y="496352"/>
                  </a:lnTo>
                  <a:cubicBezTo>
                    <a:pt x="56052" y="496352"/>
                    <a:pt x="0" y="440300"/>
                    <a:pt x="0" y="371157"/>
                  </a:cubicBezTo>
                  <a:lnTo>
                    <a:pt x="0" y="125195"/>
                  </a:lnTo>
                  <a:cubicBezTo>
                    <a:pt x="0" y="56052"/>
                    <a:pt x="56052" y="0"/>
                    <a:pt x="125195" y="0"/>
                  </a:cubicBezTo>
                  <a:close/>
                </a:path>
              </a:pathLst>
            </a:custGeom>
            <a:solidFill>
              <a:srgbClr val="F9B61A"/>
            </a:solidFill>
          </p:spPr>
        </p:sp>
        <p:sp>
          <p:nvSpPr>
            <p:cNvPr name="TextBox 64" id="64"/>
            <p:cNvSpPr txBox="true"/>
            <p:nvPr/>
          </p:nvSpPr>
          <p:spPr>
            <a:xfrm>
              <a:off x="0" y="-28575"/>
              <a:ext cx="318357" cy="524927"/>
            </a:xfrm>
            <a:prstGeom prst="rect">
              <a:avLst/>
            </a:prstGeom>
          </p:spPr>
          <p:txBody>
            <a:bodyPr anchor="ctr" rtlCol="false" tIns="50800" lIns="50800" bIns="50800" rIns="50800"/>
            <a:lstStyle/>
            <a:p>
              <a:pPr algn="ctr">
                <a:lnSpc>
                  <a:spcPts val="2520"/>
                </a:lnSpc>
              </a:pPr>
            </a:p>
          </p:txBody>
        </p:sp>
      </p:grpSp>
      <p:grpSp>
        <p:nvGrpSpPr>
          <p:cNvPr name="Group 65" id="65"/>
          <p:cNvGrpSpPr/>
          <p:nvPr/>
        </p:nvGrpSpPr>
        <p:grpSpPr>
          <a:xfrm rot="-10800000">
            <a:off x="9821226" y="3587883"/>
            <a:ext cx="1302684" cy="2024678"/>
            <a:chOff x="0" y="0"/>
            <a:chExt cx="319354" cy="496352"/>
          </a:xfrm>
        </p:grpSpPr>
        <p:sp>
          <p:nvSpPr>
            <p:cNvPr name="Freeform 66" id="66"/>
            <p:cNvSpPr/>
            <p:nvPr/>
          </p:nvSpPr>
          <p:spPr>
            <a:xfrm flipH="false" flipV="false" rot="0">
              <a:off x="0" y="0"/>
              <a:ext cx="319354" cy="496352"/>
            </a:xfrm>
            <a:custGeom>
              <a:avLst/>
              <a:gdLst/>
              <a:ahLst/>
              <a:cxnLst/>
              <a:rect r="r" b="b" t="t" l="l"/>
              <a:pathLst>
                <a:path h="496352" w="319354">
                  <a:moveTo>
                    <a:pt x="124804" y="0"/>
                  </a:moveTo>
                  <a:lnTo>
                    <a:pt x="194550" y="0"/>
                  </a:lnTo>
                  <a:cubicBezTo>
                    <a:pt x="227650" y="0"/>
                    <a:pt x="259395" y="13149"/>
                    <a:pt x="282800" y="36554"/>
                  </a:cubicBezTo>
                  <a:cubicBezTo>
                    <a:pt x="306205" y="59960"/>
                    <a:pt x="319354" y="91704"/>
                    <a:pt x="319354" y="124804"/>
                  </a:cubicBezTo>
                  <a:lnTo>
                    <a:pt x="319354" y="371548"/>
                  </a:lnTo>
                  <a:cubicBezTo>
                    <a:pt x="319354" y="440475"/>
                    <a:pt x="263478" y="496352"/>
                    <a:pt x="194550" y="496352"/>
                  </a:cubicBezTo>
                  <a:lnTo>
                    <a:pt x="124804" y="496352"/>
                  </a:lnTo>
                  <a:cubicBezTo>
                    <a:pt x="55877" y="496352"/>
                    <a:pt x="0" y="440475"/>
                    <a:pt x="0" y="371548"/>
                  </a:cubicBezTo>
                  <a:lnTo>
                    <a:pt x="0" y="124804"/>
                  </a:lnTo>
                  <a:cubicBezTo>
                    <a:pt x="0" y="55877"/>
                    <a:pt x="55877" y="0"/>
                    <a:pt x="124804" y="0"/>
                  </a:cubicBezTo>
                  <a:close/>
                </a:path>
              </a:pathLst>
            </a:custGeom>
            <a:solidFill>
              <a:srgbClr val="635CF4"/>
            </a:solidFill>
          </p:spPr>
        </p:sp>
        <p:sp>
          <p:nvSpPr>
            <p:cNvPr name="TextBox 67" id="67"/>
            <p:cNvSpPr txBox="true"/>
            <p:nvPr/>
          </p:nvSpPr>
          <p:spPr>
            <a:xfrm>
              <a:off x="0" y="-28575"/>
              <a:ext cx="319354" cy="524927"/>
            </a:xfrm>
            <a:prstGeom prst="rect">
              <a:avLst/>
            </a:prstGeom>
          </p:spPr>
          <p:txBody>
            <a:bodyPr anchor="ctr" rtlCol="false" tIns="50800" lIns="50800" bIns="50800" rIns="50800"/>
            <a:lstStyle/>
            <a:p>
              <a:pPr algn="ctr">
                <a:lnSpc>
                  <a:spcPts val="2520"/>
                </a:lnSpc>
              </a:pPr>
            </a:p>
          </p:txBody>
        </p:sp>
      </p:grpSp>
      <p:sp>
        <p:nvSpPr>
          <p:cNvPr name="TextBox 68" id="68"/>
          <p:cNvSpPr txBox="true"/>
          <p:nvPr/>
        </p:nvSpPr>
        <p:spPr>
          <a:xfrm rot="0">
            <a:off x="9664491" y="1988385"/>
            <a:ext cx="1405264" cy="813274"/>
          </a:xfrm>
          <a:prstGeom prst="rect">
            <a:avLst/>
          </a:prstGeom>
        </p:spPr>
        <p:txBody>
          <a:bodyPr anchor="t" rtlCol="false" tIns="0" lIns="0" bIns="0" rIns="0">
            <a:spAutoFit/>
          </a:bodyPr>
          <a:lstStyle/>
          <a:p>
            <a:pPr algn="ctr">
              <a:lnSpc>
                <a:spcPts val="6502"/>
              </a:lnSpc>
            </a:pPr>
            <a:r>
              <a:rPr lang="en-US" sz="5418">
                <a:solidFill>
                  <a:srgbClr val="2E1042"/>
                </a:solidFill>
                <a:latin typeface="Anantason Semi-Bold"/>
                <a:ea typeface="Anantason Semi-Bold"/>
                <a:cs typeface="Anantason Semi-Bold"/>
                <a:sym typeface="Anantason Semi-Bold"/>
              </a:rPr>
              <a:t>5.</a:t>
            </a:r>
          </a:p>
        </p:txBody>
      </p:sp>
      <p:sp>
        <p:nvSpPr>
          <p:cNvPr name="TextBox 69" id="69"/>
          <p:cNvSpPr txBox="true"/>
          <p:nvPr/>
        </p:nvSpPr>
        <p:spPr>
          <a:xfrm rot="0">
            <a:off x="9798584" y="4207866"/>
            <a:ext cx="1240561" cy="794237"/>
          </a:xfrm>
          <a:prstGeom prst="rect">
            <a:avLst/>
          </a:prstGeom>
        </p:spPr>
        <p:txBody>
          <a:bodyPr anchor="t" rtlCol="false" tIns="0" lIns="0" bIns="0" rIns="0">
            <a:spAutoFit/>
          </a:bodyPr>
          <a:lstStyle/>
          <a:p>
            <a:pPr algn="ctr" marL="0" indent="0" lvl="0">
              <a:lnSpc>
                <a:spcPts val="6389"/>
              </a:lnSpc>
              <a:spcBef>
                <a:spcPct val="0"/>
              </a:spcBef>
            </a:pPr>
            <a:r>
              <a:rPr lang="en-US" sz="5324">
                <a:solidFill>
                  <a:srgbClr val="FFFFFF"/>
                </a:solidFill>
                <a:latin typeface="Anantason Semi-Bold"/>
                <a:ea typeface="Anantason Semi-Bold"/>
                <a:cs typeface="Anantason Semi-Bold"/>
                <a:sym typeface="Anantason Semi-Bold"/>
              </a:rPr>
              <a:t>6.</a:t>
            </a:r>
          </a:p>
        </p:txBody>
      </p:sp>
      <p:grpSp>
        <p:nvGrpSpPr>
          <p:cNvPr name="Group 70" id="70"/>
          <p:cNvGrpSpPr/>
          <p:nvPr/>
        </p:nvGrpSpPr>
        <p:grpSpPr>
          <a:xfrm rot="-10800000">
            <a:off x="9814869" y="5800688"/>
            <a:ext cx="1254886" cy="1956496"/>
            <a:chOff x="0" y="0"/>
            <a:chExt cx="318357" cy="496352"/>
          </a:xfrm>
        </p:grpSpPr>
        <p:sp>
          <p:nvSpPr>
            <p:cNvPr name="Freeform 71" id="71"/>
            <p:cNvSpPr/>
            <p:nvPr/>
          </p:nvSpPr>
          <p:spPr>
            <a:xfrm flipH="false" flipV="false" rot="0">
              <a:off x="0" y="0"/>
              <a:ext cx="318357" cy="496352"/>
            </a:xfrm>
            <a:custGeom>
              <a:avLst/>
              <a:gdLst/>
              <a:ahLst/>
              <a:cxnLst/>
              <a:rect r="r" b="b" t="t" l="l"/>
              <a:pathLst>
                <a:path h="496352" w="318357">
                  <a:moveTo>
                    <a:pt x="129558" y="0"/>
                  </a:moveTo>
                  <a:lnTo>
                    <a:pt x="188799" y="0"/>
                  </a:lnTo>
                  <a:cubicBezTo>
                    <a:pt x="260352" y="0"/>
                    <a:pt x="318357" y="58005"/>
                    <a:pt x="318357" y="129558"/>
                  </a:cubicBezTo>
                  <a:lnTo>
                    <a:pt x="318357" y="366794"/>
                  </a:lnTo>
                  <a:cubicBezTo>
                    <a:pt x="318357" y="438347"/>
                    <a:pt x="260352" y="496352"/>
                    <a:pt x="188799" y="496352"/>
                  </a:cubicBezTo>
                  <a:lnTo>
                    <a:pt x="129558" y="496352"/>
                  </a:lnTo>
                  <a:cubicBezTo>
                    <a:pt x="58005" y="496352"/>
                    <a:pt x="0" y="438347"/>
                    <a:pt x="0" y="366794"/>
                  </a:cubicBezTo>
                  <a:lnTo>
                    <a:pt x="0" y="129558"/>
                  </a:lnTo>
                  <a:cubicBezTo>
                    <a:pt x="0" y="58005"/>
                    <a:pt x="58005" y="0"/>
                    <a:pt x="129558" y="0"/>
                  </a:cubicBezTo>
                  <a:close/>
                </a:path>
              </a:pathLst>
            </a:custGeom>
            <a:solidFill>
              <a:srgbClr val="F9B61A"/>
            </a:solidFill>
          </p:spPr>
        </p:sp>
        <p:sp>
          <p:nvSpPr>
            <p:cNvPr name="TextBox 72" id="72"/>
            <p:cNvSpPr txBox="true"/>
            <p:nvPr/>
          </p:nvSpPr>
          <p:spPr>
            <a:xfrm>
              <a:off x="0" y="-28575"/>
              <a:ext cx="318357" cy="524927"/>
            </a:xfrm>
            <a:prstGeom prst="rect">
              <a:avLst/>
            </a:prstGeom>
          </p:spPr>
          <p:txBody>
            <a:bodyPr anchor="ctr" rtlCol="false" tIns="50800" lIns="50800" bIns="50800" rIns="50800"/>
            <a:lstStyle/>
            <a:p>
              <a:pPr algn="ctr">
                <a:lnSpc>
                  <a:spcPts val="2520"/>
                </a:lnSpc>
              </a:pPr>
            </a:p>
          </p:txBody>
        </p:sp>
      </p:grpSp>
      <p:sp>
        <p:nvSpPr>
          <p:cNvPr name="TextBox 73" id="73"/>
          <p:cNvSpPr txBox="true"/>
          <p:nvPr/>
        </p:nvSpPr>
        <p:spPr>
          <a:xfrm rot="0">
            <a:off x="9663412" y="6361229"/>
            <a:ext cx="1357941" cy="767157"/>
          </a:xfrm>
          <a:prstGeom prst="rect">
            <a:avLst/>
          </a:prstGeom>
        </p:spPr>
        <p:txBody>
          <a:bodyPr anchor="t" rtlCol="false" tIns="0" lIns="0" bIns="0" rIns="0">
            <a:spAutoFit/>
          </a:bodyPr>
          <a:lstStyle/>
          <a:p>
            <a:pPr algn="ctr">
              <a:lnSpc>
                <a:spcPts val="6283"/>
              </a:lnSpc>
            </a:pPr>
            <a:r>
              <a:rPr lang="en-US" sz="5236">
                <a:solidFill>
                  <a:srgbClr val="2E1042"/>
                </a:solidFill>
                <a:latin typeface="Anantason Semi-Bold"/>
                <a:ea typeface="Anantason Semi-Bold"/>
                <a:cs typeface="Anantason Semi-Bold"/>
                <a:sym typeface="Anantason Semi-Bold"/>
              </a:rPr>
              <a:t>7.</a:t>
            </a:r>
          </a:p>
        </p:txBody>
      </p:sp>
      <p:grpSp>
        <p:nvGrpSpPr>
          <p:cNvPr name="Group 74" id="74"/>
          <p:cNvGrpSpPr/>
          <p:nvPr/>
        </p:nvGrpSpPr>
        <p:grpSpPr>
          <a:xfrm rot="-10800000">
            <a:off x="9778843" y="7887594"/>
            <a:ext cx="1302684" cy="2024678"/>
            <a:chOff x="0" y="0"/>
            <a:chExt cx="319354" cy="496352"/>
          </a:xfrm>
        </p:grpSpPr>
        <p:sp>
          <p:nvSpPr>
            <p:cNvPr name="Freeform 75" id="75"/>
            <p:cNvSpPr/>
            <p:nvPr/>
          </p:nvSpPr>
          <p:spPr>
            <a:xfrm flipH="false" flipV="false" rot="0">
              <a:off x="0" y="0"/>
              <a:ext cx="319354" cy="496352"/>
            </a:xfrm>
            <a:custGeom>
              <a:avLst/>
              <a:gdLst/>
              <a:ahLst/>
              <a:cxnLst/>
              <a:rect r="r" b="b" t="t" l="l"/>
              <a:pathLst>
                <a:path h="496352" w="319354">
                  <a:moveTo>
                    <a:pt x="124804" y="0"/>
                  </a:moveTo>
                  <a:lnTo>
                    <a:pt x="194550" y="0"/>
                  </a:lnTo>
                  <a:cubicBezTo>
                    <a:pt x="227650" y="0"/>
                    <a:pt x="259395" y="13149"/>
                    <a:pt x="282800" y="36554"/>
                  </a:cubicBezTo>
                  <a:cubicBezTo>
                    <a:pt x="306205" y="59960"/>
                    <a:pt x="319354" y="91704"/>
                    <a:pt x="319354" y="124804"/>
                  </a:cubicBezTo>
                  <a:lnTo>
                    <a:pt x="319354" y="371548"/>
                  </a:lnTo>
                  <a:cubicBezTo>
                    <a:pt x="319354" y="440475"/>
                    <a:pt x="263478" y="496352"/>
                    <a:pt x="194550" y="496352"/>
                  </a:cubicBezTo>
                  <a:lnTo>
                    <a:pt x="124804" y="496352"/>
                  </a:lnTo>
                  <a:cubicBezTo>
                    <a:pt x="55877" y="496352"/>
                    <a:pt x="0" y="440475"/>
                    <a:pt x="0" y="371548"/>
                  </a:cubicBezTo>
                  <a:lnTo>
                    <a:pt x="0" y="124804"/>
                  </a:lnTo>
                  <a:cubicBezTo>
                    <a:pt x="0" y="55877"/>
                    <a:pt x="55877" y="0"/>
                    <a:pt x="124804" y="0"/>
                  </a:cubicBezTo>
                  <a:close/>
                </a:path>
              </a:pathLst>
            </a:custGeom>
            <a:solidFill>
              <a:srgbClr val="635CF4"/>
            </a:solidFill>
          </p:spPr>
        </p:sp>
        <p:sp>
          <p:nvSpPr>
            <p:cNvPr name="TextBox 76" id="76"/>
            <p:cNvSpPr txBox="true"/>
            <p:nvPr/>
          </p:nvSpPr>
          <p:spPr>
            <a:xfrm>
              <a:off x="0" y="-28575"/>
              <a:ext cx="319354" cy="524927"/>
            </a:xfrm>
            <a:prstGeom prst="rect">
              <a:avLst/>
            </a:prstGeom>
          </p:spPr>
          <p:txBody>
            <a:bodyPr anchor="ctr" rtlCol="false" tIns="50800" lIns="50800" bIns="50800" rIns="50800"/>
            <a:lstStyle/>
            <a:p>
              <a:pPr algn="ctr">
                <a:lnSpc>
                  <a:spcPts val="2520"/>
                </a:lnSpc>
              </a:pPr>
            </a:p>
          </p:txBody>
        </p:sp>
      </p:grpSp>
      <p:sp>
        <p:nvSpPr>
          <p:cNvPr name="TextBox 77" id="77"/>
          <p:cNvSpPr txBox="true"/>
          <p:nvPr/>
        </p:nvSpPr>
        <p:spPr>
          <a:xfrm rot="0">
            <a:off x="9756202" y="8507577"/>
            <a:ext cx="1240561" cy="794237"/>
          </a:xfrm>
          <a:prstGeom prst="rect">
            <a:avLst/>
          </a:prstGeom>
        </p:spPr>
        <p:txBody>
          <a:bodyPr anchor="t" rtlCol="false" tIns="0" lIns="0" bIns="0" rIns="0">
            <a:spAutoFit/>
          </a:bodyPr>
          <a:lstStyle/>
          <a:p>
            <a:pPr algn="ctr" marL="0" indent="0" lvl="0">
              <a:lnSpc>
                <a:spcPts val="6389"/>
              </a:lnSpc>
              <a:spcBef>
                <a:spcPct val="0"/>
              </a:spcBef>
            </a:pPr>
            <a:r>
              <a:rPr lang="en-US" sz="5324">
                <a:solidFill>
                  <a:srgbClr val="FFFFFF"/>
                </a:solidFill>
                <a:latin typeface="Anantason Semi-Bold"/>
                <a:ea typeface="Anantason Semi-Bold"/>
                <a:cs typeface="Anantason Semi-Bold"/>
                <a:sym typeface="Anantason Semi-Bold"/>
              </a:rPr>
              <a:t>8.</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3543300" y="-2364754"/>
            <a:ext cx="9144000" cy="91440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000000"/>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1887637" y="8569946"/>
            <a:ext cx="9144000" cy="91440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00000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966184" y="2339704"/>
            <a:ext cx="4588030" cy="5607592"/>
          </a:xfrm>
          <a:custGeom>
            <a:avLst/>
            <a:gdLst/>
            <a:ahLst/>
            <a:cxnLst/>
            <a:rect r="r" b="b" t="t" l="l"/>
            <a:pathLst>
              <a:path h="5607592" w="4588030">
                <a:moveTo>
                  <a:pt x="0" y="0"/>
                </a:moveTo>
                <a:lnTo>
                  <a:pt x="4588030" y="0"/>
                </a:lnTo>
                <a:lnTo>
                  <a:pt x="4588030" y="5607592"/>
                </a:lnTo>
                <a:lnTo>
                  <a:pt x="0" y="56075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5059428" y="720834"/>
            <a:ext cx="749108" cy="749108"/>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AC67"/>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3336680" y="9182675"/>
            <a:ext cx="749108" cy="749108"/>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AC67"/>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15" id="15"/>
          <p:cNvSpPr/>
          <p:nvPr/>
        </p:nvSpPr>
        <p:spPr>
          <a:xfrm>
            <a:off x="7055826" y="4393064"/>
            <a:ext cx="6543911" cy="0"/>
          </a:xfrm>
          <a:prstGeom prst="line">
            <a:avLst/>
          </a:prstGeom>
          <a:ln cap="rnd" w="133350">
            <a:solidFill>
              <a:srgbClr val="FFAC67"/>
            </a:solidFill>
            <a:prstDash val="solid"/>
            <a:headEnd type="none" len="sm" w="sm"/>
            <a:tailEnd type="none" len="sm" w="sm"/>
          </a:ln>
        </p:spPr>
      </p:sp>
      <p:sp>
        <p:nvSpPr>
          <p:cNvPr name="Freeform 16" id="16"/>
          <p:cNvSpPr/>
          <p:nvPr/>
        </p:nvSpPr>
        <p:spPr>
          <a:xfrm flipH="false" flipV="false" rot="7722325">
            <a:off x="17199931" y="469834"/>
            <a:ext cx="1251106" cy="1251106"/>
          </a:xfrm>
          <a:custGeom>
            <a:avLst/>
            <a:gdLst/>
            <a:ahLst/>
            <a:cxnLst/>
            <a:rect r="r" b="b" t="t" l="l"/>
            <a:pathLst>
              <a:path h="1251106" w="1251106">
                <a:moveTo>
                  <a:pt x="0" y="0"/>
                </a:moveTo>
                <a:lnTo>
                  <a:pt x="1251107" y="0"/>
                </a:lnTo>
                <a:lnTo>
                  <a:pt x="1251107" y="1251107"/>
                </a:lnTo>
                <a:lnTo>
                  <a:pt x="0" y="12511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1396907">
            <a:off x="4375464" y="9049378"/>
            <a:ext cx="1276745" cy="417844"/>
          </a:xfrm>
          <a:custGeom>
            <a:avLst/>
            <a:gdLst/>
            <a:ahLst/>
            <a:cxnLst/>
            <a:rect r="r" b="b" t="t" l="l"/>
            <a:pathLst>
              <a:path h="417844" w="1276745">
                <a:moveTo>
                  <a:pt x="0" y="0"/>
                </a:moveTo>
                <a:lnTo>
                  <a:pt x="1276745" y="0"/>
                </a:lnTo>
                <a:lnTo>
                  <a:pt x="1276745" y="417844"/>
                </a:lnTo>
                <a:lnTo>
                  <a:pt x="0" y="4178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7055826" y="2831990"/>
            <a:ext cx="9663620" cy="857250"/>
          </a:xfrm>
          <a:prstGeom prst="rect">
            <a:avLst/>
          </a:prstGeom>
        </p:spPr>
        <p:txBody>
          <a:bodyPr anchor="t" rtlCol="false" tIns="0" lIns="0" bIns="0" rIns="0">
            <a:spAutoFit/>
          </a:bodyPr>
          <a:lstStyle/>
          <a:p>
            <a:pPr algn="ctr" marL="647700" indent="-323850" lvl="1">
              <a:lnSpc>
                <a:spcPts val="3300"/>
              </a:lnSpc>
              <a:buAutoNum type="arabicPeriod" startAt="1"/>
            </a:pPr>
            <a:r>
              <a:rPr lang="en-US" sz="3000">
                <a:solidFill>
                  <a:srgbClr val="635CF4"/>
                </a:solidFill>
                <a:latin typeface="League Spartan"/>
                <a:ea typeface="League Spartan"/>
                <a:cs typeface="League Spartan"/>
                <a:sym typeface="League Spartan"/>
              </a:rPr>
              <a:t>ANALYZE GENDER DIFFERENCES IN MATH, READING, AND WRITING SCORES.</a:t>
            </a:r>
          </a:p>
        </p:txBody>
      </p:sp>
      <p:sp>
        <p:nvSpPr>
          <p:cNvPr name="TextBox 19" id="19"/>
          <p:cNvSpPr txBox="true"/>
          <p:nvPr/>
        </p:nvSpPr>
        <p:spPr>
          <a:xfrm rot="0">
            <a:off x="7055826" y="4962804"/>
            <a:ext cx="9467542" cy="2047875"/>
          </a:xfrm>
          <a:prstGeom prst="rect">
            <a:avLst/>
          </a:prstGeom>
        </p:spPr>
        <p:txBody>
          <a:bodyPr anchor="t" rtlCol="false" tIns="0" lIns="0" bIns="0" rIns="0">
            <a:spAutoFit/>
          </a:bodyPr>
          <a:lstStyle/>
          <a:p>
            <a:pPr algn="ctr">
              <a:lnSpc>
                <a:spcPts val="3240"/>
              </a:lnSpc>
            </a:pPr>
          </a:p>
          <a:p>
            <a:pPr algn="ctr">
              <a:lnSpc>
                <a:spcPts val="3240"/>
              </a:lnSpc>
            </a:pPr>
            <a:r>
              <a:rPr lang="en-US" sz="2700">
                <a:solidFill>
                  <a:srgbClr val="2E1042"/>
                </a:solidFill>
                <a:latin typeface="Anantason"/>
                <a:ea typeface="Anantason"/>
                <a:cs typeface="Anantason"/>
                <a:sym typeface="Anantason"/>
              </a:rPr>
              <a:t>Female students consistently achieve higher scores than male students across subjects like Math, Reading, and Writing based on the analyzed data.</a:t>
            </a:r>
          </a:p>
          <a:p>
            <a:pPr algn="ctr">
              <a:lnSpc>
                <a:spcPts val="32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995421" y="3579120"/>
            <a:ext cx="9144000" cy="91440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000000"/>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924742" y="-6776832"/>
            <a:ext cx="9144000" cy="91440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00000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9663255" y="3848593"/>
            <a:ext cx="7059892" cy="1485900"/>
          </a:xfrm>
          <a:prstGeom prst="rect">
            <a:avLst/>
          </a:prstGeom>
        </p:spPr>
        <p:txBody>
          <a:bodyPr anchor="t" rtlCol="false" tIns="0" lIns="0" bIns="0" rIns="0">
            <a:spAutoFit/>
          </a:bodyPr>
          <a:lstStyle/>
          <a:p>
            <a:pPr algn="l">
              <a:lnSpc>
                <a:spcPts val="3900"/>
              </a:lnSpc>
            </a:pPr>
            <a:r>
              <a:rPr lang="en-US" sz="3000">
                <a:solidFill>
                  <a:srgbClr val="635CF4"/>
                </a:solidFill>
                <a:latin typeface="League Spartan"/>
                <a:ea typeface="League Spartan"/>
                <a:cs typeface="League Spartan"/>
                <a:sym typeface="League Spartan"/>
              </a:rPr>
              <a:t>2. COMPARE ACADEMIC SCORES ACROSS DIFFERENT ETHNIC GROUPS.</a:t>
            </a:r>
          </a:p>
        </p:txBody>
      </p:sp>
      <p:sp>
        <p:nvSpPr>
          <p:cNvPr name="TextBox 9" id="9"/>
          <p:cNvSpPr txBox="true"/>
          <p:nvPr/>
        </p:nvSpPr>
        <p:spPr>
          <a:xfrm rot="0">
            <a:off x="9663255" y="6014148"/>
            <a:ext cx="7059892" cy="2295525"/>
          </a:xfrm>
          <a:prstGeom prst="rect">
            <a:avLst/>
          </a:prstGeom>
        </p:spPr>
        <p:txBody>
          <a:bodyPr anchor="t" rtlCol="false" tIns="0" lIns="0" bIns="0" rIns="0">
            <a:spAutoFit/>
          </a:bodyPr>
          <a:lstStyle/>
          <a:p>
            <a:pPr algn="l">
              <a:lnSpc>
                <a:spcPts val="3600"/>
              </a:lnSpc>
            </a:pPr>
            <a:r>
              <a:rPr lang="en-US" sz="3000">
                <a:solidFill>
                  <a:srgbClr val="2E1042"/>
                </a:solidFill>
                <a:latin typeface="Anantason"/>
                <a:ea typeface="Anantason"/>
                <a:cs typeface="Anantason"/>
                <a:sym typeface="Anantason"/>
              </a:rPr>
              <a:t>In Ethnic groups, The group C have the highest scores in every subject as compared to the another groups.</a:t>
            </a:r>
          </a:p>
          <a:p>
            <a:pPr algn="l">
              <a:lnSpc>
                <a:spcPts val="3600"/>
              </a:lnSpc>
            </a:pPr>
            <a:r>
              <a:rPr lang="en-US" sz="3000">
                <a:solidFill>
                  <a:srgbClr val="2E1042"/>
                </a:solidFill>
                <a:latin typeface="Anantason"/>
                <a:ea typeface="Anantason"/>
                <a:cs typeface="Anantason"/>
                <a:sym typeface="Anantason"/>
              </a:rPr>
              <a:t>Group A has the last position on the basis of scores.</a:t>
            </a:r>
          </a:p>
        </p:txBody>
      </p:sp>
      <p:sp>
        <p:nvSpPr>
          <p:cNvPr name="AutoShape 10" id="10"/>
          <p:cNvSpPr/>
          <p:nvPr/>
        </p:nvSpPr>
        <p:spPr>
          <a:xfrm rot="0">
            <a:off x="9663255" y="5476383"/>
            <a:ext cx="4089235" cy="0"/>
          </a:xfrm>
          <a:prstGeom prst="line">
            <a:avLst/>
          </a:prstGeom>
          <a:ln cap="rnd" w="142875">
            <a:solidFill>
              <a:srgbClr val="FFAC67"/>
            </a:solidFill>
            <a:prstDash val="solid"/>
            <a:headEnd type="none" len="sm" w="sm"/>
            <a:tailEnd type="none" len="sm" w="sm"/>
          </a:ln>
        </p:spPr>
      </p:sp>
      <p:sp>
        <p:nvSpPr>
          <p:cNvPr name="Freeform 11" id="11"/>
          <p:cNvSpPr/>
          <p:nvPr/>
        </p:nvSpPr>
        <p:spPr>
          <a:xfrm flipH="false" flipV="false" rot="0">
            <a:off x="1408382" y="1703429"/>
            <a:ext cx="7376371" cy="6880143"/>
          </a:xfrm>
          <a:custGeom>
            <a:avLst/>
            <a:gdLst/>
            <a:ahLst/>
            <a:cxnLst/>
            <a:rect r="r" b="b" t="t" l="l"/>
            <a:pathLst>
              <a:path h="6880143" w="7376371">
                <a:moveTo>
                  <a:pt x="0" y="0"/>
                </a:moveTo>
                <a:lnTo>
                  <a:pt x="7376371" y="0"/>
                </a:lnTo>
                <a:lnTo>
                  <a:pt x="7376371" y="6880142"/>
                </a:lnTo>
                <a:lnTo>
                  <a:pt x="0" y="68801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1725892" y="437948"/>
            <a:ext cx="590752" cy="59075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AC67"/>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6578887" y="9437716"/>
            <a:ext cx="569692" cy="569692"/>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AC67"/>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9307180">
            <a:off x="14524142" y="9010112"/>
            <a:ext cx="1516705" cy="496376"/>
          </a:xfrm>
          <a:custGeom>
            <a:avLst/>
            <a:gdLst/>
            <a:ahLst/>
            <a:cxnLst/>
            <a:rect r="r" b="b" t="t" l="l"/>
            <a:pathLst>
              <a:path h="496376" w="1516705">
                <a:moveTo>
                  <a:pt x="0" y="0"/>
                </a:moveTo>
                <a:lnTo>
                  <a:pt x="1516705" y="0"/>
                </a:lnTo>
                <a:lnTo>
                  <a:pt x="1516705" y="496376"/>
                </a:lnTo>
                <a:lnTo>
                  <a:pt x="0" y="4963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811338">
            <a:off x="4486326" y="-137451"/>
            <a:ext cx="1771146" cy="673036"/>
          </a:xfrm>
          <a:custGeom>
            <a:avLst/>
            <a:gdLst/>
            <a:ahLst/>
            <a:cxnLst/>
            <a:rect r="r" b="b" t="t" l="l"/>
            <a:pathLst>
              <a:path h="673036" w="1771146">
                <a:moveTo>
                  <a:pt x="0" y="0"/>
                </a:moveTo>
                <a:lnTo>
                  <a:pt x="1771146" y="0"/>
                </a:lnTo>
                <a:lnTo>
                  <a:pt x="1771146" y="673036"/>
                </a:lnTo>
                <a:lnTo>
                  <a:pt x="0" y="6730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1122878" y="6096462"/>
            <a:ext cx="9144000" cy="91440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000000"/>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206541" y="-6890968"/>
            <a:ext cx="9144000" cy="91440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00000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1321455" y="2492818"/>
            <a:ext cx="5511814" cy="5301363"/>
          </a:xfrm>
          <a:custGeom>
            <a:avLst/>
            <a:gdLst/>
            <a:ahLst/>
            <a:cxnLst/>
            <a:rect r="r" b="b" t="t" l="l"/>
            <a:pathLst>
              <a:path h="5301363" w="5511814">
                <a:moveTo>
                  <a:pt x="0" y="0"/>
                </a:moveTo>
                <a:lnTo>
                  <a:pt x="5511814" y="0"/>
                </a:lnTo>
                <a:lnTo>
                  <a:pt x="5511814" y="5301364"/>
                </a:lnTo>
                <a:lnTo>
                  <a:pt x="0" y="5301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401459" y="1028700"/>
            <a:ext cx="749108" cy="749108"/>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AC67"/>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12" id="12"/>
          <p:cNvSpPr/>
          <p:nvPr/>
        </p:nvSpPr>
        <p:spPr>
          <a:xfrm>
            <a:off x="3874544" y="5159598"/>
            <a:ext cx="6543911" cy="0"/>
          </a:xfrm>
          <a:prstGeom prst="line">
            <a:avLst/>
          </a:prstGeom>
          <a:ln cap="rnd" w="133350">
            <a:solidFill>
              <a:srgbClr val="FFAC67"/>
            </a:solidFill>
            <a:prstDash val="solid"/>
            <a:headEnd type="none" len="sm" w="sm"/>
            <a:tailEnd type="none" len="sm" w="sm"/>
          </a:ln>
        </p:spPr>
      </p:sp>
      <p:sp>
        <p:nvSpPr>
          <p:cNvPr name="Freeform 13" id="13"/>
          <p:cNvSpPr/>
          <p:nvPr/>
        </p:nvSpPr>
        <p:spPr>
          <a:xfrm flipH="false" flipV="false" rot="-6146443">
            <a:off x="16648151" y="1039525"/>
            <a:ext cx="370236" cy="1088930"/>
          </a:xfrm>
          <a:custGeom>
            <a:avLst/>
            <a:gdLst/>
            <a:ahLst/>
            <a:cxnLst/>
            <a:rect r="r" b="b" t="t" l="l"/>
            <a:pathLst>
              <a:path h="1088930" w="370236">
                <a:moveTo>
                  <a:pt x="0" y="0"/>
                </a:moveTo>
                <a:lnTo>
                  <a:pt x="370236" y="0"/>
                </a:lnTo>
                <a:lnTo>
                  <a:pt x="370236" y="1088930"/>
                </a:lnTo>
                <a:lnTo>
                  <a:pt x="0" y="10889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1028700" y="3495792"/>
            <a:ext cx="9521438" cy="1276350"/>
          </a:xfrm>
          <a:prstGeom prst="rect">
            <a:avLst/>
          </a:prstGeom>
        </p:spPr>
        <p:txBody>
          <a:bodyPr anchor="t" rtlCol="false" tIns="0" lIns="0" bIns="0" rIns="0">
            <a:spAutoFit/>
          </a:bodyPr>
          <a:lstStyle/>
          <a:p>
            <a:pPr algn="ctr">
              <a:lnSpc>
                <a:spcPts val="3300"/>
              </a:lnSpc>
            </a:pPr>
            <a:r>
              <a:rPr lang="en-US" sz="3000">
                <a:solidFill>
                  <a:srgbClr val="635CF4"/>
                </a:solidFill>
                <a:latin typeface="League Spartan"/>
                <a:ea typeface="League Spartan"/>
                <a:cs typeface="League Spartan"/>
                <a:sym typeface="League Spartan"/>
              </a:rPr>
              <a:t>3. INVESTIGATE THE RELATIONSHIP BETWEEN PARENTAL EDUCATION AND ACADEMIC PERFORMANCE.</a:t>
            </a:r>
          </a:p>
        </p:txBody>
      </p:sp>
      <p:sp>
        <p:nvSpPr>
          <p:cNvPr name="Freeform 15" id="15"/>
          <p:cNvSpPr/>
          <p:nvPr/>
        </p:nvSpPr>
        <p:spPr>
          <a:xfrm flipH="false" flipV="false" rot="0">
            <a:off x="-567962" y="8155935"/>
            <a:ext cx="1490002" cy="1490002"/>
          </a:xfrm>
          <a:custGeom>
            <a:avLst/>
            <a:gdLst/>
            <a:ahLst/>
            <a:cxnLst/>
            <a:rect r="r" b="b" t="t" l="l"/>
            <a:pathLst>
              <a:path h="1490002" w="1490002">
                <a:moveTo>
                  <a:pt x="0" y="0"/>
                </a:moveTo>
                <a:lnTo>
                  <a:pt x="1490002" y="0"/>
                </a:lnTo>
                <a:lnTo>
                  <a:pt x="1490002" y="1490002"/>
                </a:lnTo>
                <a:lnTo>
                  <a:pt x="0" y="149000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1776012" y="5550123"/>
            <a:ext cx="8642443" cy="1638300"/>
          </a:xfrm>
          <a:prstGeom prst="rect">
            <a:avLst/>
          </a:prstGeom>
        </p:spPr>
        <p:txBody>
          <a:bodyPr anchor="t" rtlCol="false" tIns="0" lIns="0" bIns="0" rIns="0">
            <a:spAutoFit/>
          </a:bodyPr>
          <a:lstStyle/>
          <a:p>
            <a:pPr algn="l">
              <a:lnSpc>
                <a:spcPts val="3240"/>
              </a:lnSpc>
            </a:pPr>
            <a:r>
              <a:rPr lang="en-US" sz="2700">
                <a:solidFill>
                  <a:srgbClr val="2E1042"/>
                </a:solidFill>
                <a:latin typeface="Anantason"/>
                <a:ea typeface="Anantason"/>
                <a:cs typeface="Anantason"/>
                <a:sym typeface="Anantason"/>
              </a:rPr>
              <a:t>College passed parent children are scoring good result in all subject.</a:t>
            </a:r>
          </a:p>
          <a:p>
            <a:pPr algn="l">
              <a:lnSpc>
                <a:spcPts val="3240"/>
              </a:lnSpc>
            </a:pPr>
            <a:r>
              <a:rPr lang="en-US" sz="2700">
                <a:solidFill>
                  <a:srgbClr val="2E1042"/>
                </a:solidFill>
                <a:latin typeface="Anantason"/>
                <a:ea typeface="Anantason"/>
                <a:cs typeface="Anantason"/>
                <a:sym typeface="Anantason"/>
              </a:rPr>
              <a:t>Master passed parent children are not scoring well in exams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913147" y="-4810667"/>
            <a:ext cx="9144000" cy="91440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000000"/>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818144" y="6776693"/>
            <a:ext cx="9144000" cy="91440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00000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725091" y="3972779"/>
            <a:ext cx="607218" cy="607218"/>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AC67"/>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6959982" y="7005293"/>
            <a:ext cx="556936" cy="556936"/>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AC67"/>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14" id="14"/>
          <p:cNvSpPr/>
          <p:nvPr/>
        </p:nvSpPr>
        <p:spPr>
          <a:xfrm>
            <a:off x="6741355" y="6369457"/>
            <a:ext cx="4805291" cy="0"/>
          </a:xfrm>
          <a:prstGeom prst="line">
            <a:avLst/>
          </a:prstGeom>
          <a:ln cap="rnd" w="123825">
            <a:solidFill>
              <a:srgbClr val="FFAC67"/>
            </a:solidFill>
            <a:prstDash val="solid"/>
            <a:headEnd type="none" len="sm" w="sm"/>
            <a:tailEnd type="none" len="sm" w="sm"/>
          </a:ln>
        </p:spPr>
      </p:sp>
      <p:sp>
        <p:nvSpPr>
          <p:cNvPr name="Freeform 15" id="15"/>
          <p:cNvSpPr/>
          <p:nvPr/>
        </p:nvSpPr>
        <p:spPr>
          <a:xfrm flipH="false" flipV="false" rot="-1557818">
            <a:off x="756944" y="7943196"/>
            <a:ext cx="1150730" cy="1150730"/>
          </a:xfrm>
          <a:custGeom>
            <a:avLst/>
            <a:gdLst/>
            <a:ahLst/>
            <a:cxnLst/>
            <a:rect r="r" b="b" t="t" l="l"/>
            <a:pathLst>
              <a:path h="1150730" w="1150730">
                <a:moveTo>
                  <a:pt x="0" y="0"/>
                </a:moveTo>
                <a:lnTo>
                  <a:pt x="1150730" y="0"/>
                </a:lnTo>
                <a:lnTo>
                  <a:pt x="1150730" y="1150730"/>
                </a:lnTo>
                <a:lnTo>
                  <a:pt x="0" y="11507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3447205">
            <a:off x="15394524" y="881291"/>
            <a:ext cx="571448" cy="1680731"/>
          </a:xfrm>
          <a:custGeom>
            <a:avLst/>
            <a:gdLst/>
            <a:ahLst/>
            <a:cxnLst/>
            <a:rect r="r" b="b" t="t" l="l"/>
            <a:pathLst>
              <a:path h="1680731" w="571448">
                <a:moveTo>
                  <a:pt x="0" y="0"/>
                </a:moveTo>
                <a:lnTo>
                  <a:pt x="571449" y="0"/>
                </a:lnTo>
                <a:lnTo>
                  <a:pt x="571449" y="1680731"/>
                </a:lnTo>
                <a:lnTo>
                  <a:pt x="0" y="16807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9150902" y="904875"/>
            <a:ext cx="2376693" cy="3224457"/>
          </a:xfrm>
          <a:custGeom>
            <a:avLst/>
            <a:gdLst/>
            <a:ahLst/>
            <a:cxnLst/>
            <a:rect r="r" b="b" t="t" l="l"/>
            <a:pathLst>
              <a:path h="3224457" w="2376693">
                <a:moveTo>
                  <a:pt x="0" y="0"/>
                </a:moveTo>
                <a:lnTo>
                  <a:pt x="2376693" y="0"/>
                </a:lnTo>
                <a:lnTo>
                  <a:pt x="2376693" y="3224457"/>
                </a:lnTo>
                <a:lnTo>
                  <a:pt x="0" y="3224457"/>
                </a:lnTo>
                <a:lnTo>
                  <a:pt x="0" y="0"/>
                </a:lnTo>
                <a:close/>
              </a:path>
            </a:pathLst>
          </a:custGeom>
          <a:blipFill>
            <a:blip r:embed="rId6"/>
            <a:stretch>
              <a:fillRect l="0" t="0" r="0" b="0"/>
            </a:stretch>
          </a:blipFill>
        </p:spPr>
      </p:sp>
      <p:sp>
        <p:nvSpPr>
          <p:cNvPr name="Freeform 18" id="18"/>
          <p:cNvSpPr/>
          <p:nvPr/>
        </p:nvSpPr>
        <p:spPr>
          <a:xfrm flipH="false" flipV="false" rot="0">
            <a:off x="6071997" y="733425"/>
            <a:ext cx="2700640" cy="3386382"/>
          </a:xfrm>
          <a:custGeom>
            <a:avLst/>
            <a:gdLst/>
            <a:ahLst/>
            <a:cxnLst/>
            <a:rect r="r" b="b" t="t" l="l"/>
            <a:pathLst>
              <a:path h="3386382" w="2700640">
                <a:moveTo>
                  <a:pt x="0" y="0"/>
                </a:moveTo>
                <a:lnTo>
                  <a:pt x="2700640" y="0"/>
                </a:lnTo>
                <a:lnTo>
                  <a:pt x="2700640" y="3386382"/>
                </a:lnTo>
                <a:lnTo>
                  <a:pt x="0" y="3386382"/>
                </a:lnTo>
                <a:lnTo>
                  <a:pt x="0" y="0"/>
                </a:lnTo>
                <a:close/>
              </a:path>
            </a:pathLst>
          </a:custGeom>
          <a:blipFill>
            <a:blip r:embed="rId7"/>
            <a:stretch>
              <a:fillRect l="0" t="0" r="0" b="0"/>
            </a:stretch>
          </a:blipFill>
        </p:spPr>
      </p:sp>
      <p:sp>
        <p:nvSpPr>
          <p:cNvPr name="TextBox 19" id="19"/>
          <p:cNvSpPr txBox="true"/>
          <p:nvPr/>
        </p:nvSpPr>
        <p:spPr>
          <a:xfrm rot="0">
            <a:off x="3699780" y="4877836"/>
            <a:ext cx="10888441" cy="1186766"/>
          </a:xfrm>
          <a:prstGeom prst="rect">
            <a:avLst/>
          </a:prstGeom>
        </p:spPr>
        <p:txBody>
          <a:bodyPr anchor="t" rtlCol="false" tIns="0" lIns="0" bIns="0" rIns="0">
            <a:spAutoFit/>
          </a:bodyPr>
          <a:lstStyle/>
          <a:p>
            <a:pPr algn="ctr">
              <a:lnSpc>
                <a:spcPts val="4615"/>
              </a:lnSpc>
            </a:pPr>
            <a:r>
              <a:rPr lang="en-US" sz="4196">
                <a:solidFill>
                  <a:srgbClr val="635CF4"/>
                </a:solidFill>
                <a:latin typeface="League Spartan"/>
                <a:ea typeface="League Spartan"/>
                <a:cs typeface="League Spartan"/>
                <a:sym typeface="League Spartan"/>
              </a:rPr>
              <a:t>4. ASSESS THE IMPACT OF LUNCH TYPE ON ACADEMIC SCORES.</a:t>
            </a:r>
          </a:p>
        </p:txBody>
      </p:sp>
      <p:sp>
        <p:nvSpPr>
          <p:cNvPr name="TextBox 20" id="20"/>
          <p:cNvSpPr txBox="true"/>
          <p:nvPr/>
        </p:nvSpPr>
        <p:spPr>
          <a:xfrm rot="0">
            <a:off x="3699780" y="6879150"/>
            <a:ext cx="10888441" cy="1171575"/>
          </a:xfrm>
          <a:prstGeom prst="rect">
            <a:avLst/>
          </a:prstGeom>
        </p:spPr>
        <p:txBody>
          <a:bodyPr anchor="t" rtlCol="false" tIns="0" lIns="0" bIns="0" rIns="0">
            <a:spAutoFit/>
          </a:bodyPr>
          <a:lstStyle/>
          <a:p>
            <a:pPr algn="ctr">
              <a:lnSpc>
                <a:spcPts val="3119"/>
              </a:lnSpc>
            </a:pPr>
            <a:r>
              <a:rPr lang="en-US" sz="2599">
                <a:solidFill>
                  <a:srgbClr val="2E1042"/>
                </a:solidFill>
                <a:latin typeface="Anantason"/>
                <a:ea typeface="Anantason"/>
                <a:cs typeface="Anantason"/>
                <a:sym typeface="Anantason"/>
              </a:rPr>
              <a:t>The students, who are mostly taking standard lunch they’re scoring well in subject.</a:t>
            </a:r>
          </a:p>
          <a:p>
            <a:pPr algn="ctr">
              <a:lnSpc>
                <a:spcPts val="3119"/>
              </a:lnSpc>
            </a:pPr>
            <a:r>
              <a:rPr lang="en-US" sz="2599">
                <a:solidFill>
                  <a:srgbClr val="2E1042"/>
                </a:solidFill>
                <a:latin typeface="Anantason"/>
                <a:ea typeface="Anantason"/>
                <a:cs typeface="Anantason"/>
                <a:sym typeface="Anantason"/>
              </a:rPr>
              <a:t>The students whoes are taking free food they’re not scoring well in exams.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1122878" y="6096462"/>
            <a:ext cx="9144000" cy="91440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000000"/>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206541" y="-6890968"/>
            <a:ext cx="9144000" cy="91440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00000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AutoShape 8" id="8"/>
          <p:cNvSpPr/>
          <p:nvPr/>
        </p:nvSpPr>
        <p:spPr>
          <a:xfrm>
            <a:off x="3127232" y="4220677"/>
            <a:ext cx="6543911" cy="0"/>
          </a:xfrm>
          <a:prstGeom prst="line">
            <a:avLst/>
          </a:prstGeom>
          <a:ln cap="rnd" w="133350">
            <a:solidFill>
              <a:srgbClr val="FFAC67"/>
            </a:solidFill>
            <a:prstDash val="solid"/>
            <a:headEnd type="none" len="sm" w="sm"/>
            <a:tailEnd type="none" len="sm" w="sm"/>
          </a:ln>
        </p:spPr>
      </p:sp>
      <p:sp>
        <p:nvSpPr>
          <p:cNvPr name="TextBox 9" id="9"/>
          <p:cNvSpPr txBox="true"/>
          <p:nvPr/>
        </p:nvSpPr>
        <p:spPr>
          <a:xfrm rot="0">
            <a:off x="2150566" y="2877652"/>
            <a:ext cx="7520577" cy="1276350"/>
          </a:xfrm>
          <a:prstGeom prst="rect">
            <a:avLst/>
          </a:prstGeom>
        </p:spPr>
        <p:txBody>
          <a:bodyPr anchor="t" rtlCol="false" tIns="0" lIns="0" bIns="0" rIns="0">
            <a:spAutoFit/>
          </a:bodyPr>
          <a:lstStyle/>
          <a:p>
            <a:pPr algn="r">
              <a:lnSpc>
                <a:spcPts val="3300"/>
              </a:lnSpc>
            </a:pPr>
            <a:r>
              <a:rPr lang="en-US" sz="3000">
                <a:solidFill>
                  <a:srgbClr val="635CF4"/>
                </a:solidFill>
                <a:latin typeface="League Spartan"/>
                <a:ea typeface="League Spartan"/>
                <a:cs typeface="League Spartan"/>
                <a:sym typeface="League Spartan"/>
              </a:rPr>
              <a:t>5. EVALUATE THE EFFECTIVENESS OF TEST PREPARATION ACROSS DEMOGRAPHIC GROUPS.</a:t>
            </a:r>
          </a:p>
        </p:txBody>
      </p:sp>
      <p:sp>
        <p:nvSpPr>
          <p:cNvPr name="TextBox 10" id="10"/>
          <p:cNvSpPr txBox="true"/>
          <p:nvPr/>
        </p:nvSpPr>
        <p:spPr>
          <a:xfrm rot="0">
            <a:off x="1796243" y="4960537"/>
            <a:ext cx="7874900" cy="1638300"/>
          </a:xfrm>
          <a:prstGeom prst="rect">
            <a:avLst/>
          </a:prstGeom>
        </p:spPr>
        <p:txBody>
          <a:bodyPr anchor="t" rtlCol="false" tIns="0" lIns="0" bIns="0" rIns="0">
            <a:spAutoFit/>
          </a:bodyPr>
          <a:lstStyle/>
          <a:p>
            <a:pPr algn="ctr">
              <a:lnSpc>
                <a:spcPts val="3240"/>
              </a:lnSpc>
            </a:pPr>
            <a:r>
              <a:rPr lang="en-US" sz="2700">
                <a:solidFill>
                  <a:srgbClr val="2E1042"/>
                </a:solidFill>
                <a:latin typeface="Anantason"/>
                <a:ea typeface="Anantason"/>
                <a:cs typeface="Anantason"/>
                <a:sym typeface="Anantason"/>
              </a:rPr>
              <a:t>Average 65 to 67 students are not completed their preparation</a:t>
            </a:r>
          </a:p>
          <a:p>
            <a:pPr algn="ctr">
              <a:lnSpc>
                <a:spcPts val="3240"/>
              </a:lnSpc>
            </a:pPr>
            <a:r>
              <a:rPr lang="en-US" sz="2700">
                <a:solidFill>
                  <a:srgbClr val="2E1042"/>
                </a:solidFill>
                <a:latin typeface="Anantason"/>
                <a:ea typeface="Anantason"/>
                <a:cs typeface="Anantason"/>
                <a:sym typeface="Anantason"/>
              </a:rPr>
              <a:t>Average 70 to 75 students are completed their preparation.</a:t>
            </a:r>
          </a:p>
        </p:txBody>
      </p:sp>
      <p:grpSp>
        <p:nvGrpSpPr>
          <p:cNvPr name="Group 11" id="11"/>
          <p:cNvGrpSpPr/>
          <p:nvPr/>
        </p:nvGrpSpPr>
        <p:grpSpPr>
          <a:xfrm rot="0">
            <a:off x="1401459" y="1028700"/>
            <a:ext cx="749108" cy="74910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AC67"/>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11122878" y="2027773"/>
            <a:ext cx="5347721" cy="6231454"/>
          </a:xfrm>
          <a:custGeom>
            <a:avLst/>
            <a:gdLst/>
            <a:ahLst/>
            <a:cxnLst/>
            <a:rect r="r" b="b" t="t" l="l"/>
            <a:pathLst>
              <a:path h="6231454" w="5347721">
                <a:moveTo>
                  <a:pt x="0" y="0"/>
                </a:moveTo>
                <a:lnTo>
                  <a:pt x="5347721" y="0"/>
                </a:lnTo>
                <a:lnTo>
                  <a:pt x="5347721" y="6231454"/>
                </a:lnTo>
                <a:lnTo>
                  <a:pt x="0" y="62314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2504202">
            <a:off x="776622" y="8455193"/>
            <a:ext cx="951476" cy="951476"/>
          </a:xfrm>
          <a:custGeom>
            <a:avLst/>
            <a:gdLst/>
            <a:ahLst/>
            <a:cxnLst/>
            <a:rect r="r" b="b" t="t" l="l"/>
            <a:pathLst>
              <a:path h="951476" w="951476">
                <a:moveTo>
                  <a:pt x="0" y="0"/>
                </a:moveTo>
                <a:lnTo>
                  <a:pt x="951475" y="0"/>
                </a:lnTo>
                <a:lnTo>
                  <a:pt x="951475" y="951476"/>
                </a:lnTo>
                <a:lnTo>
                  <a:pt x="0" y="9514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6753675" y="1317166"/>
            <a:ext cx="1011250" cy="935866"/>
          </a:xfrm>
          <a:custGeom>
            <a:avLst/>
            <a:gdLst/>
            <a:ahLst/>
            <a:cxnLst/>
            <a:rect r="r" b="b" t="t" l="l"/>
            <a:pathLst>
              <a:path h="935866" w="1011250">
                <a:moveTo>
                  <a:pt x="0" y="0"/>
                </a:moveTo>
                <a:lnTo>
                  <a:pt x="1011250" y="0"/>
                </a:lnTo>
                <a:lnTo>
                  <a:pt x="1011250" y="935866"/>
                </a:lnTo>
                <a:lnTo>
                  <a:pt x="0" y="9358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4572000" y="-5234641"/>
            <a:ext cx="9144000" cy="91440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000000"/>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818144" y="6776693"/>
            <a:ext cx="9144000" cy="91440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00000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51448" y="3539965"/>
            <a:ext cx="477252" cy="47725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AC67"/>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6943099" y="6988647"/>
            <a:ext cx="632403" cy="63240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AC67"/>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5121447" y="1099642"/>
            <a:ext cx="8045107" cy="3539847"/>
          </a:xfrm>
          <a:custGeom>
            <a:avLst/>
            <a:gdLst/>
            <a:ahLst/>
            <a:cxnLst/>
            <a:rect r="r" b="b" t="t" l="l"/>
            <a:pathLst>
              <a:path h="3539847" w="8045107">
                <a:moveTo>
                  <a:pt x="0" y="0"/>
                </a:moveTo>
                <a:lnTo>
                  <a:pt x="8045106" y="0"/>
                </a:lnTo>
                <a:lnTo>
                  <a:pt x="8045106" y="3539847"/>
                </a:lnTo>
                <a:lnTo>
                  <a:pt x="0" y="35398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15" id="15"/>
          <p:cNvSpPr/>
          <p:nvPr/>
        </p:nvSpPr>
        <p:spPr>
          <a:xfrm>
            <a:off x="5709861" y="6148959"/>
            <a:ext cx="6543911" cy="0"/>
          </a:xfrm>
          <a:prstGeom prst="line">
            <a:avLst/>
          </a:prstGeom>
          <a:ln cap="rnd" w="133350">
            <a:solidFill>
              <a:srgbClr val="FFAC67"/>
            </a:solidFill>
            <a:prstDash val="solid"/>
            <a:headEnd type="none" len="sm" w="sm"/>
            <a:tailEnd type="none" len="sm" w="sm"/>
          </a:ln>
        </p:spPr>
      </p:sp>
      <p:sp>
        <p:nvSpPr>
          <p:cNvPr name="Freeform 16" id="16"/>
          <p:cNvSpPr/>
          <p:nvPr/>
        </p:nvSpPr>
        <p:spPr>
          <a:xfrm flipH="false" flipV="false" rot="0">
            <a:off x="551448" y="8098143"/>
            <a:ext cx="1011250" cy="935866"/>
          </a:xfrm>
          <a:custGeom>
            <a:avLst/>
            <a:gdLst/>
            <a:ahLst/>
            <a:cxnLst/>
            <a:rect r="r" b="b" t="t" l="l"/>
            <a:pathLst>
              <a:path h="935866" w="1011250">
                <a:moveTo>
                  <a:pt x="0" y="0"/>
                </a:moveTo>
                <a:lnTo>
                  <a:pt x="1011250" y="0"/>
                </a:lnTo>
                <a:lnTo>
                  <a:pt x="1011250" y="935865"/>
                </a:lnTo>
                <a:lnTo>
                  <a:pt x="0" y="9358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2546894">
            <a:off x="16894977" y="2061262"/>
            <a:ext cx="728646" cy="674329"/>
          </a:xfrm>
          <a:custGeom>
            <a:avLst/>
            <a:gdLst/>
            <a:ahLst/>
            <a:cxnLst/>
            <a:rect r="r" b="b" t="t" l="l"/>
            <a:pathLst>
              <a:path h="674329" w="728646">
                <a:moveTo>
                  <a:pt x="0" y="0"/>
                </a:moveTo>
                <a:lnTo>
                  <a:pt x="728646" y="0"/>
                </a:lnTo>
                <a:lnTo>
                  <a:pt x="728646" y="674329"/>
                </a:lnTo>
                <a:lnTo>
                  <a:pt x="0" y="6743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8" id="18"/>
          <p:cNvSpPr txBox="true"/>
          <p:nvPr/>
        </p:nvSpPr>
        <p:spPr>
          <a:xfrm rot="0">
            <a:off x="1042886" y="5555662"/>
            <a:ext cx="16202227" cy="355600"/>
          </a:xfrm>
          <a:prstGeom prst="rect">
            <a:avLst/>
          </a:prstGeom>
        </p:spPr>
        <p:txBody>
          <a:bodyPr anchor="t" rtlCol="false" tIns="0" lIns="0" bIns="0" rIns="0">
            <a:spAutoFit/>
          </a:bodyPr>
          <a:lstStyle/>
          <a:p>
            <a:pPr algn="ctr">
              <a:lnSpc>
                <a:spcPts val="2749"/>
              </a:lnSpc>
            </a:pPr>
            <a:r>
              <a:rPr lang="en-US" sz="2499">
                <a:solidFill>
                  <a:srgbClr val="635CF4"/>
                </a:solidFill>
                <a:latin typeface="League Spartan"/>
                <a:ea typeface="League Spartan"/>
                <a:cs typeface="League Spartan"/>
                <a:sym typeface="League Spartan"/>
              </a:rPr>
              <a:t>6. STUDY HOW PARENTAL MARITAL STATUS INFLUENCES STUDENT ACADEMIC PERFORMANCE.</a:t>
            </a:r>
          </a:p>
        </p:txBody>
      </p:sp>
      <p:sp>
        <p:nvSpPr>
          <p:cNvPr name="TextBox 19" id="19"/>
          <p:cNvSpPr txBox="true"/>
          <p:nvPr/>
        </p:nvSpPr>
        <p:spPr>
          <a:xfrm rot="0">
            <a:off x="3490780" y="6636055"/>
            <a:ext cx="10982073" cy="1228725"/>
          </a:xfrm>
          <a:prstGeom prst="rect">
            <a:avLst/>
          </a:prstGeom>
        </p:spPr>
        <p:txBody>
          <a:bodyPr anchor="t" rtlCol="false" tIns="0" lIns="0" bIns="0" rIns="0">
            <a:spAutoFit/>
          </a:bodyPr>
          <a:lstStyle/>
          <a:p>
            <a:pPr algn="ctr">
              <a:lnSpc>
                <a:spcPts val="3240"/>
              </a:lnSpc>
            </a:pPr>
            <a:r>
              <a:rPr lang="en-US" sz="2700">
                <a:solidFill>
                  <a:srgbClr val="2E1042"/>
                </a:solidFill>
                <a:latin typeface="Anantason"/>
                <a:ea typeface="Anantason"/>
                <a:cs typeface="Anantason"/>
                <a:sym typeface="Anantason"/>
              </a:rPr>
              <a:t>Married parent students are scoring higher academic performance as compared to other status.</a:t>
            </a:r>
          </a:p>
          <a:p>
            <a:pPr algn="ctr">
              <a:lnSpc>
                <a:spcPts val="3240"/>
              </a:lnSpc>
            </a:pPr>
            <a:r>
              <a:rPr lang="en-US" sz="2700">
                <a:solidFill>
                  <a:srgbClr val="2E1042"/>
                </a:solidFill>
                <a:latin typeface="Anantason"/>
                <a:ea typeface="Anantason"/>
                <a:cs typeface="Anantason"/>
                <a:sym typeface="Anantason"/>
              </a:rPr>
              <a:t>Widows status have the lowest academic performance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4702890">
            <a:off x="-4005038" y="-3912727"/>
            <a:ext cx="9144000" cy="91440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000000"/>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472348">
            <a:off x="14818144" y="6776693"/>
            <a:ext cx="9144000" cy="91440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00000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4702890">
            <a:off x="4689456" y="346084"/>
            <a:ext cx="749108" cy="749108"/>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AC67"/>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2472348">
            <a:off x="14709937" y="9468946"/>
            <a:ext cx="749108" cy="74910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AC67"/>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14" id="14"/>
          <p:cNvSpPr/>
          <p:nvPr/>
        </p:nvSpPr>
        <p:spPr>
          <a:xfrm>
            <a:off x="5966057" y="6090928"/>
            <a:ext cx="6543911" cy="0"/>
          </a:xfrm>
          <a:prstGeom prst="line">
            <a:avLst/>
          </a:prstGeom>
          <a:ln cap="rnd" w="133350">
            <a:solidFill>
              <a:srgbClr val="FFAC67"/>
            </a:solidFill>
            <a:prstDash val="solid"/>
            <a:headEnd type="none" len="sm" w="sm"/>
            <a:tailEnd type="none" len="sm" w="sm"/>
          </a:ln>
        </p:spPr>
      </p:sp>
      <p:sp>
        <p:nvSpPr>
          <p:cNvPr name="Freeform 15" id="15"/>
          <p:cNvSpPr/>
          <p:nvPr/>
        </p:nvSpPr>
        <p:spPr>
          <a:xfrm flipH="false" flipV="false" rot="-6281471">
            <a:off x="10585075" y="1218935"/>
            <a:ext cx="2432887" cy="632551"/>
          </a:xfrm>
          <a:custGeom>
            <a:avLst/>
            <a:gdLst/>
            <a:ahLst/>
            <a:cxnLst/>
            <a:rect r="r" b="b" t="t" l="l"/>
            <a:pathLst>
              <a:path h="632551" w="2432887">
                <a:moveTo>
                  <a:pt x="0" y="0"/>
                </a:moveTo>
                <a:lnTo>
                  <a:pt x="2432888" y="0"/>
                </a:lnTo>
                <a:lnTo>
                  <a:pt x="2432888" y="632550"/>
                </a:lnTo>
                <a:lnTo>
                  <a:pt x="0" y="6325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5150612">
            <a:off x="-167360" y="7661287"/>
            <a:ext cx="1830631" cy="2101977"/>
          </a:xfrm>
          <a:custGeom>
            <a:avLst/>
            <a:gdLst/>
            <a:ahLst/>
            <a:cxnLst/>
            <a:rect r="r" b="b" t="t" l="l"/>
            <a:pathLst>
              <a:path h="2101977" w="1830631">
                <a:moveTo>
                  <a:pt x="0" y="0"/>
                </a:moveTo>
                <a:lnTo>
                  <a:pt x="1830630" y="0"/>
                </a:lnTo>
                <a:lnTo>
                  <a:pt x="1830630" y="2101977"/>
                </a:lnTo>
                <a:lnTo>
                  <a:pt x="0" y="21019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8518478" y="720638"/>
            <a:ext cx="2551466" cy="3654444"/>
          </a:xfrm>
          <a:custGeom>
            <a:avLst/>
            <a:gdLst/>
            <a:ahLst/>
            <a:cxnLst/>
            <a:rect r="r" b="b" t="t" l="l"/>
            <a:pathLst>
              <a:path h="3654444" w="2551466">
                <a:moveTo>
                  <a:pt x="0" y="0"/>
                </a:moveTo>
                <a:lnTo>
                  <a:pt x="2551467" y="0"/>
                </a:lnTo>
                <a:lnTo>
                  <a:pt x="2551467" y="3654444"/>
                </a:lnTo>
                <a:lnTo>
                  <a:pt x="0" y="36544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1520190" y="5076140"/>
            <a:ext cx="15247620" cy="748665"/>
          </a:xfrm>
          <a:prstGeom prst="rect">
            <a:avLst/>
          </a:prstGeom>
        </p:spPr>
        <p:txBody>
          <a:bodyPr anchor="t" rtlCol="false" tIns="0" lIns="0" bIns="0" rIns="0">
            <a:spAutoFit/>
          </a:bodyPr>
          <a:lstStyle/>
          <a:p>
            <a:pPr algn="ctr">
              <a:lnSpc>
                <a:spcPts val="2969"/>
              </a:lnSpc>
            </a:pPr>
            <a:r>
              <a:rPr lang="en-US" sz="2699">
                <a:solidFill>
                  <a:srgbClr val="635CF4"/>
                </a:solidFill>
                <a:latin typeface="League Spartan"/>
                <a:ea typeface="League Spartan"/>
                <a:cs typeface="League Spartan"/>
                <a:sym typeface="League Spartan"/>
              </a:rPr>
              <a:t>7. DETERMINE IF THERE'S A SIGNIFICANT DIFFERENCE IN SCORES BETWEEN SPORT PARTICIPANTS AND NON-PARTICIPANTS.</a:t>
            </a:r>
          </a:p>
        </p:txBody>
      </p:sp>
      <p:sp>
        <p:nvSpPr>
          <p:cNvPr name="TextBox 19" id="19"/>
          <p:cNvSpPr txBox="true"/>
          <p:nvPr/>
        </p:nvSpPr>
        <p:spPr>
          <a:xfrm rot="0">
            <a:off x="3469856" y="6437263"/>
            <a:ext cx="11348287" cy="1228725"/>
          </a:xfrm>
          <a:prstGeom prst="rect">
            <a:avLst/>
          </a:prstGeom>
        </p:spPr>
        <p:txBody>
          <a:bodyPr anchor="t" rtlCol="false" tIns="0" lIns="0" bIns="0" rIns="0">
            <a:spAutoFit/>
          </a:bodyPr>
          <a:lstStyle/>
          <a:p>
            <a:pPr algn="ctr">
              <a:lnSpc>
                <a:spcPts val="3240"/>
              </a:lnSpc>
            </a:pPr>
            <a:r>
              <a:rPr lang="en-US" sz="2700">
                <a:solidFill>
                  <a:srgbClr val="2E1042"/>
                </a:solidFill>
                <a:latin typeface="Anantason"/>
                <a:ea typeface="Anantason"/>
                <a:cs typeface="Anantason"/>
                <a:sym typeface="Anantason"/>
              </a:rPr>
              <a:t>The students whoes joining sport sometimes. They’re scoring excellence in subjects.</a:t>
            </a:r>
          </a:p>
          <a:p>
            <a:pPr algn="ctr">
              <a:lnSpc>
                <a:spcPts val="3240"/>
              </a:lnSpc>
            </a:pPr>
            <a:r>
              <a:rPr lang="en-US" sz="2700">
                <a:solidFill>
                  <a:srgbClr val="2E1042"/>
                </a:solidFill>
                <a:latin typeface="Anantason"/>
                <a:ea typeface="Anantason"/>
                <a:cs typeface="Anantason"/>
                <a:sym typeface="Anantason"/>
              </a:rPr>
              <a:t>The students whoes are joining never they’re scoring very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DAGIxBidgtY</dc:identifier>
  <dcterms:modified xsi:type="dcterms:W3CDTF">2011-08-01T06:04:30Z</dcterms:modified>
  <cp:revision>1</cp:revision>
  <dc:title>Student</dc:title>
</cp:coreProperties>
</file>