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6" r:id="rId3"/>
    <p:sldId id="257" r:id="rId4"/>
    <p:sldId id="258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90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4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9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48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6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5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5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1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816B7-0F4D-FBB2-245F-941B24357C0E}"/>
              </a:ext>
            </a:extLst>
          </p:cNvPr>
          <p:cNvSpPr txBox="1"/>
          <p:nvPr/>
        </p:nvSpPr>
        <p:spPr>
          <a:xfrm>
            <a:off x="462115" y="806245"/>
            <a:ext cx="6159910" cy="313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7850"/>
              </a:lnSpc>
              <a:buNone/>
            </a:pPr>
            <a:r>
              <a:rPr lang="en-US" sz="6600" b="1" dirty="0">
                <a:latin typeface="Cambria" panose="02040503050406030204" pitchFamily="18" charset="0"/>
                <a:ea typeface="Cambria" panose="02040503050406030204" pitchFamily="18" charset="0"/>
              </a:rPr>
              <a:t>Salary Trend Analysis in Data Domain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9C8BE-A3BE-C1AE-3B12-4026F72A221B}"/>
              </a:ext>
            </a:extLst>
          </p:cNvPr>
          <p:cNvSpPr txBox="1"/>
          <p:nvPr/>
        </p:nvSpPr>
        <p:spPr>
          <a:xfrm>
            <a:off x="462115" y="3937872"/>
            <a:ext cx="4572000" cy="83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en-IN" sz="16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insightful Exploration of Salaries trends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IN" sz="16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in Data Domain 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40659-5793-94EA-1918-3FCC416360E7}"/>
              </a:ext>
            </a:extLst>
          </p:cNvPr>
          <p:cNvSpPr txBox="1"/>
          <p:nvPr/>
        </p:nvSpPr>
        <p:spPr>
          <a:xfrm>
            <a:off x="599768" y="5378245"/>
            <a:ext cx="495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By Moinuddin Rampure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72930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166288"/>
            <a:ext cx="8305329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Unbounded" pitchFamily="34" charset="-120"/>
              </a:rPr>
              <a:t>Problem Statement &amp; 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Unbounded" pitchFamily="34" charset="-120"/>
              </a:rPr>
            </a:b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Unbounded" pitchFamily="34" charset="-120"/>
              </a:rPr>
              <a:t>Objective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358" y="1795966"/>
            <a:ext cx="6711654" cy="4195481"/>
          </a:xfrm>
        </p:spPr>
        <p:txBody>
          <a:bodyPr>
            <a:normAutofit fontScale="92500" lnSpcReduction="20000"/>
          </a:bodyPr>
          <a:lstStyle/>
          <a:p>
            <a:r>
              <a:rPr sz="2400" b="1" dirty="0"/>
              <a:t>Problem Statement:</a:t>
            </a:r>
          </a:p>
          <a:p>
            <a:r>
              <a:rPr sz="2000" dirty="0"/>
              <a:t>It can be hard to understand salary trends in data science because of the different job roles, experience levels, and company sizes. There’s a need for clear information on how salaries vary in this field.</a:t>
            </a:r>
            <a:endParaRPr lang="en-US" sz="2000" dirty="0"/>
          </a:p>
          <a:p>
            <a:endParaRPr sz="2000" dirty="0"/>
          </a:p>
          <a:p>
            <a:r>
              <a:rPr sz="2400" b="1" dirty="0"/>
              <a:t>Objective:</a:t>
            </a:r>
          </a:p>
          <a:p>
            <a:r>
              <a:rPr sz="2000" dirty="0"/>
              <a:t>- To understand salary trends in data science and see how factors like job role, company size, experience, and work type (e.g., full-time or freelance) affect pay.</a:t>
            </a:r>
          </a:p>
          <a:p>
            <a:r>
              <a:rPr sz="2000" dirty="0"/>
              <a:t>- To provide useful tips for both employers and job seekers in data science.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800" b="1"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400" b="1" dirty="0"/>
              <a:t>Introduce the dashboard sections:</a:t>
            </a:r>
          </a:p>
          <a:p>
            <a:r>
              <a:rPr sz="2000" dirty="0"/>
              <a:t>- Company Size Distribution: Shows the percentage of small, medium, and large companies in the data.</a:t>
            </a:r>
          </a:p>
          <a:p>
            <a:r>
              <a:rPr sz="2000" dirty="0"/>
              <a:t>- Job Title vs. Average Salary: Compares average salaries for different data science roles.</a:t>
            </a:r>
          </a:p>
          <a:p>
            <a:r>
              <a:rPr sz="2000" dirty="0"/>
              <a:t>- Employee Count by Experience and Job Type: Shows the number of employees at each experience level and work type (e.g., full-time, freelance).</a:t>
            </a:r>
          </a:p>
          <a:p>
            <a:r>
              <a:rPr sz="2000" dirty="0"/>
              <a:t>- Average Salary by Experience Level: Shows how average salary changes with experience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590369"/>
            <a:ext cx="7055380" cy="1444908"/>
          </a:xfrm>
        </p:spPr>
        <p:txBody>
          <a:bodyPr/>
          <a:lstStyle/>
          <a:p>
            <a:pPr algn="ctr"/>
            <a:r>
              <a:rPr sz="4000" b="1" dirty="0"/>
              <a:t>Insights from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8" y="2172928"/>
            <a:ext cx="8863781" cy="454250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2000" b="1" dirty="0"/>
              <a:t>1. Company Size Distribution: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r>
              <a:rPr sz="2000" b="1" dirty="0"/>
              <a:t> </a:t>
            </a:r>
            <a:r>
              <a:rPr sz="1800" dirty="0"/>
              <a:t>Over half of the companies are large, with smaller portions being medium and small.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sz="2000" b="1" dirty="0"/>
              <a:t>Insight: </a:t>
            </a:r>
            <a:r>
              <a:rPr sz="1800" dirty="0"/>
              <a:t>Big companies may offer more job opportunities and possibly higher pay.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000" b="1" dirty="0"/>
              <a:t>2. Job Title vs. Average Salary: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r>
              <a:rPr sz="1800" dirty="0"/>
              <a:t>Senior roles, like Lead Data Scientist, pay more than entry-level jobs.</a:t>
            </a: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r>
              <a:rPr sz="2000" b="1" dirty="0"/>
              <a:t>Insight: </a:t>
            </a:r>
            <a:r>
              <a:rPr sz="1800" dirty="0"/>
              <a:t>Specializing in certain roles and gaining expertise can lead to higher pay.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30D751D-A83A-B49F-2286-9E4CFF029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4" y="900835"/>
            <a:ext cx="87310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Employee Count by Experience and Job Type: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"/>
              </a:rPr>
              <a:t>Full-time work is common, especially at higher experience levels.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"/>
              </a:rPr>
              <a:t>Insight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"/>
              </a:rPr>
              <a:t> More experienced professionals often have the choice to work freelance or on contracts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"/>
              </a:rPr>
              <a:t>4. Average Salary by Experience Level: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"/>
              </a:rPr>
              <a:t>Salaries increase a lot with experience, especially for experts.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"/>
              </a:rPr>
              <a:t>Insight: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"/>
              </a:rPr>
              <a:t>Gaining more experience boosts earning potential in data science.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9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23" y="197080"/>
            <a:ext cx="7055380" cy="913966"/>
          </a:xfrm>
        </p:spPr>
        <p:txBody>
          <a:bodyPr/>
          <a:lstStyle/>
          <a:p>
            <a:pPr algn="ctr"/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000" b="1" dirty="0"/>
              <a:t> For Job Seekers:</a:t>
            </a:r>
          </a:p>
          <a:p>
            <a:pPr>
              <a:buFont typeface="+mj-lt"/>
              <a:buAutoNum type="arabicPeriod"/>
            </a:pPr>
            <a:r>
              <a:rPr sz="1800" dirty="0"/>
              <a:t>Focus on Skills: Specialize in high-demand areas like machine learning, as they tend to pay more.</a:t>
            </a:r>
          </a:p>
          <a:p>
            <a:pPr>
              <a:buFont typeface="+mj-lt"/>
              <a:buAutoNum type="arabicPeriod"/>
            </a:pPr>
            <a:r>
              <a:rPr sz="1800" dirty="0"/>
              <a:t>Consider Big Companies: Large companies often pay better and provide more career growth.</a:t>
            </a:r>
          </a:p>
          <a:p>
            <a:pPr>
              <a:buFont typeface="+mj-lt"/>
              <a:buAutoNum type="arabicPeriod"/>
            </a:pPr>
            <a:r>
              <a:rPr sz="1800" dirty="0"/>
              <a:t> Flexible Work Options: With experience, consider contract or freelance roles for higher pay and flexibility.</a:t>
            </a:r>
            <a:endParaRPr lang="en-US" sz="1800" dirty="0"/>
          </a:p>
          <a:p>
            <a:pPr>
              <a:buFont typeface="+mj-lt"/>
              <a:buAutoNum type="arabicPeriod"/>
            </a:pPr>
            <a:endParaRPr sz="1800" dirty="0"/>
          </a:p>
          <a:p>
            <a:pPr marL="0" indent="0">
              <a:buNone/>
            </a:pPr>
            <a:r>
              <a:rPr sz="1800" dirty="0"/>
              <a:t> </a:t>
            </a:r>
            <a:r>
              <a:rPr sz="2000" b="1" dirty="0"/>
              <a:t>For Employers:</a:t>
            </a:r>
          </a:p>
          <a:p>
            <a:pPr>
              <a:buFont typeface="+mj-lt"/>
              <a:buAutoNum type="arabicPeriod"/>
            </a:pPr>
            <a:r>
              <a:rPr sz="1800" dirty="0"/>
              <a:t>Competitive Pay for Experts: Offer good salaries for specialized roles to attract skilled people.</a:t>
            </a:r>
          </a:p>
          <a:p>
            <a:pPr>
              <a:buFont typeface="+mj-lt"/>
              <a:buAutoNum type="arabicPeriod"/>
            </a:pPr>
            <a:r>
              <a:rPr sz="1800" dirty="0"/>
              <a:t>Career Development: Provide opportunities for employees to move from entry to senior levels to keep them motivated.</a:t>
            </a:r>
          </a:p>
          <a:p>
            <a:pPr>
              <a:buFont typeface="+mj-lt"/>
              <a:buAutoNum type="arabicPeriod"/>
            </a:pPr>
            <a:r>
              <a:rPr sz="1800" dirty="0"/>
              <a:t>Flexible Work Options: Offer contract or freelance options to attract experienced professionals.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In data science, experience level, role specialization, and company size all impact salary.</a:t>
            </a:r>
          </a:p>
          <a:p>
            <a:endParaRPr sz="2000" dirty="0"/>
          </a:p>
          <a:p>
            <a:r>
              <a:rPr sz="2000" dirty="0"/>
              <a:t>Larger companies offer more jobs and potentially better pay, while experienced people have more flexibility to work freelance or on contracts.</a:t>
            </a:r>
          </a:p>
          <a:p>
            <a:r>
              <a:rPr sz="2000" dirty="0"/>
              <a:t>Final Thought: Knowing these trends can help both job seekers and employers set realistic expectations for roles, experience levels, and pay.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30D41-797C-8CDE-BF39-8B641E887930}"/>
              </a:ext>
            </a:extLst>
          </p:cNvPr>
          <p:cNvSpPr txBox="1"/>
          <p:nvPr/>
        </p:nvSpPr>
        <p:spPr>
          <a:xfrm>
            <a:off x="2369574" y="2615381"/>
            <a:ext cx="456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entury Gothic (Headings"/>
              </a:rPr>
              <a:t>Thankyou</a:t>
            </a:r>
            <a:r>
              <a:rPr lang="en-US" sz="5400" b="1" dirty="0"/>
              <a:t> 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85426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535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Cambria</vt:lpstr>
      <vt:lpstr>Century Gothic</vt:lpstr>
      <vt:lpstr>Century Gothic (Headings</vt:lpstr>
      <vt:lpstr>Wingdings</vt:lpstr>
      <vt:lpstr>Wingdings 3</vt:lpstr>
      <vt:lpstr>Ion</vt:lpstr>
      <vt:lpstr>PowerPoint Presentation</vt:lpstr>
      <vt:lpstr>Problem Statement &amp;  Objective </vt:lpstr>
      <vt:lpstr>Dashboard Overview</vt:lpstr>
      <vt:lpstr>Insights from the Dashboard</vt:lpstr>
      <vt:lpstr>PowerPoint Presentation</vt:lpstr>
      <vt:lpstr>Recommendations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Moinuddin Rampure</dc:creator>
  <cp:keywords/>
  <dc:description>generated using python-pptx</dc:description>
  <cp:lastModifiedBy>Moinuddin Rampure</cp:lastModifiedBy>
  <cp:revision>3</cp:revision>
  <dcterms:created xsi:type="dcterms:W3CDTF">2013-01-27T09:14:16Z</dcterms:created>
  <dcterms:modified xsi:type="dcterms:W3CDTF">2024-10-29T07:55:53Z</dcterms:modified>
  <cp:category/>
</cp:coreProperties>
</file>