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1"/>
  </p:sldMasterIdLst>
  <p:notesMasterIdLst>
    <p:notesMasterId r:id="rId11"/>
  </p:notesMasterIdLst>
  <p:sldIdLst>
    <p:sldId id="256" r:id="rId2"/>
    <p:sldId id="257" r:id="rId3"/>
    <p:sldId id="265" r:id="rId4"/>
    <p:sldId id="266" r:id="rId5"/>
    <p:sldId id="267" r:id="rId6"/>
    <p:sldId id="268" r:id="rId7"/>
    <p:sldId id="269" r:id="rId8"/>
    <p:sldId id="270" r:id="rId9"/>
    <p:sldId id="271" r:id="rId10"/>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79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15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410301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3667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42347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9096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31670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53234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7040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85946" y="1737361"/>
            <a:ext cx="10590790" cy="3995497"/>
          </a:xfrm>
        </p:spPr>
        <p:txBody>
          <a:bodyPr anchor="b"/>
          <a:lstStyle>
            <a:lvl1pPr>
              <a:defRPr sz="8640"/>
            </a:lvl1pPr>
          </a:lstStyle>
          <a:p>
            <a:r>
              <a:rPr lang="en-US"/>
              <a:t>Click to edit Master title style</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accent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23857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8" y="5760704"/>
            <a:ext cx="10590788"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6" y="822960"/>
            <a:ext cx="10590790"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7" y="6440790"/>
            <a:ext cx="10590787"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10/29/2024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3870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10590791" cy="2377440"/>
          </a:xfrm>
        </p:spPr>
        <p:txBody>
          <a:bodyPr/>
          <a:lstStyle>
            <a:lvl1pPr>
              <a:defRPr sz="5760"/>
            </a:lvl1pPr>
          </a:lstStyle>
          <a:p>
            <a:r>
              <a:rPr lang="en-US"/>
              <a:t>Click to edit Master title style</a:t>
            </a:r>
            <a:endParaRPr lang="en-US" dirty="0"/>
          </a:p>
        </p:txBody>
      </p:sp>
      <p:sp>
        <p:nvSpPr>
          <p:cNvPr id="8" name="Text Placeholder 3"/>
          <p:cNvSpPr>
            <a:spLocks noGrp="1"/>
          </p:cNvSpPr>
          <p:nvPr>
            <p:ph type="body" sz="half" idx="2"/>
          </p:nvPr>
        </p:nvSpPr>
        <p:spPr>
          <a:xfrm>
            <a:off x="1385945" y="4389120"/>
            <a:ext cx="10590791" cy="283464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3140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762" y="1737360"/>
            <a:ext cx="9599178" cy="2788049"/>
          </a:xfrm>
        </p:spPr>
        <p:txBody>
          <a:bodyPr/>
          <a:lstStyle>
            <a:lvl1pPr>
              <a:defRPr sz="5760"/>
            </a:lvl1pPr>
          </a:lstStyle>
          <a:p>
            <a:r>
              <a:rPr lang="en-US"/>
              <a:t>Click to edit Master title style</a:t>
            </a:r>
            <a:endParaRPr lang="en-US" dirty="0"/>
          </a:p>
        </p:txBody>
      </p:sp>
      <p:sp>
        <p:nvSpPr>
          <p:cNvPr id="14" name="Text Placeholder 3"/>
          <p:cNvSpPr>
            <a:spLocks noGrp="1"/>
          </p:cNvSpPr>
          <p:nvPr>
            <p:ph type="body" sz="half" idx="13"/>
          </p:nvPr>
        </p:nvSpPr>
        <p:spPr>
          <a:xfrm>
            <a:off x="2316481" y="4525409"/>
            <a:ext cx="8735579" cy="410609"/>
          </a:xfrm>
        </p:spPr>
        <p:txBody>
          <a:bodyPr anchor="t">
            <a:normAutofit/>
          </a:bodyPr>
          <a:lstStyle>
            <a:lvl1pPr marL="0" indent="0">
              <a:buNone/>
              <a:defRPr lang="en-US" sz="1680" b="0" i="0" kern="1200" cap="small" dirty="0">
                <a:solidFill>
                  <a:schemeClr val="accent1"/>
                </a:solidFill>
                <a:latin typeface="+mj-lt"/>
                <a:ea typeface="+mj-ea"/>
                <a:cs typeface="+mj-cs"/>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1077954" y="1165504"/>
            <a:ext cx="962294" cy="2345257"/>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4640" dirty="0"/>
              <a:t>“</a:t>
            </a:r>
          </a:p>
        </p:txBody>
      </p:sp>
      <p:sp>
        <p:nvSpPr>
          <p:cNvPr id="13" name="TextBox 12"/>
          <p:cNvSpPr txBox="1"/>
          <p:nvPr/>
        </p:nvSpPr>
        <p:spPr>
          <a:xfrm>
            <a:off x="11196588" y="3136545"/>
            <a:ext cx="962294" cy="2345257"/>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4640" dirty="0"/>
              <a:t>”</a:t>
            </a:r>
          </a:p>
        </p:txBody>
      </p:sp>
    </p:spTree>
    <p:extLst>
      <p:ext uri="{BB962C8B-B14F-4D97-AF65-F5344CB8AC3E}">
        <p14:creationId xmlns:p14="http://schemas.microsoft.com/office/powerpoint/2010/main" val="35108489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85945" y="3749041"/>
            <a:ext cx="10590792" cy="198381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5732857"/>
            <a:ext cx="10590791" cy="1032480"/>
          </a:xfrm>
        </p:spPr>
        <p:txBody>
          <a:bodyPr anchor="t"/>
          <a:lstStyle>
            <a:lvl1pPr marL="0" indent="0" algn="l">
              <a:buNone/>
              <a:defRPr sz="2400" cap="none">
                <a:solidFill>
                  <a:schemeClr val="accent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87687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59537" y="2377440"/>
            <a:ext cx="3536239"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782956" y="32004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0392" y="2377440"/>
            <a:ext cx="3523489"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4647727" y="32004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2377440"/>
            <a:ext cx="3518536"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8549640" y="32004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4471370" y="2560320"/>
            <a:ext cx="0" cy="475488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10/29/2024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2220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82956" y="5101139"/>
            <a:ext cx="3528060"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9" name="Picture Placeholder 2"/>
          <p:cNvSpPr>
            <a:spLocks noGrp="1" noChangeAspect="1"/>
          </p:cNvSpPr>
          <p:nvPr>
            <p:ph type="pic" idx="15"/>
          </p:nvPr>
        </p:nvSpPr>
        <p:spPr>
          <a:xfrm>
            <a:off x="782956" y="2651760"/>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782956" y="5792654"/>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7251" y="5101139"/>
            <a:ext cx="3516630"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0" name="Picture Placeholder 2"/>
          <p:cNvSpPr>
            <a:spLocks noGrp="1" noChangeAspect="1"/>
          </p:cNvSpPr>
          <p:nvPr>
            <p:ph type="pic" idx="21"/>
          </p:nvPr>
        </p:nvSpPr>
        <p:spPr>
          <a:xfrm>
            <a:off x="4667249" y="2651760"/>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4665627" y="5792653"/>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5101139"/>
            <a:ext cx="3518536"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1" name="Picture Placeholder 2"/>
          <p:cNvSpPr>
            <a:spLocks noGrp="1" noChangeAspect="1"/>
          </p:cNvSpPr>
          <p:nvPr>
            <p:ph type="pic" idx="22"/>
          </p:nvPr>
        </p:nvSpPr>
        <p:spPr>
          <a:xfrm>
            <a:off x="8549639" y="2651760"/>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8549491" y="5792650"/>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4471370" y="2560320"/>
            <a:ext cx="0" cy="475488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E451C3-0FF4-47C4-B829-773ADF60F88C}" type="datetimeFigureOut">
              <a:rPr lang="en-US" smtClean="0"/>
              <a:t>10/29/2024</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16472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0644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5055" y="516256"/>
            <a:ext cx="2103121" cy="699135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782956" y="1064897"/>
            <a:ext cx="8907779" cy="64427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18735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6678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05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96603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85948" y="3434080"/>
            <a:ext cx="10590788" cy="229877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6" y="5732857"/>
            <a:ext cx="10590790" cy="1032480"/>
          </a:xfrm>
        </p:spPr>
        <p:txBody>
          <a:bodyPr anchor="t"/>
          <a:lstStyle>
            <a:lvl1pPr marL="0" indent="0" algn="l">
              <a:buNone/>
              <a:defRPr sz="2400" cap="all">
                <a:solidFill>
                  <a:schemeClr val="accent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10/29/2024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16486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3975" y="2472690"/>
            <a:ext cx="5275607" cy="503491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5392" y="2467311"/>
            <a:ext cx="5275609" cy="5040294"/>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10/29/2024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57212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3975" y="2286000"/>
            <a:ext cx="5275606"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2397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5395" y="2286000"/>
            <a:ext cx="5275607"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78539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10/29/2024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2592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10/29/2024</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6086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10/29/2024</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98453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4081277" cy="173736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5741540" y="1737360"/>
            <a:ext cx="6235196" cy="5486400"/>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945" y="3755137"/>
            <a:ext cx="4081276" cy="3474719"/>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10/29/2024</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67141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4689" y="2225030"/>
            <a:ext cx="6111487" cy="188977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39455" y="1371600"/>
            <a:ext cx="3840480"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4389120"/>
            <a:ext cx="6101975" cy="1645920"/>
          </a:xfrm>
        </p:spPr>
        <p:txBody>
          <a:bodyP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10/29/2024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57749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3203623"/>
            <a:ext cx="4844414" cy="5025978"/>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3470817"/>
            <a:ext cx="1826894" cy="2838544"/>
          </a:xfrm>
          <a:prstGeom prst="rect">
            <a:avLst/>
          </a:prstGeom>
        </p:spPr>
      </p:pic>
      <p:sp>
        <p:nvSpPr>
          <p:cNvPr id="16" name="Oval 15"/>
          <p:cNvSpPr/>
          <p:nvPr/>
        </p:nvSpPr>
        <p:spPr>
          <a:xfrm>
            <a:off x="10330814" y="2011680"/>
            <a:ext cx="3383280" cy="338328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9599295" y="1"/>
            <a:ext cx="1924064" cy="1369688"/>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10330814" y="7315200"/>
            <a:ext cx="1192481" cy="914400"/>
          </a:xfrm>
          <a:prstGeom prst="rect">
            <a:avLst/>
          </a:prstGeom>
        </p:spPr>
      </p:pic>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75334" y="543262"/>
            <a:ext cx="11285668" cy="168063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323975" y="2463502"/>
            <a:ext cx="10735849" cy="5034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2186767" y="2148842"/>
            <a:ext cx="1188719" cy="365759"/>
          </a:xfrm>
          <a:prstGeom prst="rect">
            <a:avLst/>
          </a:prstGeom>
        </p:spPr>
        <p:txBody>
          <a:bodyPr vert="horz" lIns="91440" tIns="45720" rIns="91440" bIns="45720" rtlCol="0" anchor="t"/>
          <a:lstStyle>
            <a:lvl1pPr algn="l">
              <a:defRPr sz="1320" b="0" i="0">
                <a:solidFill>
                  <a:schemeClr val="tx1">
                    <a:tint val="75000"/>
                    <a:alpha val="60000"/>
                  </a:schemeClr>
                </a:solidFill>
              </a:defRPr>
            </a:lvl1pPr>
          </a:lstStyle>
          <a:p>
            <a:fld id="{2BE451C3-0FF4-47C4-B829-773ADF60F88C}" type="datetimeFigureOut">
              <a:rPr lang="en-US" smtClean="0"/>
              <a:t>10/29/2024</a:t>
            </a:fld>
            <a:endParaRPr lang="en-US" dirty="0"/>
          </a:p>
        </p:txBody>
      </p:sp>
      <p:sp>
        <p:nvSpPr>
          <p:cNvPr id="5" name="Footer Placeholder 4"/>
          <p:cNvSpPr>
            <a:spLocks noGrp="1"/>
          </p:cNvSpPr>
          <p:nvPr>
            <p:ph type="ftr" sz="quarter" idx="3"/>
          </p:nvPr>
        </p:nvSpPr>
        <p:spPr>
          <a:xfrm rot="5400000">
            <a:off x="10741888" y="3870357"/>
            <a:ext cx="4631754" cy="365761"/>
          </a:xfrm>
          <a:prstGeom prst="rect">
            <a:avLst/>
          </a:prstGeom>
        </p:spPr>
        <p:txBody>
          <a:bodyPr vert="horz" lIns="91440" tIns="45720" rIns="91440" bIns="45720" rtlCol="0" anchor="b"/>
          <a:lstStyle>
            <a:lvl1pPr algn="l">
              <a:defRPr sz="132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2423049" y="354876"/>
            <a:ext cx="1005839" cy="921224"/>
          </a:xfrm>
          <a:prstGeom prst="rect">
            <a:avLst/>
          </a:prstGeom>
        </p:spPr>
        <p:txBody>
          <a:bodyPr vert="horz" lIns="91440" tIns="45720" rIns="91440" bIns="45720" rtlCol="0" anchor="b"/>
          <a:lstStyle>
            <a:lvl1pPr algn="ctr">
              <a:defRPr sz="336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49738"/>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 id="2147483830" r:id="rId18"/>
    <p:sldLayoutId id="2147483831" r:id="rId19"/>
  </p:sldLayoutIdLst>
  <p:hf sldNum="0" hdr="0" ftr="0" dt="0"/>
  <p:txStyles>
    <p:titleStyle>
      <a:lvl1pPr algn="l" defTabSz="548640" rtl="0" eaLnBrk="1" latinLnBrk="0" hangingPunct="1">
        <a:spcBef>
          <a:spcPct val="0"/>
        </a:spcBef>
        <a:buNone/>
        <a:defRPr sz="50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2160" b="0" i="0" kern="1200">
          <a:solidFill>
            <a:schemeClr val="tx1"/>
          </a:solidFill>
          <a:latin typeface="+mj-lt"/>
          <a:ea typeface="+mj-ea"/>
          <a:cs typeface="+mj-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920" b="0" i="0" kern="1200">
          <a:solidFill>
            <a:schemeClr val="tx1"/>
          </a:solidFill>
          <a:latin typeface="+mj-lt"/>
          <a:ea typeface="+mj-ea"/>
          <a:cs typeface="+mj-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solidFill>
          <a:latin typeface="+mj-lt"/>
          <a:ea typeface="+mj-ea"/>
          <a:cs typeface="+mj-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p:spPr>
      </p:pic>
      <p:sp>
        <p:nvSpPr>
          <p:cNvPr id="3" name="Text 0"/>
          <p:cNvSpPr/>
          <p:nvPr/>
        </p:nvSpPr>
        <p:spPr>
          <a:xfrm>
            <a:off x="864037" y="1175742"/>
            <a:ext cx="7415927" cy="4008120"/>
          </a:xfrm>
          <a:prstGeom prst="rect">
            <a:avLst/>
          </a:prstGeom>
          <a:noFill/>
          <a:ln/>
        </p:spPr>
        <p:txBody>
          <a:bodyPr wrap="square" lIns="0" tIns="0" rIns="0" bIns="0" rtlCol="0" anchor="t"/>
          <a:lstStyle/>
          <a:p>
            <a:pPr marL="0" indent="0">
              <a:lnSpc>
                <a:spcPts val="7850"/>
              </a:lnSpc>
              <a:buNone/>
            </a:pPr>
            <a:r>
              <a:rPr lang="en-US" sz="6300" kern="0" spc="-126" dirty="0">
                <a:solidFill>
                  <a:schemeClr val="bg1"/>
                </a:solidFill>
                <a:latin typeface="Source Serif Pro" pitchFamily="34" charset="0"/>
                <a:ea typeface="Source Serif Pro" pitchFamily="34" charset="-122"/>
                <a:cs typeface="Source Serif Pro" pitchFamily="34" charset="-120"/>
              </a:rPr>
              <a:t>Anomaly Detection in Credit Card Transactions Using Power BI</a:t>
            </a:r>
            <a:endParaRPr lang="en-US" sz="6300" dirty="0">
              <a:solidFill>
                <a:schemeClr val="bg1"/>
              </a:solidFill>
            </a:endParaRPr>
          </a:p>
        </p:txBody>
      </p:sp>
      <p:sp>
        <p:nvSpPr>
          <p:cNvPr id="4" name="Text 1"/>
          <p:cNvSpPr/>
          <p:nvPr/>
        </p:nvSpPr>
        <p:spPr>
          <a:xfrm>
            <a:off x="864037" y="5554147"/>
            <a:ext cx="7415927" cy="790099"/>
          </a:xfrm>
          <a:prstGeom prst="rect">
            <a:avLst/>
          </a:prstGeom>
          <a:noFill/>
          <a:ln/>
        </p:spPr>
        <p:txBody>
          <a:bodyPr wrap="square" lIns="0" tIns="0" rIns="0" bIns="0" rtlCol="0" anchor="t"/>
          <a:lstStyle/>
          <a:p>
            <a:pPr marL="0" indent="0">
              <a:lnSpc>
                <a:spcPts val="3100"/>
              </a:lnSpc>
              <a:buNone/>
            </a:pPr>
            <a:r>
              <a:rPr lang="en-US" sz="1900" b="1" kern="0" spc="-39" dirty="0">
                <a:solidFill>
                  <a:srgbClr val="272525"/>
                </a:solidFill>
                <a:latin typeface="Source Sans Pro" pitchFamily="34" charset="0"/>
                <a:ea typeface="Source Sans Pro" pitchFamily="34" charset="-122"/>
                <a:cs typeface="Source Sans Pro" pitchFamily="34" charset="-120"/>
              </a:rPr>
              <a:t>This presentation outlines a project focused on Fraudulent detection in credit card transactions using Power BI.</a:t>
            </a:r>
            <a:endParaRPr lang="en-US" sz="1900" b="1" dirty="0"/>
          </a:p>
        </p:txBody>
      </p:sp>
      <p:sp>
        <p:nvSpPr>
          <p:cNvPr id="7" name="Text 3"/>
          <p:cNvSpPr/>
          <p:nvPr/>
        </p:nvSpPr>
        <p:spPr>
          <a:xfrm>
            <a:off x="864037" y="6638984"/>
            <a:ext cx="2266831" cy="431959"/>
          </a:xfrm>
          <a:prstGeom prst="rect">
            <a:avLst/>
          </a:prstGeom>
          <a:noFill/>
          <a:ln/>
        </p:spPr>
        <p:txBody>
          <a:bodyPr wrap="none" lIns="0" tIns="0" rIns="0" bIns="0" rtlCol="0" anchor="t"/>
          <a:lstStyle/>
          <a:p>
            <a:pPr marL="0" indent="0" algn="l">
              <a:lnSpc>
                <a:spcPts val="3400"/>
              </a:lnSpc>
              <a:buNone/>
            </a:pPr>
            <a:endParaRPr lang="en-US" sz="2400" b="1" dirty="0"/>
          </a:p>
        </p:txBody>
      </p:sp>
      <p:sp>
        <p:nvSpPr>
          <p:cNvPr id="5" name="TextBox 4">
            <a:extLst>
              <a:ext uri="{FF2B5EF4-FFF2-40B4-BE49-F238E27FC236}">
                <a16:creationId xmlns:a16="http://schemas.microsoft.com/office/drawing/2014/main" id="{1127F9E0-9E92-DCF8-34C4-39FF42B26401}"/>
              </a:ext>
            </a:extLst>
          </p:cNvPr>
          <p:cNvSpPr txBox="1"/>
          <p:nvPr/>
        </p:nvSpPr>
        <p:spPr>
          <a:xfrm>
            <a:off x="947854" y="6768790"/>
            <a:ext cx="8497229" cy="646331"/>
          </a:xfrm>
          <a:prstGeom prst="rect">
            <a:avLst/>
          </a:prstGeom>
          <a:noFill/>
        </p:spPr>
        <p:txBody>
          <a:bodyPr wrap="square" rtlCol="0">
            <a:spAutoFit/>
          </a:bodyPr>
          <a:lstStyle/>
          <a:p>
            <a:r>
              <a:rPr lang="en-US" sz="3600" b="1" dirty="0">
                <a:solidFill>
                  <a:schemeClr val="bg1"/>
                </a:solidFill>
              </a:rPr>
              <a:t>Moinuddin Rampure</a:t>
            </a:r>
            <a:endParaRPr lang="en-IN" sz="36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859631"/>
            <a:ext cx="8458383" cy="969169"/>
          </a:xfrm>
          <a:prstGeom prst="rect">
            <a:avLst/>
          </a:prstGeom>
          <a:noFill/>
          <a:ln/>
        </p:spPr>
        <p:txBody>
          <a:bodyPr wrap="square" lIns="0" tIns="0" rIns="0" bIns="0" rtlCol="0" anchor="t"/>
          <a:lstStyle/>
          <a:p>
            <a:pPr marL="0" indent="0">
              <a:lnSpc>
                <a:spcPts val="5700"/>
              </a:lnSpc>
              <a:buNone/>
            </a:pPr>
            <a:r>
              <a:rPr lang="en-US" sz="4550" kern="0" spc="-91" dirty="0">
                <a:solidFill>
                  <a:schemeClr val="bg1"/>
                </a:solidFill>
                <a:latin typeface="Source Serif Pro" pitchFamily="34" charset="0"/>
                <a:ea typeface="Source Serif Pro" pitchFamily="34" charset="-122"/>
                <a:cs typeface="Source Serif Pro" pitchFamily="34" charset="-120"/>
              </a:rPr>
              <a:t>Problem Statement &amp; Objective</a:t>
            </a:r>
            <a:endParaRPr lang="en-US" sz="4550" dirty="0">
              <a:solidFill>
                <a:schemeClr val="bg1"/>
              </a:solidFill>
            </a:endParaRPr>
          </a:p>
        </p:txBody>
      </p:sp>
      <p:sp>
        <p:nvSpPr>
          <p:cNvPr id="5" name="Text 2"/>
          <p:cNvSpPr/>
          <p:nvPr/>
        </p:nvSpPr>
        <p:spPr>
          <a:xfrm>
            <a:off x="1126093" y="2405214"/>
            <a:ext cx="2904530" cy="363141"/>
          </a:xfrm>
          <a:prstGeom prst="rect">
            <a:avLst/>
          </a:prstGeom>
          <a:noFill/>
          <a:ln/>
        </p:spPr>
        <p:txBody>
          <a:bodyPr wrap="none" lIns="0" tIns="0" rIns="0" bIns="0" rtlCol="0" anchor="t"/>
          <a:lstStyle/>
          <a:p>
            <a:pPr marL="0" indent="0">
              <a:lnSpc>
                <a:spcPts val="2850"/>
              </a:lnSpc>
              <a:buNone/>
            </a:pPr>
            <a:r>
              <a:rPr lang="en-US" sz="2400" kern="0" spc="-46" dirty="0">
                <a:solidFill>
                  <a:srgbClr val="272525"/>
                </a:solidFill>
                <a:latin typeface="Source Serif Pro" pitchFamily="34" charset="0"/>
                <a:ea typeface="Source Serif Pro" pitchFamily="34" charset="-122"/>
                <a:cs typeface="Source Serif Pro" pitchFamily="34" charset="-120"/>
              </a:rPr>
              <a:t>Problem Statement :</a:t>
            </a:r>
            <a:endParaRPr lang="en-US" sz="2400" dirty="0"/>
          </a:p>
        </p:txBody>
      </p:sp>
      <p:sp>
        <p:nvSpPr>
          <p:cNvPr id="6" name="Text 3"/>
          <p:cNvSpPr/>
          <p:nvPr/>
        </p:nvSpPr>
        <p:spPr>
          <a:xfrm>
            <a:off x="1126092" y="3013682"/>
            <a:ext cx="9891312" cy="1185148"/>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kern="0" spc="-46" dirty="0">
                <a:solidFill>
                  <a:srgbClr val="272525"/>
                </a:solidFill>
                <a:latin typeface="Source Serif Pro" pitchFamily="34" charset="0"/>
                <a:ea typeface="Source Serif Pro" pitchFamily="34" charset="-122"/>
              </a:rPr>
              <a:t>Anomaly detection in credit card transactions is crucial for identifying fraudulent activities. Fraudulent transactions can lead to significant financial losses for both the customer as well as the Institutions, and early detection is necessary to prevent them as fraudulent transactions can damage customer trust and financial stability for companies.</a:t>
            </a:r>
          </a:p>
        </p:txBody>
      </p:sp>
      <p:sp>
        <p:nvSpPr>
          <p:cNvPr id="8" name="Text 5"/>
          <p:cNvSpPr/>
          <p:nvPr/>
        </p:nvSpPr>
        <p:spPr>
          <a:xfrm>
            <a:off x="1126093" y="4811498"/>
            <a:ext cx="2904530" cy="363141"/>
          </a:xfrm>
          <a:prstGeom prst="rect">
            <a:avLst/>
          </a:prstGeom>
          <a:noFill/>
          <a:ln/>
        </p:spPr>
        <p:txBody>
          <a:bodyPr wrap="none" lIns="0" tIns="0" rIns="0" bIns="0" rtlCol="0" anchor="t"/>
          <a:lstStyle/>
          <a:p>
            <a:pPr marL="0" indent="0">
              <a:lnSpc>
                <a:spcPts val="2850"/>
              </a:lnSpc>
              <a:buNone/>
            </a:pPr>
            <a:r>
              <a:rPr lang="en-US" sz="2400" kern="0" spc="-46" dirty="0">
                <a:solidFill>
                  <a:srgbClr val="272525"/>
                </a:solidFill>
                <a:latin typeface="Source Serif Pro" pitchFamily="34" charset="0"/>
                <a:ea typeface="Source Serif Pro" pitchFamily="34" charset="-122"/>
                <a:cs typeface="Source Serif Pro" pitchFamily="34" charset="-120"/>
              </a:rPr>
              <a:t>Objective :</a:t>
            </a:r>
            <a:endParaRPr lang="en-US" sz="2400" dirty="0"/>
          </a:p>
        </p:txBody>
      </p:sp>
      <p:sp>
        <p:nvSpPr>
          <p:cNvPr id="9" name="Text 6"/>
          <p:cNvSpPr/>
          <p:nvPr/>
        </p:nvSpPr>
        <p:spPr>
          <a:xfrm>
            <a:off x="1126092" y="5383712"/>
            <a:ext cx="9757497" cy="1185148"/>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kern="0" spc="-46" dirty="0">
                <a:solidFill>
                  <a:srgbClr val="272525"/>
                </a:solidFill>
                <a:latin typeface="Source Serif Pro" pitchFamily="34" charset="0"/>
                <a:ea typeface="Source Serif Pro" pitchFamily="34" charset="-122"/>
              </a:rPr>
              <a:t>The main goal of this project is to create a Power BI dashboard that detects anomalies in credit card transactions and highlights potential fraudulent activities, helping to uncover unusual patterns or fraud in real-time.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607149"/>
            <a:ext cx="7415927" cy="779598"/>
          </a:xfrm>
          <a:prstGeom prst="rect">
            <a:avLst/>
          </a:prstGeom>
          <a:noFill/>
          <a:ln/>
        </p:spPr>
        <p:txBody>
          <a:bodyPr wrap="square" lIns="0" tIns="0" rIns="0" bIns="0" rtlCol="0" anchor="t"/>
          <a:lstStyle/>
          <a:p>
            <a:pPr marL="0" indent="0">
              <a:lnSpc>
                <a:spcPts val="5250"/>
              </a:lnSpc>
              <a:buNone/>
            </a:pPr>
            <a:r>
              <a:rPr lang="en-US" sz="4800" kern="0" spc="-84" dirty="0">
                <a:solidFill>
                  <a:schemeClr val="bg1"/>
                </a:solidFill>
                <a:latin typeface="Source Serif Pro" pitchFamily="34" charset="0"/>
                <a:ea typeface="Source Serif Pro" pitchFamily="34" charset="-122"/>
                <a:cs typeface="Source Serif Pro" pitchFamily="34" charset="-120"/>
              </a:rPr>
              <a:t>Data Acquired</a:t>
            </a:r>
            <a:endParaRPr lang="en-US" sz="4800" dirty="0">
              <a:solidFill>
                <a:schemeClr val="bg1"/>
              </a:solidFill>
            </a:endParaRPr>
          </a:p>
        </p:txBody>
      </p:sp>
      <p:sp>
        <p:nvSpPr>
          <p:cNvPr id="6" name="Text 3"/>
          <p:cNvSpPr/>
          <p:nvPr/>
        </p:nvSpPr>
        <p:spPr>
          <a:xfrm>
            <a:off x="1076002" y="1639229"/>
            <a:ext cx="12478395" cy="5983222"/>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2400" kern="0" spc="-46" dirty="0">
                <a:solidFill>
                  <a:srgbClr val="272525"/>
                </a:solidFill>
                <a:latin typeface="Source Serif Pro" pitchFamily="34" charset="0"/>
                <a:ea typeface="Source Serif Pro" pitchFamily="34" charset="-122"/>
              </a:rPr>
              <a:t>Dataset Source:</a:t>
            </a:r>
            <a:br>
              <a:rPr lang="en-IN" kern="0" spc="-46" dirty="0">
                <a:solidFill>
                  <a:srgbClr val="272525"/>
                </a:solidFill>
                <a:latin typeface="Source Serif Pro" pitchFamily="34" charset="0"/>
                <a:ea typeface="Source Serif Pro" pitchFamily="34" charset="-122"/>
              </a:rPr>
            </a:br>
            <a:r>
              <a:rPr lang="en-IN" kern="0" spc="-46" dirty="0">
                <a:solidFill>
                  <a:srgbClr val="272525"/>
                </a:solidFill>
                <a:latin typeface="Source Serif Pro" pitchFamily="34" charset="0"/>
                <a:ea typeface="Source Serif Pro" pitchFamily="34" charset="-122"/>
              </a:rPr>
              <a:t>The dataset was obtained from Kaggle and contains information about transactions, including the type, amount, balances, and fraud indicators.</a:t>
            </a:r>
          </a:p>
          <a:p>
            <a:pPr lvl="0">
              <a:lnSpc>
                <a:spcPct val="107000"/>
              </a:lnSpc>
              <a:spcAft>
                <a:spcPts val="800"/>
              </a:spcAft>
              <a:buSzPts val="1000"/>
              <a:tabLst>
                <a:tab pos="457200" algn="l"/>
              </a:tabLst>
            </a:pPr>
            <a:endParaRPr lang="en-IN" kern="0" spc="-46" dirty="0">
              <a:solidFill>
                <a:srgbClr val="272525"/>
              </a:solidFill>
              <a:latin typeface="Source Serif Pro" pitchFamily="34" charset="0"/>
              <a:ea typeface="Source Serif Pro" pitchFamily="34" charset="-122"/>
            </a:endParaRPr>
          </a:p>
          <a:p>
            <a:pPr lvl="0">
              <a:lnSpc>
                <a:spcPct val="107000"/>
              </a:lnSpc>
              <a:spcAft>
                <a:spcPts val="800"/>
              </a:spcAft>
              <a:buSzPts val="1000"/>
              <a:tabLst>
                <a:tab pos="457200" algn="l"/>
              </a:tabLst>
            </a:pPr>
            <a:r>
              <a:rPr lang="en-IN" sz="2400" kern="0" spc="-46" dirty="0">
                <a:solidFill>
                  <a:srgbClr val="272525"/>
                </a:solidFill>
                <a:latin typeface="Source Serif Pro" pitchFamily="34" charset="0"/>
                <a:ea typeface="Source Serif Pro" pitchFamily="34" charset="-122"/>
              </a:rPr>
              <a:t>Key Dataset Fields:</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a:solidFill>
                  <a:srgbClr val="272525"/>
                </a:solidFill>
                <a:latin typeface="Source Serif Pro" pitchFamily="34" charset="0"/>
                <a:ea typeface="Source Serif Pro" pitchFamily="34" charset="-122"/>
              </a:rPr>
              <a:t>Step: Time in hours over a 30-day period</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a:solidFill>
                  <a:srgbClr val="272525"/>
                </a:solidFill>
                <a:latin typeface="Source Serif Pro" pitchFamily="34" charset="0"/>
                <a:ea typeface="Source Serif Pro" pitchFamily="34" charset="-122"/>
              </a:rPr>
              <a:t>Type: Transaction type (CASH-IN, CASH-OUT, DEBIT, etc.)</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a:solidFill>
                  <a:srgbClr val="272525"/>
                </a:solidFill>
                <a:latin typeface="Source Serif Pro" pitchFamily="34" charset="0"/>
                <a:ea typeface="Source Serif Pro" pitchFamily="34" charset="-122"/>
              </a:rPr>
              <a:t>NameOrig/NameDest: Customers initiating or receiving the transaction, which can help identify patterns or clusters of suspicious activity.</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a:solidFill>
                  <a:srgbClr val="272525"/>
                </a:solidFill>
                <a:latin typeface="Source Serif Pro" pitchFamily="34" charset="0"/>
                <a:ea typeface="Source Serif Pro" pitchFamily="34" charset="-122"/>
              </a:rPr>
              <a:t>OldBalanceOrg/NewBalanceOrg: Sender’s balance before/after the transaction</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a:solidFill>
                  <a:srgbClr val="272525"/>
                </a:solidFill>
                <a:latin typeface="Source Serif Pro" pitchFamily="34" charset="0"/>
                <a:ea typeface="Source Serif Pro" pitchFamily="34" charset="-122"/>
              </a:rPr>
              <a:t>OldBalanceDest/NewBalanceDest: Receiver’s balance before/after the transaction</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0" spc="-46" dirty="0">
                <a:solidFill>
                  <a:srgbClr val="272525"/>
                </a:solidFill>
                <a:latin typeface="Source Serif Pro" pitchFamily="34" charset="0"/>
                <a:ea typeface="Source Serif Pro" pitchFamily="34" charset="-122"/>
              </a:rPr>
              <a:t>IsFraud: Indicates whether the transaction is fraudulent​ </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0" spc="-46" dirty="0">
              <a:solidFill>
                <a:srgbClr val="272525"/>
              </a:solidFill>
              <a:latin typeface="Source Serif Pro" pitchFamily="34" charset="0"/>
              <a:ea typeface="Source Serif Pro" pitchFamily="34" charset="-122"/>
            </a:endParaRPr>
          </a:p>
          <a:p>
            <a:pPr lvl="0">
              <a:lnSpc>
                <a:spcPct val="107000"/>
              </a:lnSpc>
              <a:spcAft>
                <a:spcPts val="800"/>
              </a:spcAft>
            </a:pPr>
            <a:r>
              <a:rPr lang="en-IN" sz="2400" kern="0" spc="-46" dirty="0">
                <a:solidFill>
                  <a:srgbClr val="272525"/>
                </a:solidFill>
                <a:latin typeface="Source Serif Pro" pitchFamily="34" charset="0"/>
                <a:ea typeface="Source Serif Pro" pitchFamily="34" charset="-122"/>
              </a:rPr>
              <a:t>Data Challenge:</a:t>
            </a:r>
            <a:br>
              <a:rPr lang="en-IN" kern="0" spc="-46" dirty="0">
                <a:solidFill>
                  <a:srgbClr val="272525"/>
                </a:solidFill>
                <a:latin typeface="Source Serif Pro" pitchFamily="34" charset="0"/>
                <a:ea typeface="Source Serif Pro" pitchFamily="34" charset="-122"/>
              </a:rPr>
            </a:br>
            <a:r>
              <a:rPr lang="en-IN" kern="0" spc="-46" dirty="0">
                <a:solidFill>
                  <a:srgbClr val="272525"/>
                </a:solidFill>
                <a:latin typeface="Source Serif Pro" pitchFamily="34" charset="0"/>
                <a:ea typeface="Source Serif Pro" pitchFamily="34" charset="-122"/>
              </a:rPr>
              <a:t>The dataset didn’t contain personal or detailed customer information, which posed challenges for analysing fraud patterns related to customer demographics​</a:t>
            </a:r>
          </a:p>
        </p:txBody>
      </p:sp>
    </p:spTree>
    <p:extLst>
      <p:ext uri="{BB962C8B-B14F-4D97-AF65-F5344CB8AC3E}">
        <p14:creationId xmlns:p14="http://schemas.microsoft.com/office/powerpoint/2010/main" val="396770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859631"/>
            <a:ext cx="7415927" cy="779598"/>
          </a:xfrm>
          <a:prstGeom prst="rect">
            <a:avLst/>
          </a:prstGeom>
          <a:noFill/>
          <a:ln/>
        </p:spPr>
        <p:txBody>
          <a:bodyPr wrap="square" lIns="0" tIns="0" rIns="0" bIns="0" rtlCol="0" anchor="t"/>
          <a:lstStyle/>
          <a:p>
            <a:pPr marL="0" indent="0">
              <a:lnSpc>
                <a:spcPts val="5700"/>
              </a:lnSpc>
              <a:buNone/>
            </a:pPr>
            <a:r>
              <a:rPr lang="en-US" sz="4800" kern="0" spc="-91" dirty="0">
                <a:solidFill>
                  <a:schemeClr val="bg1"/>
                </a:solidFill>
                <a:latin typeface="Source Serif Pro" pitchFamily="34" charset="0"/>
                <a:ea typeface="Source Serif Pro" pitchFamily="34" charset="-122"/>
                <a:cs typeface="Source Serif Pro" pitchFamily="34" charset="-120"/>
              </a:rPr>
              <a:t>Data Transformation</a:t>
            </a:r>
            <a:endParaRPr lang="en-US" sz="4800" dirty="0">
              <a:solidFill>
                <a:schemeClr val="bg1"/>
              </a:solidFill>
            </a:endParaRPr>
          </a:p>
        </p:txBody>
      </p:sp>
      <p:sp>
        <p:nvSpPr>
          <p:cNvPr id="6" name="Text 3"/>
          <p:cNvSpPr/>
          <p:nvPr/>
        </p:nvSpPr>
        <p:spPr>
          <a:xfrm>
            <a:off x="1076002" y="2168319"/>
            <a:ext cx="12478395" cy="5201650"/>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24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Cleaning &amp; Preprocessing:</a:t>
            </a:r>
            <a:endParaRPr lang="en-IN" sz="2400"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Missing values were identified and handled, data types were validated, and duplicates were removed. Additionally, unnecessary columns (irrelevant to anomaly detection) were dropped.</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endParaRPr>
          </a:p>
          <a:p>
            <a:pPr lvl="0">
              <a:lnSpc>
                <a:spcPct val="107000"/>
              </a:lnSpc>
              <a:spcAft>
                <a:spcPts val="800"/>
              </a:spcAft>
              <a:buSzPts val="1000"/>
              <a:tabLst>
                <a:tab pos="457200" algn="l"/>
              </a:tabLst>
            </a:pPr>
            <a:r>
              <a:rPr lang="en-IN" sz="24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Transformations:</a:t>
            </a:r>
            <a:endParaRPr lang="en-IN" sz="2400"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Applied filtering, created new columns, and used DAX functions to generate calculated fields and relationships were built for better insights for analysis. For instance:</a:t>
            </a:r>
          </a:p>
          <a:p>
            <a:pPr marL="742950" lvl="1" indent="-285750">
              <a:lnSpc>
                <a:spcPct val="107000"/>
              </a:lnSpc>
              <a:spcAft>
                <a:spcPts val="800"/>
              </a:spcAft>
              <a:buSzPts val="1000"/>
              <a:buFont typeface="Wingdings" panose="05000000000000000000" pitchFamily="2" charset="2"/>
              <a:buChar char="§"/>
              <a:tabLst>
                <a:tab pos="9144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Average transaction amount for normal and fraudulent transactions</a:t>
            </a:r>
          </a:p>
          <a:p>
            <a:pPr marL="742950" lvl="1" indent="-285750">
              <a:lnSpc>
                <a:spcPct val="107000"/>
              </a:lnSpc>
              <a:spcAft>
                <a:spcPts val="800"/>
              </a:spcAft>
              <a:buSzPts val="1000"/>
              <a:buFont typeface="Wingdings" panose="05000000000000000000" pitchFamily="2" charset="2"/>
              <a:buChar char="§"/>
              <a:tabLst>
                <a:tab pos="9144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Count of total and fraudulent transactions</a:t>
            </a:r>
          </a:p>
          <a:p>
            <a:pPr marL="742950" lvl="1" indent="-285750">
              <a:lnSpc>
                <a:spcPct val="107000"/>
              </a:lnSpc>
              <a:spcAft>
                <a:spcPts val="800"/>
              </a:spcAft>
              <a:buSzPts val="1000"/>
              <a:buFont typeface="Wingdings" panose="05000000000000000000" pitchFamily="2" charset="2"/>
              <a:buChar char="§"/>
              <a:tabLst>
                <a:tab pos="9144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Identifying transaction sequences and flagging high-value transactions</a:t>
            </a:r>
          </a:p>
          <a:p>
            <a:pPr marL="742950" lvl="1" indent="-285750">
              <a:lnSpc>
                <a:spcPct val="107000"/>
              </a:lnSpc>
              <a:spcAft>
                <a:spcPts val="800"/>
              </a:spcAft>
              <a:buSzPts val="1000"/>
              <a:buFont typeface="Wingdings" panose="05000000000000000000" pitchFamily="2" charset="2"/>
              <a:buChar char="§"/>
              <a:tabLst>
                <a:tab pos="9144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Highest transaction amounts for normal and fraudulent ​(Anomaly Detection in </a:t>
            </a:r>
            <a:r>
              <a:rPr lang="en-IN"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rPr>
              <a:t>Millions</a:t>
            </a: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a:t>
            </a:r>
          </a:p>
          <a:p>
            <a:pPr marL="742950" lvl="1" indent="-285750">
              <a:lnSpc>
                <a:spcPct val="107000"/>
              </a:lnSpc>
              <a:spcAft>
                <a:spcPts val="800"/>
              </a:spcAft>
              <a:buSzPts val="1000"/>
              <a:buFont typeface="Wingdings" panose="05000000000000000000" pitchFamily="2" charset="2"/>
              <a:buChar char="§"/>
              <a:tabLst>
                <a:tab pos="914400" algn="l"/>
              </a:tabLst>
            </a:pPr>
            <a:r>
              <a:rPr lang="en-US" dirty="0">
                <a:solidFill>
                  <a:schemeClr val="bg1"/>
                </a:solidFill>
                <a:latin typeface="Source Serif Pro" panose="02040603050405020204" pitchFamily="18" charset="0"/>
                <a:ea typeface="Source Serif Pro" panose="02040603050405020204" pitchFamily="18" charset="0"/>
              </a:rPr>
              <a:t>Determine the difference in maximum transaction amounts between normal and fraudulent transactions</a:t>
            </a:r>
            <a:endPar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endParaRPr>
          </a:p>
          <a:p>
            <a:pPr marL="742950" lvl="1" indent="-285750">
              <a:lnSpc>
                <a:spcPct val="107000"/>
              </a:lnSpc>
              <a:spcAft>
                <a:spcPts val="800"/>
              </a:spcAft>
              <a:buSzPts val="1000"/>
              <a:buFont typeface="Wingdings" panose="05000000000000000000" pitchFamily="2" charset="2"/>
              <a:buChar char="§"/>
              <a:tabLst>
                <a:tab pos="914400" algn="l"/>
              </a:tabLst>
            </a:pPr>
            <a:endPar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endParaRPr>
          </a:p>
        </p:txBody>
      </p:sp>
    </p:spTree>
    <p:extLst>
      <p:ext uri="{BB962C8B-B14F-4D97-AF65-F5344CB8AC3E}">
        <p14:creationId xmlns:p14="http://schemas.microsoft.com/office/powerpoint/2010/main" val="411762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859631"/>
            <a:ext cx="7415927" cy="779598"/>
          </a:xfrm>
          <a:prstGeom prst="rect">
            <a:avLst/>
          </a:prstGeom>
          <a:noFill/>
          <a:ln/>
        </p:spPr>
        <p:txBody>
          <a:bodyPr wrap="square" lIns="0" tIns="0" rIns="0" bIns="0" rtlCol="0" anchor="t"/>
          <a:lstStyle/>
          <a:p>
            <a:pPr marL="0" indent="0">
              <a:lnSpc>
                <a:spcPts val="5700"/>
              </a:lnSpc>
              <a:buNone/>
            </a:pPr>
            <a:r>
              <a:rPr lang="en-US" sz="4800" kern="0" spc="-91" dirty="0">
                <a:solidFill>
                  <a:schemeClr val="bg1"/>
                </a:solidFill>
                <a:latin typeface="Source Serif Pro" pitchFamily="34" charset="0"/>
                <a:ea typeface="Source Serif Pro" pitchFamily="34" charset="-122"/>
                <a:cs typeface="Source Serif Pro" pitchFamily="34" charset="-120"/>
              </a:rPr>
              <a:t>Data Modeling</a:t>
            </a:r>
            <a:endParaRPr lang="en-US" sz="4800" dirty="0">
              <a:solidFill>
                <a:schemeClr val="bg1"/>
              </a:solidFill>
            </a:endParaRPr>
          </a:p>
        </p:txBody>
      </p:sp>
      <p:sp>
        <p:nvSpPr>
          <p:cNvPr id="4" name="Text 2">
            <a:extLst>
              <a:ext uri="{FF2B5EF4-FFF2-40B4-BE49-F238E27FC236}">
                <a16:creationId xmlns:a16="http://schemas.microsoft.com/office/drawing/2014/main" id="{C6101DCF-EB60-4F89-A8E2-127113032C2D}"/>
              </a:ext>
            </a:extLst>
          </p:cNvPr>
          <p:cNvSpPr/>
          <p:nvPr/>
        </p:nvSpPr>
        <p:spPr>
          <a:xfrm>
            <a:off x="1126093" y="2405214"/>
            <a:ext cx="2904530" cy="363141"/>
          </a:xfrm>
          <a:prstGeom prst="rect">
            <a:avLst/>
          </a:prstGeom>
          <a:noFill/>
          <a:ln/>
        </p:spPr>
        <p:txBody>
          <a:bodyPr wrap="none" lIns="0" tIns="0" rIns="0" bIns="0" rtlCol="0" anchor="t"/>
          <a:lstStyle/>
          <a:p>
            <a:pPr marL="0" indent="0">
              <a:lnSpc>
                <a:spcPts val="2850"/>
              </a:lnSpc>
              <a:buNone/>
            </a:pPr>
            <a:r>
              <a:rPr lang="en-IN" sz="24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Data Modelling Techniques:</a:t>
            </a:r>
            <a:endParaRPr lang="en-US" sz="2400" dirty="0">
              <a:solidFill>
                <a:schemeClr val="bg1"/>
              </a:solidFill>
              <a:latin typeface="Source Serif Pro" panose="02040603050405020204" pitchFamily="18" charset="0"/>
              <a:ea typeface="Source Serif Pro" panose="02040603050405020204" pitchFamily="18" charset="0"/>
            </a:endParaRPr>
          </a:p>
        </p:txBody>
      </p:sp>
      <p:sp>
        <p:nvSpPr>
          <p:cNvPr id="5" name="Text 3">
            <a:extLst>
              <a:ext uri="{FF2B5EF4-FFF2-40B4-BE49-F238E27FC236}">
                <a16:creationId xmlns:a16="http://schemas.microsoft.com/office/drawing/2014/main" id="{675CDBDC-FD81-888B-6955-998B48FAD2EA}"/>
              </a:ext>
            </a:extLst>
          </p:cNvPr>
          <p:cNvSpPr/>
          <p:nvPr/>
        </p:nvSpPr>
        <p:spPr>
          <a:xfrm>
            <a:off x="1126092" y="3013682"/>
            <a:ext cx="9891312" cy="1185148"/>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Complex relationships between different data fields were established. DAX functions were used to model average balances and fraud indicators, allowing for dynamic reporting and insight generation.</a:t>
            </a:r>
            <a:endParaRPr lang="en-IN" kern="0" spc="-46" dirty="0">
              <a:solidFill>
                <a:schemeClr val="bg1"/>
              </a:solidFill>
              <a:latin typeface="Source Serif Pro" panose="02040603050405020204" pitchFamily="18" charset="0"/>
              <a:ea typeface="Source Serif Pro" panose="02040603050405020204" pitchFamily="18" charset="0"/>
            </a:endParaRPr>
          </a:p>
        </p:txBody>
      </p:sp>
      <p:sp>
        <p:nvSpPr>
          <p:cNvPr id="7" name="Text 5">
            <a:extLst>
              <a:ext uri="{FF2B5EF4-FFF2-40B4-BE49-F238E27FC236}">
                <a16:creationId xmlns:a16="http://schemas.microsoft.com/office/drawing/2014/main" id="{A0C3B2F4-EE4B-383A-716F-B030BC949129}"/>
              </a:ext>
            </a:extLst>
          </p:cNvPr>
          <p:cNvSpPr/>
          <p:nvPr/>
        </p:nvSpPr>
        <p:spPr>
          <a:xfrm>
            <a:off x="1126092" y="4512576"/>
            <a:ext cx="2904530" cy="363141"/>
          </a:xfrm>
          <a:prstGeom prst="rect">
            <a:avLst/>
          </a:prstGeom>
          <a:noFill/>
          <a:ln/>
        </p:spPr>
        <p:txBody>
          <a:bodyPr wrap="none" lIns="0" tIns="0" rIns="0" bIns="0" rtlCol="0" anchor="t"/>
          <a:lstStyle/>
          <a:p>
            <a:pPr marL="0" indent="0">
              <a:lnSpc>
                <a:spcPts val="2850"/>
              </a:lnSpc>
              <a:buNone/>
            </a:pPr>
            <a:r>
              <a:rPr lang="en-IN" sz="24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Additional Calculations:</a:t>
            </a:r>
            <a:endParaRPr lang="en-US" sz="2400" dirty="0">
              <a:solidFill>
                <a:schemeClr val="bg1"/>
              </a:solidFill>
              <a:latin typeface="Source Serif Pro" panose="02040603050405020204" pitchFamily="18" charset="0"/>
              <a:ea typeface="Source Serif Pro" panose="02040603050405020204" pitchFamily="18" charset="0"/>
            </a:endParaRPr>
          </a:p>
        </p:txBody>
      </p:sp>
      <p:sp>
        <p:nvSpPr>
          <p:cNvPr id="8" name="Text 6">
            <a:extLst>
              <a:ext uri="{FF2B5EF4-FFF2-40B4-BE49-F238E27FC236}">
                <a16:creationId xmlns:a16="http://schemas.microsoft.com/office/drawing/2014/main" id="{9C1F7A0E-8D5B-B544-328B-2374872836AC}"/>
              </a:ext>
            </a:extLst>
          </p:cNvPr>
          <p:cNvSpPr/>
          <p:nvPr/>
        </p:nvSpPr>
        <p:spPr>
          <a:xfrm>
            <a:off x="1126092" y="5189463"/>
            <a:ext cx="9757497" cy="1185148"/>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Performed fraud percentage calculations using total transaction count and fraudulent transaction count. Moreover, aggregated data by customer and transaction type to identify specific high-risk customers</a:t>
            </a:r>
            <a:endParaRPr lang="en-IN" kern="0" spc="-46" dirty="0">
              <a:solidFill>
                <a:schemeClr val="bg1"/>
              </a:solidFill>
              <a:latin typeface="Source Serif Pro" panose="02040603050405020204" pitchFamily="18" charset="0"/>
              <a:ea typeface="Source Serif Pro" panose="02040603050405020204" pitchFamily="18" charset="0"/>
            </a:endParaRPr>
          </a:p>
        </p:txBody>
      </p:sp>
    </p:spTree>
    <p:extLst>
      <p:ext uri="{BB962C8B-B14F-4D97-AF65-F5344CB8AC3E}">
        <p14:creationId xmlns:p14="http://schemas.microsoft.com/office/powerpoint/2010/main" val="86144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859631"/>
            <a:ext cx="7415927" cy="779598"/>
          </a:xfrm>
          <a:prstGeom prst="rect">
            <a:avLst/>
          </a:prstGeom>
          <a:noFill/>
          <a:ln/>
        </p:spPr>
        <p:txBody>
          <a:bodyPr wrap="square" lIns="0" tIns="0" rIns="0" bIns="0" rtlCol="0" anchor="t"/>
          <a:lstStyle/>
          <a:p>
            <a:pPr marL="0" indent="0">
              <a:lnSpc>
                <a:spcPts val="5700"/>
              </a:lnSpc>
              <a:buNone/>
            </a:pPr>
            <a:r>
              <a:rPr lang="en-US" sz="4800" kern="0" spc="-91" dirty="0">
                <a:solidFill>
                  <a:schemeClr val="bg1"/>
                </a:solidFill>
                <a:latin typeface="Source Serif Pro" pitchFamily="34" charset="0"/>
                <a:ea typeface="Source Serif Pro" pitchFamily="34" charset="-122"/>
                <a:cs typeface="Source Serif Pro" pitchFamily="34" charset="-120"/>
              </a:rPr>
              <a:t>Data Visualization</a:t>
            </a:r>
            <a:endParaRPr lang="en-US" sz="4800" dirty="0">
              <a:solidFill>
                <a:schemeClr val="bg1"/>
              </a:solidFill>
            </a:endParaRPr>
          </a:p>
        </p:txBody>
      </p:sp>
      <p:sp>
        <p:nvSpPr>
          <p:cNvPr id="5" name="Text 3">
            <a:extLst>
              <a:ext uri="{FF2B5EF4-FFF2-40B4-BE49-F238E27FC236}">
                <a16:creationId xmlns:a16="http://schemas.microsoft.com/office/drawing/2014/main" id="{675CDBDC-FD81-888B-6955-998B48FAD2EA}"/>
              </a:ext>
            </a:extLst>
          </p:cNvPr>
          <p:cNvSpPr/>
          <p:nvPr/>
        </p:nvSpPr>
        <p:spPr>
          <a:xfrm>
            <a:off x="1126092" y="2011058"/>
            <a:ext cx="10337362" cy="4834804"/>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24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Visualizations Created:</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Clustered Column Chart: Shows transaction amounts by type (CASH-IN, CASH-OUT, etc.)</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Scatter Plot: Relationship between old balance and transaction amount, highlighting anomalies</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Line Chart: Trends in transaction amounts over time (steps)</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rPr>
              <a:t>Clustered bar Chart : </a:t>
            </a: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Identified </a:t>
            </a:r>
            <a:r>
              <a:rPr lang="en-IN"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rPr>
              <a:t>top </a:t>
            </a: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merchants with the highest transaction volumes and fraud occurrences​.</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rPr>
              <a:t>Donut chart: Shows the % of Avg. Transaction and Fraudulent transaction </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sz="24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endParaRPr>
          </a:p>
          <a:p>
            <a:pPr>
              <a:lnSpc>
                <a:spcPct val="107000"/>
              </a:lnSpc>
              <a:spcAft>
                <a:spcPts val="800"/>
              </a:spcAft>
            </a:pPr>
            <a:r>
              <a:rPr lang="en-IN" sz="2400" kern="100" dirty="0">
                <a:solidFill>
                  <a:schemeClr val="bg1"/>
                </a:solidFill>
                <a:effectLst/>
                <a:latin typeface="Source Serif Pro" panose="02040603050405020204" pitchFamily="18" charset="0"/>
                <a:ea typeface="Source Serif Pro" panose="02040603050405020204" pitchFamily="18" charset="0"/>
                <a:cs typeface="Heebo" pitchFamily="2" charset="-79"/>
              </a:rPr>
              <a:t>Interactive Elements:</a:t>
            </a:r>
          </a:p>
          <a:p>
            <a:pPr marL="342900" lvl="0" indent="-342900">
              <a:lnSpc>
                <a:spcPct val="107000"/>
              </a:lnSpc>
              <a:spcAft>
                <a:spcPts val="800"/>
              </a:spcAft>
              <a:buSzPts val="1000"/>
              <a:buFont typeface="Courier New" panose="02070309020205020404" pitchFamily="49" charset="0"/>
              <a:buChar char="o"/>
              <a:tabLst>
                <a:tab pos="457200" algn="l"/>
              </a:tabLst>
            </a:pPr>
            <a:r>
              <a:rPr lang="en-IN" sz="1800" kern="100" dirty="0">
                <a:solidFill>
                  <a:schemeClr val="bg1"/>
                </a:solidFill>
                <a:effectLst/>
                <a:latin typeface="Source Serif Pro" panose="02040603050405020204" pitchFamily="18" charset="0"/>
                <a:ea typeface="Source Serif Pro" panose="02040603050405020204" pitchFamily="18" charset="0"/>
                <a:cs typeface="Heebo" pitchFamily="2" charset="-79"/>
              </a:rPr>
              <a:t>The dashboard includes slicers of different types of Transactions &amp; cards to filter data by total transaction, Count &amp; Avg. fraudulent transaction, making it dynamic and user-friendly.</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effectLst/>
              <a:latin typeface="Source Serif Pro" panose="02040603050405020204" pitchFamily="18" charset="0"/>
              <a:ea typeface="Source Serif Pro" panose="02040603050405020204" pitchFamily="18" charset="0"/>
              <a:cs typeface="Times New Roman" panose="02020603050405020304" pitchFamily="18" charset="0"/>
            </a:endParaRPr>
          </a:p>
        </p:txBody>
      </p:sp>
    </p:spTree>
    <p:extLst>
      <p:ext uri="{BB962C8B-B14F-4D97-AF65-F5344CB8AC3E}">
        <p14:creationId xmlns:p14="http://schemas.microsoft.com/office/powerpoint/2010/main" val="817823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544234"/>
            <a:ext cx="7415927" cy="779598"/>
          </a:xfrm>
          <a:prstGeom prst="rect">
            <a:avLst/>
          </a:prstGeom>
          <a:noFill/>
          <a:ln/>
        </p:spPr>
        <p:txBody>
          <a:bodyPr wrap="square" lIns="0" tIns="0" rIns="0" bIns="0" rtlCol="0" anchor="t"/>
          <a:lstStyle/>
          <a:p>
            <a:pPr marL="0" indent="0">
              <a:lnSpc>
                <a:spcPts val="5700"/>
              </a:lnSpc>
              <a:buNone/>
            </a:pPr>
            <a:r>
              <a:rPr lang="en-US" sz="4800" kern="0" spc="-91" dirty="0">
                <a:solidFill>
                  <a:schemeClr val="bg1"/>
                </a:solidFill>
                <a:latin typeface="Source Serif Pro" pitchFamily="34" charset="0"/>
                <a:ea typeface="Source Serif Pro" pitchFamily="34" charset="-122"/>
                <a:cs typeface="Source Serif Pro" pitchFamily="34" charset="-120"/>
              </a:rPr>
              <a:t>Important Insights</a:t>
            </a:r>
            <a:endParaRPr lang="en-US" sz="4800" dirty="0">
              <a:solidFill>
                <a:schemeClr val="bg1"/>
              </a:solidFill>
            </a:endParaRPr>
          </a:p>
        </p:txBody>
      </p:sp>
      <p:sp>
        <p:nvSpPr>
          <p:cNvPr id="5" name="Text 3">
            <a:extLst>
              <a:ext uri="{FF2B5EF4-FFF2-40B4-BE49-F238E27FC236}">
                <a16:creationId xmlns:a16="http://schemas.microsoft.com/office/drawing/2014/main" id="{675CDBDC-FD81-888B-6955-998B48FAD2EA}"/>
              </a:ext>
            </a:extLst>
          </p:cNvPr>
          <p:cNvSpPr/>
          <p:nvPr/>
        </p:nvSpPr>
        <p:spPr>
          <a:xfrm>
            <a:off x="1126091" y="1776881"/>
            <a:ext cx="12601060" cy="5672133"/>
          </a:xfrm>
          <a:prstGeom prst="rect">
            <a:avLst/>
          </a:prstGeom>
          <a:noFill/>
          <a:ln/>
        </p:spPr>
        <p:txBody>
          <a:bodyPr wrap="square" lIns="0" tIns="0" rIns="0" bIns="0" rtlCol="0" anchor="t"/>
          <a:lstStyle/>
          <a:p>
            <a:pPr lvl="0">
              <a:lnSpc>
                <a:spcPct val="107000"/>
              </a:lnSpc>
              <a:spcAft>
                <a:spcPts val="800"/>
              </a:spcAft>
              <a:buSzPts val="1000"/>
              <a:tabLst>
                <a:tab pos="457200" algn="l"/>
              </a:tabLst>
            </a:pPr>
            <a:r>
              <a:rPr lang="en-IN" sz="24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Fraud Detection:</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The percentage of fraudulent transactions was found to be 0.06%.</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Detected significant discrepancies between oldbalanceOrg and newbalanceOrg in fraudulent transactions, where fraudsters emptied customer accounts by transferring large sums and cashing out.</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A significant spike in fraud-related activities occurred during the middle of the month, suggesting a potential operational loophole that fraudsters exploited.</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The highest fraudulent transaction amount recorded was 10 million.</a:t>
            </a:r>
          </a:p>
          <a:p>
            <a:pPr marL="285750" lvl="0" indent="-285750">
              <a:lnSpc>
                <a:spcPct val="107000"/>
              </a:lnSpc>
              <a:spcAft>
                <a:spcPts val="800"/>
              </a:spcAft>
              <a:buSzPts val="1000"/>
              <a:buFont typeface="Courier New" panose="02070309020205020404" pitchFamily="49" charset="0"/>
              <a:buChar char="o"/>
              <a:tabLst>
                <a:tab pos="4572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Anomalies were detected when plotting the relationship between the old balance and transaction amounts, particularly with merchants involved in high-value frauds​</a:t>
            </a:r>
          </a:p>
          <a:p>
            <a:pPr lvl="0">
              <a:lnSpc>
                <a:spcPct val="107000"/>
              </a:lnSpc>
              <a:spcAft>
                <a:spcPts val="800"/>
              </a:spcAft>
              <a:buSzPts val="1000"/>
              <a:tabLst>
                <a:tab pos="457200" algn="l"/>
              </a:tabLst>
            </a:pPr>
            <a:endParaRPr lang="en-IN" sz="24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endParaRPr>
          </a:p>
          <a:p>
            <a:pPr lvl="0">
              <a:lnSpc>
                <a:spcPct val="107000"/>
              </a:lnSpc>
              <a:spcAft>
                <a:spcPts val="800"/>
              </a:spcAft>
              <a:buSzPts val="1000"/>
              <a:tabLst>
                <a:tab pos="457200" algn="l"/>
              </a:tabLst>
            </a:pPr>
            <a:r>
              <a:rPr lang="en-IN" sz="24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Transaction Trends:</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The majority of transactions were categorized under CASH_OUT and TRANSFER types.</a:t>
            </a:r>
          </a:p>
          <a:p>
            <a:pPr marL="742950" lvl="1" indent="-285750">
              <a:lnSpc>
                <a:spcPct val="107000"/>
              </a:lnSpc>
              <a:spcAft>
                <a:spcPts val="800"/>
              </a:spcAft>
              <a:buSzPts val="1000"/>
              <a:buFont typeface="Courier New" panose="02070309020205020404" pitchFamily="49" charset="0"/>
              <a:buChar char="o"/>
              <a:tabLst>
                <a:tab pos="914400" algn="l"/>
              </a:tabLst>
            </a:pPr>
            <a:r>
              <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There were noticeable spikes in transaction amounts at certain steps, which coincided with fraudulent transactions​.</a:t>
            </a:r>
          </a:p>
        </p:txBody>
      </p:sp>
    </p:spTree>
    <p:extLst>
      <p:ext uri="{BB962C8B-B14F-4D97-AF65-F5344CB8AC3E}">
        <p14:creationId xmlns:p14="http://schemas.microsoft.com/office/powerpoint/2010/main" val="233022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720679"/>
            <a:ext cx="7415927" cy="779598"/>
          </a:xfrm>
          <a:prstGeom prst="rect">
            <a:avLst/>
          </a:prstGeom>
          <a:noFill/>
          <a:ln/>
        </p:spPr>
        <p:txBody>
          <a:bodyPr wrap="square" lIns="0" tIns="0" rIns="0" bIns="0" rtlCol="0" anchor="t"/>
          <a:lstStyle/>
          <a:p>
            <a:pPr marL="0" indent="0">
              <a:lnSpc>
                <a:spcPts val="5400"/>
              </a:lnSpc>
              <a:buNone/>
            </a:pPr>
            <a:r>
              <a:rPr lang="en-US" sz="4800" kern="0" spc="-87" dirty="0">
                <a:solidFill>
                  <a:schemeClr val="bg1"/>
                </a:solidFill>
                <a:latin typeface="Source Serif Pro" pitchFamily="34" charset="0"/>
                <a:ea typeface="Source Serif Pro" pitchFamily="34" charset="-122"/>
                <a:cs typeface="Source Serif Pro" pitchFamily="34" charset="-120"/>
              </a:rPr>
              <a:t>Recommendations</a:t>
            </a:r>
            <a:endParaRPr lang="en-US" sz="4800" dirty="0">
              <a:solidFill>
                <a:schemeClr val="bg1"/>
              </a:solidFill>
            </a:endParaRPr>
          </a:p>
        </p:txBody>
      </p:sp>
      <p:sp>
        <p:nvSpPr>
          <p:cNvPr id="5" name="Text 3">
            <a:extLst>
              <a:ext uri="{FF2B5EF4-FFF2-40B4-BE49-F238E27FC236}">
                <a16:creationId xmlns:a16="http://schemas.microsoft.com/office/drawing/2014/main" id="{675CDBDC-FD81-888B-6955-998B48FAD2EA}"/>
              </a:ext>
            </a:extLst>
          </p:cNvPr>
          <p:cNvSpPr/>
          <p:nvPr/>
        </p:nvSpPr>
        <p:spPr>
          <a:xfrm>
            <a:off x="1126091" y="1836788"/>
            <a:ext cx="12601060" cy="5672133"/>
          </a:xfrm>
          <a:prstGeom prst="rect">
            <a:avLst/>
          </a:prstGeom>
          <a:noFill/>
          <a:ln/>
        </p:spPr>
        <p:txBody>
          <a:bodyPr wrap="square" lIns="0" tIns="0" rIns="0" bIns="0" rtlCol="0" anchor="t"/>
          <a:lstStyle/>
          <a:p>
            <a:pPr marL="285750" lvl="0" indent="-285750">
              <a:lnSpc>
                <a:spcPct val="107000"/>
              </a:lnSpc>
              <a:spcAft>
                <a:spcPts val="800"/>
              </a:spcAft>
              <a:buSzPts val="1000"/>
              <a:buFont typeface="Courier New" panose="02070309020205020404" pitchFamily="49" charset="0"/>
              <a:buChar char="o"/>
              <a:tabLst>
                <a:tab pos="457200" algn="l"/>
              </a:tabLst>
            </a:pPr>
            <a:r>
              <a:rPr lang="en-IN" sz="22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Improving Fraud Detection: </a:t>
            </a:r>
            <a:r>
              <a:rPr lang="en-IN" sz="18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Implement more advanced machine learning algorithms to continuously monitor and flag potential anomalies in real-time.</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sz="22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Targeting High-Risk Merchants: </a:t>
            </a:r>
            <a:r>
              <a:rPr lang="en-IN" sz="18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Focus on merchants with high transaction volumes and suspicious activity for deeper investigation.</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sz="22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Focus on Peak Periods: </a:t>
            </a:r>
            <a:r>
              <a:rPr lang="en-IN" sz="18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Additional resources should be allocated during periods of higher fraudulent activity (e.g., mid-month) to identify and block suspicious transactions in real-time.</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sz="18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sz="22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Enhanced Merchant Analysis: </a:t>
            </a:r>
            <a:r>
              <a:rPr lang="en-IN" sz="1800"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Build detailed merchant profiles, focusing on those with a higher occurrence of fraudulent activities. Implement stricter transaction controls for these merchants​</a:t>
            </a:r>
          </a:p>
          <a:p>
            <a:pPr marL="285750" lvl="0" indent="-285750">
              <a:lnSpc>
                <a:spcPct val="107000"/>
              </a:lnSpc>
              <a:spcAft>
                <a:spcPts val="800"/>
              </a:spcAft>
              <a:buSzPts val="1000"/>
              <a:buFont typeface="Courier New" panose="02070309020205020404" pitchFamily="49" charset="0"/>
              <a:buChar char="o"/>
              <a:tabLst>
                <a:tab pos="457200" algn="l"/>
              </a:tabLst>
            </a:pPr>
            <a:endParaRPr lang="en-IN" kern="100" dirty="0">
              <a:solidFill>
                <a:schemeClr val="bg1"/>
              </a:solidFill>
              <a:latin typeface="Source Serif Pro" panose="02040603050405020204" pitchFamily="18" charset="0"/>
              <a:ea typeface="Source Serif Pro" panose="02040603050405020204" pitchFamily="18" charset="0"/>
              <a:cs typeface="Times New Roman" panose="02020603050405020304" pitchFamily="18" charset="0"/>
            </a:endParaRPr>
          </a:p>
          <a:p>
            <a:pPr marL="285750" lvl="0" indent="-285750">
              <a:lnSpc>
                <a:spcPct val="107000"/>
              </a:lnSpc>
              <a:spcAft>
                <a:spcPts val="800"/>
              </a:spcAft>
              <a:buSzPts val="1000"/>
              <a:buFont typeface="Courier New" panose="02070309020205020404" pitchFamily="49" charset="0"/>
              <a:buChar char="o"/>
              <a:tabLst>
                <a:tab pos="457200" algn="l"/>
              </a:tabLst>
            </a:pPr>
            <a:r>
              <a:rPr lang="en-IN" sz="22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Transaction Monitoring: </a:t>
            </a:r>
            <a:r>
              <a:rPr lang="en-IN" sz="18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rPr>
              <a:t>Regularly review and update fraud detection parameters based on the most recent transaction data to stay ahead of emerging fraud patterns</a:t>
            </a:r>
            <a:endParaRPr lang="en-IN" kern="100" dirty="0">
              <a:solidFill>
                <a:schemeClr val="bg1"/>
              </a:solidFill>
              <a:effectLst/>
              <a:latin typeface="Source Serif Pro" panose="02040603050405020204" pitchFamily="18" charset="0"/>
              <a:ea typeface="Source Serif Pro" panose="02040603050405020204" pitchFamily="18" charset="0"/>
              <a:cs typeface="Times New Roman" panose="02020603050405020304" pitchFamily="18" charset="0"/>
            </a:endParaRPr>
          </a:p>
        </p:txBody>
      </p:sp>
    </p:spTree>
    <p:extLst>
      <p:ext uri="{BB962C8B-B14F-4D97-AF65-F5344CB8AC3E}">
        <p14:creationId xmlns:p14="http://schemas.microsoft.com/office/powerpoint/2010/main" val="67967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schemeClr val="accent4">
                <a:shade val="45000"/>
                <a:satMod val="135000"/>
              </a:schemeClr>
              <a:prstClr val="white"/>
            </a:duotone>
          </a:blip>
          <a:stretch>
            <a:fillRect/>
          </a:stretch>
        </p:blipFill>
        <p:spPr>
          <a:xfrm>
            <a:off x="0" y="0"/>
            <a:ext cx="14630400" cy="8229600"/>
          </a:xfrm>
          <a:prstGeom prst="rect">
            <a:avLst/>
          </a:prstGeom>
          <a:noFill/>
          <a:ln/>
        </p:spPr>
      </p:pic>
      <p:sp>
        <p:nvSpPr>
          <p:cNvPr id="3" name="Text 0"/>
          <p:cNvSpPr/>
          <p:nvPr/>
        </p:nvSpPr>
        <p:spPr>
          <a:xfrm>
            <a:off x="864037" y="934033"/>
            <a:ext cx="7415927" cy="779598"/>
          </a:xfrm>
          <a:prstGeom prst="rect">
            <a:avLst/>
          </a:prstGeom>
          <a:noFill/>
          <a:ln/>
        </p:spPr>
        <p:txBody>
          <a:bodyPr wrap="square" lIns="0" tIns="0" rIns="0" bIns="0" rtlCol="0" anchor="t"/>
          <a:lstStyle/>
          <a:p>
            <a:pPr marL="0" indent="0">
              <a:lnSpc>
                <a:spcPts val="5700"/>
              </a:lnSpc>
              <a:buNone/>
            </a:pPr>
            <a:r>
              <a:rPr lang="en-US" sz="4800" kern="0" spc="-91" dirty="0">
                <a:solidFill>
                  <a:schemeClr val="bg1"/>
                </a:solidFill>
                <a:latin typeface="Source Serif Pro" pitchFamily="34" charset="0"/>
                <a:ea typeface="Source Serif Pro" pitchFamily="34" charset="-122"/>
                <a:cs typeface="Source Serif Pro" pitchFamily="34" charset="-120"/>
              </a:rPr>
              <a:t>Conclusion</a:t>
            </a:r>
            <a:endParaRPr lang="en-US" sz="4800" dirty="0">
              <a:solidFill>
                <a:schemeClr val="bg1"/>
              </a:solidFill>
            </a:endParaRPr>
          </a:p>
        </p:txBody>
      </p:sp>
      <p:sp>
        <p:nvSpPr>
          <p:cNvPr id="5" name="Text 3">
            <a:extLst>
              <a:ext uri="{FF2B5EF4-FFF2-40B4-BE49-F238E27FC236}">
                <a16:creationId xmlns:a16="http://schemas.microsoft.com/office/drawing/2014/main" id="{675CDBDC-FD81-888B-6955-998B48FAD2EA}"/>
              </a:ext>
            </a:extLst>
          </p:cNvPr>
          <p:cNvSpPr/>
          <p:nvPr/>
        </p:nvSpPr>
        <p:spPr>
          <a:xfrm>
            <a:off x="1126091" y="2211779"/>
            <a:ext cx="12601060" cy="1468124"/>
          </a:xfrm>
          <a:prstGeom prst="rect">
            <a:avLst/>
          </a:prstGeom>
          <a:noFill/>
          <a:ln/>
        </p:spPr>
        <p:txBody>
          <a:bodyPr wrap="square" lIns="0" tIns="0" rIns="0" bIns="0" rtlCol="0" anchor="t"/>
          <a:lstStyle/>
          <a:p>
            <a:pPr marL="0" indent="0">
              <a:lnSpc>
                <a:spcPts val="3100"/>
              </a:lnSpc>
              <a:buNone/>
            </a:pPr>
            <a:r>
              <a:rPr lang="en-US" sz="2000" kern="0" spc="-39" dirty="0">
                <a:solidFill>
                  <a:srgbClr val="272525"/>
                </a:solidFill>
                <a:latin typeface="Source Serif Pro" panose="02040603050405020204" pitchFamily="18" charset="0"/>
                <a:ea typeface="Source Serif Pro" panose="02040603050405020204" pitchFamily="18" charset="0"/>
                <a:cs typeface="Source Sans Pro" pitchFamily="34" charset="-120"/>
              </a:rPr>
              <a:t>The dashboard created in Power BI provides a powerful tool for detection in credit card fraudulent transactions. It enables financial institutions to proactively identify potential fraud, ensuring greater security and protecting customers from financial losses.</a:t>
            </a:r>
            <a:endParaRPr lang="en-US" sz="2000" dirty="0">
              <a:latin typeface="Source Serif Pro" panose="02040603050405020204" pitchFamily="18" charset="0"/>
              <a:ea typeface="Source Serif Pro" panose="02040603050405020204" pitchFamily="18" charset="0"/>
            </a:endParaRPr>
          </a:p>
        </p:txBody>
      </p:sp>
    </p:spTree>
    <p:extLst>
      <p:ext uri="{BB962C8B-B14F-4D97-AF65-F5344CB8AC3E}">
        <p14:creationId xmlns:p14="http://schemas.microsoft.com/office/powerpoint/2010/main" val="1651358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207</TotalTime>
  <Words>850</Words>
  <Application>Microsoft Office PowerPoint</Application>
  <PresentationFormat>Custom</PresentationFormat>
  <Paragraphs>78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Century Gothic</vt:lpstr>
      <vt:lpstr>Courier New</vt:lpstr>
      <vt:lpstr>Source Sans Pro</vt:lpstr>
      <vt:lpstr>Source Serif Pro</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Moinuddin Rampure</cp:lastModifiedBy>
  <cp:revision>5</cp:revision>
  <dcterms:created xsi:type="dcterms:W3CDTF">2024-09-05T11:29:29Z</dcterms:created>
  <dcterms:modified xsi:type="dcterms:W3CDTF">2024-10-29T03:54:54Z</dcterms:modified>
</cp:coreProperties>
</file>