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51" r:id="rId6"/>
    <p:sldId id="334" r:id="rId7"/>
    <p:sldId id="335" r:id="rId8"/>
    <p:sldId id="349" r:id="rId9"/>
    <p:sldId id="336" r:id="rId10"/>
    <p:sldId id="352" r:id="rId11"/>
    <p:sldId id="337" r:id="rId12"/>
    <p:sldId id="353" r:id="rId13"/>
    <p:sldId id="356" r:id="rId14"/>
    <p:sldId id="350" r:id="rId15"/>
    <p:sldId id="354" r:id="rId16"/>
    <p:sldId id="338" r:id="rId17"/>
    <p:sldId id="339" r:id="rId18"/>
    <p:sldId id="355" r:id="rId19"/>
    <p:sldId id="358" r:id="rId20"/>
    <p:sldId id="359" r:id="rId21"/>
    <p:sldId id="360" r:id="rId22"/>
    <p:sldId id="3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59B38B-FC30-4124-91EE-EA90DA5FF39A}">
          <p14:sldIdLst>
            <p14:sldId id="256"/>
            <p14:sldId id="351"/>
            <p14:sldId id="334"/>
            <p14:sldId id="335"/>
            <p14:sldId id="349"/>
            <p14:sldId id="336"/>
            <p14:sldId id="352"/>
            <p14:sldId id="337"/>
            <p14:sldId id="353"/>
            <p14:sldId id="356"/>
            <p14:sldId id="350"/>
            <p14:sldId id="354"/>
            <p14:sldId id="338"/>
            <p14:sldId id="339"/>
            <p14:sldId id="355"/>
            <p14:sldId id="358"/>
            <p14:sldId id="359"/>
            <p14:sldId id="360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B.M. TOUFIQUE- UL ISLAM" initials="ATUI" lastIdx="2" clrIdx="0">
    <p:extLst>
      <p:ext uri="{19B8F6BF-5375-455C-9EA6-DF929625EA0E}">
        <p15:presenceInfo xmlns:p15="http://schemas.microsoft.com/office/powerpoint/2012/main" userId="A.B.M. TOUFIQUE- 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66FF"/>
    <a:srgbClr val="33CC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8" y="96"/>
      </p:cViewPr>
      <p:guideLst/>
    </p:cSldViewPr>
  </p:slideViewPr>
  <p:outlineViewPr>
    <p:cViewPr>
      <p:scale>
        <a:sx n="33" d="100"/>
        <a:sy n="33" d="100"/>
      </p:scale>
      <p:origin x="0" y="-21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7T16:13:49.907" idx="2">
    <p:pos x="4691" y="2612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11CA-6A47-4819-B2B5-AD54EC50337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6103-E9F8-4B66-AA88-289CC46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C2B7-9190-4039-BF72-9C281E02139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AEF2-A719-48F1-8C0F-BF0C1EDD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491" y="1809085"/>
            <a:ext cx="9623393" cy="24877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opperplate Gothic Bold" panose="020E0705020206020404" pitchFamily="34" charset="0"/>
              </a:rPr>
              <a:t>       Welcome To Presentation </a:t>
            </a:r>
            <a:br>
              <a:rPr lang="en-US" sz="4400" dirty="0">
                <a:latin typeface="Copperplate Gothic Bold" panose="020E0705020206020404" pitchFamily="34" charset="0"/>
              </a:rPr>
            </a:br>
            <a:r>
              <a:rPr lang="en-US" sz="4400" dirty="0">
                <a:latin typeface="Copperplate Gothic Bold" panose="020E0705020206020404" pitchFamily="34" charset="0"/>
              </a:rPr>
              <a:t>                            on </a:t>
            </a:r>
            <a:br>
              <a:rPr lang="en-US" sz="4400" dirty="0">
                <a:latin typeface="Copperplate Gothic Bold" panose="020E0705020206020404" pitchFamily="34" charset="0"/>
              </a:rPr>
            </a:br>
            <a:r>
              <a:rPr lang="en-US" sz="4400" dirty="0">
                <a:latin typeface="Copperplate Gothic Bold" panose="020E0705020206020404" pitchFamily="34" charset="0"/>
              </a:rPr>
              <a:t>                 our project </a:t>
            </a:r>
            <a:br>
              <a:rPr lang="en-US" sz="4400" dirty="0">
                <a:latin typeface="Copperplate Gothic Bold" panose="020E0705020206020404" pitchFamily="34" charset="0"/>
              </a:rPr>
            </a:br>
            <a:r>
              <a:rPr lang="en-US" sz="4400" dirty="0">
                <a:latin typeface="Copperplate Gothic Bold" panose="020E0705020206020404" pitchFamily="34" charset="0"/>
              </a:rPr>
              <a:t>Arduino Based Smart Home System</a:t>
            </a:r>
            <a:br>
              <a:rPr lang="en-US" sz="4400" dirty="0">
                <a:latin typeface="Copperplate Gothic Bold" panose="020E0705020206020404" pitchFamily="34" charset="0"/>
              </a:rPr>
            </a:br>
            <a:endParaRPr lang="en-US" sz="4400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330" y="3455894"/>
            <a:ext cx="8915399" cy="2487706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latin typeface="Copperplate Gothic Bold" panose="020E0705020206020404" pitchFamily="34" charset="0"/>
            </a:endParaRPr>
          </a:p>
          <a:p>
            <a:pPr algn="r"/>
            <a:endParaRPr lang="en-US" sz="1700" dirty="0"/>
          </a:p>
          <a:p>
            <a:pPr algn="r"/>
            <a:r>
              <a:rPr lang="en-US" sz="1700" dirty="0">
                <a:latin typeface="Copperplate Gothic Bold" panose="020E0705020206020404" pitchFamily="34" charset="0"/>
              </a:rPr>
              <a:t>PRESENTED BY-</a:t>
            </a:r>
          </a:p>
          <a:p>
            <a:pPr algn="r"/>
            <a:r>
              <a:rPr lang="en-US" sz="1700" dirty="0"/>
              <a:t>Group- 07</a:t>
            </a:r>
          </a:p>
          <a:p>
            <a:pPr algn="r"/>
            <a:r>
              <a:rPr lang="en-US" sz="1700"/>
              <a:t>SECTION: H</a:t>
            </a:r>
            <a:endParaRPr lang="en-US" sz="1700" dirty="0"/>
          </a:p>
          <a:p>
            <a:pPr algn="r"/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796" y="146482"/>
            <a:ext cx="8911687" cy="94919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pperplate Gothic Light" panose="020E0507020206020404" pitchFamily="34" charset="0"/>
              </a:rPr>
              <a:t>Flowchart of our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B4BB00-D856-4B6A-8620-ED196BFAD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790113"/>
            <a:ext cx="9090734" cy="5841505"/>
          </a:xfrm>
        </p:spPr>
      </p:pic>
    </p:spTree>
    <p:extLst>
      <p:ext uri="{BB962C8B-B14F-4D97-AF65-F5344CB8AC3E}">
        <p14:creationId xmlns:p14="http://schemas.microsoft.com/office/powerpoint/2010/main" val="32436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112-AEF6-430E-A42A-12F1141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8599-D5F5-4DC9-9FD8-8AEE5180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89608"/>
            <a:ext cx="8915400" cy="4721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7A6DD0-109E-4E28-A334-AD9AF30F853B}"/>
              </a:ext>
            </a:extLst>
          </p:cNvPr>
          <p:cNvGraphicFramePr>
            <a:graphicFrameLocks noGrp="1"/>
          </p:cNvGraphicFramePr>
          <p:nvPr/>
        </p:nvGraphicFramePr>
        <p:xfrm>
          <a:off x="3000735" y="1264555"/>
          <a:ext cx="67867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27">
                  <a:extLst>
                    <a:ext uri="{9D8B030D-6E8A-4147-A177-3AD203B41FA5}">
                      <a16:colId xmlns:a16="http://schemas.microsoft.com/office/drawing/2014/main" val="376057989"/>
                    </a:ext>
                  </a:extLst>
                </a:gridCol>
                <a:gridCol w="2119727">
                  <a:extLst>
                    <a:ext uri="{9D8B030D-6E8A-4147-A177-3AD203B41FA5}">
                      <a16:colId xmlns:a16="http://schemas.microsoft.com/office/drawing/2014/main" val="3687685925"/>
                    </a:ext>
                  </a:extLst>
                </a:gridCol>
                <a:gridCol w="2547276">
                  <a:extLst>
                    <a:ext uri="{9D8B030D-6E8A-4147-A177-3AD203B41FA5}">
                      <a16:colId xmlns:a16="http://schemas.microsoft.com/office/drawing/2014/main" val="1166027172"/>
                    </a:ext>
                  </a:extLst>
                </a:gridCol>
              </a:tblGrid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7124"/>
                  </a:ext>
                </a:extLst>
              </a:tr>
              <a:tr h="492712">
                <a:tc>
                  <a:txBody>
                    <a:bodyPr/>
                    <a:lstStyle/>
                    <a:p>
                      <a:r>
                        <a:rPr lang="en-US" dirty="0"/>
                        <a:t>Arduino Uno R3 with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1350tk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37306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Chanel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260tk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49665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Sonar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120tk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7672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Jumper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220tk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21276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15tk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0915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125tk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80969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DHT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58451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Bread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3253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76154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07398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11084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r>
                        <a:rPr lang="en-US" dirty="0"/>
                        <a:t>Glue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50tk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27518"/>
                  </a:ext>
                </a:extLst>
              </a:tr>
              <a:tr h="28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Total=2880tk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0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pperplate Gothic Light" panose="020E0507020206020404" pitchFamily="34" charset="0"/>
              </a:rPr>
              <a:t>Results and Discussion</a:t>
            </a:r>
            <a:br>
              <a:rPr lang="en-US" dirty="0">
                <a:latin typeface="Copperplate Gothic Light" panose="020E0507020206020404" pitchFamily="34" charset="0"/>
              </a:rPr>
            </a:br>
            <a:endParaRPr lang="en-US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14D-FC4D-4D55-B504-1E18F394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1562470"/>
            <a:ext cx="10484528" cy="4829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opperplate Gothic Light" panose="020E0507020206020404" pitchFamily="34" charset="0"/>
              </a:rPr>
              <a:t>Schematic capture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dirty="0">
              <a:latin typeface="Copperplate Gothic Light" panose="020E05070202060204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07AD-1A8F-4ECB-96F5-27925CD71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4"/>
          <a:stretch/>
        </p:blipFill>
        <p:spPr>
          <a:xfrm>
            <a:off x="1837678" y="1988820"/>
            <a:ext cx="8495042" cy="42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530" y="126125"/>
            <a:ext cx="7332956" cy="112562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opperplate Gothic Light" panose="020E0507020206020404" pitchFamily="34" charset="0"/>
              </a:rPr>
              <a:t>Results and Discussion</a:t>
            </a:r>
            <a:br>
              <a:rPr lang="en-US" sz="4000" b="1" dirty="0">
                <a:latin typeface="Copperplate Gothic Light" panose="020E0507020206020404" pitchFamily="34" charset="0"/>
              </a:rPr>
            </a:br>
            <a:br>
              <a:rPr lang="en-US" b="1" dirty="0"/>
            </a:br>
            <a:r>
              <a:rPr lang="en-US" sz="2200" dirty="0">
                <a:latin typeface="Copperplate Gothic Light" panose="020E0507020206020404" pitchFamily="34" charset="0"/>
              </a:rPr>
              <a:t>Led Will be turned on when the weather is cloudy or 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ED7D8-5BBB-4ABF-8850-74F436C89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619" y="2414726"/>
            <a:ext cx="3018408" cy="160513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4CDE9-466C-46E8-8F89-08EAD8ED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28" y="2426318"/>
            <a:ext cx="2814220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6B9C09-6322-4C11-9F27-D01689B1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041" y="4436660"/>
            <a:ext cx="2689933" cy="1581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FE0FA8-2254-42E7-9D00-63F4257A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81" y="2414151"/>
            <a:ext cx="2953305" cy="1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pperplate Gothic Light" panose="020E0507020206020404" pitchFamily="34" charset="0"/>
              </a:rPr>
              <a:t>Results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7CA4-D140-4218-9E09-C184CC0D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819922"/>
            <a:ext cx="10812154" cy="3000653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When the temperature will above 22 degree Celsius, Motor 1 will be run in full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When the temperature will above 25 degree Celsius, Motor 1 and 2 will be run in full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When then temperature will below 22 degree Celsius, Motor will be turned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CEB25-1426-41F1-9CDD-F51ACE53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06" y="4465464"/>
            <a:ext cx="2713716" cy="1402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9DC76-991F-4EC2-A1BD-3BC24D08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5465"/>
            <a:ext cx="2713716" cy="1402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ED659-93CC-47D5-8AC4-8BC97619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06" y="4465465"/>
            <a:ext cx="2492947" cy="1464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A6E27-8554-4094-922F-B29BA9E21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443" y="4465465"/>
            <a:ext cx="2153467" cy="14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7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>
            <a:normAutofit/>
          </a:bodyPr>
          <a:lstStyle/>
          <a:p>
            <a:r>
              <a:rPr lang="en-US" b="1" dirty="0">
                <a:latin typeface="Copperplate Gothic Light" panose="020E0507020206020404" pitchFamily="34" charset="0"/>
              </a:rPr>
              <a:t>Results and Discussion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7CA4-D140-4218-9E09-C184CC0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When it will be in range 15 cm the led will be turned 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When it will be above 15cm the led will be turned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2615BE-B9B1-4FF3-9E54-40EE99D2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07" y="3178348"/>
            <a:ext cx="2553058" cy="1267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550B7B-BB51-4704-BB96-B67B7999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81" y="3264622"/>
            <a:ext cx="2326062" cy="12670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D00F9F-6B8B-4998-B161-C853160EA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831" y="5168703"/>
            <a:ext cx="2457410" cy="11452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B43C12-5227-446B-90CA-FFEA072C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981" y="5168704"/>
            <a:ext cx="2326062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13B21-E27E-467C-88F1-8D12374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 panose="020E0507020206020404" pitchFamily="34" charset="0"/>
              </a:rPr>
              <a:t>Limitation of our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70BAF5-FAAE-418E-91F8-73BD2033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sz="2000" dirty="0">
                <a:latin typeface="Copperplate Gothic Light" panose="020E0507020206020404" pitchFamily="34" charset="0"/>
              </a:rPr>
              <a:t>The ultrasonic ranger sensor does not know how to distinguish between right or wrong person which could trigger redundant electricity supply.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Everyone has different preferences for fan speed at different temperature which can lead to a problem because the fan speed settings cannot be changed by the consumer.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 Sometimes people does not prefer to turn on light at certain times which is another limitation of our project as light on/off is based on luminance sensor settings.</a:t>
            </a:r>
          </a:p>
        </p:txBody>
      </p:sp>
    </p:spTree>
    <p:extLst>
      <p:ext uri="{BB962C8B-B14F-4D97-AF65-F5344CB8AC3E}">
        <p14:creationId xmlns:p14="http://schemas.microsoft.com/office/powerpoint/2010/main" val="38031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13B21-E27E-467C-88F1-8D12374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Light" panose="020E0507020206020404" pitchFamily="34" charset="0"/>
              </a:rPr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70BAF5-FAAE-418E-91F8-73BD2033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pperplate Gothic Light" panose="020E0507020206020404" pitchFamily="34" charset="0"/>
              </a:rPr>
              <a:t>WE are six members of a group. WE worked together. We are very co-operative each other. When we faces problem we came out a solution easily because we worked together.</a:t>
            </a:r>
          </a:p>
          <a:p>
            <a:pPr marL="0" indent="0">
              <a:buNone/>
            </a:pPr>
            <a:endParaRPr lang="en-US" sz="20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9A6AC-C75A-4374-B027-BB9F0513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526655"/>
            <a:ext cx="4083727" cy="25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2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3B3B-36EF-59C7-839E-A62008BD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5583-88C0-3130-D556-EB57DAE2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98600"/>
            <a:ext cx="8911688" cy="4412622"/>
          </a:xfrm>
        </p:spPr>
        <p:txBody>
          <a:bodyPr>
            <a:normAutofit/>
          </a:bodyPr>
          <a:lstStyle/>
          <a:p>
            <a:r>
              <a:rPr lang="en-US" sz="1600" dirty="0"/>
              <a:t>[1] “World Population Ageing” Department of Economic and Social Affairs Population Division, United Nations, New York, 2013J. Clerk Maxwell, A Treatise on Electricity and Magnetism, 3rd ed., vol. 2. Oxford: Clarendon, 1892, pp.68–73.</a:t>
            </a:r>
          </a:p>
          <a:p>
            <a:r>
              <a:rPr lang="en-US" sz="1600" dirty="0"/>
              <a:t> [2] Ma Naing, Ni </a:t>
            </a:r>
            <a:r>
              <a:rPr lang="en-US" sz="1600" dirty="0" err="1"/>
              <a:t>Ni</a:t>
            </a:r>
            <a:r>
              <a:rPr lang="en-US" sz="1600" dirty="0"/>
              <a:t> San Hlaing K. Elissa “Arduino Based Smart Home Automation System” pp. 276</a:t>
            </a:r>
          </a:p>
          <a:p>
            <a:r>
              <a:rPr lang="en-US" sz="1600" dirty="0"/>
              <a:t> [3] </a:t>
            </a:r>
            <a:r>
              <a:rPr lang="en-US" sz="1600" dirty="0" err="1"/>
              <a:t>Subhankar</a:t>
            </a:r>
            <a:r>
              <a:rPr lang="en-US" sz="1600" dirty="0"/>
              <a:t> </a:t>
            </a:r>
            <a:r>
              <a:rPr lang="en-US" sz="1600" dirty="0" err="1"/>
              <a:t>Chattoraj</a:t>
            </a:r>
            <a:r>
              <a:rPr lang="en-US" sz="1600" dirty="0"/>
              <a:t> “Smart Home Automation based on different sensors and Arduino as the master controller’’ Volume 5, Issue 10, October 2015, pp – 736</a:t>
            </a:r>
          </a:p>
          <a:p>
            <a:r>
              <a:rPr lang="en-US" sz="1600" dirty="0"/>
              <a:t> [4] International Journal of Scientific Research in Information Systems and Engineering VOLUME 2, ISSUE 2, AUGUST – 2016. ISSN 2380-8128</a:t>
            </a:r>
          </a:p>
          <a:p>
            <a:r>
              <a:rPr lang="en-US" sz="1600" dirty="0"/>
              <a:t> [5] Daniel </a:t>
            </a:r>
            <a:r>
              <a:rPr lang="en-US" sz="1600" dirty="0" err="1"/>
              <a:t>Chioran</a:t>
            </a:r>
            <a:r>
              <a:rPr lang="en-US" sz="1600" dirty="0"/>
              <a:t> and </a:t>
            </a:r>
            <a:r>
              <a:rPr lang="en-US" sz="1600" dirty="0" err="1"/>
              <a:t>Honoriu</a:t>
            </a:r>
            <a:r>
              <a:rPr lang="en-US" sz="1600" dirty="0"/>
              <a:t> </a:t>
            </a:r>
            <a:r>
              <a:rPr lang="en-US" sz="1600" dirty="0" err="1"/>
              <a:t>Valean</a:t>
            </a:r>
            <a:r>
              <a:rPr lang="en-US" sz="1600" dirty="0"/>
              <a:t>, “Arduino based Smart Home Automation System” International Journal of Advanced Computer Science and Applications(IJACSA), 11(4), 2020. http://dx.doi.org/10.14569/IJACSA.2020.0110410 </a:t>
            </a:r>
          </a:p>
          <a:p>
            <a:r>
              <a:rPr lang="en-US" sz="1600" dirty="0"/>
              <a:t>[6] Pedro F. Pereira, Nuno M. M. Ramos, M. </a:t>
            </a:r>
            <a:r>
              <a:rPr lang="en-US" sz="1600" dirty="0" err="1"/>
              <a:t>Lurdes</a:t>
            </a:r>
            <a:r>
              <a:rPr lang="en-US" sz="1600" dirty="0"/>
              <a:t> </a:t>
            </a:r>
            <a:r>
              <a:rPr lang="en-US" sz="1600" dirty="0" err="1"/>
              <a:t>Simões</a:t>
            </a:r>
            <a:r>
              <a:rPr lang="en-US" sz="1600" dirty="0"/>
              <a:t>. (2020) Data-driven occupant actions prediction to achieve an intelligent building. Building Research &amp; Information 48:5, pages 485-500.</a:t>
            </a:r>
          </a:p>
        </p:txBody>
      </p:sp>
    </p:spTree>
    <p:extLst>
      <p:ext uri="{BB962C8B-B14F-4D97-AF65-F5344CB8AC3E}">
        <p14:creationId xmlns:p14="http://schemas.microsoft.com/office/powerpoint/2010/main" val="24591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4815820-A8D7-493A-955E-6E7B0E3B39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70" b="11570"/>
          <a:stretch>
            <a:fillRect/>
          </a:stretch>
        </p:blipFill>
        <p:spPr>
          <a:xfrm>
            <a:off x="2589213" y="1512368"/>
            <a:ext cx="8915400" cy="385497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E8D2-6CFA-4B84-B4FF-4612D9A2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pperplate Gothic Bold" panose="020E0705020206020404" pitchFamily="34" charset="0"/>
              </a:rPr>
              <a:t>      Group Members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>
              <a:latin typeface="Copperplate Gothic Bold" panose="020E0705020206020404" pitchFamily="34" charset="0"/>
            </a:endParaRPr>
          </a:p>
          <a:p>
            <a:pPr algn="r"/>
            <a:endParaRPr lang="en-US" sz="1700" dirty="0"/>
          </a:p>
          <a:p>
            <a:pPr algn="r"/>
            <a:endParaRPr lang="en-US" sz="24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77CD5A-6BF3-4DA4-A075-13018FB2A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32585"/>
              </p:ext>
            </p:extLst>
          </p:nvPr>
        </p:nvGraphicFramePr>
        <p:xfrm>
          <a:off x="3197860" y="1367013"/>
          <a:ext cx="5418666" cy="476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40040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444901"/>
                    </a:ext>
                  </a:extLst>
                </a:gridCol>
              </a:tblGrid>
              <a:tr h="393773">
                <a:tc>
                  <a:txBody>
                    <a:bodyPr/>
                    <a:lstStyle/>
                    <a:p>
                      <a:r>
                        <a:rPr lang="en-US" dirty="0">
                          <a:latin typeface="Copperplate Gothic Light" panose="020E05070202060204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pperplate Gothic Light" panose="020E0507020206020404" pitchFamily="34" charset="0"/>
                        </a:rPr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48840"/>
                  </a:ext>
                </a:extLst>
              </a:tr>
              <a:tr h="6240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pperplate Gothic Light" panose="020E0507020206020404" pitchFamily="34" charset="0"/>
                        </a:rPr>
                        <a:t>ANTOR MD SHAHRIAR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pperplate Gothic Light" panose="020E0507020206020404" pitchFamily="34" charset="0"/>
                        </a:rPr>
                        <a:t>18-37294-1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77023"/>
                  </a:ext>
                </a:extLst>
              </a:tr>
              <a:tr h="6240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pperplate Gothic Light" panose="020E0507020206020404" pitchFamily="34" charset="0"/>
                          <a:ea typeface="+mn-ea"/>
                          <a:cs typeface="+mn-cs"/>
                        </a:rPr>
                        <a:t>ALI RAFSAN KABIR</a:t>
                      </a:r>
                    </a:p>
                    <a:p>
                      <a:endParaRPr lang="en-US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19-40625-1</a:t>
                      </a:r>
                      <a:endParaRPr lang="en-US" dirty="0">
                        <a:latin typeface="Copperplate Gothic Light" panose="020E0507020206020404" pitchFamily="34" charset="0"/>
                      </a:endParaRPr>
                    </a:p>
                    <a:p>
                      <a:endParaRPr lang="en-US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54410"/>
                  </a:ext>
                </a:extLst>
              </a:tr>
              <a:tr h="6240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pperplate Gothic Light" panose="020E0507020206020404" pitchFamily="34" charset="0"/>
                          <a:ea typeface="+mn-ea"/>
                          <a:cs typeface="+mn-cs"/>
                        </a:rPr>
                        <a:t>TAMALIKA BHOWMICK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19-41120-2</a:t>
                      </a:r>
                      <a:endParaRPr lang="en-US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64664"/>
                  </a:ext>
                </a:extLst>
              </a:tr>
              <a:tr h="6240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pperplate Gothic Light" panose="020E0507020206020404" pitchFamily="34" charset="0"/>
                          <a:ea typeface="+mn-ea"/>
                          <a:cs typeface="+mn-cs"/>
                        </a:rPr>
                        <a:t>MOINUL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20-42390-1</a:t>
                      </a:r>
                      <a:endParaRPr lang="en-US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95523"/>
                  </a:ext>
                </a:extLst>
              </a:tr>
              <a:tr h="3566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pperplate Gothic Light" panose="020E0507020206020404" pitchFamily="34" charset="0"/>
                        </a:rPr>
                        <a:t>SOURAV DEBANGSHU PAL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pperplate Gothic Light" panose="020E05070202060204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pperplate Gothic Light" panose="020E0507020206020404" pitchFamily="34" charset="0"/>
                        </a:rPr>
                        <a:t>18-37413-1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84088"/>
                  </a:ext>
                </a:extLst>
              </a:tr>
              <a:tr h="6059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pperplate Gothic Light" panose="020E0507020206020404" pitchFamily="34" charset="0"/>
                          <a:ea typeface="+mn-ea"/>
                          <a:cs typeface="+mn-cs"/>
                        </a:rPr>
                        <a:t>MD. TANVIR ALAM NILOY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pperplate Gothic Light" panose="020E05070202060204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19-39422-1</a:t>
                      </a:r>
                      <a:endParaRPr lang="en-US" dirty="0">
                        <a:latin typeface="Copperplate Gothic Light" panose="020E0507020206020404" pitchFamily="34" charset="0"/>
                      </a:endParaRPr>
                    </a:p>
                    <a:p>
                      <a:endParaRPr lang="en-US" dirty="0">
                        <a:latin typeface="Copperplate Gothic Light" panose="020E05070202060204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4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74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Table Of Contents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517AD9-BE09-4059-A558-F41FF93F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4" y="941034"/>
            <a:ext cx="8915400" cy="52928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Introduction.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Literature Review.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Methodology and Modeling.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Cost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Results and Discussion.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Conclusion and future endeavors.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References.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2943" y="1783977"/>
            <a:ext cx="399273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82782" y="2360240"/>
            <a:ext cx="434289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635" y="624110"/>
            <a:ext cx="9808977" cy="9491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INTRODUCTION</a:t>
            </a:r>
            <a:br>
              <a:rPr lang="en-US" dirty="0"/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65" y="1573306"/>
            <a:ext cx="8915400" cy="4922086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pperplate Gothic Light" panose="020E0507020206020404" pitchFamily="34" charset="0"/>
              </a:rPr>
              <a:t>Background of Study and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It will manage all of your home devices from a single location.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It has the ability to adapt to new devices and appliances as they become available.</a:t>
            </a:r>
          </a:p>
          <a:p>
            <a:pPr marL="0" indent="0">
              <a:buNone/>
            </a:pPr>
            <a:endParaRPr lang="en-US" sz="20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pperplate Gothic Light" panose="020E0507020206020404" pitchFamily="34" charset="0"/>
              </a:rPr>
              <a:t>Project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It will Control of home functions from a distance</a:t>
            </a:r>
          </a:p>
          <a:p>
            <a:pPr marL="0" indent="0">
              <a:buNone/>
            </a:pPr>
            <a:endParaRPr lang="en-US" sz="20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pperplate Gothic Light" panose="020E0507020206020404" pitchFamily="34" charset="0"/>
              </a:rPr>
              <a:t>A short Description about our project_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opperplate Gothic Light" panose="020E0507020206020404" pitchFamily="34" charset="0"/>
              </a:rPr>
              <a:t>Project_ Home Appliance System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opperplate Gothic Light" panose="020E05070202060204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Copperplate Gothic Light" panose="020E0507020206020404" pitchFamily="34" charset="0"/>
              </a:rPr>
            </a:br>
            <a:endParaRPr lang="en-US" sz="24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0711-6156-4DDE-A633-2FDF3083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Literature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8CBB-CFB9-487B-9ABF-D53E206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290" y="1633491"/>
            <a:ext cx="8069802" cy="42777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Improve the overall quality of life and convenience in the home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Increased security and energy efficiency.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To make daily life easier for its inhabitants by increasing their level of comfort.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Methodology and Modeling</a:t>
            </a:r>
            <a:br>
              <a:rPr lang="en-US" dirty="0"/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1731145"/>
            <a:ext cx="10398188" cy="4749553"/>
          </a:xfrm>
        </p:spPr>
        <p:txBody>
          <a:bodyPr/>
          <a:lstStyle/>
          <a:p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pperplate Gothic Light" panose="020E0507020206020404" pitchFamily="34" charset="0"/>
              </a:rPr>
              <a:t>   </a:t>
            </a:r>
            <a:r>
              <a:rPr lang="en-US" sz="2000" b="1" dirty="0">
                <a:latin typeface="Copperplate Gothic Light" panose="020E0507020206020404" pitchFamily="34" charset="0"/>
              </a:rPr>
              <a:t>Arduino 328              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 An </a:t>
            </a:r>
            <a:r>
              <a:rPr lang="en-US" sz="2000" b="1" dirty="0">
                <a:latin typeface="Copperplate Gothic Light" panose="020E0507020206020404" pitchFamily="34" charset="0"/>
              </a:rPr>
              <a:t>open-source electronics platform based</a:t>
            </a:r>
            <a:r>
              <a:rPr lang="en-US" sz="2000" dirty="0">
                <a:latin typeface="Copperplate Gothic Light" panose="020E0507020206020404" pitchFamily="34" charset="0"/>
              </a:rPr>
              <a:t> on easy-to-use hardware and software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Arduino boards are able to read inputs - light on a sensor, a finger on a button and turn it into an output - activating a motor, turning on an LED,</a:t>
            </a: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E31B-72B9-4D4E-BD3B-79D10CDE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293" y="4635909"/>
            <a:ext cx="3237575" cy="15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Methodology and Modeling</a:t>
            </a:r>
            <a:br>
              <a:rPr lang="en-US" dirty="0"/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24" y="1731145"/>
            <a:ext cx="10398188" cy="4749553"/>
          </a:xfrm>
        </p:spPr>
        <p:txBody>
          <a:bodyPr/>
          <a:lstStyle/>
          <a:p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pperplate Gothic Light" panose="020E0507020206020404" pitchFamily="34" charset="0"/>
              </a:rPr>
              <a:t>Grove Luminance Sensor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Copperplate Gothic Light" panose="020E0507020206020404" pitchFamily="34" charset="0"/>
              </a:rPr>
              <a:t>Detects the intensity of the ambient light on a surface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 used in application which requires automatic light adjustment in residential or commercial lighting.</a:t>
            </a:r>
          </a:p>
          <a:p>
            <a:pPr marL="0" indent="0">
              <a:buNone/>
            </a:pPr>
            <a:endParaRPr lang="en-US" sz="16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54827-D6B9-4869-9DD4-25824735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41" y="3848469"/>
            <a:ext cx="3237575" cy="17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Methodology and Modeling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14D-FC4D-4D55-B504-1E18F394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493" y="2027067"/>
            <a:ext cx="8915400" cy="40363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pperplate Gothic Light" panose="020E0507020206020404" pitchFamily="34" charset="0"/>
              </a:rPr>
              <a:t>Grove Ultrasonic Ranger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 an ultrasonic transducer that </a:t>
            </a:r>
            <a:r>
              <a:rPr lang="en-US" sz="2000" b="1" dirty="0">
                <a:latin typeface="Copperplate Gothic Light" panose="020E0507020206020404" pitchFamily="34" charset="0"/>
              </a:rPr>
              <a:t>uses ultrasonic waves to measure the distance</a:t>
            </a:r>
            <a:r>
              <a:rPr lang="en-US" sz="2000" dirty="0">
                <a:latin typeface="Copperplate Gothic Light" panose="020E05070202060204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 Can measure distances15cm</a:t>
            </a:r>
            <a:r>
              <a:rPr lang="en-US" dirty="0">
                <a:latin typeface="Copperplate Gothic Light" panose="020E05070202060204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US" dirty="0">
              <a:latin typeface="Copperplate Gothic Light" panose="020E05070202060204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E5CF2-DEE9-4228-9562-CABC34DA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56" y="3690234"/>
            <a:ext cx="379147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89" y="683072"/>
            <a:ext cx="8992232" cy="13761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Methodology and Modeling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14D-FC4D-4D55-B504-1E18F394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36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uses </a:t>
            </a:r>
            <a:r>
              <a:rPr lang="en-US" sz="2000" b="1" dirty="0">
                <a:latin typeface="Copperplate Gothic Light" panose="020E0507020206020404" pitchFamily="34" charset="0"/>
              </a:rPr>
              <a:t>a Thermistor to detect the ambient temperature</a:t>
            </a:r>
            <a:r>
              <a:rPr lang="en-US" sz="2000" dirty="0">
                <a:latin typeface="Copperplate Gothic Light" panose="020E05070202060204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opperplate Gothic Light" panose="020E0507020206020404" pitchFamily="34" charset="0"/>
              </a:rPr>
              <a:t>The resistance of a thermistor will increase when the ambient temperature decreases</a:t>
            </a:r>
          </a:p>
          <a:p>
            <a:pPr marL="0" indent="0">
              <a:buNone/>
            </a:pPr>
            <a:endParaRPr lang="en-US" dirty="0">
              <a:latin typeface="Copperplate Gothic Light" panose="020E0507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04A94-CA26-46F3-844F-6DB6EA2B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84" y="3616600"/>
            <a:ext cx="457263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37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43FF6F6FB43F42BA31593B72025163" ma:contentTypeVersion="5" ma:contentTypeDescription="Create a new document." ma:contentTypeScope="" ma:versionID="cb333636e664b70536ea39c237217a94">
  <xsd:schema xmlns:xsd="http://www.w3.org/2001/XMLSchema" xmlns:xs="http://www.w3.org/2001/XMLSchema" xmlns:p="http://schemas.microsoft.com/office/2006/metadata/properties" xmlns:ns2="622235db-1805-4fdc-8db4-e044465431f3" targetNamespace="http://schemas.microsoft.com/office/2006/metadata/properties" ma:root="true" ma:fieldsID="e452449364d6dea31346544356d021de" ns2:_="">
    <xsd:import namespace="622235db-1805-4fdc-8db4-e044465431f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235db-1805-4fdc-8db4-e044465431f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22235db-1805-4fdc-8db4-e044465431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8EBB39-EB55-4E46-B8E9-88463AF39D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235db-1805-4fdc-8db4-e044465431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377855-0011-44C9-99A3-8E0D37B0D771}">
  <ds:schemaRefs>
    <ds:schemaRef ds:uri="http://schemas.microsoft.com/office/2006/metadata/properties"/>
    <ds:schemaRef ds:uri="http://schemas.microsoft.com/office/infopath/2007/PartnerControls"/>
    <ds:schemaRef ds:uri="622235db-1805-4fdc-8db4-e044465431f3"/>
  </ds:schemaRefs>
</ds:datastoreItem>
</file>

<file path=customXml/itemProps3.xml><?xml version="1.0" encoding="utf-8"?>
<ds:datastoreItem xmlns:ds="http://schemas.openxmlformats.org/officeDocument/2006/customXml" ds:itemID="{C86C1F15-9D7D-4CE9-942C-F77741F0FA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3488</TotalTime>
  <Words>833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Copperplate Gothic Bold</vt:lpstr>
      <vt:lpstr>Copperplate Gothic Light</vt:lpstr>
      <vt:lpstr>Times New Roman</vt:lpstr>
      <vt:lpstr>Wingdings</vt:lpstr>
      <vt:lpstr>Wingdings 3</vt:lpstr>
      <vt:lpstr>Wisp</vt:lpstr>
      <vt:lpstr>       Welcome To Presentation                              on                   our project  Arduino Based Smart Home System </vt:lpstr>
      <vt:lpstr>      Group Members </vt:lpstr>
      <vt:lpstr>Table Of Contents</vt:lpstr>
      <vt:lpstr>INTRODUCTION </vt:lpstr>
      <vt:lpstr>Literature Review </vt:lpstr>
      <vt:lpstr>Methodology and Modeling </vt:lpstr>
      <vt:lpstr>Methodology and Modeling </vt:lpstr>
      <vt:lpstr>Methodology and Modeling   </vt:lpstr>
      <vt:lpstr>Methodology and Modeling   </vt:lpstr>
      <vt:lpstr>Flowchart of our Project</vt:lpstr>
      <vt:lpstr>Cost analysis</vt:lpstr>
      <vt:lpstr>Results and Discussion </vt:lpstr>
      <vt:lpstr>Results and Discussion  Led Will be turned on when the weather is cloudy or night</vt:lpstr>
      <vt:lpstr>Results and Discussion</vt:lpstr>
      <vt:lpstr>Results and Discussion </vt:lpstr>
      <vt:lpstr>Limitation of our project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Mohaimen-Bin-Noor</dc:creator>
  <cp:lastModifiedBy>MOINUL ISLAM</cp:lastModifiedBy>
  <cp:revision>273</cp:revision>
  <dcterms:created xsi:type="dcterms:W3CDTF">2020-02-13T13:40:18Z</dcterms:created>
  <dcterms:modified xsi:type="dcterms:W3CDTF">2022-12-12T07:36:41Z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0x0101005A43FF6F6FB43F42BA31593B72025163</vt:lpwstr>
  </property>
</Properties>
</file>