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1" r:id="rId3"/>
    <p:sldId id="258" r:id="rId4"/>
    <p:sldId id="259" r:id="rId5"/>
    <p:sldId id="257" r:id="rId6"/>
    <p:sldId id="280" r:id="rId7"/>
    <p:sldId id="263" r:id="rId8"/>
    <p:sldId id="275" r:id="rId9"/>
    <p:sldId id="283" r:id="rId10"/>
    <p:sldId id="268" r:id="rId11"/>
    <p:sldId id="277" r:id="rId12"/>
    <p:sldId id="278" r:id="rId13"/>
    <p:sldId id="279" r:id="rId14"/>
    <p:sldId id="264" r:id="rId15"/>
    <p:sldId id="281" r:id="rId16"/>
    <p:sldId id="28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00"/>
  </p:normalViewPr>
  <p:slideViewPr>
    <p:cSldViewPr snapToGrid="0" snapToObjects="1">
      <p:cViewPr varScale="1">
        <p:scale>
          <a:sx n="101" d="100"/>
          <a:sy n="101" d="100"/>
        </p:scale>
        <p:origin x="34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7454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65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/>
              <a:t>每张图都会随机取多个这里面提到的数据处理方法，随机生成小于</a:t>
            </a:r>
            <a:r>
              <a:rPr lang="en-US" altLang="zh-CN" dirty="0"/>
              <a:t>10</a:t>
            </a:r>
            <a:r>
              <a:rPr lang="zh-CN" altLang="en-US" dirty="0"/>
              <a:t>张的新图片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03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7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1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436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95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51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/>
              <a:t>目标：给鲸鱼一张证件照，区分同一个物种的不同个体</a:t>
            </a:r>
          </a:p>
          <a:p>
            <a:r>
              <a:rPr lang="zh-CN" altLang="en-US" dirty="0"/>
              <a:t>图片数据中的挑战，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数据质量参差不齐，有些照片拍摄的年代久远，黑白图，甚至是翻拍的书上的图片，</a:t>
            </a:r>
          </a:p>
          <a:p>
            <a:r>
              <a:rPr lang="zh-CN" altLang="en-US" dirty="0"/>
              <a:t>有些照片受环境影响，模糊不清</a:t>
            </a:r>
          </a:p>
          <a:p>
            <a:r>
              <a:rPr lang="zh-CN" altLang="en-US" dirty="0"/>
              <a:t>鲸鱼尾部掀起的浪花遮盖了鲸鱼</a:t>
            </a:r>
          </a:p>
          <a:p>
            <a:r>
              <a:rPr lang="zh-CN" altLang="en-US" dirty="0"/>
              <a:t>拍摄角度多样，完美的像是蝴蝶，不完美的像是鸡翅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区分不同种的照片和区分同一个种的个体难度差异很大，我们很容易看到猫和鱼的差异，但通过同一物种尾巴寻找个体难度比较大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00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/>
              <a:t>数据分布差异很大，未知鲸鱼占到</a:t>
            </a:r>
            <a:r>
              <a:rPr lang="en-US" altLang="zh-CN" dirty="0"/>
              <a:t>47.5%,</a:t>
            </a:r>
            <a:r>
              <a:rPr lang="zh-CN" altLang="en-US" dirty="0"/>
              <a:t> 有</a:t>
            </a:r>
            <a:r>
              <a:rPr lang="en-US" altLang="zh-CN" dirty="0"/>
              <a:t>25.7%</a:t>
            </a:r>
            <a:r>
              <a:rPr lang="zh-CN" altLang="en-US" dirty="0"/>
              <a:t>的鲸鱼只有</a:t>
            </a:r>
            <a:r>
              <a:rPr lang="en-US" altLang="zh-CN" dirty="0"/>
              <a:t>1</a:t>
            </a:r>
            <a:r>
              <a:rPr lang="zh-CN" altLang="en-US" dirty="0"/>
              <a:t>张图片（可以看到白色部分，基本都是一张图片的数据）</a:t>
            </a:r>
          </a:p>
          <a:p>
            <a:r>
              <a:rPr lang="zh-CN" altLang="en-US" dirty="0"/>
              <a:t>这就影响了数据划分的难度，训练集和验证集数据</a:t>
            </a:r>
            <a:r>
              <a:rPr lang="en-US" altLang="zh-CN" dirty="0"/>
              <a:t>blah</a:t>
            </a:r>
            <a:r>
              <a:rPr lang="zh-CN" altLang="en-US" dirty="0"/>
              <a:t> </a:t>
            </a:r>
            <a:r>
              <a:rPr lang="en-US" altLang="zh-CN" dirty="0"/>
              <a:t>blah</a:t>
            </a:r>
            <a:r>
              <a:rPr lang="zh-CN" altLang="en-US" dirty="0"/>
              <a:t> </a:t>
            </a:r>
            <a:r>
              <a:rPr lang="en-US" altLang="zh-CN" dirty="0"/>
              <a:t>blah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17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/>
              <a:t>每张图都会随机取多个这里面提到的数据处理方法，随机生成小于</a:t>
            </a:r>
            <a:r>
              <a:rPr lang="en-US" altLang="zh-CN" dirty="0"/>
              <a:t>10</a:t>
            </a:r>
            <a:r>
              <a:rPr lang="zh-CN" altLang="en-US" dirty="0"/>
              <a:t>张的新图片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13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1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473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1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Opt 1">
  <p:cSld name="SECTION_HEADER_3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971" y="845670"/>
            <a:ext cx="4819276" cy="2674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318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Opt 2">
  <p:cSld name="SECTION_HEADER_3_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3"/>
          <p:cNvSpPr txBox="1"/>
          <p:nvPr userDrawn="1"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  <p:pic>
        <p:nvPicPr>
          <p:cNvPr id="6" name="Google Shape;37;p9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-706055" y="2305075"/>
            <a:ext cx="2200172" cy="245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Opt 2" preserve="1">
  <p:cSld name="1_Project Opt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3"/>
          <p:cNvSpPr txBox="1"/>
          <p:nvPr userDrawn="1"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Opt 3">
  <p:cSld name="SECTION_HEADER_3_2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570508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421" y="3055716"/>
            <a:ext cx="2210531" cy="246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322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3"/>
          <p:cNvSpPr txBox="1"/>
          <p:nvPr userDrawn="1"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pt 1">
  <p:cSld name="TITLE_AND_BODY_4">
    <p:bg>
      <p:bgPr>
        <a:solidFill>
          <a:srgbClr val="F8F9FA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34956" y="1006998"/>
            <a:ext cx="3018227" cy="337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3"/>
          <p:cNvSpPr txBox="1"/>
          <p:nvPr userDrawn="1"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pt 3">
  <p:cSld name="TITLE_AND_BODY_3">
    <p:bg>
      <p:bgPr>
        <a:solidFill>
          <a:srgbClr val="F8F9FA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2835797" y="0"/>
            <a:ext cx="6308203" cy="5143500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4955" y="914401"/>
            <a:ext cx="2751240" cy="307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Opt 2">
  <p:cSld name="BLANK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1" y="0"/>
            <a:ext cx="9144000" cy="1064871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06055" y="2305075"/>
            <a:ext cx="2200172" cy="24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;p13"/>
          <p:cNvSpPr txBox="1"/>
          <p:nvPr userDrawn="1"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Opt 2" preserve="1">
  <p:cSld name="1_Page Opt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1" y="0"/>
            <a:ext cx="9144000" cy="1064871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;p13"/>
          <p:cNvSpPr txBox="1"/>
          <p:nvPr userDrawn="1"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Opt 3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 rot="10800000" flipH="1">
            <a:off x="1" y="1064871"/>
            <a:ext cx="9144000" cy="4078629"/>
          </a:xfrm>
          <a:prstGeom prst="rect">
            <a:avLst/>
          </a:prstGeom>
          <a:solidFill>
            <a:schemeClr val="lt2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033495" y="4763248"/>
            <a:ext cx="6641592" cy="5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06055" y="2305075"/>
            <a:ext cx="2200172" cy="24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117" y="-114449"/>
            <a:ext cx="1934376" cy="107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0" r:id="rId4"/>
    <p:sldLayoutId id="2147483651" r:id="rId5"/>
    <p:sldLayoutId id="2147483653" r:id="rId6"/>
    <p:sldLayoutId id="2147483655" r:id="rId7"/>
    <p:sldLayoutId id="2147483659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5406070" y="2357715"/>
            <a:ext cx="35004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SzPts val="1600"/>
            </a:pPr>
            <a:r>
              <a:rPr lang="en-US" altLang="zh-CN" sz="1600" dirty="0"/>
              <a:t>Passport Photos of Whale</a:t>
            </a:r>
            <a:endParaRPr sz="1600" b="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6068571" y="467228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00"/>
            </a:pPr>
            <a:r>
              <a:rPr lang="en-US" altLang="zh-CN" sz="900" b="0" i="0" u="none" strike="noStrike" cap="none" dirty="0" err="1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Lan</a:t>
            </a:r>
            <a:r>
              <a:rPr lang="zh-CN" altLang="en-US" sz="900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Zhang,</a:t>
            </a:r>
            <a:r>
              <a:rPr lang="zh-CN" altLang="en-US" sz="900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dirty="0" err="1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Jiaqi</a:t>
            </a:r>
            <a:r>
              <a:rPr lang="en-US" altLang="zh-CN" sz="900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Li, </a:t>
            </a:r>
            <a:r>
              <a:rPr lang="en-US" altLang="zh-CN" sz="900" dirty="0" err="1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Tongkun</a:t>
            </a:r>
            <a:r>
              <a:rPr lang="en-US" altLang="zh-CN" sz="900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Xu</a:t>
            </a:r>
            <a:endParaRPr sz="900" b="0" i="0" u="none" strike="noStrike" cap="none" dirty="0">
              <a:solidFill>
                <a:srgbClr val="A5A5A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idx="2"/>
          </p:nvPr>
        </p:nvSpPr>
        <p:spPr>
          <a:xfrm>
            <a:off x="5432965" y="1810687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altLang="zh-CN" sz="3000" dirty="0">
                <a:latin typeface="Google Sans Medium"/>
                <a:ea typeface="Google Sans Medium"/>
                <a:cs typeface="Google Sans Medium"/>
                <a:sym typeface="Google Sans Medium"/>
              </a:rPr>
              <a:t>Whale</a:t>
            </a:r>
            <a:r>
              <a:rPr lang="zh-CN" altLang="en-US" sz="3000" dirty="0">
                <a:latin typeface="Google Sans Medium"/>
                <a:ea typeface="Google Sans Medium"/>
                <a:cs typeface="Google Sans Medium"/>
                <a:sym typeface="Google Sans Medium"/>
              </a:rPr>
              <a:t> </a:t>
            </a:r>
            <a:r>
              <a:rPr lang="en-US" altLang="zh-CN" sz="3000" dirty="0">
                <a:latin typeface="Google Sans Medium"/>
                <a:ea typeface="Google Sans Medium"/>
                <a:cs typeface="Google Sans Medium"/>
                <a:sym typeface="Google Sans Medium"/>
              </a:rPr>
              <a:t>Well</a:t>
            </a:r>
            <a:endParaRPr sz="30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>
            <a:extLst>
              <a:ext uri="{FF2B5EF4-FFF2-40B4-BE49-F238E27FC236}">
                <a16:creationId xmlns:a16="http://schemas.microsoft.com/office/drawing/2014/main" id="{3D309C0B-2866-41D3-A466-BC9AC7A84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9"/>
          <a:stretch/>
        </p:blipFill>
        <p:spPr>
          <a:xfrm>
            <a:off x="505718" y="547637"/>
            <a:ext cx="1451303" cy="97169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13343D1C-AF4A-46D0-9EE6-C44220801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50" y="740590"/>
            <a:ext cx="1082461" cy="721640"/>
          </a:xfrm>
          <a:prstGeom prst="rect">
            <a:avLst/>
          </a:prstGeom>
        </p:spPr>
      </p:pic>
      <p:sp>
        <p:nvSpPr>
          <p:cNvPr id="9" name="矩形: 圆角 6">
            <a:extLst>
              <a:ext uri="{FF2B5EF4-FFF2-40B4-BE49-F238E27FC236}">
                <a16:creationId xmlns:a16="http://schemas.microsoft.com/office/drawing/2014/main" id="{0DF43122-1E17-4371-9533-8DDD37E4AC01}"/>
              </a:ext>
            </a:extLst>
          </p:cNvPr>
          <p:cNvSpPr/>
          <p:nvPr/>
        </p:nvSpPr>
        <p:spPr>
          <a:xfrm>
            <a:off x="587465" y="2326974"/>
            <a:ext cx="1162676" cy="889520"/>
          </a:xfrm>
          <a:prstGeom prst="round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C4E1BD-549E-4CB9-9534-9D23580EB427}"/>
              </a:ext>
            </a:extLst>
          </p:cNvPr>
          <p:cNvSpPr/>
          <p:nvPr/>
        </p:nvSpPr>
        <p:spPr>
          <a:xfrm>
            <a:off x="753720" y="2463892"/>
            <a:ext cx="831273" cy="15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3" name="矩形 50">
            <a:extLst>
              <a:ext uri="{FF2B5EF4-FFF2-40B4-BE49-F238E27FC236}">
                <a16:creationId xmlns:a16="http://schemas.microsoft.com/office/drawing/2014/main" id="{9A95C64D-232A-4E18-BC35-341F03A19D86}"/>
              </a:ext>
            </a:extLst>
          </p:cNvPr>
          <p:cNvSpPr/>
          <p:nvPr/>
        </p:nvSpPr>
        <p:spPr>
          <a:xfrm>
            <a:off x="740898" y="2694619"/>
            <a:ext cx="838365" cy="16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4" name="矩形 52">
            <a:extLst>
              <a:ext uri="{FF2B5EF4-FFF2-40B4-BE49-F238E27FC236}">
                <a16:creationId xmlns:a16="http://schemas.microsoft.com/office/drawing/2014/main" id="{4DC9E45C-7832-4188-BFE4-96D3EB24DCF4}"/>
              </a:ext>
            </a:extLst>
          </p:cNvPr>
          <p:cNvSpPr/>
          <p:nvPr/>
        </p:nvSpPr>
        <p:spPr>
          <a:xfrm>
            <a:off x="740897" y="2941535"/>
            <a:ext cx="838366" cy="16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15" name="直接箭头连接符 13">
            <a:extLst>
              <a:ext uri="{FF2B5EF4-FFF2-40B4-BE49-F238E27FC236}">
                <a16:creationId xmlns:a16="http://schemas.microsoft.com/office/drawing/2014/main" id="{F5BB9960-768E-411D-A34E-AD0583A70528}"/>
              </a:ext>
            </a:extLst>
          </p:cNvPr>
          <p:cNvCxnSpPr>
            <a:cxnSpLocks/>
          </p:cNvCxnSpPr>
          <p:nvPr/>
        </p:nvCxnSpPr>
        <p:spPr>
          <a:xfrm>
            <a:off x="1168803" y="1547421"/>
            <a:ext cx="1" cy="800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57">
            <a:extLst>
              <a:ext uri="{FF2B5EF4-FFF2-40B4-BE49-F238E27FC236}">
                <a16:creationId xmlns:a16="http://schemas.microsoft.com/office/drawing/2014/main" id="{252701DA-E466-48D5-9DE4-506E730EDEFE}"/>
              </a:ext>
            </a:extLst>
          </p:cNvPr>
          <p:cNvCxnSpPr>
            <a:cxnSpLocks/>
            <a:stCxn id="41" idx="5"/>
            <a:endCxn id="17" idx="0"/>
          </p:cNvCxnSpPr>
          <p:nvPr/>
        </p:nvCxnSpPr>
        <p:spPr>
          <a:xfrm>
            <a:off x="6534843" y="1942175"/>
            <a:ext cx="1295400" cy="606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71">
            <a:extLst>
              <a:ext uri="{FF2B5EF4-FFF2-40B4-BE49-F238E27FC236}">
                <a16:creationId xmlns:a16="http://schemas.microsoft.com/office/drawing/2014/main" id="{98FED878-4C2D-4626-A85F-E2FBBEDC795C}"/>
              </a:ext>
            </a:extLst>
          </p:cNvPr>
          <p:cNvSpPr/>
          <p:nvPr/>
        </p:nvSpPr>
        <p:spPr>
          <a:xfrm>
            <a:off x="7248905" y="2548912"/>
            <a:ext cx="1162676" cy="889520"/>
          </a:xfrm>
          <a:prstGeom prst="round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8" name="矩形 77">
            <a:extLst>
              <a:ext uri="{FF2B5EF4-FFF2-40B4-BE49-F238E27FC236}">
                <a16:creationId xmlns:a16="http://schemas.microsoft.com/office/drawing/2014/main" id="{55B07365-42CA-40EE-B28E-896942F1FA5F}"/>
              </a:ext>
            </a:extLst>
          </p:cNvPr>
          <p:cNvSpPr/>
          <p:nvPr/>
        </p:nvSpPr>
        <p:spPr>
          <a:xfrm>
            <a:off x="7415160" y="2685829"/>
            <a:ext cx="831273" cy="15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9" name="矩形 78">
            <a:extLst>
              <a:ext uri="{FF2B5EF4-FFF2-40B4-BE49-F238E27FC236}">
                <a16:creationId xmlns:a16="http://schemas.microsoft.com/office/drawing/2014/main" id="{4E5EE742-AA9C-4529-862D-F6D250486786}"/>
              </a:ext>
            </a:extLst>
          </p:cNvPr>
          <p:cNvSpPr/>
          <p:nvPr/>
        </p:nvSpPr>
        <p:spPr>
          <a:xfrm>
            <a:off x="7402338" y="2916556"/>
            <a:ext cx="838365" cy="16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0" name="矩形 79">
            <a:extLst>
              <a:ext uri="{FF2B5EF4-FFF2-40B4-BE49-F238E27FC236}">
                <a16:creationId xmlns:a16="http://schemas.microsoft.com/office/drawing/2014/main" id="{E991721F-8D6E-492E-BE0D-73B57C27FDF7}"/>
              </a:ext>
            </a:extLst>
          </p:cNvPr>
          <p:cNvSpPr/>
          <p:nvPr/>
        </p:nvSpPr>
        <p:spPr>
          <a:xfrm>
            <a:off x="7402338" y="3163473"/>
            <a:ext cx="838366" cy="16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1" name="矩形: 圆角 80">
            <a:extLst>
              <a:ext uri="{FF2B5EF4-FFF2-40B4-BE49-F238E27FC236}">
                <a16:creationId xmlns:a16="http://schemas.microsoft.com/office/drawing/2014/main" id="{64359F17-5DB3-4308-86A5-9B02FFA48057}"/>
              </a:ext>
            </a:extLst>
          </p:cNvPr>
          <p:cNvSpPr/>
          <p:nvPr/>
        </p:nvSpPr>
        <p:spPr>
          <a:xfrm>
            <a:off x="1003622" y="3535687"/>
            <a:ext cx="1147142" cy="2042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。。。</a:t>
            </a:r>
          </a:p>
        </p:txBody>
      </p:sp>
      <p:sp>
        <p:nvSpPr>
          <p:cNvPr id="22" name="流程图: 接点 81">
            <a:extLst>
              <a:ext uri="{FF2B5EF4-FFF2-40B4-BE49-F238E27FC236}">
                <a16:creationId xmlns:a16="http://schemas.microsoft.com/office/drawing/2014/main" id="{825D372E-8ACF-42EB-ACFE-E726CE16E6FF}"/>
              </a:ext>
            </a:extLst>
          </p:cNvPr>
          <p:cNvSpPr/>
          <p:nvPr/>
        </p:nvSpPr>
        <p:spPr>
          <a:xfrm>
            <a:off x="1124530" y="3584867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3" name="流程图: 接点 82">
            <a:extLst>
              <a:ext uri="{FF2B5EF4-FFF2-40B4-BE49-F238E27FC236}">
                <a16:creationId xmlns:a16="http://schemas.microsoft.com/office/drawing/2014/main" id="{7B4F4700-7294-418C-9B6C-E2866737BC17}"/>
              </a:ext>
            </a:extLst>
          </p:cNvPr>
          <p:cNvSpPr/>
          <p:nvPr/>
        </p:nvSpPr>
        <p:spPr>
          <a:xfrm>
            <a:off x="1321959" y="3581404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4" name="流程图: 接点 83">
            <a:extLst>
              <a:ext uri="{FF2B5EF4-FFF2-40B4-BE49-F238E27FC236}">
                <a16:creationId xmlns:a16="http://schemas.microsoft.com/office/drawing/2014/main" id="{542D666F-CB73-4C40-BF61-18D90EBD18A3}"/>
              </a:ext>
            </a:extLst>
          </p:cNvPr>
          <p:cNvSpPr/>
          <p:nvPr/>
        </p:nvSpPr>
        <p:spPr>
          <a:xfrm>
            <a:off x="1941948" y="3584871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5" name="流程图: 接点 84">
            <a:extLst>
              <a:ext uri="{FF2B5EF4-FFF2-40B4-BE49-F238E27FC236}">
                <a16:creationId xmlns:a16="http://schemas.microsoft.com/office/drawing/2014/main" id="{162E4AC6-4CBA-4ED9-BE60-779482482EC9}"/>
              </a:ext>
            </a:extLst>
          </p:cNvPr>
          <p:cNvSpPr/>
          <p:nvPr/>
        </p:nvSpPr>
        <p:spPr>
          <a:xfrm>
            <a:off x="5451313" y="3069925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6" name="流程图: 接点 85">
            <a:extLst>
              <a:ext uri="{FF2B5EF4-FFF2-40B4-BE49-F238E27FC236}">
                <a16:creationId xmlns:a16="http://schemas.microsoft.com/office/drawing/2014/main" id="{48E270E0-8911-439A-9818-1266BC3B0D15}"/>
              </a:ext>
            </a:extLst>
          </p:cNvPr>
          <p:cNvSpPr/>
          <p:nvPr/>
        </p:nvSpPr>
        <p:spPr>
          <a:xfrm>
            <a:off x="1692888" y="3616037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7" name="流程图: 接点 86">
            <a:extLst>
              <a:ext uri="{FF2B5EF4-FFF2-40B4-BE49-F238E27FC236}">
                <a16:creationId xmlns:a16="http://schemas.microsoft.com/office/drawing/2014/main" id="{A35F7EF3-30BF-4E52-B741-08321D53FDA3}"/>
              </a:ext>
            </a:extLst>
          </p:cNvPr>
          <p:cNvSpPr/>
          <p:nvPr/>
        </p:nvSpPr>
        <p:spPr>
          <a:xfrm>
            <a:off x="1827969" y="3612573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8" name="流程图: 接点 87">
            <a:extLst>
              <a:ext uri="{FF2B5EF4-FFF2-40B4-BE49-F238E27FC236}">
                <a16:creationId xmlns:a16="http://schemas.microsoft.com/office/drawing/2014/main" id="{1DDBD3B7-1F39-4E5E-A149-C54A42F26D16}"/>
              </a:ext>
            </a:extLst>
          </p:cNvPr>
          <p:cNvSpPr/>
          <p:nvPr/>
        </p:nvSpPr>
        <p:spPr>
          <a:xfrm>
            <a:off x="1547417" y="3616037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9" name="矩形: 圆角 88">
            <a:extLst>
              <a:ext uri="{FF2B5EF4-FFF2-40B4-BE49-F238E27FC236}">
                <a16:creationId xmlns:a16="http://schemas.microsoft.com/office/drawing/2014/main" id="{9EA9236A-2F11-49EB-845F-89038C2126CC}"/>
              </a:ext>
            </a:extLst>
          </p:cNvPr>
          <p:cNvSpPr/>
          <p:nvPr/>
        </p:nvSpPr>
        <p:spPr>
          <a:xfrm>
            <a:off x="4989574" y="2973213"/>
            <a:ext cx="1147142" cy="2042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。。。</a:t>
            </a:r>
          </a:p>
        </p:txBody>
      </p:sp>
      <p:sp>
        <p:nvSpPr>
          <p:cNvPr id="30" name="流程图: 接点 89">
            <a:extLst>
              <a:ext uri="{FF2B5EF4-FFF2-40B4-BE49-F238E27FC236}">
                <a16:creationId xmlns:a16="http://schemas.microsoft.com/office/drawing/2014/main" id="{2F15B517-0C05-4173-92EA-C7772FF7A626}"/>
              </a:ext>
            </a:extLst>
          </p:cNvPr>
          <p:cNvSpPr/>
          <p:nvPr/>
        </p:nvSpPr>
        <p:spPr>
          <a:xfrm>
            <a:off x="5110483" y="3022393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1" name="流程图: 接点 90">
            <a:extLst>
              <a:ext uri="{FF2B5EF4-FFF2-40B4-BE49-F238E27FC236}">
                <a16:creationId xmlns:a16="http://schemas.microsoft.com/office/drawing/2014/main" id="{8FE21356-9A3F-47C7-BF19-3D53DFE00863}"/>
              </a:ext>
            </a:extLst>
          </p:cNvPr>
          <p:cNvSpPr/>
          <p:nvPr/>
        </p:nvSpPr>
        <p:spPr>
          <a:xfrm>
            <a:off x="5307911" y="3018929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2" name="流程图: 接点 91">
            <a:extLst>
              <a:ext uri="{FF2B5EF4-FFF2-40B4-BE49-F238E27FC236}">
                <a16:creationId xmlns:a16="http://schemas.microsoft.com/office/drawing/2014/main" id="{0C17FF3B-DF56-43AE-AF24-01264D2AF1AB}"/>
              </a:ext>
            </a:extLst>
          </p:cNvPr>
          <p:cNvSpPr/>
          <p:nvPr/>
        </p:nvSpPr>
        <p:spPr>
          <a:xfrm>
            <a:off x="5927900" y="3022396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3" name="流程图: 接点 92">
            <a:extLst>
              <a:ext uri="{FF2B5EF4-FFF2-40B4-BE49-F238E27FC236}">
                <a16:creationId xmlns:a16="http://schemas.microsoft.com/office/drawing/2014/main" id="{C5B36350-31B5-4A63-AEC4-A49790B0DA2B}"/>
              </a:ext>
            </a:extLst>
          </p:cNvPr>
          <p:cNvSpPr/>
          <p:nvPr/>
        </p:nvSpPr>
        <p:spPr>
          <a:xfrm>
            <a:off x="5678841" y="3053562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4" name="流程图: 接点 93">
            <a:extLst>
              <a:ext uri="{FF2B5EF4-FFF2-40B4-BE49-F238E27FC236}">
                <a16:creationId xmlns:a16="http://schemas.microsoft.com/office/drawing/2014/main" id="{EF817A20-E796-486A-9008-2FC77ABB4A29}"/>
              </a:ext>
            </a:extLst>
          </p:cNvPr>
          <p:cNvSpPr/>
          <p:nvPr/>
        </p:nvSpPr>
        <p:spPr>
          <a:xfrm>
            <a:off x="5813922" y="3050099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5" name="流程图: 接点 94">
            <a:extLst>
              <a:ext uri="{FF2B5EF4-FFF2-40B4-BE49-F238E27FC236}">
                <a16:creationId xmlns:a16="http://schemas.microsoft.com/office/drawing/2014/main" id="{05C6A9CF-1616-429B-A8C3-E56C066560A0}"/>
              </a:ext>
            </a:extLst>
          </p:cNvPr>
          <p:cNvSpPr/>
          <p:nvPr/>
        </p:nvSpPr>
        <p:spPr>
          <a:xfrm>
            <a:off x="5533370" y="3053562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36" name="直接箭头连接符 95">
            <a:extLst>
              <a:ext uri="{FF2B5EF4-FFF2-40B4-BE49-F238E27FC236}">
                <a16:creationId xmlns:a16="http://schemas.microsoft.com/office/drawing/2014/main" id="{4A8517EC-D759-4A3D-ADC0-B7455F686BC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68803" y="3216494"/>
            <a:ext cx="408390" cy="319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左右 35">
            <a:extLst>
              <a:ext uri="{FF2B5EF4-FFF2-40B4-BE49-F238E27FC236}">
                <a16:creationId xmlns:a16="http://schemas.microsoft.com/office/drawing/2014/main" id="{5FA3843A-D26E-433D-99B2-EE4DC6654CCF}"/>
              </a:ext>
            </a:extLst>
          </p:cNvPr>
          <p:cNvSpPr/>
          <p:nvPr/>
        </p:nvSpPr>
        <p:spPr>
          <a:xfrm>
            <a:off x="2895276" y="3092785"/>
            <a:ext cx="1949893" cy="545033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8" name="矩形 100">
            <a:extLst>
              <a:ext uri="{FF2B5EF4-FFF2-40B4-BE49-F238E27FC236}">
                <a16:creationId xmlns:a16="http://schemas.microsoft.com/office/drawing/2014/main" id="{B884123B-670A-455B-A155-538EAAC1E435}"/>
              </a:ext>
            </a:extLst>
          </p:cNvPr>
          <p:cNvSpPr/>
          <p:nvPr/>
        </p:nvSpPr>
        <p:spPr>
          <a:xfrm>
            <a:off x="2285797" y="2387113"/>
            <a:ext cx="26468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 distance</a:t>
            </a:r>
          </a:p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(European distance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Cosine distance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/>
          </a:p>
        </p:txBody>
      </p:sp>
      <p:pic>
        <p:nvPicPr>
          <p:cNvPr id="39" name="图片 37">
            <a:extLst>
              <a:ext uri="{FF2B5EF4-FFF2-40B4-BE49-F238E27FC236}">
                <a16:creationId xmlns:a16="http://schemas.microsoft.com/office/drawing/2014/main" id="{3A622AC6-E53E-4A9D-89AD-E48D0B5AD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31" y="1255266"/>
            <a:ext cx="1082461" cy="72164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D2A5312-F497-401B-B5D6-8570A4E944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9" r="11248"/>
          <a:stretch/>
        </p:blipFill>
        <p:spPr>
          <a:xfrm>
            <a:off x="5806746" y="867496"/>
            <a:ext cx="1082461" cy="779294"/>
          </a:xfrm>
          <a:prstGeom prst="rect">
            <a:avLst/>
          </a:prstGeom>
        </p:spPr>
      </p:pic>
      <p:sp>
        <p:nvSpPr>
          <p:cNvPr id="41" name="椭圆 102">
            <a:extLst>
              <a:ext uri="{FF2B5EF4-FFF2-40B4-BE49-F238E27FC236}">
                <a16:creationId xmlns:a16="http://schemas.microsoft.com/office/drawing/2014/main" id="{C5CD0CCF-F880-4F14-9058-1A8A7B317B15}"/>
              </a:ext>
            </a:extLst>
          </p:cNvPr>
          <p:cNvSpPr/>
          <p:nvPr/>
        </p:nvSpPr>
        <p:spPr>
          <a:xfrm>
            <a:off x="2882272" y="314671"/>
            <a:ext cx="4279253" cy="1906740"/>
          </a:xfrm>
          <a:prstGeom prst="ellipse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2" name="矩形 108">
            <a:extLst>
              <a:ext uri="{FF2B5EF4-FFF2-40B4-BE49-F238E27FC236}">
                <a16:creationId xmlns:a16="http://schemas.microsoft.com/office/drawing/2014/main" id="{40AD2B2E-1653-4B8E-B5E1-46E8E7A09BCF}"/>
              </a:ext>
            </a:extLst>
          </p:cNvPr>
          <p:cNvSpPr/>
          <p:nvPr/>
        </p:nvSpPr>
        <p:spPr>
          <a:xfrm>
            <a:off x="5054246" y="740043"/>
            <a:ext cx="6270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Gallery</a:t>
            </a:r>
          </a:p>
        </p:txBody>
      </p:sp>
      <p:sp>
        <p:nvSpPr>
          <p:cNvPr id="43" name="矩形 109">
            <a:extLst>
              <a:ext uri="{FF2B5EF4-FFF2-40B4-BE49-F238E27FC236}">
                <a16:creationId xmlns:a16="http://schemas.microsoft.com/office/drawing/2014/main" id="{BAD89CF2-943F-4DF3-B400-2449F1DB8099}"/>
              </a:ext>
            </a:extLst>
          </p:cNvPr>
          <p:cNvSpPr/>
          <p:nvPr/>
        </p:nvSpPr>
        <p:spPr>
          <a:xfrm>
            <a:off x="923197" y="246613"/>
            <a:ext cx="5757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</a:p>
        </p:txBody>
      </p:sp>
      <p:sp>
        <p:nvSpPr>
          <p:cNvPr id="44" name="流程图: 接点 124">
            <a:extLst>
              <a:ext uri="{FF2B5EF4-FFF2-40B4-BE49-F238E27FC236}">
                <a16:creationId xmlns:a16="http://schemas.microsoft.com/office/drawing/2014/main" id="{BDB22FCD-0DE4-4C78-A06E-9C7F3C43196D}"/>
              </a:ext>
            </a:extLst>
          </p:cNvPr>
          <p:cNvSpPr/>
          <p:nvPr/>
        </p:nvSpPr>
        <p:spPr>
          <a:xfrm>
            <a:off x="5446453" y="2741337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矩形: 圆角 125">
            <a:extLst>
              <a:ext uri="{FF2B5EF4-FFF2-40B4-BE49-F238E27FC236}">
                <a16:creationId xmlns:a16="http://schemas.microsoft.com/office/drawing/2014/main" id="{284ADFC8-1302-4360-A96B-550AA34704B2}"/>
              </a:ext>
            </a:extLst>
          </p:cNvPr>
          <p:cNvSpPr/>
          <p:nvPr/>
        </p:nvSpPr>
        <p:spPr>
          <a:xfrm>
            <a:off x="4984714" y="2644624"/>
            <a:ext cx="1147142" cy="2042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。。。</a:t>
            </a:r>
          </a:p>
        </p:txBody>
      </p:sp>
      <p:sp>
        <p:nvSpPr>
          <p:cNvPr id="46" name="流程图: 接点 126">
            <a:extLst>
              <a:ext uri="{FF2B5EF4-FFF2-40B4-BE49-F238E27FC236}">
                <a16:creationId xmlns:a16="http://schemas.microsoft.com/office/drawing/2014/main" id="{16E558F0-54BA-4727-A626-897CB40C5FA4}"/>
              </a:ext>
            </a:extLst>
          </p:cNvPr>
          <p:cNvSpPr/>
          <p:nvPr/>
        </p:nvSpPr>
        <p:spPr>
          <a:xfrm>
            <a:off x="5105623" y="2693804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7" name="流程图: 接点 127">
            <a:extLst>
              <a:ext uri="{FF2B5EF4-FFF2-40B4-BE49-F238E27FC236}">
                <a16:creationId xmlns:a16="http://schemas.microsoft.com/office/drawing/2014/main" id="{39CD66E4-F361-4991-B876-B77CBFC12CF2}"/>
              </a:ext>
            </a:extLst>
          </p:cNvPr>
          <p:cNvSpPr/>
          <p:nvPr/>
        </p:nvSpPr>
        <p:spPr>
          <a:xfrm>
            <a:off x="5303051" y="2690341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8" name="流程图: 接点 128">
            <a:extLst>
              <a:ext uri="{FF2B5EF4-FFF2-40B4-BE49-F238E27FC236}">
                <a16:creationId xmlns:a16="http://schemas.microsoft.com/office/drawing/2014/main" id="{2AE7288F-A965-4F80-9997-BFE8421B2A23}"/>
              </a:ext>
            </a:extLst>
          </p:cNvPr>
          <p:cNvSpPr/>
          <p:nvPr/>
        </p:nvSpPr>
        <p:spPr>
          <a:xfrm>
            <a:off x="5923040" y="2693808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9" name="流程图: 接点 129">
            <a:extLst>
              <a:ext uri="{FF2B5EF4-FFF2-40B4-BE49-F238E27FC236}">
                <a16:creationId xmlns:a16="http://schemas.microsoft.com/office/drawing/2014/main" id="{CF966BF1-A8BA-4441-98B1-B5EA9D5AF982}"/>
              </a:ext>
            </a:extLst>
          </p:cNvPr>
          <p:cNvSpPr/>
          <p:nvPr/>
        </p:nvSpPr>
        <p:spPr>
          <a:xfrm>
            <a:off x="5673981" y="2724974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0" name="流程图: 接点 130">
            <a:extLst>
              <a:ext uri="{FF2B5EF4-FFF2-40B4-BE49-F238E27FC236}">
                <a16:creationId xmlns:a16="http://schemas.microsoft.com/office/drawing/2014/main" id="{2961F863-C5F3-4B17-A3E8-327AC24F3A85}"/>
              </a:ext>
            </a:extLst>
          </p:cNvPr>
          <p:cNvSpPr/>
          <p:nvPr/>
        </p:nvSpPr>
        <p:spPr>
          <a:xfrm>
            <a:off x="5809062" y="2721510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1" name="流程图: 接点 131">
            <a:extLst>
              <a:ext uri="{FF2B5EF4-FFF2-40B4-BE49-F238E27FC236}">
                <a16:creationId xmlns:a16="http://schemas.microsoft.com/office/drawing/2014/main" id="{7C93BA1F-71B7-4B32-B4B0-670E31401E10}"/>
              </a:ext>
            </a:extLst>
          </p:cNvPr>
          <p:cNvSpPr/>
          <p:nvPr/>
        </p:nvSpPr>
        <p:spPr>
          <a:xfrm>
            <a:off x="5528510" y="2724974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2" name="流程图: 接点 141">
            <a:extLst>
              <a:ext uri="{FF2B5EF4-FFF2-40B4-BE49-F238E27FC236}">
                <a16:creationId xmlns:a16="http://schemas.microsoft.com/office/drawing/2014/main" id="{C6ACF310-EEE7-4DE6-B6C8-1F667878F29D}"/>
              </a:ext>
            </a:extLst>
          </p:cNvPr>
          <p:cNvSpPr/>
          <p:nvPr/>
        </p:nvSpPr>
        <p:spPr>
          <a:xfrm>
            <a:off x="5455168" y="3990924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3" name="矩形: 圆角 142">
            <a:extLst>
              <a:ext uri="{FF2B5EF4-FFF2-40B4-BE49-F238E27FC236}">
                <a16:creationId xmlns:a16="http://schemas.microsoft.com/office/drawing/2014/main" id="{5CB8C651-AB84-49D0-8F52-A8FE0923ADD7}"/>
              </a:ext>
            </a:extLst>
          </p:cNvPr>
          <p:cNvSpPr/>
          <p:nvPr/>
        </p:nvSpPr>
        <p:spPr>
          <a:xfrm>
            <a:off x="4993430" y="3894211"/>
            <a:ext cx="1147142" cy="2042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。。。</a:t>
            </a:r>
          </a:p>
        </p:txBody>
      </p:sp>
      <p:sp>
        <p:nvSpPr>
          <p:cNvPr id="54" name="流程图: 接点 143">
            <a:extLst>
              <a:ext uri="{FF2B5EF4-FFF2-40B4-BE49-F238E27FC236}">
                <a16:creationId xmlns:a16="http://schemas.microsoft.com/office/drawing/2014/main" id="{B7684525-5A10-41EE-B62C-F4F6F623929E}"/>
              </a:ext>
            </a:extLst>
          </p:cNvPr>
          <p:cNvSpPr/>
          <p:nvPr/>
        </p:nvSpPr>
        <p:spPr>
          <a:xfrm>
            <a:off x="5114338" y="3943391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5" name="流程图: 接点 144">
            <a:extLst>
              <a:ext uri="{FF2B5EF4-FFF2-40B4-BE49-F238E27FC236}">
                <a16:creationId xmlns:a16="http://schemas.microsoft.com/office/drawing/2014/main" id="{43EE1660-8F3E-4BA5-95F7-B5515151D6E7}"/>
              </a:ext>
            </a:extLst>
          </p:cNvPr>
          <p:cNvSpPr/>
          <p:nvPr/>
        </p:nvSpPr>
        <p:spPr>
          <a:xfrm>
            <a:off x="5311767" y="3939928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8" name="流程图: 接点 145">
            <a:extLst>
              <a:ext uri="{FF2B5EF4-FFF2-40B4-BE49-F238E27FC236}">
                <a16:creationId xmlns:a16="http://schemas.microsoft.com/office/drawing/2014/main" id="{79248FCB-34BE-4921-83CD-EED6B768B98D}"/>
              </a:ext>
            </a:extLst>
          </p:cNvPr>
          <p:cNvSpPr/>
          <p:nvPr/>
        </p:nvSpPr>
        <p:spPr>
          <a:xfrm>
            <a:off x="5931756" y="3943395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9" name="流程图: 接点 146">
            <a:extLst>
              <a:ext uri="{FF2B5EF4-FFF2-40B4-BE49-F238E27FC236}">
                <a16:creationId xmlns:a16="http://schemas.microsoft.com/office/drawing/2014/main" id="{309BCE6F-49DF-4EB4-86F7-7D0D511B2C99}"/>
              </a:ext>
            </a:extLst>
          </p:cNvPr>
          <p:cNvSpPr/>
          <p:nvPr/>
        </p:nvSpPr>
        <p:spPr>
          <a:xfrm>
            <a:off x="5682696" y="3974561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0" name="流程图: 接点 147">
            <a:extLst>
              <a:ext uri="{FF2B5EF4-FFF2-40B4-BE49-F238E27FC236}">
                <a16:creationId xmlns:a16="http://schemas.microsoft.com/office/drawing/2014/main" id="{7DA240DF-A795-4631-B75D-4C6CC388C32B}"/>
              </a:ext>
            </a:extLst>
          </p:cNvPr>
          <p:cNvSpPr/>
          <p:nvPr/>
        </p:nvSpPr>
        <p:spPr>
          <a:xfrm>
            <a:off x="5817777" y="3971097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1" name="流程图: 接点 148">
            <a:extLst>
              <a:ext uri="{FF2B5EF4-FFF2-40B4-BE49-F238E27FC236}">
                <a16:creationId xmlns:a16="http://schemas.microsoft.com/office/drawing/2014/main" id="{955EC983-C2E2-4C85-B9E7-3EDD2213F845}"/>
              </a:ext>
            </a:extLst>
          </p:cNvPr>
          <p:cNvSpPr/>
          <p:nvPr/>
        </p:nvSpPr>
        <p:spPr>
          <a:xfrm>
            <a:off x="5537226" y="3974561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2" name="流程图: 接点 149">
            <a:extLst>
              <a:ext uri="{FF2B5EF4-FFF2-40B4-BE49-F238E27FC236}">
                <a16:creationId xmlns:a16="http://schemas.microsoft.com/office/drawing/2014/main" id="{706E812F-B6CF-4948-A2B2-5392702B638B}"/>
              </a:ext>
            </a:extLst>
          </p:cNvPr>
          <p:cNvSpPr/>
          <p:nvPr/>
        </p:nvSpPr>
        <p:spPr>
          <a:xfrm>
            <a:off x="5450308" y="3662335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3" name="矩形: 圆角 150">
            <a:extLst>
              <a:ext uri="{FF2B5EF4-FFF2-40B4-BE49-F238E27FC236}">
                <a16:creationId xmlns:a16="http://schemas.microsoft.com/office/drawing/2014/main" id="{9ECF378E-99DB-440B-AFEF-97912670EBC2}"/>
              </a:ext>
            </a:extLst>
          </p:cNvPr>
          <p:cNvSpPr/>
          <p:nvPr/>
        </p:nvSpPr>
        <p:spPr>
          <a:xfrm>
            <a:off x="4988570" y="3565623"/>
            <a:ext cx="1147142" cy="2042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。。。</a:t>
            </a:r>
          </a:p>
        </p:txBody>
      </p:sp>
      <p:sp>
        <p:nvSpPr>
          <p:cNvPr id="64" name="流程图: 接点 151">
            <a:extLst>
              <a:ext uri="{FF2B5EF4-FFF2-40B4-BE49-F238E27FC236}">
                <a16:creationId xmlns:a16="http://schemas.microsoft.com/office/drawing/2014/main" id="{ED2D89D8-E584-4D7C-8386-05713F45E2B3}"/>
              </a:ext>
            </a:extLst>
          </p:cNvPr>
          <p:cNvSpPr/>
          <p:nvPr/>
        </p:nvSpPr>
        <p:spPr>
          <a:xfrm>
            <a:off x="5109478" y="3614803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5" name="流程图: 接点 152">
            <a:extLst>
              <a:ext uri="{FF2B5EF4-FFF2-40B4-BE49-F238E27FC236}">
                <a16:creationId xmlns:a16="http://schemas.microsoft.com/office/drawing/2014/main" id="{BBB85550-5DC6-44B3-BC64-51F6A97FE46A}"/>
              </a:ext>
            </a:extLst>
          </p:cNvPr>
          <p:cNvSpPr/>
          <p:nvPr/>
        </p:nvSpPr>
        <p:spPr>
          <a:xfrm>
            <a:off x="5306907" y="3611339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6" name="流程图: 接点 153">
            <a:extLst>
              <a:ext uri="{FF2B5EF4-FFF2-40B4-BE49-F238E27FC236}">
                <a16:creationId xmlns:a16="http://schemas.microsoft.com/office/drawing/2014/main" id="{C70DBB2F-A874-4C69-BA42-71500182FE5E}"/>
              </a:ext>
            </a:extLst>
          </p:cNvPr>
          <p:cNvSpPr/>
          <p:nvPr/>
        </p:nvSpPr>
        <p:spPr>
          <a:xfrm>
            <a:off x="5926896" y="3614806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7" name="流程图: 接点 154">
            <a:extLst>
              <a:ext uri="{FF2B5EF4-FFF2-40B4-BE49-F238E27FC236}">
                <a16:creationId xmlns:a16="http://schemas.microsoft.com/office/drawing/2014/main" id="{871734F9-8A12-4D25-97F8-F3523B041F2D}"/>
              </a:ext>
            </a:extLst>
          </p:cNvPr>
          <p:cNvSpPr/>
          <p:nvPr/>
        </p:nvSpPr>
        <p:spPr>
          <a:xfrm>
            <a:off x="5677836" y="3645972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8" name="流程图: 接点 155">
            <a:extLst>
              <a:ext uri="{FF2B5EF4-FFF2-40B4-BE49-F238E27FC236}">
                <a16:creationId xmlns:a16="http://schemas.microsoft.com/office/drawing/2014/main" id="{244D4948-5743-4F06-98EB-E3F5B5269E9C}"/>
              </a:ext>
            </a:extLst>
          </p:cNvPr>
          <p:cNvSpPr/>
          <p:nvPr/>
        </p:nvSpPr>
        <p:spPr>
          <a:xfrm>
            <a:off x="5812917" y="3642509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9" name="流程图: 接点 156">
            <a:extLst>
              <a:ext uri="{FF2B5EF4-FFF2-40B4-BE49-F238E27FC236}">
                <a16:creationId xmlns:a16="http://schemas.microsoft.com/office/drawing/2014/main" id="{D5594A60-D269-463D-96E8-1FB0DBD50E23}"/>
              </a:ext>
            </a:extLst>
          </p:cNvPr>
          <p:cNvSpPr/>
          <p:nvPr/>
        </p:nvSpPr>
        <p:spPr>
          <a:xfrm>
            <a:off x="5532366" y="3645972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0" name="流程图: 接点 158">
            <a:extLst>
              <a:ext uri="{FF2B5EF4-FFF2-40B4-BE49-F238E27FC236}">
                <a16:creationId xmlns:a16="http://schemas.microsoft.com/office/drawing/2014/main" id="{46BEF022-EBE2-4090-B3C6-65868A93418D}"/>
              </a:ext>
            </a:extLst>
          </p:cNvPr>
          <p:cNvSpPr/>
          <p:nvPr/>
        </p:nvSpPr>
        <p:spPr>
          <a:xfrm>
            <a:off x="5570464" y="3247660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1" name="流程图: 接点 159">
            <a:extLst>
              <a:ext uri="{FF2B5EF4-FFF2-40B4-BE49-F238E27FC236}">
                <a16:creationId xmlns:a16="http://schemas.microsoft.com/office/drawing/2014/main" id="{DA9844B4-DFE3-4822-90CA-42A447639926}"/>
              </a:ext>
            </a:extLst>
          </p:cNvPr>
          <p:cNvSpPr/>
          <p:nvPr/>
        </p:nvSpPr>
        <p:spPr>
          <a:xfrm>
            <a:off x="5570469" y="3372349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2" name="流程图: 接点 160">
            <a:extLst>
              <a:ext uri="{FF2B5EF4-FFF2-40B4-BE49-F238E27FC236}">
                <a16:creationId xmlns:a16="http://schemas.microsoft.com/office/drawing/2014/main" id="{467C66E6-8950-4B4F-B301-14F43ACB05CA}"/>
              </a:ext>
            </a:extLst>
          </p:cNvPr>
          <p:cNvSpPr/>
          <p:nvPr/>
        </p:nvSpPr>
        <p:spPr>
          <a:xfrm>
            <a:off x="5570468" y="3469326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3" name="箭头: 燕尾形 161">
            <a:extLst>
              <a:ext uri="{FF2B5EF4-FFF2-40B4-BE49-F238E27FC236}">
                <a16:creationId xmlns:a16="http://schemas.microsoft.com/office/drawing/2014/main" id="{E796AE2F-293F-43F7-8109-AD80755667C6}"/>
              </a:ext>
            </a:extLst>
          </p:cNvPr>
          <p:cNvSpPr/>
          <p:nvPr/>
        </p:nvSpPr>
        <p:spPr>
          <a:xfrm rot="5400000">
            <a:off x="3482714" y="3723328"/>
            <a:ext cx="608660" cy="545033"/>
          </a:xfrm>
          <a:prstGeom prst="notchedRightArrow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aphicFrame>
        <p:nvGraphicFramePr>
          <p:cNvPr id="74" name="表格 163">
            <a:extLst>
              <a:ext uri="{FF2B5EF4-FFF2-40B4-BE49-F238E27FC236}">
                <a16:creationId xmlns:a16="http://schemas.microsoft.com/office/drawing/2014/main" id="{D3EC560C-4FF1-41D6-BE28-CDFEE71B1A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6425" y="4457873"/>
          <a:ext cx="4354285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5646505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207839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916651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46918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257028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No.1</a:t>
                      </a:r>
                      <a:endParaRPr lang="zh-CN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No.2</a:t>
                      </a:r>
                      <a:endParaRPr lang="zh-CN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No.3</a:t>
                      </a:r>
                      <a:endParaRPr lang="zh-CN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No.4</a:t>
                      </a:r>
                      <a:endParaRPr lang="zh-CN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No.5</a:t>
                      </a:r>
                      <a:endParaRPr lang="zh-CN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17229"/>
                  </a:ext>
                </a:extLst>
              </a:tr>
            </a:tbl>
          </a:graphicData>
        </a:graphic>
      </p:graphicFrame>
      <p:sp>
        <p:nvSpPr>
          <p:cNvPr id="75" name="矩形: 圆角 164">
            <a:extLst>
              <a:ext uri="{FF2B5EF4-FFF2-40B4-BE49-F238E27FC236}">
                <a16:creationId xmlns:a16="http://schemas.microsoft.com/office/drawing/2014/main" id="{C6C1EB1D-011F-4D49-8E94-F22E7F211C33}"/>
              </a:ext>
            </a:extLst>
          </p:cNvPr>
          <p:cNvSpPr/>
          <p:nvPr/>
        </p:nvSpPr>
        <p:spPr>
          <a:xfrm>
            <a:off x="4884823" y="2480663"/>
            <a:ext cx="1413395" cy="1736277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76" name="连接符: 肘形 169">
            <a:extLst>
              <a:ext uri="{FF2B5EF4-FFF2-40B4-BE49-F238E27FC236}">
                <a16:creationId xmlns:a16="http://schemas.microsoft.com/office/drawing/2014/main" id="{540473E6-64FD-44E6-99AC-3EF8792676D6}"/>
              </a:ext>
            </a:extLst>
          </p:cNvPr>
          <p:cNvCxnSpPr>
            <a:cxnSpLocks/>
            <a:stCxn id="17" idx="1"/>
            <a:endCxn id="75" idx="3"/>
          </p:cNvCxnSpPr>
          <p:nvPr/>
        </p:nvCxnSpPr>
        <p:spPr>
          <a:xfrm rot="10800000" flipV="1">
            <a:off x="6298219" y="2993672"/>
            <a:ext cx="950687" cy="3551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3763" y="274482"/>
            <a:ext cx="6920347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en-US" dirty="0"/>
          </a:p>
        </p:txBody>
      </p:sp>
      <p:grpSp>
        <p:nvGrpSpPr>
          <p:cNvPr id="51" name="组 40"/>
          <p:cNvGrpSpPr/>
          <p:nvPr/>
        </p:nvGrpSpPr>
        <p:grpSpPr>
          <a:xfrm>
            <a:off x="1420427" y="1100831"/>
            <a:ext cx="7547924" cy="3780037"/>
            <a:chOff x="481793" y="1518200"/>
            <a:chExt cx="11202029" cy="4825237"/>
          </a:xfrm>
        </p:grpSpPr>
        <p:pic>
          <p:nvPicPr>
            <p:cNvPr id="52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93" y="1518200"/>
              <a:ext cx="2395637" cy="1728000"/>
            </a:xfrm>
            <a:prstGeom prst="rect">
              <a:avLst/>
            </a:prstGeom>
          </p:spPr>
        </p:pic>
        <p:pic>
          <p:nvPicPr>
            <p:cNvPr id="53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951" y="1518200"/>
              <a:ext cx="2395637" cy="1728000"/>
            </a:xfrm>
            <a:prstGeom prst="rect">
              <a:avLst/>
            </a:prstGeom>
          </p:spPr>
        </p:pic>
        <p:pic>
          <p:nvPicPr>
            <p:cNvPr id="54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93" y="3994771"/>
              <a:ext cx="2395637" cy="1728000"/>
            </a:xfrm>
            <a:prstGeom prst="rect">
              <a:avLst/>
            </a:prstGeom>
          </p:spPr>
        </p:pic>
        <p:pic>
          <p:nvPicPr>
            <p:cNvPr id="55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885" y="3993985"/>
              <a:ext cx="2395637" cy="1728000"/>
            </a:xfrm>
            <a:prstGeom prst="rect">
              <a:avLst/>
            </a:prstGeom>
          </p:spPr>
        </p:pic>
        <p:pic>
          <p:nvPicPr>
            <p:cNvPr id="56" name="图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586" y="3993985"/>
              <a:ext cx="2395637" cy="1728000"/>
            </a:xfrm>
            <a:prstGeom prst="rect">
              <a:avLst/>
            </a:prstGeom>
          </p:spPr>
        </p:pic>
        <p:pic>
          <p:nvPicPr>
            <p:cNvPr id="57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287" y="3993985"/>
              <a:ext cx="2395637" cy="1728000"/>
            </a:xfrm>
            <a:prstGeom prst="rect">
              <a:avLst/>
            </a:prstGeom>
          </p:spPr>
        </p:pic>
        <p:pic>
          <p:nvPicPr>
            <p:cNvPr id="58" name="图片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702" y="1681348"/>
              <a:ext cx="2539604" cy="1368000"/>
            </a:xfrm>
            <a:prstGeom prst="rect">
              <a:avLst/>
            </a:prstGeom>
          </p:spPr>
        </p:pic>
        <p:cxnSp>
          <p:nvCxnSpPr>
            <p:cNvPr id="59" name="直线箭头连接符 13"/>
            <p:cNvCxnSpPr>
              <a:stCxn id="55" idx="3"/>
            </p:cNvCxnSpPr>
            <p:nvPr/>
          </p:nvCxnSpPr>
          <p:spPr>
            <a:xfrm>
              <a:off x="2877430" y="2382200"/>
              <a:ext cx="7098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17"/>
            <p:cNvCxnSpPr>
              <a:endCxn id="57" idx="0"/>
            </p:cNvCxnSpPr>
            <p:nvPr/>
          </p:nvCxnSpPr>
          <p:spPr>
            <a:xfrm flipH="1">
              <a:off x="1679612" y="3108960"/>
              <a:ext cx="1907650" cy="885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20"/>
            <p:cNvCxnSpPr/>
            <p:nvPr/>
          </p:nvCxnSpPr>
          <p:spPr>
            <a:xfrm>
              <a:off x="2828780" y="4853179"/>
              <a:ext cx="7098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21"/>
            <p:cNvCxnSpPr/>
            <p:nvPr/>
          </p:nvCxnSpPr>
          <p:spPr>
            <a:xfrm>
              <a:off x="5684572" y="4853179"/>
              <a:ext cx="7098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22"/>
            <p:cNvCxnSpPr/>
            <p:nvPr/>
          </p:nvCxnSpPr>
          <p:spPr>
            <a:xfrm>
              <a:off x="8615223" y="4853179"/>
              <a:ext cx="7098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24"/>
            <p:cNvCxnSpPr/>
            <p:nvPr/>
          </p:nvCxnSpPr>
          <p:spPr>
            <a:xfrm flipH="1" flipV="1">
              <a:off x="7914848" y="2508409"/>
              <a:ext cx="1410210" cy="16228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27"/>
            <p:cNvCxnSpPr/>
            <p:nvPr/>
          </p:nvCxnSpPr>
          <p:spPr>
            <a:xfrm flipV="1">
              <a:off x="5893025" y="2365348"/>
              <a:ext cx="3077114" cy="16852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itle 1"/>
            <p:cNvSpPr txBox="1">
              <a:spLocks/>
            </p:cNvSpPr>
            <p:nvPr/>
          </p:nvSpPr>
          <p:spPr>
            <a:xfrm>
              <a:off x="3669077" y="3049348"/>
              <a:ext cx="2042445" cy="726635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 defTabSz="91440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00" kern="12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defRPr>
              </a:lvl1pPr>
            </a:lstStyle>
            <a:p>
              <a:r>
                <a:rPr lang="en-US" altLang="zh-CN" dirty="0"/>
                <a:t>Image</a:t>
              </a:r>
              <a:r>
                <a:rPr lang="zh-CN" altLang="en-US" dirty="0"/>
                <a:t> </a:t>
              </a:r>
              <a:r>
                <a:rPr lang="en-US" altLang="zh-CN" dirty="0"/>
                <a:t>Filtering</a:t>
              </a:r>
              <a:endParaRPr lang="en-US" dirty="0"/>
            </a:p>
          </p:txBody>
        </p:sp>
        <p:sp>
          <p:nvSpPr>
            <p:cNvPr id="67" name="Title 1"/>
            <p:cNvSpPr txBox="1">
              <a:spLocks/>
            </p:cNvSpPr>
            <p:nvPr/>
          </p:nvSpPr>
          <p:spPr>
            <a:xfrm>
              <a:off x="3372643" y="5576669"/>
              <a:ext cx="2440251" cy="726635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1200" dirty="0">
                  <a:latin typeface="Arial Hebrew" charset="-79"/>
                  <a:ea typeface="Arial Hebrew" charset="-79"/>
                  <a:cs typeface="Arial Hebrew" charset="-79"/>
                </a:rPr>
                <a:t>Histogram</a:t>
              </a:r>
              <a:r>
                <a:rPr lang="zh-CN" altLang="en-US" sz="1200" dirty="0">
                  <a:latin typeface="Arial Hebrew" charset="-79"/>
                  <a:ea typeface="Arial Hebrew" charset="-79"/>
                  <a:cs typeface="Arial Hebrew" charset="-79"/>
                </a:rPr>
                <a:t> </a:t>
              </a:r>
              <a:r>
                <a:rPr lang="en-US" altLang="zh-CN" sz="1200" dirty="0">
                  <a:latin typeface="Arial Hebrew" charset="-79"/>
                  <a:ea typeface="Arial Hebrew" charset="-79"/>
                  <a:cs typeface="Arial Hebrew" charset="-79"/>
                </a:rPr>
                <a:t>Equalization</a:t>
              </a:r>
              <a:endParaRPr lang="en-US" sz="12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68" name="Title 1"/>
            <p:cNvSpPr txBox="1">
              <a:spLocks/>
            </p:cNvSpPr>
            <p:nvPr/>
          </p:nvSpPr>
          <p:spPr>
            <a:xfrm>
              <a:off x="6308107" y="5616802"/>
              <a:ext cx="2440251" cy="726635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 defTabSz="91440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00" kern="12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defRPr>
              </a:lvl1pPr>
            </a:lstStyle>
            <a:p>
              <a:r>
                <a:rPr lang="en-US" altLang="zh-CN" dirty="0"/>
                <a:t>Adaptive Threshold Segmentation</a:t>
              </a:r>
              <a:endParaRPr lang="en-US" dirty="0"/>
            </a:p>
          </p:txBody>
        </p:sp>
        <p:sp>
          <p:nvSpPr>
            <p:cNvPr id="69" name="Title 1"/>
            <p:cNvSpPr txBox="1">
              <a:spLocks/>
            </p:cNvSpPr>
            <p:nvPr/>
          </p:nvSpPr>
          <p:spPr>
            <a:xfrm>
              <a:off x="9243571" y="5616801"/>
              <a:ext cx="2440251" cy="726635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 defTabSz="91440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00" kern="12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defRPr>
              </a:lvl1pPr>
            </a:lstStyle>
            <a:p>
              <a:r>
                <a:rPr lang="en-US" altLang="zh-CN" dirty="0"/>
                <a:t>Connected-domain</a:t>
              </a:r>
              <a:r>
                <a:rPr lang="zh-CN" altLang="en-US" dirty="0"/>
                <a:t> </a:t>
              </a:r>
              <a:r>
                <a:rPr lang="en-US" altLang="zh-CN" dirty="0"/>
                <a:t>Detection</a:t>
              </a:r>
              <a:endParaRPr lang="en-US" dirty="0"/>
            </a:p>
          </p:txBody>
        </p:sp>
        <p:sp>
          <p:nvSpPr>
            <p:cNvPr id="70" name="Title 1"/>
            <p:cNvSpPr txBox="1">
              <a:spLocks/>
            </p:cNvSpPr>
            <p:nvPr/>
          </p:nvSpPr>
          <p:spPr>
            <a:xfrm>
              <a:off x="9168391" y="3044666"/>
              <a:ext cx="2219042" cy="726635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 defTabSz="91440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00" kern="12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defRPr>
              </a:lvl1pPr>
            </a:lstStyle>
            <a:p>
              <a:r>
                <a:rPr lang="en-US" altLang="zh-CN" dirty="0"/>
                <a:t>Object</a:t>
              </a:r>
              <a:r>
                <a:rPr lang="zh-CN" altLang="en-US" dirty="0"/>
                <a:t> </a:t>
              </a:r>
              <a:r>
                <a:rPr lang="en-US" altLang="zh-CN" dirty="0"/>
                <a:t>Extraction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339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3764" y="274482"/>
            <a:ext cx="5729908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/>
              <a:t>Siamese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874175" y="967246"/>
            <a:ext cx="7886700" cy="11960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Similarity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measurements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between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samples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Suitable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small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sample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sets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94%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validation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set</a:t>
            </a: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562CC5-D03C-4531-90B7-1A4136895158}"/>
              </a:ext>
            </a:extLst>
          </p:cNvPr>
          <p:cNvSpPr/>
          <p:nvPr/>
        </p:nvSpPr>
        <p:spPr>
          <a:xfrm>
            <a:off x="6868489" y="3868317"/>
            <a:ext cx="870672" cy="75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7"/>
          <p:cNvGrpSpPr/>
          <p:nvPr/>
        </p:nvGrpSpPr>
        <p:grpSpPr>
          <a:xfrm>
            <a:off x="1464816" y="2316260"/>
            <a:ext cx="7502643" cy="2304843"/>
            <a:chOff x="534831" y="2734568"/>
            <a:chExt cx="11122337" cy="3330355"/>
          </a:xfrm>
        </p:grpSpPr>
        <p:pic>
          <p:nvPicPr>
            <p:cNvPr id="25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527" y="4644070"/>
              <a:ext cx="7046742" cy="1420853"/>
            </a:xfrm>
            <a:prstGeom prst="rect">
              <a:avLst/>
            </a:prstGeom>
          </p:spPr>
        </p:pic>
        <p:pic>
          <p:nvPicPr>
            <p:cNvPr id="26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31" y="2734568"/>
              <a:ext cx="11122337" cy="2242626"/>
            </a:xfrm>
            <a:prstGeom prst="rect">
              <a:avLst/>
            </a:prstGeom>
          </p:spPr>
        </p:pic>
        <p:sp>
          <p:nvSpPr>
            <p:cNvPr id="27" name="文本框 12"/>
            <p:cNvSpPr txBox="1"/>
            <p:nvPr/>
          </p:nvSpPr>
          <p:spPr>
            <a:xfrm>
              <a:off x="9209765" y="5592844"/>
              <a:ext cx="1454879" cy="338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kumimoji="1" lang="zh-CN" altLang="en-US" sz="1050"/>
            </a:p>
          </p:txBody>
        </p:sp>
        <p:cxnSp>
          <p:nvCxnSpPr>
            <p:cNvPr id="28" name="直线箭头连接符 7"/>
            <p:cNvCxnSpPr>
              <a:cxnSpLocks/>
            </p:cNvCxnSpPr>
            <p:nvPr/>
          </p:nvCxnSpPr>
          <p:spPr>
            <a:xfrm flipV="1">
              <a:off x="8188190" y="4380260"/>
              <a:ext cx="1648079" cy="6991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/>
          <p:cNvSpPr txBox="1">
            <a:spLocks/>
          </p:cNvSpPr>
          <p:nvPr/>
        </p:nvSpPr>
        <p:spPr>
          <a:xfrm>
            <a:off x="3522215" y="4774060"/>
            <a:ext cx="7886700" cy="4037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50" dirty="0">
                <a:latin typeface="Arial Hebrew" charset="-79"/>
                <a:ea typeface="Arial Hebrew" charset="-79"/>
                <a:cs typeface="Arial Hebrew" charset="-79"/>
              </a:rPr>
              <a:t>Koch, Gregory R.. “Siamese Neural Networks for One-Shot Image Recognition.” (2015).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08E697-9361-4108-A23B-289E537B4287}"/>
              </a:ext>
            </a:extLst>
          </p:cNvPr>
          <p:cNvSpPr/>
          <p:nvPr/>
        </p:nvSpPr>
        <p:spPr>
          <a:xfrm>
            <a:off x="6759716" y="3908067"/>
            <a:ext cx="1013488" cy="71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5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3763" y="274482"/>
            <a:ext cx="6521385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/>
              <a:t>Compressed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0" name="文本框 16"/>
          <p:cNvSpPr txBox="1"/>
          <p:nvPr/>
        </p:nvSpPr>
        <p:spPr>
          <a:xfrm>
            <a:off x="1676401" y="4238438"/>
            <a:ext cx="5815101" cy="253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sz="1050"/>
          </a:p>
        </p:txBody>
      </p:sp>
      <p:grpSp>
        <p:nvGrpSpPr>
          <p:cNvPr id="12" name="组 12"/>
          <p:cNvGrpSpPr/>
          <p:nvPr/>
        </p:nvGrpSpPr>
        <p:grpSpPr>
          <a:xfrm>
            <a:off x="195446" y="1788439"/>
            <a:ext cx="1925516" cy="1436077"/>
            <a:chOff x="4231444" y="4543864"/>
            <a:chExt cx="2567354" cy="1914769"/>
          </a:xfrm>
        </p:grpSpPr>
        <p:pic>
          <p:nvPicPr>
            <p:cNvPr id="13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444" y="4543864"/>
              <a:ext cx="1957754" cy="1305169"/>
            </a:xfrm>
            <a:prstGeom prst="rect">
              <a:avLst/>
            </a:prstGeom>
          </p:spPr>
        </p:pic>
        <p:pic>
          <p:nvPicPr>
            <p:cNvPr id="14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844" y="4696264"/>
              <a:ext cx="1957754" cy="1305169"/>
            </a:xfrm>
            <a:prstGeom prst="rect">
              <a:avLst/>
            </a:prstGeom>
          </p:spPr>
        </p:pic>
        <p:pic>
          <p:nvPicPr>
            <p:cNvPr id="15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244" y="4848664"/>
              <a:ext cx="1957754" cy="1305169"/>
            </a:xfrm>
            <a:prstGeom prst="rect">
              <a:avLst/>
            </a:prstGeom>
          </p:spPr>
        </p:pic>
        <p:pic>
          <p:nvPicPr>
            <p:cNvPr id="16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644" y="5001064"/>
              <a:ext cx="1957754" cy="1305169"/>
            </a:xfrm>
            <a:prstGeom prst="rect">
              <a:avLst/>
            </a:prstGeom>
          </p:spPr>
        </p:pic>
        <p:pic>
          <p:nvPicPr>
            <p:cNvPr id="17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044" y="5153464"/>
              <a:ext cx="1957754" cy="1305169"/>
            </a:xfrm>
            <a:prstGeom prst="rect">
              <a:avLst/>
            </a:prstGeom>
          </p:spPr>
        </p:pic>
      </p:grpSp>
      <p:cxnSp>
        <p:nvCxnSpPr>
          <p:cNvPr id="18" name="直线箭头连接符 13"/>
          <p:cNvCxnSpPr>
            <a:cxnSpLocks/>
            <a:stCxn id="17" idx="3"/>
            <a:endCxn id="21" idx="1"/>
          </p:cNvCxnSpPr>
          <p:nvPr/>
        </p:nvCxnSpPr>
        <p:spPr>
          <a:xfrm>
            <a:off x="2120962" y="2735078"/>
            <a:ext cx="238485" cy="908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39" y="1210403"/>
            <a:ext cx="3267222" cy="1092669"/>
          </a:xfrm>
          <a:prstGeom prst="rect">
            <a:avLst/>
          </a:prstGeom>
        </p:spPr>
      </p:pic>
      <p:grpSp>
        <p:nvGrpSpPr>
          <p:cNvPr id="20" name="组 17"/>
          <p:cNvGrpSpPr/>
          <p:nvPr/>
        </p:nvGrpSpPr>
        <p:grpSpPr>
          <a:xfrm>
            <a:off x="2359447" y="2921508"/>
            <a:ext cx="4228125" cy="1443887"/>
            <a:chOff x="4118317" y="3560479"/>
            <a:chExt cx="6449472" cy="2060695"/>
          </a:xfrm>
        </p:grpSpPr>
        <p:pic>
          <p:nvPicPr>
            <p:cNvPr id="21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17" y="3560479"/>
              <a:ext cx="6161748" cy="2060695"/>
            </a:xfrm>
            <a:prstGeom prst="rect">
              <a:avLst/>
            </a:prstGeom>
          </p:spPr>
        </p:pic>
        <p:sp>
          <p:nvSpPr>
            <p:cNvPr id="22" name="文本框 16"/>
            <p:cNvSpPr txBox="1"/>
            <p:nvPr/>
          </p:nvSpPr>
          <p:spPr>
            <a:xfrm>
              <a:off x="7547175" y="3650231"/>
              <a:ext cx="3020614" cy="346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kumimoji="1" lang="zh-CN" altLang="en-US" sz="105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7113413" y="878596"/>
            <a:ext cx="1300677" cy="5449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>
                <a:latin typeface="Arial Hebrew" charset="-79"/>
                <a:ea typeface="Arial Hebrew" charset="-79"/>
                <a:cs typeface="Arial Hebrew" charset="-79"/>
              </a:rPr>
              <a:t>Feature</a:t>
            </a:r>
            <a:r>
              <a:rPr lang="zh-CN" altLang="en-US" sz="1400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400" dirty="0">
                <a:latin typeface="Arial Hebrew" charset="-79"/>
                <a:ea typeface="Arial Hebrew" charset="-79"/>
                <a:cs typeface="Arial Hebrew" charset="-79"/>
              </a:rPr>
              <a:t>map</a:t>
            </a:r>
            <a:r>
              <a:rPr lang="zh-CN" altLang="en-US" sz="1400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  <a:endParaRPr lang="en-US" sz="1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5" name="直线箭头连接符 22"/>
          <p:cNvCxnSpPr/>
          <p:nvPr/>
        </p:nvCxnSpPr>
        <p:spPr>
          <a:xfrm flipH="1">
            <a:off x="4254541" y="2340221"/>
            <a:ext cx="1" cy="759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6593984" y="4784987"/>
            <a:ext cx="7886700" cy="4037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100" dirty="0">
                <a:latin typeface="Arial Hebrew" charset="-79"/>
                <a:ea typeface="Arial Hebrew" charset="-79"/>
                <a:cs typeface="Arial Hebrew" charset="-79"/>
              </a:rPr>
              <a:t>https://becominghuman.ai/</a:t>
            </a:r>
          </a:p>
          <a:p>
            <a:endParaRPr lang="en-US" altLang="zh-CN" sz="11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62DD1F-B504-49D6-BFEA-FA9313A30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311" y="1246226"/>
            <a:ext cx="2930950" cy="20680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BC4B6D3-4FD3-4F45-8DEE-891AEA23D46B}"/>
              </a:ext>
            </a:extLst>
          </p:cNvPr>
          <p:cNvSpPr/>
          <p:nvPr/>
        </p:nvSpPr>
        <p:spPr>
          <a:xfrm>
            <a:off x="4607327" y="3082596"/>
            <a:ext cx="1542301" cy="1579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线箭头连接符 18"/>
          <p:cNvCxnSpPr>
            <a:cxnSpLocks/>
          </p:cNvCxnSpPr>
          <p:nvPr/>
        </p:nvCxnSpPr>
        <p:spPr>
          <a:xfrm flipV="1">
            <a:off x="4692912" y="3197440"/>
            <a:ext cx="2330126" cy="484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5413020" y="3428067"/>
            <a:ext cx="1038858" cy="5449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>
                <a:latin typeface="Arial Hebrew" charset="-79"/>
                <a:ea typeface="Arial Hebrew" charset="-79"/>
                <a:cs typeface="Arial Hebrew" charset="-79"/>
              </a:rPr>
              <a:t>Clustering</a:t>
            </a:r>
            <a:endParaRPr lang="en-US" sz="1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732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385834" y="178010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dirty="0">
              <a:sym typeface="Google Sans Medium"/>
            </a:endParaRPr>
          </a:p>
        </p:txBody>
      </p:sp>
      <p:sp>
        <p:nvSpPr>
          <p:cNvPr id="5" name="Google Shape;63;p13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24" y="1135981"/>
            <a:ext cx="1770803" cy="36246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5242" y="2112885"/>
            <a:ext cx="4119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Thank</a:t>
            </a:r>
            <a:r>
              <a:rPr lang="zh-CN" altLang="en-US" sz="4800" dirty="0"/>
              <a:t> </a:t>
            </a:r>
            <a:r>
              <a:rPr lang="en-US" altLang="zh-CN" sz="4800" dirty="0"/>
              <a:t>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995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865" y="2112885"/>
            <a:ext cx="4119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Q</a:t>
            </a:r>
            <a:r>
              <a:rPr lang="zh-CN" altLang="en-US" sz="4800" dirty="0"/>
              <a:t> </a:t>
            </a:r>
            <a:r>
              <a:rPr lang="en-US" altLang="zh-CN" sz="4800" dirty="0"/>
              <a:t>&amp;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94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cap="none" dirty="0">
                <a:solidFill>
                  <a:srgbClr val="00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Menu</a:t>
            </a:r>
            <a:endParaRPr sz="2800" b="0" i="0" u="none" strike="noStrike" cap="none" dirty="0">
              <a:solidFill>
                <a:srgbClr val="0000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" name="Google Shape;63;p13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45133" y="1522770"/>
            <a:ext cx="336619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Objectives</a:t>
            </a:r>
            <a:endParaRPr lang="zh-CN" altLang="en-US" sz="2400" kern="1200" dirty="0">
              <a:solidFill>
                <a:prstClr val="black"/>
              </a:solidFill>
              <a:latin typeface="Calibri" panose="020F0502020204030204"/>
              <a:ea typeface="宋体" charset="0"/>
              <a:cs typeface="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Data</a:t>
            </a:r>
            <a:r>
              <a:rPr lang="zh-CN" altLang="en-US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Augmentation</a:t>
            </a:r>
            <a:endParaRPr lang="zh-CN" altLang="en-US" sz="2400" kern="1200" dirty="0">
              <a:solidFill>
                <a:prstClr val="black"/>
              </a:solidFill>
              <a:latin typeface="Calibri" panose="020F0502020204030204"/>
              <a:ea typeface="宋体" charset="0"/>
              <a:cs typeface="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PCB</a:t>
            </a:r>
            <a:r>
              <a:rPr lang="zh-CN" altLang="en-US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Model</a:t>
            </a:r>
            <a:endParaRPr lang="zh-CN" altLang="en-US" sz="2400" kern="1200" dirty="0">
              <a:solidFill>
                <a:prstClr val="black"/>
              </a:solidFill>
              <a:latin typeface="Calibri" panose="020F0502020204030204"/>
              <a:ea typeface="宋体" charset="0"/>
              <a:cs typeface="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Siamese Network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Future</a:t>
            </a:r>
            <a:r>
              <a:rPr lang="zh-CN" altLang="en-US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work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385833" y="869544"/>
            <a:ext cx="7917509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dirty="0">
                <a:sym typeface="Google Sans Medium"/>
              </a:rPr>
              <a:t>Objectives - Passport Photos of Whale</a:t>
            </a:r>
            <a:endParaRPr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21694" y="1452432"/>
            <a:ext cx="105156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b="1" dirty="0"/>
              <a:t>C</a:t>
            </a:r>
            <a:r>
              <a:rPr lang="en-US" sz="1600" b="1" dirty="0"/>
              <a:t>lassify images of the same species into different individuals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/>
              <a:t>Challenge: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Image Quality: camera equipment, weather, spindrift,</a:t>
            </a:r>
            <a:r>
              <a:rPr lang="zh-CN" altLang="en-US" sz="1600" dirty="0"/>
              <a:t> </a:t>
            </a:r>
            <a:r>
              <a:rPr lang="en-US" altLang="zh-CN" sz="1600" dirty="0"/>
              <a:t>View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find</a:t>
            </a:r>
            <a:r>
              <a:rPr lang="zh-CN" altLang="en-US" sz="1600" dirty="0"/>
              <a:t> </a:t>
            </a:r>
            <a:r>
              <a:rPr lang="en-US" sz="1600" dirty="0"/>
              <a:t>unique characteristics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	</a:t>
            </a:r>
          </a:p>
          <a:p>
            <a:pPr lvl="1"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1" y="3327401"/>
            <a:ext cx="2185320" cy="1362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81"/>
          <a:stretch/>
        </p:blipFill>
        <p:spPr>
          <a:xfrm>
            <a:off x="5027321" y="3327399"/>
            <a:ext cx="2677348" cy="1362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61" y="3327400"/>
            <a:ext cx="2383835" cy="13621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385833" y="869544"/>
            <a:ext cx="5896433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dirty="0">
                <a:sym typeface="Google Sans Medium"/>
              </a:rPr>
              <a:t>Objectives - Passport Photos of Whale</a:t>
            </a:r>
            <a:endParaRPr dirty="0">
              <a:sym typeface="Google Sans Medium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024466" y="1452432"/>
            <a:ext cx="8119534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600" dirty="0"/>
              <a:t>Dataset distribution</a:t>
            </a:r>
            <a:r>
              <a:rPr lang="zh-CN" altLang="en-US" sz="1600" dirty="0"/>
              <a:t>：</a:t>
            </a:r>
          </a:p>
          <a:p>
            <a:pPr marL="971550" lvl="2" indent="-285750">
              <a:spcBef>
                <a:spcPts val="1000"/>
              </a:spcBef>
              <a:buFont typeface="Arial" charset="0"/>
              <a:buChar char="•"/>
            </a:pPr>
            <a:r>
              <a:rPr lang="en-US" sz="1600" dirty="0"/>
              <a:t>It was </a:t>
            </a:r>
            <a:r>
              <a:rPr lang="en-US" sz="1600" b="1" dirty="0"/>
              <a:t>non-straightforward to split the dataset into training and validation set</a:t>
            </a:r>
            <a:r>
              <a:rPr lang="en-US" sz="1600" dirty="0"/>
              <a:t>.</a:t>
            </a:r>
            <a:endParaRPr lang="zh-CN" altLang="en-US" sz="1600" dirty="0"/>
          </a:p>
          <a:p>
            <a:pPr marL="971550" lvl="2" indent="-285750">
              <a:spcBef>
                <a:spcPts val="1000"/>
              </a:spcBef>
              <a:buFont typeface="Arial" charset="0"/>
              <a:buChar char="•"/>
            </a:pPr>
            <a:r>
              <a:rPr lang="en-US" altLang="zh-CN" sz="1600" dirty="0"/>
              <a:t>One-shot</a:t>
            </a:r>
            <a:r>
              <a:rPr lang="zh-CN" altLang="en-US" sz="1600" dirty="0"/>
              <a:t> </a:t>
            </a:r>
            <a:r>
              <a:rPr lang="en-US" altLang="zh-CN" sz="1600" dirty="0"/>
              <a:t>learning</a:t>
            </a:r>
            <a:r>
              <a:rPr lang="zh-CN" altLang="en-US" sz="1600" dirty="0"/>
              <a:t> </a:t>
            </a:r>
            <a:r>
              <a:rPr lang="en-US" sz="1600" dirty="0"/>
              <a:t> </a:t>
            </a:r>
            <a:endParaRPr lang="zh-CN" altLang="en-US" sz="1600" dirty="0"/>
          </a:p>
          <a:p>
            <a:pPr marL="685800" lvl="2">
              <a:spcBef>
                <a:spcPts val="1000"/>
              </a:spcBef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t="8126" r="15193" b="17608"/>
          <a:stretch/>
        </p:blipFill>
        <p:spPr>
          <a:xfrm>
            <a:off x="6722533" y="2179155"/>
            <a:ext cx="2215364" cy="2470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3316" y="3282322"/>
            <a:ext cx="86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New</a:t>
            </a: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Whale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Google Shape;63;p13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Your Full Name, Your Title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Augmentation</a:t>
            </a:r>
            <a:endParaRPr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824494" y="1452432"/>
            <a:ext cx="105156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/>
              <a:t>Gray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/>
              <a:t>R</a:t>
            </a:r>
            <a:r>
              <a:rPr lang="en-US" sz="1600" dirty="0"/>
              <a:t>otation: up to </a:t>
            </a:r>
            <a:r>
              <a:rPr lang="en-US" altLang="zh-CN" sz="1600" dirty="0"/>
              <a:t>10</a:t>
            </a:r>
            <a:r>
              <a:rPr lang="en-US" sz="1600" dirty="0"/>
              <a:t>°,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/>
              <a:t>R</a:t>
            </a:r>
            <a:r>
              <a:rPr lang="en-US" sz="1600" dirty="0"/>
              <a:t>andom flip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GaussianNoise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scale</a:t>
            </a:r>
            <a:r>
              <a:rPr lang="zh-CN" altLang="en-US" sz="1600" dirty="0"/>
              <a:t> </a:t>
            </a:r>
            <a:r>
              <a:rPr lang="en-US" altLang="zh-CN" sz="1600" dirty="0"/>
              <a:t>up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mr-IN" altLang="zh-CN" sz="1600" dirty="0"/>
              <a:t>0.125*255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GaussianBlur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sigma</a:t>
            </a:r>
            <a:r>
              <a:rPr lang="zh-CN" altLang="en-US" sz="1600" dirty="0"/>
              <a:t> </a:t>
            </a:r>
            <a:r>
              <a:rPr lang="en-US" altLang="zh-CN" sz="1600" dirty="0"/>
              <a:t>up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1.0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GammaContrast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gamma</a:t>
            </a:r>
            <a:r>
              <a:rPr lang="zh-CN" altLang="en-US" sz="1600" dirty="0"/>
              <a:t> </a:t>
            </a:r>
            <a:r>
              <a:rPr lang="en-US" altLang="zh-CN" sz="1600" dirty="0"/>
              <a:t>up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1.5</a:t>
            </a:r>
            <a:endParaRPr lang="zh-CN" alt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10" y="3606567"/>
            <a:ext cx="2370347" cy="1074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13" y="1139757"/>
            <a:ext cx="2370344" cy="1074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08" y="2373161"/>
            <a:ext cx="2370349" cy="10745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5834" y="869544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>
                <a:sym typeface="Google Sans Medium"/>
              </a:rPr>
              <a:t>Menu</a:t>
            </a:r>
            <a:endParaRPr dirty="0">
              <a:sym typeface="Google Sans Medium"/>
            </a:endParaRPr>
          </a:p>
        </p:txBody>
      </p:sp>
      <p:sp>
        <p:nvSpPr>
          <p:cNvPr id="5" name="Google Shape;63;p13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45133" y="1522770"/>
            <a:ext cx="336619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Objectives</a:t>
            </a:r>
            <a:endParaRPr lang="zh-CN" altLang="en-US" sz="2400" kern="1200" dirty="0">
              <a:solidFill>
                <a:prstClr val="black"/>
              </a:solidFill>
              <a:latin typeface="Calibri" panose="020F0502020204030204"/>
              <a:ea typeface="宋体" charset="0"/>
              <a:cs typeface="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Data</a:t>
            </a:r>
            <a:r>
              <a:rPr lang="zh-CN" altLang="en-US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Augmentation</a:t>
            </a:r>
            <a:endParaRPr lang="zh-CN" altLang="en-US" sz="2400" kern="1200" dirty="0">
              <a:solidFill>
                <a:prstClr val="black"/>
              </a:solidFill>
              <a:latin typeface="Calibri" panose="020F0502020204030204"/>
              <a:ea typeface="宋体" charset="0"/>
              <a:cs typeface="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PCB</a:t>
            </a:r>
            <a:r>
              <a:rPr lang="zh-CN" altLang="en-US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Model</a:t>
            </a:r>
            <a:endParaRPr lang="zh-CN" altLang="en-US" sz="2400" kern="1200" dirty="0">
              <a:solidFill>
                <a:prstClr val="black"/>
              </a:solidFill>
              <a:latin typeface="Calibri" panose="020F0502020204030204"/>
              <a:ea typeface="宋体" charset="0"/>
              <a:cs typeface="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Siamese Network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</a:pP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Future</a:t>
            </a:r>
            <a:r>
              <a:rPr lang="zh-CN" altLang="en-US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latin typeface="Calibri" panose="020F0502020204030204"/>
                <a:ea typeface="宋体" charset="0"/>
                <a:cs typeface=""/>
              </a:rPr>
              <a:t>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161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3764" y="274482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>
                <a:sym typeface="Google Sans Medium"/>
              </a:rPr>
              <a:t>PCB</a:t>
            </a:r>
            <a:r>
              <a:rPr lang="zh-CN" altLang="en-US" dirty="0">
                <a:sym typeface="Google Sans Medium"/>
              </a:rPr>
              <a:t> </a:t>
            </a:r>
            <a:r>
              <a:rPr lang="en-US" altLang="zh-CN" dirty="0">
                <a:sym typeface="Google Sans Medium"/>
              </a:rPr>
              <a:t>Model</a:t>
            </a:r>
            <a:endParaRPr dirty="0">
              <a:sym typeface="Google Sans Medium"/>
            </a:endParaRPr>
          </a:p>
        </p:txBody>
      </p:sp>
      <p:sp>
        <p:nvSpPr>
          <p:cNvPr id="6" name="Google Shape;63;p13"/>
          <p:cNvSpPr txBox="1"/>
          <p:nvPr/>
        </p:nvSpPr>
        <p:spPr>
          <a:xfrm>
            <a:off x="421694" y="4681124"/>
            <a:ext cx="28056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Whale</a:t>
            </a:r>
            <a:r>
              <a:rPr lang="zh-CN" altLang="en-US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900" b="0" i="0" u="none" strike="noStrike" cap="none" dirty="0">
                <a:solidFill>
                  <a:srgbClr val="A5A5A5"/>
                </a:solidFill>
                <a:latin typeface="Google Sans"/>
                <a:ea typeface="Google Sans"/>
                <a:cs typeface="Google Sans"/>
                <a:sym typeface="Google Sans"/>
              </a:rPr>
              <a:t>Well</a:t>
            </a:r>
            <a:endParaRPr dirty="0"/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DA574A1E-1587-4EA9-B0F5-16411C9397BF}"/>
              </a:ext>
            </a:extLst>
          </p:cNvPr>
          <p:cNvSpPr txBox="1"/>
          <p:nvPr/>
        </p:nvSpPr>
        <p:spPr>
          <a:xfrm>
            <a:off x="1540655" y="1069787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pedestrian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9D72382C-CB4B-4512-A315-B9F56818B19F}"/>
              </a:ext>
            </a:extLst>
          </p:cNvPr>
          <p:cNvSpPr txBox="1"/>
          <p:nvPr/>
        </p:nvSpPr>
        <p:spPr>
          <a:xfrm>
            <a:off x="5825009" y="1055477"/>
            <a:ext cx="113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2" descr="âhumpback whaleâçå¾çæç´¢ç»æ">
            <a:extLst>
              <a:ext uri="{FF2B5EF4-FFF2-40B4-BE49-F238E27FC236}">
                <a16:creationId xmlns:a16="http://schemas.microsoft.com/office/drawing/2014/main" id="{6E06D75A-9375-4723-8291-E5D65A705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r="8669"/>
          <a:stretch/>
        </p:blipFill>
        <p:spPr bwMode="auto">
          <a:xfrm>
            <a:off x="6332962" y="1449979"/>
            <a:ext cx="1876090" cy="162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11">
            <a:extLst>
              <a:ext uri="{FF2B5EF4-FFF2-40B4-BE49-F238E27FC236}">
                <a16:creationId xmlns:a16="http://schemas.microsoft.com/office/drawing/2014/main" id="{978AD4AE-F7D1-4C4F-805C-E222216D7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t="13828" r="36548"/>
          <a:stretch/>
        </p:blipFill>
        <p:spPr>
          <a:xfrm>
            <a:off x="4137373" y="1441844"/>
            <a:ext cx="2119589" cy="1615902"/>
          </a:xfrm>
          <a:prstGeom prst="rect">
            <a:avLst/>
          </a:prstGeom>
        </p:spPr>
      </p:pic>
      <p:pic>
        <p:nvPicPr>
          <p:cNvPr id="23" name="图片 13">
            <a:extLst>
              <a:ext uri="{FF2B5EF4-FFF2-40B4-BE49-F238E27FC236}">
                <a16:creationId xmlns:a16="http://schemas.microsoft.com/office/drawing/2014/main" id="{335171C0-1977-464E-B1C1-DFFA4FF13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8" y="1449979"/>
            <a:ext cx="2679766" cy="1607859"/>
          </a:xfrm>
          <a:prstGeom prst="rect">
            <a:avLst/>
          </a:prstGeom>
        </p:spPr>
      </p:pic>
      <p:sp>
        <p:nvSpPr>
          <p:cNvPr id="24" name="文本框 15">
            <a:extLst>
              <a:ext uri="{FF2B5EF4-FFF2-40B4-BE49-F238E27FC236}">
                <a16:creationId xmlns:a16="http://schemas.microsoft.com/office/drawing/2014/main" id="{293FA240-3029-49E9-95FA-FAF9F59A9568}"/>
              </a:ext>
            </a:extLst>
          </p:cNvPr>
          <p:cNvSpPr txBox="1"/>
          <p:nvPr/>
        </p:nvSpPr>
        <p:spPr>
          <a:xfrm>
            <a:off x="3952748" y="3278668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change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AD4AB24B-F43A-430E-9C4C-DE6269497414}"/>
              </a:ext>
            </a:extLst>
          </p:cNvPr>
          <p:cNvSpPr txBox="1"/>
          <p:nvPr/>
        </p:nvSpPr>
        <p:spPr>
          <a:xfrm>
            <a:off x="3704234" y="3648493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illumination change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7">
            <a:extLst>
              <a:ext uri="{FF2B5EF4-FFF2-40B4-BE49-F238E27FC236}">
                <a16:creationId xmlns:a16="http://schemas.microsoft.com/office/drawing/2014/main" id="{C65B6DF0-13B3-4AB4-8959-154ED27297B1}"/>
              </a:ext>
            </a:extLst>
          </p:cNvPr>
          <p:cNvSpPr txBox="1"/>
          <p:nvPr/>
        </p:nvSpPr>
        <p:spPr>
          <a:xfrm>
            <a:off x="3835680" y="3992886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of the body</a:t>
            </a:r>
          </a:p>
        </p:txBody>
      </p:sp>
      <p:sp>
        <p:nvSpPr>
          <p:cNvPr id="27" name="文本框 18">
            <a:extLst>
              <a:ext uri="{FF2B5EF4-FFF2-40B4-BE49-F238E27FC236}">
                <a16:creationId xmlns:a16="http://schemas.microsoft.com/office/drawing/2014/main" id="{56537452-71FB-4E72-8956-771B531E3A5E}"/>
              </a:ext>
            </a:extLst>
          </p:cNvPr>
          <p:cNvSpPr txBox="1"/>
          <p:nvPr/>
        </p:nvSpPr>
        <p:spPr>
          <a:xfrm>
            <a:off x="2767273" y="4388990"/>
            <a:ext cx="3688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few sample with label and more raw sample! 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3764" y="274482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>
                <a:sym typeface="Google Sans Medium"/>
              </a:rPr>
              <a:t>PCB</a:t>
            </a:r>
            <a:r>
              <a:rPr lang="zh-CN" altLang="en-US" dirty="0">
                <a:sym typeface="Google Sans Medium"/>
              </a:rPr>
              <a:t> </a:t>
            </a:r>
            <a:r>
              <a:rPr lang="en-US" altLang="zh-CN" dirty="0">
                <a:sym typeface="Google Sans Medium"/>
              </a:rPr>
              <a:t>Model</a:t>
            </a:r>
            <a:endParaRPr dirty="0">
              <a:sym typeface="Google Sans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53622" y="4391437"/>
            <a:ext cx="6565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" charset="0"/>
              </a:rPr>
              <a:t>Sun, Y., Liang, Z., Yi, Y., Qi, T., &amp; Wang, S. (2018). Beyond Part Models: Person Retrieval with Refined Part Pooling (and A Strong Convolutional Baseline). </a:t>
            </a:r>
            <a:r>
              <a:rPr lang="en-US" sz="1000" i="1" dirty="0">
                <a:latin typeface="Helvetica Neue" charset="0"/>
              </a:rPr>
              <a:t>European Conference on Computer Vision</a:t>
            </a:r>
            <a:r>
              <a:rPr lang="en-US" sz="1000" dirty="0">
                <a:latin typeface="Helvetica Neue" charset="0"/>
              </a:rPr>
              <a:t>.</a:t>
            </a:r>
            <a:endParaRPr lang="en-US" sz="1000" dirty="0"/>
          </a:p>
        </p:txBody>
      </p:sp>
      <p:pic>
        <p:nvPicPr>
          <p:cNvPr id="28" name="图片 4">
            <a:extLst>
              <a:ext uri="{FF2B5EF4-FFF2-40B4-BE49-F238E27FC236}">
                <a16:creationId xmlns:a16="http://schemas.microsoft.com/office/drawing/2014/main" id="{0798B2AE-516F-46A0-A682-632F5066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62" y="1237663"/>
            <a:ext cx="4844638" cy="2813251"/>
          </a:xfrm>
          <a:prstGeom prst="rect">
            <a:avLst/>
          </a:prstGeom>
        </p:spPr>
      </p:pic>
      <p:pic>
        <p:nvPicPr>
          <p:cNvPr id="29" name="图片 5">
            <a:extLst>
              <a:ext uri="{FF2B5EF4-FFF2-40B4-BE49-F238E27FC236}">
                <a16:creationId xmlns:a16="http://schemas.microsoft.com/office/drawing/2014/main" id="{6AA362E8-D248-42C0-AA6C-D13B5A5AD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67" y="1300838"/>
            <a:ext cx="3246634" cy="25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4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3764" y="274482"/>
            <a:ext cx="3500400" cy="58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800">
                <a:latin typeface="Google Sans Medium"/>
                <a:ea typeface="Google Sans Medium"/>
                <a:cs typeface="Google Sans Medium"/>
              </a:defRPr>
            </a:lvl1pPr>
          </a:lstStyle>
          <a:p>
            <a:r>
              <a:rPr lang="en-US" altLang="zh-CN" dirty="0">
                <a:sym typeface="Google Sans Medium"/>
              </a:rPr>
              <a:t>PCB</a:t>
            </a:r>
            <a:r>
              <a:rPr lang="zh-CN" altLang="en-US" dirty="0">
                <a:sym typeface="Google Sans Medium"/>
              </a:rPr>
              <a:t> </a:t>
            </a:r>
            <a:r>
              <a:rPr lang="en-US" altLang="zh-CN" dirty="0">
                <a:sym typeface="Google Sans Medium"/>
              </a:rPr>
              <a:t>Model</a:t>
            </a:r>
            <a:endParaRPr dirty="0">
              <a:sym typeface="Google Sans Medium"/>
            </a:endParaRPr>
          </a:p>
        </p:txBody>
      </p:sp>
      <p:sp>
        <p:nvSpPr>
          <p:cNvPr id="6" name="立方体 17">
            <a:extLst>
              <a:ext uri="{FF2B5EF4-FFF2-40B4-BE49-F238E27FC236}">
                <a16:creationId xmlns:a16="http://schemas.microsoft.com/office/drawing/2014/main" id="{BCAE2EB1-70F6-42D9-9C47-D317E381EE23}"/>
              </a:ext>
            </a:extLst>
          </p:cNvPr>
          <p:cNvSpPr/>
          <p:nvPr/>
        </p:nvSpPr>
        <p:spPr>
          <a:xfrm>
            <a:off x="4268030" y="2476355"/>
            <a:ext cx="1198418" cy="718350"/>
          </a:xfrm>
          <a:prstGeom prst="cube">
            <a:avLst>
              <a:gd name="adj" fmla="val 6310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7" name="流程图: 数据 9">
            <a:extLst>
              <a:ext uri="{FF2B5EF4-FFF2-40B4-BE49-F238E27FC236}">
                <a16:creationId xmlns:a16="http://schemas.microsoft.com/office/drawing/2014/main" id="{333EF3F2-6369-42ED-BA97-E3A6D26490AF}"/>
              </a:ext>
            </a:extLst>
          </p:cNvPr>
          <p:cNvSpPr/>
          <p:nvPr/>
        </p:nvSpPr>
        <p:spPr>
          <a:xfrm>
            <a:off x="2942397" y="2229939"/>
            <a:ext cx="630382" cy="971695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C0B4B14E-06C4-4E17-A2AE-59F1C9E38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99"/>
          <a:stretch/>
        </p:blipFill>
        <p:spPr>
          <a:xfrm>
            <a:off x="584651" y="2223011"/>
            <a:ext cx="776890" cy="9716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55758CB4-00C9-4AA0-AE03-F33E233C2871}"/>
              </a:ext>
            </a:extLst>
          </p:cNvPr>
          <p:cNvSpPr/>
          <p:nvPr/>
        </p:nvSpPr>
        <p:spPr>
          <a:xfrm>
            <a:off x="2855805" y="2157201"/>
            <a:ext cx="630382" cy="971695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" name="流程图: 数据 7">
            <a:extLst>
              <a:ext uri="{FF2B5EF4-FFF2-40B4-BE49-F238E27FC236}">
                <a16:creationId xmlns:a16="http://schemas.microsoft.com/office/drawing/2014/main" id="{5696F952-327D-419E-B197-826C9535B103}"/>
              </a:ext>
            </a:extLst>
          </p:cNvPr>
          <p:cNvSpPr/>
          <p:nvPr/>
        </p:nvSpPr>
        <p:spPr>
          <a:xfrm>
            <a:off x="2796921" y="2091390"/>
            <a:ext cx="630382" cy="971695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FD804D59-600B-4FB3-B7C9-2C83C77A7BC6}"/>
              </a:ext>
            </a:extLst>
          </p:cNvPr>
          <p:cNvSpPr/>
          <p:nvPr/>
        </p:nvSpPr>
        <p:spPr>
          <a:xfrm>
            <a:off x="4268031" y="2210446"/>
            <a:ext cx="1198418" cy="718350"/>
          </a:xfrm>
          <a:prstGeom prst="cube">
            <a:avLst>
              <a:gd name="adj" fmla="val 63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6">
            <a:extLst>
              <a:ext uri="{FF2B5EF4-FFF2-40B4-BE49-F238E27FC236}">
                <a16:creationId xmlns:a16="http://schemas.microsoft.com/office/drawing/2014/main" id="{6758859B-AE10-4DBB-BDDC-3C753F5317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361540" y="2223012"/>
            <a:ext cx="728771" cy="9716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3" name="矩形: 圆角 22">
            <a:extLst>
              <a:ext uri="{FF2B5EF4-FFF2-40B4-BE49-F238E27FC236}">
                <a16:creationId xmlns:a16="http://schemas.microsoft.com/office/drawing/2014/main" id="{498E6922-A3FE-4701-B560-D0BCDD3C520B}"/>
              </a:ext>
            </a:extLst>
          </p:cNvPr>
          <p:cNvSpPr/>
          <p:nvPr/>
        </p:nvSpPr>
        <p:spPr>
          <a:xfrm>
            <a:off x="7636296" y="2256162"/>
            <a:ext cx="1147142" cy="2042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。。。</a:t>
            </a:r>
          </a:p>
        </p:txBody>
      </p:sp>
      <p:sp>
        <p:nvSpPr>
          <p:cNvPr id="14" name="流程图: 接点 24">
            <a:extLst>
              <a:ext uri="{FF2B5EF4-FFF2-40B4-BE49-F238E27FC236}">
                <a16:creationId xmlns:a16="http://schemas.microsoft.com/office/drawing/2014/main" id="{B4A416EB-0298-42D6-B0AF-AFF24134AA26}"/>
              </a:ext>
            </a:extLst>
          </p:cNvPr>
          <p:cNvSpPr/>
          <p:nvPr/>
        </p:nvSpPr>
        <p:spPr>
          <a:xfrm>
            <a:off x="7757205" y="2305342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5" name="流程图: 接点 25">
            <a:extLst>
              <a:ext uri="{FF2B5EF4-FFF2-40B4-BE49-F238E27FC236}">
                <a16:creationId xmlns:a16="http://schemas.microsoft.com/office/drawing/2014/main" id="{6653D7E7-C8F5-4112-BAC5-A60BA52AE73B}"/>
              </a:ext>
            </a:extLst>
          </p:cNvPr>
          <p:cNvSpPr/>
          <p:nvPr/>
        </p:nvSpPr>
        <p:spPr>
          <a:xfrm>
            <a:off x="7954633" y="2301878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6" name="流程图: 接点 26">
            <a:extLst>
              <a:ext uri="{FF2B5EF4-FFF2-40B4-BE49-F238E27FC236}">
                <a16:creationId xmlns:a16="http://schemas.microsoft.com/office/drawing/2014/main" id="{3ED013F8-C5CC-4758-93FF-E90C84C28601}"/>
              </a:ext>
            </a:extLst>
          </p:cNvPr>
          <p:cNvSpPr/>
          <p:nvPr/>
        </p:nvSpPr>
        <p:spPr>
          <a:xfrm>
            <a:off x="8574622" y="2305345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" name="流程图: 接点 27">
            <a:extLst>
              <a:ext uri="{FF2B5EF4-FFF2-40B4-BE49-F238E27FC236}">
                <a16:creationId xmlns:a16="http://schemas.microsoft.com/office/drawing/2014/main" id="{D6AF5668-33D5-4F74-8B97-6271CD14D787}"/>
              </a:ext>
            </a:extLst>
          </p:cNvPr>
          <p:cNvSpPr/>
          <p:nvPr/>
        </p:nvSpPr>
        <p:spPr>
          <a:xfrm>
            <a:off x="8100105" y="2648242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9" name="流程图: 接点 40">
            <a:extLst>
              <a:ext uri="{FF2B5EF4-FFF2-40B4-BE49-F238E27FC236}">
                <a16:creationId xmlns:a16="http://schemas.microsoft.com/office/drawing/2014/main" id="{ED24C483-A60C-49BD-BE3E-31DEEC5EFC5D}"/>
              </a:ext>
            </a:extLst>
          </p:cNvPr>
          <p:cNvSpPr/>
          <p:nvPr/>
        </p:nvSpPr>
        <p:spPr>
          <a:xfrm>
            <a:off x="8325563" y="2336511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0" name="流程图: 接点 41">
            <a:extLst>
              <a:ext uri="{FF2B5EF4-FFF2-40B4-BE49-F238E27FC236}">
                <a16:creationId xmlns:a16="http://schemas.microsoft.com/office/drawing/2014/main" id="{04C14821-A687-4385-B458-D0E47E6B65F2}"/>
              </a:ext>
            </a:extLst>
          </p:cNvPr>
          <p:cNvSpPr/>
          <p:nvPr/>
        </p:nvSpPr>
        <p:spPr>
          <a:xfrm>
            <a:off x="8460644" y="2333048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1" name="流程图: 接点 42">
            <a:extLst>
              <a:ext uri="{FF2B5EF4-FFF2-40B4-BE49-F238E27FC236}">
                <a16:creationId xmlns:a16="http://schemas.microsoft.com/office/drawing/2014/main" id="{1062DF57-73BE-4DB7-A408-355869DD1178}"/>
              </a:ext>
            </a:extLst>
          </p:cNvPr>
          <p:cNvSpPr/>
          <p:nvPr/>
        </p:nvSpPr>
        <p:spPr>
          <a:xfrm>
            <a:off x="8180092" y="2336511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2" name="矩形: 圆角 43">
            <a:extLst>
              <a:ext uri="{FF2B5EF4-FFF2-40B4-BE49-F238E27FC236}">
                <a16:creationId xmlns:a16="http://schemas.microsoft.com/office/drawing/2014/main" id="{37132AA9-3164-477E-8ED4-9DCDB77ADED7}"/>
              </a:ext>
            </a:extLst>
          </p:cNvPr>
          <p:cNvSpPr/>
          <p:nvPr/>
        </p:nvSpPr>
        <p:spPr>
          <a:xfrm>
            <a:off x="7638366" y="2551529"/>
            <a:ext cx="1147142" cy="2042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。。。</a:t>
            </a:r>
          </a:p>
        </p:txBody>
      </p:sp>
      <p:sp>
        <p:nvSpPr>
          <p:cNvPr id="23" name="流程图: 接点 44">
            <a:extLst>
              <a:ext uri="{FF2B5EF4-FFF2-40B4-BE49-F238E27FC236}">
                <a16:creationId xmlns:a16="http://schemas.microsoft.com/office/drawing/2014/main" id="{33D6DCE8-8496-43A8-8E74-5A2B45B7427D}"/>
              </a:ext>
            </a:extLst>
          </p:cNvPr>
          <p:cNvSpPr/>
          <p:nvPr/>
        </p:nvSpPr>
        <p:spPr>
          <a:xfrm>
            <a:off x="7759275" y="2600709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4" name="流程图: 接点 45">
            <a:extLst>
              <a:ext uri="{FF2B5EF4-FFF2-40B4-BE49-F238E27FC236}">
                <a16:creationId xmlns:a16="http://schemas.microsoft.com/office/drawing/2014/main" id="{E6E817D6-8F4F-4293-A6B7-55EE772BFE9E}"/>
              </a:ext>
            </a:extLst>
          </p:cNvPr>
          <p:cNvSpPr/>
          <p:nvPr/>
        </p:nvSpPr>
        <p:spPr>
          <a:xfrm>
            <a:off x="7956703" y="2597245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5" name="流程图: 接点 46">
            <a:extLst>
              <a:ext uri="{FF2B5EF4-FFF2-40B4-BE49-F238E27FC236}">
                <a16:creationId xmlns:a16="http://schemas.microsoft.com/office/drawing/2014/main" id="{549A4296-8883-448A-8CD9-D04510F8D8D7}"/>
              </a:ext>
            </a:extLst>
          </p:cNvPr>
          <p:cNvSpPr/>
          <p:nvPr/>
        </p:nvSpPr>
        <p:spPr>
          <a:xfrm>
            <a:off x="8576692" y="2600713"/>
            <a:ext cx="111833" cy="11183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6" name="流程图: 接点 47">
            <a:extLst>
              <a:ext uri="{FF2B5EF4-FFF2-40B4-BE49-F238E27FC236}">
                <a16:creationId xmlns:a16="http://schemas.microsoft.com/office/drawing/2014/main" id="{A18CA37F-6BAC-49C7-954C-686D4F00F3DF}"/>
              </a:ext>
            </a:extLst>
          </p:cNvPr>
          <p:cNvSpPr/>
          <p:nvPr/>
        </p:nvSpPr>
        <p:spPr>
          <a:xfrm>
            <a:off x="8327633" y="2631879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7" name="流程图: 接点 48">
            <a:extLst>
              <a:ext uri="{FF2B5EF4-FFF2-40B4-BE49-F238E27FC236}">
                <a16:creationId xmlns:a16="http://schemas.microsoft.com/office/drawing/2014/main" id="{9C45FA29-9560-477B-B61F-AA63202E1C51}"/>
              </a:ext>
            </a:extLst>
          </p:cNvPr>
          <p:cNvSpPr/>
          <p:nvPr/>
        </p:nvSpPr>
        <p:spPr>
          <a:xfrm>
            <a:off x="8462714" y="2628415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0" name="流程图: 接点 49">
            <a:extLst>
              <a:ext uri="{FF2B5EF4-FFF2-40B4-BE49-F238E27FC236}">
                <a16:creationId xmlns:a16="http://schemas.microsoft.com/office/drawing/2014/main" id="{C04147C0-7E19-49F1-8B4F-4605FD02C8E7}"/>
              </a:ext>
            </a:extLst>
          </p:cNvPr>
          <p:cNvSpPr/>
          <p:nvPr/>
        </p:nvSpPr>
        <p:spPr>
          <a:xfrm>
            <a:off x="8182162" y="2631879"/>
            <a:ext cx="34636" cy="34636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31" name="直接箭头连接符 51">
            <a:extLst>
              <a:ext uri="{FF2B5EF4-FFF2-40B4-BE49-F238E27FC236}">
                <a16:creationId xmlns:a16="http://schemas.microsoft.com/office/drawing/2014/main" id="{ED08C6A7-296E-4EE6-ACB8-20F76DEDD76F}"/>
              </a:ext>
            </a:extLst>
          </p:cNvPr>
          <p:cNvCxnSpPr/>
          <p:nvPr/>
        </p:nvCxnSpPr>
        <p:spPr>
          <a:xfrm>
            <a:off x="6739219" y="2669021"/>
            <a:ext cx="76892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60">
            <a:extLst>
              <a:ext uri="{FF2B5EF4-FFF2-40B4-BE49-F238E27FC236}">
                <a16:creationId xmlns:a16="http://schemas.microsoft.com/office/drawing/2014/main" id="{64F0C026-C5D6-4A48-930F-1A9E7100404A}"/>
              </a:ext>
            </a:extLst>
          </p:cNvPr>
          <p:cNvCxnSpPr/>
          <p:nvPr/>
        </p:nvCxnSpPr>
        <p:spPr>
          <a:xfrm>
            <a:off x="6739219" y="2353827"/>
            <a:ext cx="76892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立方体 61">
            <a:extLst>
              <a:ext uri="{FF2B5EF4-FFF2-40B4-BE49-F238E27FC236}">
                <a16:creationId xmlns:a16="http://schemas.microsoft.com/office/drawing/2014/main" id="{040D73F6-C2E8-4A16-9528-C20C6D2B268E}"/>
              </a:ext>
            </a:extLst>
          </p:cNvPr>
          <p:cNvSpPr/>
          <p:nvPr/>
        </p:nvSpPr>
        <p:spPr>
          <a:xfrm>
            <a:off x="6260544" y="2578068"/>
            <a:ext cx="420759" cy="437055"/>
          </a:xfrm>
          <a:prstGeom prst="cube">
            <a:avLst>
              <a:gd name="adj" fmla="val 6832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4" name="立方体 19">
            <a:extLst>
              <a:ext uri="{FF2B5EF4-FFF2-40B4-BE49-F238E27FC236}">
                <a16:creationId xmlns:a16="http://schemas.microsoft.com/office/drawing/2014/main" id="{622E2581-6372-4FB4-A0FA-544790028CE5}"/>
              </a:ext>
            </a:extLst>
          </p:cNvPr>
          <p:cNvSpPr/>
          <p:nvPr/>
        </p:nvSpPr>
        <p:spPr>
          <a:xfrm>
            <a:off x="6259123" y="2296773"/>
            <a:ext cx="420759" cy="437055"/>
          </a:xfrm>
          <a:prstGeom prst="cube">
            <a:avLst>
              <a:gd name="adj" fmla="val 68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5" name="箭头: 右 62">
            <a:extLst>
              <a:ext uri="{FF2B5EF4-FFF2-40B4-BE49-F238E27FC236}">
                <a16:creationId xmlns:a16="http://schemas.microsoft.com/office/drawing/2014/main" id="{62AAF9A8-A20E-4187-827B-47126D9BECB2}"/>
              </a:ext>
            </a:extLst>
          </p:cNvPr>
          <p:cNvSpPr/>
          <p:nvPr/>
        </p:nvSpPr>
        <p:spPr>
          <a:xfrm>
            <a:off x="5631944" y="2535599"/>
            <a:ext cx="420759" cy="4072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6" name="箭头: 右 63">
            <a:extLst>
              <a:ext uri="{FF2B5EF4-FFF2-40B4-BE49-F238E27FC236}">
                <a16:creationId xmlns:a16="http://schemas.microsoft.com/office/drawing/2014/main" id="{789607A0-882E-4531-8A81-5692EF08B22B}"/>
              </a:ext>
            </a:extLst>
          </p:cNvPr>
          <p:cNvSpPr/>
          <p:nvPr/>
        </p:nvSpPr>
        <p:spPr>
          <a:xfrm>
            <a:off x="3696604" y="2559117"/>
            <a:ext cx="420759" cy="4072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7" name="箭头: 右 64">
            <a:extLst>
              <a:ext uri="{FF2B5EF4-FFF2-40B4-BE49-F238E27FC236}">
                <a16:creationId xmlns:a16="http://schemas.microsoft.com/office/drawing/2014/main" id="{CC2A1312-264E-4EA9-8DB6-1436401EB182}"/>
              </a:ext>
            </a:extLst>
          </p:cNvPr>
          <p:cNvSpPr/>
          <p:nvPr/>
        </p:nvSpPr>
        <p:spPr>
          <a:xfrm>
            <a:off x="2254398" y="2532387"/>
            <a:ext cx="420759" cy="4072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8" name="文本框 65">
            <a:extLst>
              <a:ext uri="{FF2B5EF4-FFF2-40B4-BE49-F238E27FC236}">
                <a16:creationId xmlns:a16="http://schemas.microsoft.com/office/drawing/2014/main" id="{787CB8AC-5956-4060-B193-762C62B4D821}"/>
              </a:ext>
            </a:extLst>
          </p:cNvPr>
          <p:cNvSpPr txBox="1"/>
          <p:nvPr/>
        </p:nvSpPr>
        <p:spPr>
          <a:xfrm>
            <a:off x="820814" y="334672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image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66">
            <a:extLst>
              <a:ext uri="{FF2B5EF4-FFF2-40B4-BE49-F238E27FC236}">
                <a16:creationId xmlns:a16="http://schemas.microsoft.com/office/drawing/2014/main" id="{B30FB617-0D2A-4CE5-A1C1-00D92D10D537}"/>
              </a:ext>
            </a:extLst>
          </p:cNvPr>
          <p:cNvSpPr txBox="1"/>
          <p:nvPr/>
        </p:nvSpPr>
        <p:spPr>
          <a:xfrm>
            <a:off x="203167" y="25816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67">
            <a:extLst>
              <a:ext uri="{FF2B5EF4-FFF2-40B4-BE49-F238E27FC236}">
                <a16:creationId xmlns:a16="http://schemas.microsoft.com/office/drawing/2014/main" id="{79EE6A13-ACE0-48A6-A6C0-DD265C20E036}"/>
              </a:ext>
            </a:extLst>
          </p:cNvPr>
          <p:cNvSpPr txBox="1"/>
          <p:nvPr/>
        </p:nvSpPr>
        <p:spPr>
          <a:xfrm>
            <a:off x="2268374" y="3253246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 layers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backbone network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8">
            <a:extLst>
              <a:ext uri="{FF2B5EF4-FFF2-40B4-BE49-F238E27FC236}">
                <a16:creationId xmlns:a16="http://schemas.microsoft.com/office/drawing/2014/main" id="{BC6BE859-D415-4EB6-8AEF-7403AAA00192}"/>
              </a:ext>
            </a:extLst>
          </p:cNvPr>
          <p:cNvSpPr txBox="1"/>
          <p:nvPr/>
        </p:nvSpPr>
        <p:spPr>
          <a:xfrm>
            <a:off x="4350751" y="334557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 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69">
            <a:extLst>
              <a:ext uri="{FF2B5EF4-FFF2-40B4-BE49-F238E27FC236}">
                <a16:creationId xmlns:a16="http://schemas.microsoft.com/office/drawing/2014/main" id="{1EFA03E3-63C2-44A0-B780-7EC195BB1ED7}"/>
              </a:ext>
            </a:extLst>
          </p:cNvPr>
          <p:cNvSpPr txBox="1"/>
          <p:nvPr/>
        </p:nvSpPr>
        <p:spPr>
          <a:xfrm>
            <a:off x="7664181" y="334557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 predictions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0">
            <a:extLst>
              <a:ext uri="{FF2B5EF4-FFF2-40B4-BE49-F238E27FC236}">
                <a16:creationId xmlns:a16="http://schemas.microsoft.com/office/drawing/2014/main" id="{D0558030-B75B-40C8-9C61-FA5DCE594090}"/>
              </a:ext>
            </a:extLst>
          </p:cNvPr>
          <p:cNvSpPr txBox="1"/>
          <p:nvPr/>
        </p:nvSpPr>
        <p:spPr>
          <a:xfrm>
            <a:off x="5818356" y="3345579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 vector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72">
            <a:extLst>
              <a:ext uri="{FF2B5EF4-FFF2-40B4-BE49-F238E27FC236}">
                <a16:creationId xmlns:a16="http://schemas.microsoft.com/office/drawing/2014/main" id="{7511A11F-7A93-422D-BFBB-5BE883645E40}"/>
              </a:ext>
            </a:extLst>
          </p:cNvPr>
          <p:cNvSpPr txBox="1"/>
          <p:nvPr/>
        </p:nvSpPr>
        <p:spPr>
          <a:xfrm>
            <a:off x="1232779" y="18946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73">
            <a:extLst>
              <a:ext uri="{FF2B5EF4-FFF2-40B4-BE49-F238E27FC236}">
                <a16:creationId xmlns:a16="http://schemas.microsoft.com/office/drawing/2014/main" id="{44388430-8699-4D6E-9372-00E8356E0223}"/>
              </a:ext>
            </a:extLst>
          </p:cNvPr>
          <p:cNvSpPr txBox="1"/>
          <p:nvPr/>
        </p:nvSpPr>
        <p:spPr>
          <a:xfrm>
            <a:off x="5567688" y="2059954"/>
            <a:ext cx="108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average pooling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74">
            <a:extLst>
              <a:ext uri="{FF2B5EF4-FFF2-40B4-BE49-F238E27FC236}">
                <a16:creationId xmlns:a16="http://schemas.microsoft.com/office/drawing/2014/main" id="{1C3A5568-CC01-42F4-AB22-751B7F4423B5}"/>
              </a:ext>
            </a:extLst>
          </p:cNvPr>
          <p:cNvSpPr txBox="1"/>
          <p:nvPr/>
        </p:nvSpPr>
        <p:spPr>
          <a:xfrm>
            <a:off x="3572611" y="2183347"/>
            <a:ext cx="1108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chunk 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75">
            <a:extLst>
              <a:ext uri="{FF2B5EF4-FFF2-40B4-BE49-F238E27FC236}">
                <a16:creationId xmlns:a16="http://schemas.microsoft.com/office/drawing/2014/main" id="{31C303A7-4913-4A2C-B541-F488566C75B9}"/>
              </a:ext>
            </a:extLst>
          </p:cNvPr>
          <p:cNvSpPr txBox="1"/>
          <p:nvPr/>
        </p:nvSpPr>
        <p:spPr>
          <a:xfrm>
            <a:off x="2052264" y="2186462"/>
            <a:ext cx="1108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 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76">
            <a:extLst>
              <a:ext uri="{FF2B5EF4-FFF2-40B4-BE49-F238E27FC236}">
                <a16:creationId xmlns:a16="http://schemas.microsoft.com/office/drawing/2014/main" id="{E5FC7C9A-F785-4530-A29E-6909325CDD80}"/>
              </a:ext>
            </a:extLst>
          </p:cNvPr>
          <p:cNvSpPr/>
          <p:nvPr/>
        </p:nvSpPr>
        <p:spPr>
          <a:xfrm>
            <a:off x="6533119" y="4497173"/>
            <a:ext cx="21948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Resnet50 as backbone network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04228286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532</Words>
  <Application>Microsoft Office PowerPoint</Application>
  <PresentationFormat>全屏显示(16:9)</PresentationFormat>
  <Paragraphs>109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Hebrew</vt:lpstr>
      <vt:lpstr>Google Sans</vt:lpstr>
      <vt:lpstr>Google Sans Medium</vt:lpstr>
      <vt:lpstr>Helvetica Neue</vt:lpstr>
      <vt:lpstr>微软雅黑</vt:lpstr>
      <vt:lpstr>Arial</vt:lpstr>
      <vt:lpstr>Calibri</vt:lpstr>
      <vt:lpstr>Google AI</vt:lpstr>
      <vt:lpstr>Lan Zhang, Jiaqi Li, Tongkun Xu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 Zhang, Jiaqi Li, Tongkun Xu</dc:title>
  <dc:creator>XuTongKun</dc:creator>
  <cp:lastModifiedBy>xu tongkun</cp:lastModifiedBy>
  <cp:revision>58</cp:revision>
  <dcterms:modified xsi:type="dcterms:W3CDTF">2019-01-24T12:53:32Z</dcterms:modified>
</cp:coreProperties>
</file>