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Παναγιώτης Μοίρας" initials="ΠΜ" lastIdx="1" clrIdx="0">
    <p:extLst>
      <p:ext uri="{19B8F6BF-5375-455C-9EA6-DF929625EA0E}">
        <p15:presenceInfo xmlns:p15="http://schemas.microsoft.com/office/powerpoint/2012/main" userId="Παναγιώτης Μοίρας"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82"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8B4CD54-D499-4C5A-99CC-BACED2830600}"/>
              </a:ext>
            </a:extLst>
          </p:cNvPr>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11DA7D25-E11F-41E8-AD74-EF25B4F44C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p>
        </p:txBody>
      </p:sp>
      <p:sp>
        <p:nvSpPr>
          <p:cNvPr id="4" name="Θέση ημερομηνίας 3">
            <a:extLst>
              <a:ext uri="{FF2B5EF4-FFF2-40B4-BE49-F238E27FC236}">
                <a16:creationId xmlns:a16="http://schemas.microsoft.com/office/drawing/2014/main" id="{9DE5A5B0-B860-4E13-AB85-E9826E6804D7}"/>
              </a:ext>
            </a:extLst>
          </p:cNvPr>
          <p:cNvSpPr>
            <a:spLocks noGrp="1"/>
          </p:cNvSpPr>
          <p:nvPr>
            <p:ph type="dt" sz="half" idx="10"/>
          </p:nvPr>
        </p:nvSpPr>
        <p:spPr/>
        <p:txBody>
          <a:bodyPr/>
          <a:lstStyle/>
          <a:p>
            <a:fld id="{F5D5AD10-EC74-42AC-B9CF-806F1BC26F4A}" type="datetimeFigureOut">
              <a:rPr lang="el-GR" smtClean="0"/>
              <a:t>17/3/2022</a:t>
            </a:fld>
            <a:endParaRPr lang="el-GR"/>
          </a:p>
        </p:txBody>
      </p:sp>
      <p:sp>
        <p:nvSpPr>
          <p:cNvPr id="5" name="Θέση υποσέλιδου 4">
            <a:extLst>
              <a:ext uri="{FF2B5EF4-FFF2-40B4-BE49-F238E27FC236}">
                <a16:creationId xmlns:a16="http://schemas.microsoft.com/office/drawing/2014/main" id="{4D8F1341-6B01-4E48-BDC3-957B386D75AA}"/>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02161EE8-70FE-4155-8631-3EE04031F3D9}"/>
              </a:ext>
            </a:extLst>
          </p:cNvPr>
          <p:cNvSpPr>
            <a:spLocks noGrp="1"/>
          </p:cNvSpPr>
          <p:nvPr>
            <p:ph type="sldNum" sz="quarter" idx="12"/>
          </p:nvPr>
        </p:nvSpPr>
        <p:spPr/>
        <p:txBody>
          <a:bodyPr/>
          <a:lstStyle/>
          <a:p>
            <a:fld id="{84D5FBFD-051E-4DD8-A201-559614214A29}" type="slidenum">
              <a:rPr lang="el-GR" smtClean="0"/>
              <a:t>‹#›</a:t>
            </a:fld>
            <a:endParaRPr lang="el-GR"/>
          </a:p>
        </p:txBody>
      </p:sp>
    </p:spTree>
    <p:extLst>
      <p:ext uri="{BB962C8B-B14F-4D97-AF65-F5344CB8AC3E}">
        <p14:creationId xmlns:p14="http://schemas.microsoft.com/office/powerpoint/2010/main" val="1292642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41B4D15-4A6B-499B-BB9A-92E0997AA2E6}"/>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892A84B8-2317-4117-BB17-BEAF10D655FB}"/>
              </a:ext>
            </a:extLst>
          </p:cNvPr>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C8CBDC51-D63E-446A-8B9D-2612318EE612}"/>
              </a:ext>
            </a:extLst>
          </p:cNvPr>
          <p:cNvSpPr>
            <a:spLocks noGrp="1"/>
          </p:cNvSpPr>
          <p:nvPr>
            <p:ph type="dt" sz="half" idx="10"/>
          </p:nvPr>
        </p:nvSpPr>
        <p:spPr/>
        <p:txBody>
          <a:bodyPr/>
          <a:lstStyle/>
          <a:p>
            <a:fld id="{F5D5AD10-EC74-42AC-B9CF-806F1BC26F4A}" type="datetimeFigureOut">
              <a:rPr lang="el-GR" smtClean="0"/>
              <a:t>17/3/2022</a:t>
            </a:fld>
            <a:endParaRPr lang="el-GR"/>
          </a:p>
        </p:txBody>
      </p:sp>
      <p:sp>
        <p:nvSpPr>
          <p:cNvPr id="5" name="Θέση υποσέλιδου 4">
            <a:extLst>
              <a:ext uri="{FF2B5EF4-FFF2-40B4-BE49-F238E27FC236}">
                <a16:creationId xmlns:a16="http://schemas.microsoft.com/office/drawing/2014/main" id="{E39AC324-3732-46F3-8A70-204F8D994B56}"/>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71D5EE35-0876-43C1-BFF3-96F02311EF47}"/>
              </a:ext>
            </a:extLst>
          </p:cNvPr>
          <p:cNvSpPr>
            <a:spLocks noGrp="1"/>
          </p:cNvSpPr>
          <p:nvPr>
            <p:ph type="sldNum" sz="quarter" idx="12"/>
          </p:nvPr>
        </p:nvSpPr>
        <p:spPr/>
        <p:txBody>
          <a:bodyPr/>
          <a:lstStyle/>
          <a:p>
            <a:fld id="{84D5FBFD-051E-4DD8-A201-559614214A29}" type="slidenum">
              <a:rPr lang="el-GR" smtClean="0"/>
              <a:t>‹#›</a:t>
            </a:fld>
            <a:endParaRPr lang="el-GR"/>
          </a:p>
        </p:txBody>
      </p:sp>
    </p:spTree>
    <p:extLst>
      <p:ext uri="{BB962C8B-B14F-4D97-AF65-F5344CB8AC3E}">
        <p14:creationId xmlns:p14="http://schemas.microsoft.com/office/powerpoint/2010/main" val="3811602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a:extLst>
              <a:ext uri="{FF2B5EF4-FFF2-40B4-BE49-F238E27FC236}">
                <a16:creationId xmlns:a16="http://schemas.microsoft.com/office/drawing/2014/main" id="{7ACD6DF5-1DBF-438A-B39F-65B4005BED6B}"/>
              </a:ext>
            </a:extLst>
          </p:cNvPr>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206A1113-9D28-4DA8-86F2-417B196C0979}"/>
              </a:ext>
            </a:extLst>
          </p:cNvPr>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20965FBD-47B2-452F-A1B2-3D27D3E68076}"/>
              </a:ext>
            </a:extLst>
          </p:cNvPr>
          <p:cNvSpPr>
            <a:spLocks noGrp="1"/>
          </p:cNvSpPr>
          <p:nvPr>
            <p:ph type="dt" sz="half" idx="10"/>
          </p:nvPr>
        </p:nvSpPr>
        <p:spPr/>
        <p:txBody>
          <a:bodyPr/>
          <a:lstStyle/>
          <a:p>
            <a:fld id="{F5D5AD10-EC74-42AC-B9CF-806F1BC26F4A}" type="datetimeFigureOut">
              <a:rPr lang="el-GR" smtClean="0"/>
              <a:t>17/3/2022</a:t>
            </a:fld>
            <a:endParaRPr lang="el-GR"/>
          </a:p>
        </p:txBody>
      </p:sp>
      <p:sp>
        <p:nvSpPr>
          <p:cNvPr id="5" name="Θέση υποσέλιδου 4">
            <a:extLst>
              <a:ext uri="{FF2B5EF4-FFF2-40B4-BE49-F238E27FC236}">
                <a16:creationId xmlns:a16="http://schemas.microsoft.com/office/drawing/2014/main" id="{06C5CDE8-64A8-45F1-8CFF-F397DDD62FA1}"/>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392CA877-B3EA-4DA8-924A-9865A91FC4E8}"/>
              </a:ext>
            </a:extLst>
          </p:cNvPr>
          <p:cNvSpPr>
            <a:spLocks noGrp="1"/>
          </p:cNvSpPr>
          <p:nvPr>
            <p:ph type="sldNum" sz="quarter" idx="12"/>
          </p:nvPr>
        </p:nvSpPr>
        <p:spPr/>
        <p:txBody>
          <a:bodyPr/>
          <a:lstStyle/>
          <a:p>
            <a:fld id="{84D5FBFD-051E-4DD8-A201-559614214A29}" type="slidenum">
              <a:rPr lang="el-GR" smtClean="0"/>
              <a:t>‹#›</a:t>
            </a:fld>
            <a:endParaRPr lang="el-GR"/>
          </a:p>
        </p:txBody>
      </p:sp>
    </p:spTree>
    <p:extLst>
      <p:ext uri="{BB962C8B-B14F-4D97-AF65-F5344CB8AC3E}">
        <p14:creationId xmlns:p14="http://schemas.microsoft.com/office/powerpoint/2010/main" val="1687743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DD052DC-E886-45F2-B115-12E4C7B1FD8E}"/>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0183B309-0536-4ADA-98CC-BA8AB3333C76}"/>
              </a:ext>
            </a:extLst>
          </p:cNvPr>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71474DBA-C2EB-4695-9E4D-B100A0392303}"/>
              </a:ext>
            </a:extLst>
          </p:cNvPr>
          <p:cNvSpPr>
            <a:spLocks noGrp="1"/>
          </p:cNvSpPr>
          <p:nvPr>
            <p:ph type="dt" sz="half" idx="10"/>
          </p:nvPr>
        </p:nvSpPr>
        <p:spPr/>
        <p:txBody>
          <a:bodyPr/>
          <a:lstStyle/>
          <a:p>
            <a:fld id="{F5D5AD10-EC74-42AC-B9CF-806F1BC26F4A}" type="datetimeFigureOut">
              <a:rPr lang="el-GR" smtClean="0"/>
              <a:t>17/3/2022</a:t>
            </a:fld>
            <a:endParaRPr lang="el-GR"/>
          </a:p>
        </p:txBody>
      </p:sp>
      <p:sp>
        <p:nvSpPr>
          <p:cNvPr id="5" name="Θέση υποσέλιδου 4">
            <a:extLst>
              <a:ext uri="{FF2B5EF4-FFF2-40B4-BE49-F238E27FC236}">
                <a16:creationId xmlns:a16="http://schemas.microsoft.com/office/drawing/2014/main" id="{09675807-B486-4E1C-B0FF-062988FDCDEC}"/>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BCE5905C-B897-497C-A141-D971067C8BD7}"/>
              </a:ext>
            </a:extLst>
          </p:cNvPr>
          <p:cNvSpPr>
            <a:spLocks noGrp="1"/>
          </p:cNvSpPr>
          <p:nvPr>
            <p:ph type="sldNum" sz="quarter" idx="12"/>
          </p:nvPr>
        </p:nvSpPr>
        <p:spPr/>
        <p:txBody>
          <a:bodyPr/>
          <a:lstStyle/>
          <a:p>
            <a:fld id="{84D5FBFD-051E-4DD8-A201-559614214A29}" type="slidenum">
              <a:rPr lang="el-GR" smtClean="0"/>
              <a:t>‹#›</a:t>
            </a:fld>
            <a:endParaRPr lang="el-GR"/>
          </a:p>
        </p:txBody>
      </p:sp>
    </p:spTree>
    <p:extLst>
      <p:ext uri="{BB962C8B-B14F-4D97-AF65-F5344CB8AC3E}">
        <p14:creationId xmlns:p14="http://schemas.microsoft.com/office/powerpoint/2010/main" val="1652141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623489B-96F0-4CC3-A2DF-A16BA6E47BB8}"/>
              </a:ext>
            </a:extLst>
          </p:cNvPr>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513D2901-A839-4257-9A73-9ED4A6EEA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81A0804B-EF44-4EB0-9978-300155D42A23}"/>
              </a:ext>
            </a:extLst>
          </p:cNvPr>
          <p:cNvSpPr>
            <a:spLocks noGrp="1"/>
          </p:cNvSpPr>
          <p:nvPr>
            <p:ph type="dt" sz="half" idx="10"/>
          </p:nvPr>
        </p:nvSpPr>
        <p:spPr/>
        <p:txBody>
          <a:bodyPr/>
          <a:lstStyle/>
          <a:p>
            <a:fld id="{F5D5AD10-EC74-42AC-B9CF-806F1BC26F4A}" type="datetimeFigureOut">
              <a:rPr lang="el-GR" smtClean="0"/>
              <a:t>17/3/2022</a:t>
            </a:fld>
            <a:endParaRPr lang="el-GR"/>
          </a:p>
        </p:txBody>
      </p:sp>
      <p:sp>
        <p:nvSpPr>
          <p:cNvPr id="5" name="Θέση υποσέλιδου 4">
            <a:extLst>
              <a:ext uri="{FF2B5EF4-FFF2-40B4-BE49-F238E27FC236}">
                <a16:creationId xmlns:a16="http://schemas.microsoft.com/office/drawing/2014/main" id="{EB263884-25D9-4F38-8210-D27C329EC2BA}"/>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A08D5549-A6F5-4B58-921F-F9DE2702C27B}"/>
              </a:ext>
            </a:extLst>
          </p:cNvPr>
          <p:cNvSpPr>
            <a:spLocks noGrp="1"/>
          </p:cNvSpPr>
          <p:nvPr>
            <p:ph type="sldNum" sz="quarter" idx="12"/>
          </p:nvPr>
        </p:nvSpPr>
        <p:spPr/>
        <p:txBody>
          <a:bodyPr/>
          <a:lstStyle/>
          <a:p>
            <a:fld id="{84D5FBFD-051E-4DD8-A201-559614214A29}" type="slidenum">
              <a:rPr lang="el-GR" smtClean="0"/>
              <a:t>‹#›</a:t>
            </a:fld>
            <a:endParaRPr lang="el-GR"/>
          </a:p>
        </p:txBody>
      </p:sp>
    </p:spTree>
    <p:extLst>
      <p:ext uri="{BB962C8B-B14F-4D97-AF65-F5344CB8AC3E}">
        <p14:creationId xmlns:p14="http://schemas.microsoft.com/office/powerpoint/2010/main" val="28345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80F4604-E703-4EDE-8B70-D35A77C1BCA3}"/>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FE835F34-61F6-4380-92F4-29300874DA45}"/>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11632A82-9C6E-4794-935F-7DFC67636B9F}"/>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1E5BAAF9-1D66-43AA-A61B-336E5CE4F5E9}"/>
              </a:ext>
            </a:extLst>
          </p:cNvPr>
          <p:cNvSpPr>
            <a:spLocks noGrp="1"/>
          </p:cNvSpPr>
          <p:nvPr>
            <p:ph type="dt" sz="half" idx="10"/>
          </p:nvPr>
        </p:nvSpPr>
        <p:spPr/>
        <p:txBody>
          <a:bodyPr/>
          <a:lstStyle/>
          <a:p>
            <a:fld id="{F5D5AD10-EC74-42AC-B9CF-806F1BC26F4A}" type="datetimeFigureOut">
              <a:rPr lang="el-GR" smtClean="0"/>
              <a:t>17/3/2022</a:t>
            </a:fld>
            <a:endParaRPr lang="el-GR"/>
          </a:p>
        </p:txBody>
      </p:sp>
      <p:sp>
        <p:nvSpPr>
          <p:cNvPr id="6" name="Θέση υποσέλιδου 5">
            <a:extLst>
              <a:ext uri="{FF2B5EF4-FFF2-40B4-BE49-F238E27FC236}">
                <a16:creationId xmlns:a16="http://schemas.microsoft.com/office/drawing/2014/main" id="{26A3E5EE-0485-429F-B558-37858FC90E1B}"/>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BC430005-33C5-4322-A609-91D4D7B75E60}"/>
              </a:ext>
            </a:extLst>
          </p:cNvPr>
          <p:cNvSpPr>
            <a:spLocks noGrp="1"/>
          </p:cNvSpPr>
          <p:nvPr>
            <p:ph type="sldNum" sz="quarter" idx="12"/>
          </p:nvPr>
        </p:nvSpPr>
        <p:spPr/>
        <p:txBody>
          <a:bodyPr/>
          <a:lstStyle/>
          <a:p>
            <a:fld id="{84D5FBFD-051E-4DD8-A201-559614214A29}" type="slidenum">
              <a:rPr lang="el-GR" smtClean="0"/>
              <a:t>‹#›</a:t>
            </a:fld>
            <a:endParaRPr lang="el-GR"/>
          </a:p>
        </p:txBody>
      </p:sp>
    </p:spTree>
    <p:extLst>
      <p:ext uri="{BB962C8B-B14F-4D97-AF65-F5344CB8AC3E}">
        <p14:creationId xmlns:p14="http://schemas.microsoft.com/office/powerpoint/2010/main" val="2692057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F9A005B-110F-4458-99D6-D75501FDDB52}"/>
              </a:ext>
            </a:extLst>
          </p:cNvPr>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CB67C099-454C-4DA5-B146-8648F6E651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Θέση περιεχομένου 3">
            <a:extLst>
              <a:ext uri="{FF2B5EF4-FFF2-40B4-BE49-F238E27FC236}">
                <a16:creationId xmlns:a16="http://schemas.microsoft.com/office/drawing/2014/main" id="{E6F1973C-499D-4B47-94CD-828238B62CE1}"/>
              </a:ext>
            </a:extLst>
          </p:cNvPr>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κειμένου 4">
            <a:extLst>
              <a:ext uri="{FF2B5EF4-FFF2-40B4-BE49-F238E27FC236}">
                <a16:creationId xmlns:a16="http://schemas.microsoft.com/office/drawing/2014/main" id="{B0BABC09-54FA-4BDB-9163-C9564A1A7C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0C2C7BAB-2C68-4E40-866C-25E5E82A5B27}"/>
              </a:ext>
            </a:extLst>
          </p:cNvPr>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CC496F1A-AF3A-414F-8075-0FDDC4FEF382}"/>
              </a:ext>
            </a:extLst>
          </p:cNvPr>
          <p:cNvSpPr>
            <a:spLocks noGrp="1"/>
          </p:cNvSpPr>
          <p:nvPr>
            <p:ph type="dt" sz="half" idx="10"/>
          </p:nvPr>
        </p:nvSpPr>
        <p:spPr/>
        <p:txBody>
          <a:bodyPr/>
          <a:lstStyle/>
          <a:p>
            <a:fld id="{F5D5AD10-EC74-42AC-B9CF-806F1BC26F4A}" type="datetimeFigureOut">
              <a:rPr lang="el-GR" smtClean="0"/>
              <a:t>17/3/2022</a:t>
            </a:fld>
            <a:endParaRPr lang="el-GR"/>
          </a:p>
        </p:txBody>
      </p:sp>
      <p:sp>
        <p:nvSpPr>
          <p:cNvPr id="8" name="Θέση υποσέλιδου 7">
            <a:extLst>
              <a:ext uri="{FF2B5EF4-FFF2-40B4-BE49-F238E27FC236}">
                <a16:creationId xmlns:a16="http://schemas.microsoft.com/office/drawing/2014/main" id="{2883C043-D53D-4DA2-8B54-0DD089A192D4}"/>
              </a:ext>
            </a:extLst>
          </p:cNvPr>
          <p:cNvSpPr>
            <a:spLocks noGrp="1"/>
          </p:cNvSpPr>
          <p:nvPr>
            <p:ph type="ftr" sz="quarter" idx="11"/>
          </p:nvPr>
        </p:nvSpPr>
        <p:spPr/>
        <p:txBody>
          <a:bodyPr/>
          <a:lstStyle/>
          <a:p>
            <a:endParaRPr lang="el-GR"/>
          </a:p>
        </p:txBody>
      </p:sp>
      <p:sp>
        <p:nvSpPr>
          <p:cNvPr id="9" name="Θέση αριθμού διαφάνειας 8">
            <a:extLst>
              <a:ext uri="{FF2B5EF4-FFF2-40B4-BE49-F238E27FC236}">
                <a16:creationId xmlns:a16="http://schemas.microsoft.com/office/drawing/2014/main" id="{46E6B86A-06EA-4EA5-B24D-3909BC39421F}"/>
              </a:ext>
            </a:extLst>
          </p:cNvPr>
          <p:cNvSpPr>
            <a:spLocks noGrp="1"/>
          </p:cNvSpPr>
          <p:nvPr>
            <p:ph type="sldNum" sz="quarter" idx="12"/>
          </p:nvPr>
        </p:nvSpPr>
        <p:spPr/>
        <p:txBody>
          <a:bodyPr/>
          <a:lstStyle/>
          <a:p>
            <a:fld id="{84D5FBFD-051E-4DD8-A201-559614214A29}" type="slidenum">
              <a:rPr lang="el-GR" smtClean="0"/>
              <a:t>‹#›</a:t>
            </a:fld>
            <a:endParaRPr lang="el-GR"/>
          </a:p>
        </p:txBody>
      </p:sp>
    </p:spTree>
    <p:extLst>
      <p:ext uri="{BB962C8B-B14F-4D97-AF65-F5344CB8AC3E}">
        <p14:creationId xmlns:p14="http://schemas.microsoft.com/office/powerpoint/2010/main" val="1948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7970D9E-7179-4EA5-96E7-D36FF796EBB5}"/>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DE0FE1FF-0639-487F-862B-9A98308F90CC}"/>
              </a:ext>
            </a:extLst>
          </p:cNvPr>
          <p:cNvSpPr>
            <a:spLocks noGrp="1"/>
          </p:cNvSpPr>
          <p:nvPr>
            <p:ph type="dt" sz="half" idx="10"/>
          </p:nvPr>
        </p:nvSpPr>
        <p:spPr/>
        <p:txBody>
          <a:bodyPr/>
          <a:lstStyle/>
          <a:p>
            <a:fld id="{F5D5AD10-EC74-42AC-B9CF-806F1BC26F4A}" type="datetimeFigureOut">
              <a:rPr lang="el-GR" smtClean="0"/>
              <a:t>17/3/2022</a:t>
            </a:fld>
            <a:endParaRPr lang="el-GR"/>
          </a:p>
        </p:txBody>
      </p:sp>
      <p:sp>
        <p:nvSpPr>
          <p:cNvPr id="4" name="Θέση υποσέλιδου 3">
            <a:extLst>
              <a:ext uri="{FF2B5EF4-FFF2-40B4-BE49-F238E27FC236}">
                <a16:creationId xmlns:a16="http://schemas.microsoft.com/office/drawing/2014/main" id="{03D2F37F-D833-42FA-AF28-31E39F63A9C5}"/>
              </a:ext>
            </a:extLst>
          </p:cNvPr>
          <p:cNvSpPr>
            <a:spLocks noGrp="1"/>
          </p:cNvSpPr>
          <p:nvPr>
            <p:ph type="ftr" sz="quarter" idx="11"/>
          </p:nvPr>
        </p:nvSpPr>
        <p:spPr/>
        <p:txBody>
          <a:bodyPr/>
          <a:lstStyle/>
          <a:p>
            <a:endParaRPr lang="el-GR"/>
          </a:p>
        </p:txBody>
      </p:sp>
      <p:sp>
        <p:nvSpPr>
          <p:cNvPr id="5" name="Θέση αριθμού διαφάνειας 4">
            <a:extLst>
              <a:ext uri="{FF2B5EF4-FFF2-40B4-BE49-F238E27FC236}">
                <a16:creationId xmlns:a16="http://schemas.microsoft.com/office/drawing/2014/main" id="{FB3C1164-90D9-4765-B635-DE32972D45C0}"/>
              </a:ext>
            </a:extLst>
          </p:cNvPr>
          <p:cNvSpPr>
            <a:spLocks noGrp="1"/>
          </p:cNvSpPr>
          <p:nvPr>
            <p:ph type="sldNum" sz="quarter" idx="12"/>
          </p:nvPr>
        </p:nvSpPr>
        <p:spPr/>
        <p:txBody>
          <a:bodyPr/>
          <a:lstStyle/>
          <a:p>
            <a:fld id="{84D5FBFD-051E-4DD8-A201-559614214A29}" type="slidenum">
              <a:rPr lang="el-GR" smtClean="0"/>
              <a:t>‹#›</a:t>
            </a:fld>
            <a:endParaRPr lang="el-GR"/>
          </a:p>
        </p:txBody>
      </p:sp>
    </p:spTree>
    <p:extLst>
      <p:ext uri="{BB962C8B-B14F-4D97-AF65-F5344CB8AC3E}">
        <p14:creationId xmlns:p14="http://schemas.microsoft.com/office/powerpoint/2010/main" val="3274353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829701CA-CB20-455A-8CA5-29F552B92DC3}"/>
              </a:ext>
            </a:extLst>
          </p:cNvPr>
          <p:cNvSpPr>
            <a:spLocks noGrp="1"/>
          </p:cNvSpPr>
          <p:nvPr>
            <p:ph type="dt" sz="half" idx="10"/>
          </p:nvPr>
        </p:nvSpPr>
        <p:spPr/>
        <p:txBody>
          <a:bodyPr/>
          <a:lstStyle/>
          <a:p>
            <a:fld id="{F5D5AD10-EC74-42AC-B9CF-806F1BC26F4A}" type="datetimeFigureOut">
              <a:rPr lang="el-GR" smtClean="0"/>
              <a:t>17/3/2022</a:t>
            </a:fld>
            <a:endParaRPr lang="el-GR"/>
          </a:p>
        </p:txBody>
      </p:sp>
      <p:sp>
        <p:nvSpPr>
          <p:cNvPr id="3" name="Θέση υποσέλιδου 2">
            <a:extLst>
              <a:ext uri="{FF2B5EF4-FFF2-40B4-BE49-F238E27FC236}">
                <a16:creationId xmlns:a16="http://schemas.microsoft.com/office/drawing/2014/main" id="{2CCEBA3A-D51C-46BC-A0C1-1462EC4307D2}"/>
              </a:ext>
            </a:extLst>
          </p:cNvPr>
          <p:cNvSpPr>
            <a:spLocks noGrp="1"/>
          </p:cNvSpPr>
          <p:nvPr>
            <p:ph type="ftr" sz="quarter" idx="11"/>
          </p:nvPr>
        </p:nvSpPr>
        <p:spPr/>
        <p:txBody>
          <a:bodyPr/>
          <a:lstStyle/>
          <a:p>
            <a:endParaRPr lang="el-GR"/>
          </a:p>
        </p:txBody>
      </p:sp>
      <p:sp>
        <p:nvSpPr>
          <p:cNvPr id="4" name="Θέση αριθμού διαφάνειας 3">
            <a:extLst>
              <a:ext uri="{FF2B5EF4-FFF2-40B4-BE49-F238E27FC236}">
                <a16:creationId xmlns:a16="http://schemas.microsoft.com/office/drawing/2014/main" id="{606EC001-7B86-4670-BAA1-D14DDB596B21}"/>
              </a:ext>
            </a:extLst>
          </p:cNvPr>
          <p:cNvSpPr>
            <a:spLocks noGrp="1"/>
          </p:cNvSpPr>
          <p:nvPr>
            <p:ph type="sldNum" sz="quarter" idx="12"/>
          </p:nvPr>
        </p:nvSpPr>
        <p:spPr/>
        <p:txBody>
          <a:bodyPr/>
          <a:lstStyle/>
          <a:p>
            <a:fld id="{84D5FBFD-051E-4DD8-A201-559614214A29}" type="slidenum">
              <a:rPr lang="el-GR" smtClean="0"/>
              <a:t>‹#›</a:t>
            </a:fld>
            <a:endParaRPr lang="el-GR"/>
          </a:p>
        </p:txBody>
      </p:sp>
    </p:spTree>
    <p:extLst>
      <p:ext uri="{BB962C8B-B14F-4D97-AF65-F5344CB8AC3E}">
        <p14:creationId xmlns:p14="http://schemas.microsoft.com/office/powerpoint/2010/main" val="3246324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2385F43-5ABD-4FD0-AFCB-9CEC255229C1}"/>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A19A0F75-3EAF-42A5-890F-7ECD1ED164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κειμένου 3">
            <a:extLst>
              <a:ext uri="{FF2B5EF4-FFF2-40B4-BE49-F238E27FC236}">
                <a16:creationId xmlns:a16="http://schemas.microsoft.com/office/drawing/2014/main" id="{CD0BA08A-7C0F-4A00-BEF8-05F0AE6326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D0E5BA64-EF01-4D80-ABB9-C17E41F3C287}"/>
              </a:ext>
            </a:extLst>
          </p:cNvPr>
          <p:cNvSpPr>
            <a:spLocks noGrp="1"/>
          </p:cNvSpPr>
          <p:nvPr>
            <p:ph type="dt" sz="half" idx="10"/>
          </p:nvPr>
        </p:nvSpPr>
        <p:spPr/>
        <p:txBody>
          <a:bodyPr/>
          <a:lstStyle/>
          <a:p>
            <a:fld id="{F5D5AD10-EC74-42AC-B9CF-806F1BC26F4A}" type="datetimeFigureOut">
              <a:rPr lang="el-GR" smtClean="0"/>
              <a:t>17/3/2022</a:t>
            </a:fld>
            <a:endParaRPr lang="el-GR"/>
          </a:p>
        </p:txBody>
      </p:sp>
      <p:sp>
        <p:nvSpPr>
          <p:cNvPr id="6" name="Θέση υποσέλιδου 5">
            <a:extLst>
              <a:ext uri="{FF2B5EF4-FFF2-40B4-BE49-F238E27FC236}">
                <a16:creationId xmlns:a16="http://schemas.microsoft.com/office/drawing/2014/main" id="{F09B0381-DE0B-4D9A-9C2B-1A4F86338E19}"/>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F276B3DC-8137-4677-AE1A-55CC3A9C23D6}"/>
              </a:ext>
            </a:extLst>
          </p:cNvPr>
          <p:cNvSpPr>
            <a:spLocks noGrp="1"/>
          </p:cNvSpPr>
          <p:nvPr>
            <p:ph type="sldNum" sz="quarter" idx="12"/>
          </p:nvPr>
        </p:nvSpPr>
        <p:spPr/>
        <p:txBody>
          <a:bodyPr/>
          <a:lstStyle/>
          <a:p>
            <a:fld id="{84D5FBFD-051E-4DD8-A201-559614214A29}" type="slidenum">
              <a:rPr lang="el-GR" smtClean="0"/>
              <a:t>‹#›</a:t>
            </a:fld>
            <a:endParaRPr lang="el-GR"/>
          </a:p>
        </p:txBody>
      </p:sp>
    </p:spTree>
    <p:extLst>
      <p:ext uri="{BB962C8B-B14F-4D97-AF65-F5344CB8AC3E}">
        <p14:creationId xmlns:p14="http://schemas.microsoft.com/office/powerpoint/2010/main" val="2007801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D34B232-26DE-40E5-9685-96C919A6D44B}"/>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00D9BB9B-7CC2-43EA-B4BE-95EF59A578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6C3BEA0B-68D0-4D11-B797-D4E711F508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522A73A0-10A4-43B0-BD83-802A6EFB5144}"/>
              </a:ext>
            </a:extLst>
          </p:cNvPr>
          <p:cNvSpPr>
            <a:spLocks noGrp="1"/>
          </p:cNvSpPr>
          <p:nvPr>
            <p:ph type="dt" sz="half" idx="10"/>
          </p:nvPr>
        </p:nvSpPr>
        <p:spPr/>
        <p:txBody>
          <a:bodyPr/>
          <a:lstStyle/>
          <a:p>
            <a:fld id="{F5D5AD10-EC74-42AC-B9CF-806F1BC26F4A}" type="datetimeFigureOut">
              <a:rPr lang="el-GR" smtClean="0"/>
              <a:t>17/3/2022</a:t>
            </a:fld>
            <a:endParaRPr lang="el-GR"/>
          </a:p>
        </p:txBody>
      </p:sp>
      <p:sp>
        <p:nvSpPr>
          <p:cNvPr id="6" name="Θέση υποσέλιδου 5">
            <a:extLst>
              <a:ext uri="{FF2B5EF4-FFF2-40B4-BE49-F238E27FC236}">
                <a16:creationId xmlns:a16="http://schemas.microsoft.com/office/drawing/2014/main" id="{232EA7D5-6DDB-4C1A-95FC-1D88F9CB11FD}"/>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54AAD7A1-279C-4523-9ECF-ED8ED47FE69B}"/>
              </a:ext>
            </a:extLst>
          </p:cNvPr>
          <p:cNvSpPr>
            <a:spLocks noGrp="1"/>
          </p:cNvSpPr>
          <p:nvPr>
            <p:ph type="sldNum" sz="quarter" idx="12"/>
          </p:nvPr>
        </p:nvSpPr>
        <p:spPr/>
        <p:txBody>
          <a:bodyPr/>
          <a:lstStyle/>
          <a:p>
            <a:fld id="{84D5FBFD-051E-4DD8-A201-559614214A29}" type="slidenum">
              <a:rPr lang="el-GR" smtClean="0"/>
              <a:t>‹#›</a:t>
            </a:fld>
            <a:endParaRPr lang="el-GR"/>
          </a:p>
        </p:txBody>
      </p:sp>
    </p:spTree>
    <p:extLst>
      <p:ext uri="{BB962C8B-B14F-4D97-AF65-F5344CB8AC3E}">
        <p14:creationId xmlns:p14="http://schemas.microsoft.com/office/powerpoint/2010/main" val="2393995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Θέση τίτλου 1">
            <a:extLst>
              <a:ext uri="{FF2B5EF4-FFF2-40B4-BE49-F238E27FC236}">
                <a16:creationId xmlns:a16="http://schemas.microsoft.com/office/drawing/2014/main" id="{56D7AA9A-1C5F-4262-9970-6F570FEA46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E5ACB5D9-C534-40EC-8AB8-6E237DAF2B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2BB02744-BFF7-4EA5-AB6F-8CE01405BE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D5AD10-EC74-42AC-B9CF-806F1BC26F4A}" type="datetimeFigureOut">
              <a:rPr lang="el-GR" smtClean="0"/>
              <a:t>17/3/2022</a:t>
            </a:fld>
            <a:endParaRPr lang="el-GR"/>
          </a:p>
        </p:txBody>
      </p:sp>
      <p:sp>
        <p:nvSpPr>
          <p:cNvPr id="5" name="Θέση υποσέλιδου 4">
            <a:extLst>
              <a:ext uri="{FF2B5EF4-FFF2-40B4-BE49-F238E27FC236}">
                <a16:creationId xmlns:a16="http://schemas.microsoft.com/office/drawing/2014/main" id="{C3CC252A-7AF6-4F0A-8680-99022152B6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Θέση αριθμού διαφάνειας 5">
            <a:extLst>
              <a:ext uri="{FF2B5EF4-FFF2-40B4-BE49-F238E27FC236}">
                <a16:creationId xmlns:a16="http://schemas.microsoft.com/office/drawing/2014/main" id="{F95926B9-FEBE-4389-B9CB-9C0D36FD34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D5FBFD-051E-4DD8-A201-559614214A29}" type="slidenum">
              <a:rPr lang="el-GR" smtClean="0"/>
              <a:t>‹#›</a:t>
            </a:fld>
            <a:endParaRPr lang="el-GR"/>
          </a:p>
        </p:txBody>
      </p:sp>
    </p:spTree>
    <p:extLst>
      <p:ext uri="{BB962C8B-B14F-4D97-AF65-F5344CB8AC3E}">
        <p14:creationId xmlns:p14="http://schemas.microsoft.com/office/powerpoint/2010/main" val="1167700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BC416FA-CC5F-47D2-87D2-81CEC8D8B5CB}"/>
              </a:ext>
            </a:extLst>
          </p:cNvPr>
          <p:cNvSpPr>
            <a:spLocks noGrp="1"/>
          </p:cNvSpPr>
          <p:nvPr>
            <p:ph type="ctrTitle"/>
          </p:nvPr>
        </p:nvSpPr>
        <p:spPr>
          <a:xfrm>
            <a:off x="1524000" y="161925"/>
            <a:ext cx="9144000" cy="1281113"/>
          </a:xfrm>
        </p:spPr>
        <p:txBody>
          <a:bodyPr>
            <a:normAutofit fontScale="90000"/>
          </a:bodyPr>
          <a:lstStyle/>
          <a:p>
            <a:r>
              <a:rPr lang="en-US" sz="8000" b="1" dirty="0">
                <a:ln w="22225">
                  <a:solidFill>
                    <a:schemeClr val="accent2"/>
                  </a:solidFill>
                  <a:prstDash val="solid"/>
                </a:ln>
                <a:solidFill>
                  <a:schemeClr val="accent2">
                    <a:lumMod val="40000"/>
                    <a:lumOff val="60000"/>
                  </a:schemeClr>
                </a:solidFill>
              </a:rPr>
              <a:t>Bonus IoT Project 2022</a:t>
            </a:r>
            <a:endParaRPr lang="el-GR" sz="8000" b="1" dirty="0">
              <a:ln w="22225">
                <a:solidFill>
                  <a:schemeClr val="accent2"/>
                </a:solidFill>
                <a:prstDash val="solid"/>
              </a:ln>
              <a:solidFill>
                <a:schemeClr val="accent2">
                  <a:lumMod val="40000"/>
                  <a:lumOff val="60000"/>
                </a:schemeClr>
              </a:solidFill>
            </a:endParaRPr>
          </a:p>
        </p:txBody>
      </p:sp>
      <p:sp>
        <p:nvSpPr>
          <p:cNvPr id="3" name="Υπότιτλος 2">
            <a:extLst>
              <a:ext uri="{FF2B5EF4-FFF2-40B4-BE49-F238E27FC236}">
                <a16:creationId xmlns:a16="http://schemas.microsoft.com/office/drawing/2014/main" id="{71354504-3935-447D-8442-23526547FD1F}"/>
              </a:ext>
            </a:extLst>
          </p:cNvPr>
          <p:cNvSpPr>
            <a:spLocks noGrp="1"/>
          </p:cNvSpPr>
          <p:nvPr>
            <p:ph type="subTitle" idx="1"/>
          </p:nvPr>
        </p:nvSpPr>
        <p:spPr>
          <a:xfrm>
            <a:off x="1524000" y="4087813"/>
            <a:ext cx="9144000" cy="846137"/>
          </a:xfrm>
        </p:spPr>
        <p:txBody>
          <a:bodyPr>
            <a:normAutofit/>
          </a:bodyPr>
          <a:lstStyle/>
          <a:p>
            <a:r>
              <a:rPr lang="el-GR"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Ο Αγρότης πλέον μόνος δε ψάχνει</a:t>
            </a:r>
          </a:p>
        </p:txBody>
      </p:sp>
    </p:spTree>
    <p:extLst>
      <p:ext uri="{BB962C8B-B14F-4D97-AF65-F5344CB8AC3E}">
        <p14:creationId xmlns:p14="http://schemas.microsoft.com/office/powerpoint/2010/main" val="105473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6C4CCE1-4CC5-47A3-A561-66235A1DAC0D}"/>
              </a:ext>
            </a:extLst>
          </p:cNvPr>
          <p:cNvSpPr>
            <a:spLocks noGrp="1"/>
          </p:cNvSpPr>
          <p:nvPr>
            <p:ph type="title"/>
          </p:nvPr>
        </p:nvSpPr>
        <p:spPr/>
        <p:txBody>
          <a:bodyPr/>
          <a:lstStyle/>
          <a:p>
            <a:r>
              <a:rPr lang="el-GR"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Επεκτασιμότητα και όγκος της πληροφορίας</a:t>
            </a:r>
          </a:p>
        </p:txBody>
      </p:sp>
      <p:sp>
        <p:nvSpPr>
          <p:cNvPr id="3" name="Θέση περιεχομένου 2">
            <a:extLst>
              <a:ext uri="{FF2B5EF4-FFF2-40B4-BE49-F238E27FC236}">
                <a16:creationId xmlns:a16="http://schemas.microsoft.com/office/drawing/2014/main" id="{6932AE44-53EC-4268-AE92-55978E27C2C1}"/>
              </a:ext>
            </a:extLst>
          </p:cNvPr>
          <p:cNvSpPr>
            <a:spLocks noGrp="1"/>
          </p:cNvSpPr>
          <p:nvPr>
            <p:ph idx="1"/>
          </p:nvPr>
        </p:nvSpPr>
        <p:spPr>
          <a:xfrm>
            <a:off x="838200" y="1825625"/>
            <a:ext cx="10515600" cy="4667250"/>
          </a:xfrm>
          <a:solidFill>
            <a:schemeClr val="accent2"/>
          </a:solidFill>
        </p:spPr>
        <p:txBody>
          <a:bodyPr>
            <a:normAutofit fontScale="92500" lnSpcReduction="20000"/>
          </a:bodyPr>
          <a:lstStyle/>
          <a:p>
            <a:r>
              <a:rPr lang="el-GR" sz="2800" b="0" i="0" u="sng" dirty="0">
                <a:solidFill>
                  <a:srgbClr val="000000"/>
                </a:solidFill>
                <a:effectLst/>
                <a:latin typeface="Arial" panose="020B0604020202020204" pitchFamily="34" charset="0"/>
              </a:rPr>
              <a:t>Επεκτασιμότητα και όγκος της πληροφορίας:</a:t>
            </a:r>
            <a:r>
              <a:rPr lang="el-GR" sz="2800" b="0" i="0" u="none" strike="noStrike" dirty="0">
                <a:solidFill>
                  <a:srgbClr val="000000"/>
                </a:solidFill>
                <a:effectLst/>
                <a:latin typeface="Arial" panose="020B0604020202020204" pitchFamily="34" charset="0"/>
              </a:rPr>
              <a:t> Αν αναλογιστούμε ότι το πρόγραμμα αυτό μπορεί να προορίζεται για μεγάλες καλλιέργειες δεν είναι δυνατόν όλα τα </a:t>
            </a:r>
            <a:r>
              <a:rPr lang="el-GR" sz="2800" b="0" i="0" u="none" strike="noStrike" dirty="0" err="1">
                <a:solidFill>
                  <a:srgbClr val="000000"/>
                </a:solidFill>
                <a:effectLst/>
                <a:latin typeface="Arial" panose="020B0604020202020204" pitchFamily="34" charset="0"/>
              </a:rPr>
              <a:t>Nodes</a:t>
            </a:r>
            <a:r>
              <a:rPr lang="el-GR" sz="2800" b="0" i="0" u="none" strike="noStrike" dirty="0">
                <a:solidFill>
                  <a:srgbClr val="000000"/>
                </a:solidFill>
                <a:effectLst/>
                <a:latin typeface="Arial" panose="020B0604020202020204" pitchFamily="34" charset="0"/>
              </a:rPr>
              <a:t> να συνδέονται απευθείας με τον κεντρικό κόμβο καθώς κάτι τέτοιο θα οδηγούσε σε κατακλυσμό από δεδομένα. Για αυτό το σύστημα θα σχεδιαστεί σε δύο επίπεδα. Στην άκρη θα βρίσκονται οι κόμβοι οι οποίοι συνδέονται με τους αισθητήρες. Αυτοί θα επεξεργάζονται την πληροφορία από τους αισθητήρες με σκοπό να κρατούν την ελάχιστη ενδεικτική πληροφορία για τα επίπεδα των διάφορων μετρήσιμων τιμών και θα την προωθούν στο επόμενο επίπεδο ανά τακτά χρονικά διαστήματα. Στο αμέσως επόμενο επίπεδο θα βρίσκονται ενδιάμεσοι κόμβοι, κάθε ένας από τους οποίους θα είναι γονιός κάποιων συγκεκριμένων κόμβων του κατώτατου επιπέδου που πραγματοποιούν μετρήσεις σε περιοχή </a:t>
            </a:r>
            <a:r>
              <a:rPr lang="el-GR" sz="2800" b="0" i="0" u="none" strike="noStrike" dirty="0" err="1">
                <a:solidFill>
                  <a:srgbClr val="000000"/>
                </a:solidFill>
                <a:effectLst/>
                <a:latin typeface="Arial" panose="020B0604020202020204" pitchFamily="34" charset="0"/>
              </a:rPr>
              <a:t>ομοίου</a:t>
            </a:r>
            <a:r>
              <a:rPr lang="el-GR" sz="2800" b="0" i="0" u="none" strike="noStrike" dirty="0">
                <a:solidFill>
                  <a:srgbClr val="000000"/>
                </a:solidFill>
                <a:effectLst/>
                <a:latin typeface="Arial" panose="020B0604020202020204" pitchFamily="34" charset="0"/>
              </a:rPr>
              <a:t> ενδιαφέροντος (π χ σε ένα κομμάτι που καλλιεργούνται μόνο ντομάτες).</a:t>
            </a:r>
            <a:endParaRPr lang="el-GR" dirty="0">
              <a:solidFill>
                <a:schemeClr val="bg1"/>
              </a:solidFill>
            </a:endParaRPr>
          </a:p>
        </p:txBody>
      </p:sp>
    </p:spTree>
    <p:extLst>
      <p:ext uri="{BB962C8B-B14F-4D97-AF65-F5344CB8AC3E}">
        <p14:creationId xmlns:p14="http://schemas.microsoft.com/office/powerpoint/2010/main" val="851412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circle(in)">
                                      <p:cBhvr>
                                        <p:cTn id="7" dur="20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6C4CCE1-4CC5-47A3-A561-66235A1DAC0D}"/>
              </a:ext>
            </a:extLst>
          </p:cNvPr>
          <p:cNvSpPr>
            <a:spLocks noGrp="1"/>
          </p:cNvSpPr>
          <p:nvPr>
            <p:ph type="title"/>
          </p:nvPr>
        </p:nvSpPr>
        <p:spPr/>
        <p:txBody>
          <a:bodyPr/>
          <a:lstStyle/>
          <a:p>
            <a:r>
              <a:rPr lang="el-GR"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Επεκτασιμότητα και όγκος της πληροφορίας</a:t>
            </a:r>
          </a:p>
        </p:txBody>
      </p:sp>
      <p:sp>
        <p:nvSpPr>
          <p:cNvPr id="3" name="Θέση περιεχομένου 2">
            <a:extLst>
              <a:ext uri="{FF2B5EF4-FFF2-40B4-BE49-F238E27FC236}">
                <a16:creationId xmlns:a16="http://schemas.microsoft.com/office/drawing/2014/main" id="{6932AE44-53EC-4268-AE92-55978E27C2C1}"/>
              </a:ext>
            </a:extLst>
          </p:cNvPr>
          <p:cNvSpPr>
            <a:spLocks noGrp="1"/>
          </p:cNvSpPr>
          <p:nvPr>
            <p:ph idx="1"/>
          </p:nvPr>
        </p:nvSpPr>
        <p:spPr>
          <a:xfrm>
            <a:off x="838200" y="1825625"/>
            <a:ext cx="10515600" cy="4667250"/>
          </a:xfrm>
          <a:solidFill>
            <a:schemeClr val="accent2"/>
          </a:solidFill>
        </p:spPr>
        <p:txBody>
          <a:bodyPr>
            <a:normAutofit/>
          </a:bodyPr>
          <a:lstStyle/>
          <a:p>
            <a:pPr marL="0" indent="0">
              <a:buNone/>
            </a:pPr>
            <a:r>
              <a:rPr lang="el-GR" sz="2800" b="0" i="0" u="none" strike="noStrike" dirty="0">
                <a:solidFill>
                  <a:srgbClr val="000000"/>
                </a:solidFill>
                <a:effectLst/>
                <a:latin typeface="Arial" panose="020B0604020202020204" pitchFamily="34" charset="0"/>
              </a:rPr>
              <a:t>Αυτοί οι ενδιάμεσοι κόμβοι θα συγκεντρώνουν την πληροφορία για το τμήμα ευθύνης τους συμψηφίζοντας τις τιμές που λαμβάνουν από τους κατώτερους κόμβους. Ένας τρόπος για να γίνει αυτό είναι οι ενδιάμεσοι κόμβοι να υπολογίζουν τη μέση τιμή του επιπέδου των διαφόρων τιμών των αισθητήρων στο τμήμα που εποπτεύουν καθώς και τη διασπορά έτσι ώστε όταν προωθήσουν την πληροφορία στον κεντρικό κόμβο να υπάρχει σε αυτόν εικόνα τόσο για το επίπεδο της υγρασίας σε όλο τμήμα αλλά και να ανιχνεύονται μεγάλες διαφορές εντός ώστε να </a:t>
            </a:r>
            <a:r>
              <a:rPr lang="el-GR" sz="2800" b="0" i="0" u="none" strike="noStrike" dirty="0" err="1">
                <a:solidFill>
                  <a:srgbClr val="000000"/>
                </a:solidFill>
                <a:effectLst/>
                <a:latin typeface="Arial" panose="020B0604020202020204" pitchFamily="34" charset="0"/>
              </a:rPr>
              <a:t>εφιστάται</a:t>
            </a:r>
            <a:r>
              <a:rPr lang="el-GR" sz="2800" b="0" i="0" u="none" strike="noStrike" dirty="0">
                <a:solidFill>
                  <a:srgbClr val="000000"/>
                </a:solidFill>
                <a:effectLst/>
                <a:latin typeface="Arial" panose="020B0604020202020204" pitchFamily="34" charset="0"/>
              </a:rPr>
              <a:t> η προσοχή του υπευθύνου.</a:t>
            </a:r>
            <a:endParaRPr lang="el-GR" dirty="0">
              <a:solidFill>
                <a:schemeClr val="bg1"/>
              </a:solidFill>
            </a:endParaRPr>
          </a:p>
        </p:txBody>
      </p:sp>
    </p:spTree>
    <p:extLst>
      <p:ext uri="{BB962C8B-B14F-4D97-AF65-F5344CB8AC3E}">
        <p14:creationId xmlns:p14="http://schemas.microsoft.com/office/powerpoint/2010/main" val="338860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heel(1)">
                                      <p:cBhvr>
                                        <p:cTn id="7" dur="20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6C4CCE1-4CC5-47A3-A561-66235A1DAC0D}"/>
              </a:ext>
            </a:extLst>
          </p:cNvPr>
          <p:cNvSpPr>
            <a:spLocks noGrp="1"/>
          </p:cNvSpPr>
          <p:nvPr>
            <p:ph type="title"/>
          </p:nvPr>
        </p:nvSpPr>
        <p:spPr/>
        <p:txBody>
          <a:bodyPr/>
          <a:lstStyle/>
          <a:p>
            <a:r>
              <a:rPr lang="el-GR"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Επεκτασιμότητα και όγκος της πληροφορίας</a:t>
            </a:r>
          </a:p>
        </p:txBody>
      </p:sp>
      <p:sp>
        <p:nvSpPr>
          <p:cNvPr id="3" name="Θέση περιεχομένου 2">
            <a:extLst>
              <a:ext uri="{FF2B5EF4-FFF2-40B4-BE49-F238E27FC236}">
                <a16:creationId xmlns:a16="http://schemas.microsoft.com/office/drawing/2014/main" id="{6932AE44-53EC-4268-AE92-55978E27C2C1}"/>
              </a:ext>
            </a:extLst>
          </p:cNvPr>
          <p:cNvSpPr>
            <a:spLocks noGrp="1"/>
          </p:cNvSpPr>
          <p:nvPr>
            <p:ph idx="1"/>
          </p:nvPr>
        </p:nvSpPr>
        <p:spPr>
          <a:xfrm>
            <a:off x="838200" y="1825625"/>
            <a:ext cx="10515600" cy="4667250"/>
          </a:xfrm>
          <a:solidFill>
            <a:schemeClr val="accent2"/>
          </a:solidFill>
        </p:spPr>
        <p:txBody>
          <a:bodyPr>
            <a:normAutofit fontScale="92500" lnSpcReduction="20000"/>
          </a:bodyPr>
          <a:lstStyle/>
          <a:p>
            <a:pPr marL="0" indent="0" rtl="0">
              <a:spcBef>
                <a:spcPts val="0"/>
              </a:spcBef>
              <a:spcAft>
                <a:spcPts val="0"/>
              </a:spcAft>
              <a:buNone/>
            </a:pPr>
            <a:r>
              <a:rPr lang="el-GR" sz="2800" b="0" i="0" u="none" strike="noStrike" dirty="0">
                <a:solidFill>
                  <a:srgbClr val="000000"/>
                </a:solidFill>
                <a:effectLst/>
                <a:latin typeface="Arial" panose="020B0604020202020204" pitchFamily="34" charset="0"/>
              </a:rPr>
              <a:t>Ο κεντρικός κόμβος μελετώντας το </a:t>
            </a:r>
            <a:r>
              <a:rPr lang="el-GR" sz="2800" b="0" i="0" u="none" strike="noStrike" dirty="0" err="1">
                <a:solidFill>
                  <a:srgbClr val="000000"/>
                </a:solidFill>
                <a:effectLst/>
                <a:latin typeface="Arial" panose="020B0604020202020204" pitchFamily="34" charset="0"/>
              </a:rPr>
              <a:t>feedback</a:t>
            </a:r>
            <a:r>
              <a:rPr lang="el-GR" sz="2800" b="0" i="0" u="none" strike="noStrike" dirty="0">
                <a:solidFill>
                  <a:srgbClr val="000000"/>
                </a:solidFill>
                <a:effectLst/>
                <a:latin typeface="Arial" panose="020B0604020202020204" pitchFamily="34" charset="0"/>
              </a:rPr>
              <a:t> που λαμβάνει μπορεί να αποφασίζει για αυτόματες λειτουργίες του συστήματος (όπως πότισμα) αλλά και να ενημερώνει τον αγρότη για τα διάφορα τμήματα της καλλιέργειας του.</a:t>
            </a:r>
            <a:endParaRPr lang="el-GR" b="0" dirty="0">
              <a:effectLst/>
            </a:endParaRPr>
          </a:p>
          <a:p>
            <a:pPr marL="0" indent="0" rtl="0">
              <a:spcBef>
                <a:spcPts val="0"/>
              </a:spcBef>
              <a:spcAft>
                <a:spcPts val="0"/>
              </a:spcAft>
              <a:buNone/>
            </a:pPr>
            <a:r>
              <a:rPr lang="el-GR" sz="2800" b="0" i="0" u="none" strike="noStrike" dirty="0">
                <a:solidFill>
                  <a:srgbClr val="000000"/>
                </a:solidFill>
                <a:effectLst/>
                <a:latin typeface="Arial" panose="020B0604020202020204" pitchFamily="34" charset="0"/>
              </a:rPr>
              <a:t>Με αυτόν τον τρόπο διασφαλίζουμε τόσο ότι το σύστημα μπορεί να επεκταθεί σημαντικά, αφού επέκταση του σε ένα παραπάνω καλλιεργήσιμο τμήμα ισοδυναμεί με προσθήκη αρκετών κόμβων αισθητήρων εντός του τμήματος και ενός ενδιάμεσου κόμβου που θα συνδεθεί με τον κεντρικό, όσο και ότι επέκταση του συστήματος δε θα οδηγήσει σε σημαντική αύξηση της μεταδιδόμενης πληροφορίας που θα κατέληγε στον κεντρικό κόμβο και θα είχε ως αποτέλεσμα την κατάρρευση του συστήματος καθώς την επεξεργαζόμαστε στα άκρα του συστήματος (</a:t>
            </a:r>
            <a:r>
              <a:rPr lang="el-GR" sz="2800" b="0" i="0" u="none" strike="noStrike" dirty="0" err="1">
                <a:solidFill>
                  <a:srgbClr val="000000"/>
                </a:solidFill>
                <a:effectLst/>
                <a:latin typeface="Arial" panose="020B0604020202020204" pitchFamily="34" charset="0"/>
              </a:rPr>
              <a:t>edge</a:t>
            </a:r>
            <a:r>
              <a:rPr lang="el-GR" sz="2800" b="0" i="0" u="none" strike="noStrike" dirty="0">
                <a:solidFill>
                  <a:srgbClr val="000000"/>
                </a:solidFill>
                <a:effectLst/>
                <a:latin typeface="Arial" panose="020B0604020202020204" pitchFamily="34" charset="0"/>
              </a:rPr>
              <a:t> </a:t>
            </a:r>
            <a:r>
              <a:rPr lang="el-GR" sz="2800" b="0" i="0" u="none" strike="noStrike" dirty="0" err="1">
                <a:solidFill>
                  <a:srgbClr val="000000"/>
                </a:solidFill>
                <a:effectLst/>
                <a:latin typeface="Arial" panose="020B0604020202020204" pitchFamily="34" charset="0"/>
              </a:rPr>
              <a:t>computing</a:t>
            </a:r>
            <a:r>
              <a:rPr lang="el-GR" sz="2800" b="0" i="0" u="none" strike="noStrike" dirty="0">
                <a:solidFill>
                  <a:srgbClr val="000000"/>
                </a:solidFill>
                <a:effectLst/>
                <a:latin typeface="Arial" panose="020B0604020202020204" pitchFamily="34" charset="0"/>
              </a:rPr>
              <a:t>) και την συμπυκνώνουμε ακόμα περισσότερο στους ενδιάμεσους κόμβους.</a:t>
            </a:r>
            <a:br>
              <a:rPr lang="el-GR" dirty="0"/>
            </a:br>
            <a:endParaRPr lang="el-GR" dirty="0">
              <a:solidFill>
                <a:schemeClr val="bg1"/>
              </a:solidFill>
            </a:endParaRPr>
          </a:p>
        </p:txBody>
      </p:sp>
    </p:spTree>
    <p:extLst>
      <p:ext uri="{BB962C8B-B14F-4D97-AF65-F5344CB8AC3E}">
        <p14:creationId xmlns:p14="http://schemas.microsoft.com/office/powerpoint/2010/main" val="172976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arn(inVertical)">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6C4CCE1-4CC5-47A3-A561-66235A1DAC0D}"/>
              </a:ext>
            </a:extLst>
          </p:cNvPr>
          <p:cNvSpPr>
            <a:spLocks noGrp="1"/>
          </p:cNvSpPr>
          <p:nvPr>
            <p:ph type="title"/>
          </p:nvPr>
        </p:nvSpPr>
        <p:spPr/>
        <p:txBody>
          <a:bodyPr/>
          <a:lstStyle/>
          <a:p>
            <a:r>
              <a:rPr lang="el-GR"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Κατανάλωση ισχύος</a:t>
            </a:r>
          </a:p>
        </p:txBody>
      </p:sp>
      <p:sp>
        <p:nvSpPr>
          <p:cNvPr id="3" name="Θέση περιεχομένου 2">
            <a:extLst>
              <a:ext uri="{FF2B5EF4-FFF2-40B4-BE49-F238E27FC236}">
                <a16:creationId xmlns:a16="http://schemas.microsoft.com/office/drawing/2014/main" id="{6932AE44-53EC-4268-AE92-55978E27C2C1}"/>
              </a:ext>
            </a:extLst>
          </p:cNvPr>
          <p:cNvSpPr>
            <a:spLocks noGrp="1"/>
          </p:cNvSpPr>
          <p:nvPr>
            <p:ph idx="1"/>
          </p:nvPr>
        </p:nvSpPr>
        <p:spPr>
          <a:xfrm>
            <a:off x="838200" y="1825625"/>
            <a:ext cx="10515600" cy="4667250"/>
          </a:xfrm>
          <a:solidFill>
            <a:schemeClr val="accent2"/>
          </a:solidFill>
        </p:spPr>
        <p:txBody>
          <a:bodyPr>
            <a:normAutofit/>
          </a:bodyPr>
          <a:lstStyle/>
          <a:p>
            <a:pPr marL="0" indent="0" rtl="0">
              <a:spcBef>
                <a:spcPts val="0"/>
              </a:spcBef>
              <a:spcAft>
                <a:spcPts val="0"/>
              </a:spcAft>
              <a:buNone/>
            </a:pPr>
            <a:r>
              <a:rPr lang="el-GR" sz="2800" b="0" i="0" u="none" strike="noStrike" dirty="0">
                <a:solidFill>
                  <a:srgbClr val="000000"/>
                </a:solidFill>
                <a:effectLst/>
                <a:latin typeface="Arial" panose="020B0604020202020204" pitchFamily="34" charset="0"/>
              </a:rPr>
              <a:t>Η χρήση του ESP8266 είναι </a:t>
            </a:r>
            <a:r>
              <a:rPr lang="el-GR" sz="2800" b="0" i="0" u="none" strike="noStrike" dirty="0" err="1">
                <a:solidFill>
                  <a:srgbClr val="000000"/>
                </a:solidFill>
                <a:effectLst/>
                <a:latin typeface="Arial" panose="020B0604020202020204" pitchFamily="34" charset="0"/>
              </a:rPr>
              <a:t>στοχευμένη</a:t>
            </a:r>
            <a:r>
              <a:rPr lang="el-GR" sz="2800" b="0" i="0" u="none" strike="noStrike" dirty="0">
                <a:solidFill>
                  <a:srgbClr val="000000"/>
                </a:solidFill>
                <a:effectLst/>
                <a:latin typeface="Arial" panose="020B0604020202020204" pitchFamily="34" charset="0"/>
              </a:rPr>
              <a:t>, καθώς αποτελεί ένα χαμηλής κατανάλωσης </a:t>
            </a:r>
            <a:r>
              <a:rPr lang="el-GR" sz="2800" b="0" i="0" u="none" strike="noStrike" dirty="0" err="1">
                <a:solidFill>
                  <a:srgbClr val="000000"/>
                </a:solidFill>
                <a:effectLst/>
                <a:latin typeface="Arial" panose="020B0604020202020204" pitchFamily="34" charset="0"/>
              </a:rPr>
              <a:t>wifi</a:t>
            </a:r>
            <a:r>
              <a:rPr lang="el-GR" sz="2800" b="0" i="0" u="none" strike="noStrike" dirty="0">
                <a:solidFill>
                  <a:srgbClr val="000000"/>
                </a:solidFill>
                <a:effectLst/>
                <a:latin typeface="Arial" panose="020B0604020202020204" pitchFamily="34" charset="0"/>
              </a:rPr>
              <a:t> </a:t>
            </a:r>
            <a:r>
              <a:rPr lang="el-GR" sz="2800" b="0" i="0" u="none" strike="noStrike" dirty="0" err="1">
                <a:solidFill>
                  <a:srgbClr val="000000"/>
                </a:solidFill>
                <a:effectLst/>
                <a:latin typeface="Arial" panose="020B0604020202020204" pitchFamily="34" charset="0"/>
              </a:rPr>
              <a:t>module</a:t>
            </a:r>
            <a:r>
              <a:rPr lang="el-GR" sz="2800" b="0" i="0" u="none" strike="noStrike" dirty="0">
                <a:solidFill>
                  <a:srgbClr val="000000"/>
                </a:solidFill>
                <a:effectLst/>
                <a:latin typeface="Arial" panose="020B0604020202020204" pitchFamily="34" charset="0"/>
              </a:rPr>
              <a:t> που χρησιμοποιείται κυρίως σε εφαρμογές Ι</a:t>
            </a:r>
            <a:r>
              <a:rPr lang="en-US" sz="2800" b="0" i="0" u="none" strike="noStrike" dirty="0">
                <a:solidFill>
                  <a:srgbClr val="000000"/>
                </a:solidFill>
                <a:effectLst/>
                <a:latin typeface="Arial" panose="020B0604020202020204" pitchFamily="34" charset="0"/>
              </a:rPr>
              <a:t>o</a:t>
            </a:r>
            <a:r>
              <a:rPr lang="el-GR" sz="2800" b="0" i="0" u="none" strike="noStrike" dirty="0">
                <a:solidFill>
                  <a:srgbClr val="000000"/>
                </a:solidFill>
                <a:effectLst/>
                <a:latin typeface="Arial" panose="020B0604020202020204" pitchFamily="34" charset="0"/>
              </a:rPr>
              <a:t>Τ.</a:t>
            </a:r>
            <a:br>
              <a:rPr lang="el-GR" b="0" dirty="0">
                <a:effectLst/>
              </a:rPr>
            </a:br>
            <a:r>
              <a:rPr lang="el-GR" sz="2800" b="0" i="0" u="none" strike="noStrike" dirty="0">
                <a:solidFill>
                  <a:srgbClr val="000000"/>
                </a:solidFill>
                <a:effectLst/>
                <a:latin typeface="Arial" panose="020B0604020202020204" pitchFamily="34" charset="0"/>
              </a:rPr>
              <a:t>Ακόμη η επιλογή του </a:t>
            </a:r>
            <a:r>
              <a:rPr lang="en-US" sz="2800" b="0" i="0" u="none" strike="noStrike" dirty="0">
                <a:solidFill>
                  <a:srgbClr val="000000"/>
                </a:solidFill>
                <a:effectLst/>
                <a:latin typeface="Arial" panose="020B0604020202020204" pitchFamily="34" charset="0"/>
              </a:rPr>
              <a:t>AT</a:t>
            </a:r>
            <a:r>
              <a:rPr lang="el-GR" sz="2800" b="0" i="0" u="none" strike="noStrike" dirty="0">
                <a:solidFill>
                  <a:srgbClr val="000000"/>
                </a:solidFill>
                <a:effectLst/>
                <a:latin typeface="Arial" panose="020B0604020202020204" pitchFamily="34" charset="0"/>
              </a:rPr>
              <a:t>mega16 δεν είναι τυχαία, καθώς μπορεί να τεθεί στην κατάσταση λειτουργίας </a:t>
            </a:r>
            <a:r>
              <a:rPr lang="el-GR" sz="2800" b="0" i="0" u="none" strike="noStrike" dirty="0" err="1">
                <a:solidFill>
                  <a:srgbClr val="000000"/>
                </a:solidFill>
                <a:effectLst/>
                <a:latin typeface="Arial" panose="020B0604020202020204" pitchFamily="34" charset="0"/>
              </a:rPr>
              <a:t>Idle</a:t>
            </a:r>
            <a:r>
              <a:rPr lang="el-GR" sz="2800" b="0" i="0" u="none" strike="noStrike" dirty="0">
                <a:solidFill>
                  <a:srgbClr val="000000"/>
                </a:solidFill>
                <a:effectLst/>
                <a:latin typeface="Arial" panose="020B0604020202020204" pitchFamily="34" charset="0"/>
              </a:rPr>
              <a:t> </a:t>
            </a:r>
            <a:r>
              <a:rPr lang="el-GR" sz="2800" b="0" i="0" u="none" strike="noStrike" dirty="0" err="1">
                <a:solidFill>
                  <a:srgbClr val="000000"/>
                </a:solidFill>
                <a:effectLst/>
                <a:latin typeface="Arial" panose="020B0604020202020204" pitchFamily="34" charset="0"/>
              </a:rPr>
              <a:t>Mode</a:t>
            </a:r>
            <a:r>
              <a:rPr lang="el-GR" sz="2800" b="0" i="0" u="none" strike="noStrike" dirty="0">
                <a:solidFill>
                  <a:srgbClr val="000000"/>
                </a:solidFill>
                <a:effectLst/>
                <a:latin typeface="Arial" panose="020B0604020202020204" pitchFamily="34" charset="0"/>
              </a:rPr>
              <a:t>, στην οποία η </a:t>
            </a:r>
            <a:r>
              <a:rPr lang="en-US" sz="2800" b="0" i="0" u="none" strike="noStrike" dirty="0">
                <a:solidFill>
                  <a:srgbClr val="000000"/>
                </a:solidFill>
                <a:effectLst/>
                <a:latin typeface="Arial" panose="020B0604020202020204" pitchFamily="34" charset="0"/>
              </a:rPr>
              <a:t>CPU</a:t>
            </a:r>
            <a:r>
              <a:rPr lang="el-GR" sz="2800" b="0" i="0" u="none" strike="noStrike" dirty="0">
                <a:solidFill>
                  <a:srgbClr val="000000"/>
                </a:solidFill>
                <a:effectLst/>
                <a:latin typeface="Arial" panose="020B0604020202020204" pitchFamily="34" charset="0"/>
              </a:rPr>
              <a:t> απενεργοποιείται επιτρέποντας σε λειτουργίες όπως η σειριακή επικοινωνία USART, ο ADC και οι </a:t>
            </a:r>
            <a:r>
              <a:rPr lang="el-GR" sz="2800" b="0" i="0" u="none" strike="noStrike" dirty="0" err="1">
                <a:solidFill>
                  <a:srgbClr val="000000"/>
                </a:solidFill>
                <a:effectLst/>
                <a:latin typeface="Arial" panose="020B0604020202020204" pitchFamily="34" charset="0"/>
              </a:rPr>
              <a:t>χρονιστές</a:t>
            </a:r>
            <a:r>
              <a:rPr lang="el-GR" sz="2800" b="0" i="0" u="none" strike="noStrike" dirty="0">
                <a:solidFill>
                  <a:srgbClr val="000000"/>
                </a:solidFill>
                <a:effectLst/>
                <a:latin typeface="Arial" panose="020B0604020202020204" pitchFamily="34" charset="0"/>
              </a:rPr>
              <a:t> μετρητές να συνεχίσουν την εκτέλεση τους, μειώνοντας με αυτόν τον τρόπο δραστικά την κατανάλωση.</a:t>
            </a:r>
            <a:br>
              <a:rPr lang="el-GR" dirty="0"/>
            </a:br>
            <a:br>
              <a:rPr lang="el-GR" dirty="0"/>
            </a:br>
            <a:endParaRPr lang="el-GR" dirty="0">
              <a:solidFill>
                <a:schemeClr val="bg1"/>
              </a:solidFill>
            </a:endParaRPr>
          </a:p>
        </p:txBody>
      </p:sp>
    </p:spTree>
    <p:extLst>
      <p:ext uri="{BB962C8B-B14F-4D97-AF65-F5344CB8AC3E}">
        <p14:creationId xmlns:p14="http://schemas.microsoft.com/office/powerpoint/2010/main" val="1148479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heel(1)">
                                      <p:cBhvr>
                                        <p:cTn id="7" dur="20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6C4CCE1-4CC5-47A3-A561-66235A1DAC0D}"/>
              </a:ext>
            </a:extLst>
          </p:cNvPr>
          <p:cNvSpPr>
            <a:spLocks noGrp="1"/>
          </p:cNvSpPr>
          <p:nvPr>
            <p:ph type="title"/>
          </p:nvPr>
        </p:nvSpPr>
        <p:spPr/>
        <p:txBody>
          <a:bodyPr/>
          <a:lstStyle/>
          <a:p>
            <a:r>
              <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Proof of Concept </a:t>
            </a:r>
            <a:endParaRPr lang="el-GR"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Θέση περιεχομένου 2">
            <a:extLst>
              <a:ext uri="{FF2B5EF4-FFF2-40B4-BE49-F238E27FC236}">
                <a16:creationId xmlns:a16="http://schemas.microsoft.com/office/drawing/2014/main" id="{6932AE44-53EC-4268-AE92-55978E27C2C1}"/>
              </a:ext>
            </a:extLst>
          </p:cNvPr>
          <p:cNvSpPr>
            <a:spLocks noGrp="1"/>
          </p:cNvSpPr>
          <p:nvPr>
            <p:ph idx="1"/>
          </p:nvPr>
        </p:nvSpPr>
        <p:spPr>
          <a:xfrm>
            <a:off x="838200" y="1825625"/>
            <a:ext cx="10515600" cy="4667250"/>
          </a:xfrm>
          <a:solidFill>
            <a:schemeClr val="accent2"/>
          </a:solidFill>
        </p:spPr>
        <p:txBody>
          <a:bodyPr>
            <a:normAutofit lnSpcReduction="10000"/>
          </a:bodyPr>
          <a:lstStyle/>
          <a:p>
            <a:pPr marL="0" indent="0" rtl="0">
              <a:spcBef>
                <a:spcPts val="0"/>
              </a:spcBef>
              <a:spcAft>
                <a:spcPts val="0"/>
              </a:spcAft>
              <a:buNone/>
            </a:pPr>
            <a:r>
              <a:rPr lang="el-GR" sz="2800" b="0" i="0" u="none" strike="noStrike" dirty="0">
                <a:solidFill>
                  <a:srgbClr val="000000"/>
                </a:solidFill>
                <a:effectLst/>
                <a:latin typeface="Arial" panose="020B0604020202020204" pitchFamily="34" charset="0"/>
              </a:rPr>
              <a:t>Για επίδειξη της λειτουργικότητας της εφαρμογής θα χρησιμοποιηθούν 3 </a:t>
            </a:r>
            <a:r>
              <a:rPr lang="en-US" sz="2800" b="0" i="0" u="none" strike="noStrike" dirty="0">
                <a:solidFill>
                  <a:srgbClr val="000000"/>
                </a:solidFill>
                <a:effectLst/>
                <a:latin typeface="Arial" panose="020B0604020202020204" pitchFamily="34" charset="0"/>
              </a:rPr>
              <a:t>nodes, </a:t>
            </a:r>
            <a:r>
              <a:rPr lang="el-GR" sz="2800" b="0" i="0" u="none" strike="noStrike" dirty="0">
                <a:solidFill>
                  <a:srgbClr val="000000"/>
                </a:solidFill>
                <a:effectLst/>
                <a:latin typeface="Arial" panose="020B0604020202020204" pitchFamily="34" charset="0"/>
              </a:rPr>
              <a:t>ένα </a:t>
            </a:r>
            <a:r>
              <a:rPr lang="en-US" sz="2800" b="0" i="0" u="none" strike="noStrike" dirty="0">
                <a:solidFill>
                  <a:srgbClr val="000000"/>
                </a:solidFill>
                <a:effectLst/>
                <a:latin typeface="Arial" panose="020B0604020202020204" pitchFamily="34" charset="0"/>
              </a:rPr>
              <a:t>sensor </a:t>
            </a:r>
            <a:r>
              <a:rPr lang="el-GR" sz="2800" b="0" i="0" u="none" strike="noStrike" dirty="0">
                <a:solidFill>
                  <a:srgbClr val="000000"/>
                </a:solidFill>
                <a:effectLst/>
                <a:latin typeface="Arial" panose="020B0604020202020204" pitchFamily="34" charset="0"/>
              </a:rPr>
              <a:t>ένα </a:t>
            </a:r>
            <a:r>
              <a:rPr lang="en-US" dirty="0">
                <a:solidFill>
                  <a:srgbClr val="000000"/>
                </a:solidFill>
                <a:latin typeface="Arial" panose="020B0604020202020204" pitchFamily="34" charset="0"/>
              </a:rPr>
              <a:t>intermediate </a:t>
            </a:r>
            <a:r>
              <a:rPr lang="el-GR" dirty="0">
                <a:solidFill>
                  <a:srgbClr val="000000"/>
                </a:solidFill>
                <a:latin typeface="Arial" panose="020B0604020202020204" pitchFamily="34" charset="0"/>
              </a:rPr>
              <a:t>και το κυρίως </a:t>
            </a:r>
            <a:r>
              <a:rPr lang="en-US" dirty="0">
                <a:solidFill>
                  <a:srgbClr val="000000"/>
                </a:solidFill>
                <a:latin typeface="Arial" panose="020B0604020202020204" pitchFamily="34" charset="0"/>
              </a:rPr>
              <a:t>node (main). </a:t>
            </a:r>
            <a:r>
              <a:rPr lang="el-GR" dirty="0">
                <a:solidFill>
                  <a:srgbClr val="000000"/>
                </a:solidFill>
                <a:latin typeface="Arial" panose="020B0604020202020204" pitchFamily="34" charset="0"/>
              </a:rPr>
              <a:t>Τα </a:t>
            </a:r>
            <a:r>
              <a:rPr lang="en-US" dirty="0">
                <a:solidFill>
                  <a:srgbClr val="000000"/>
                </a:solidFill>
                <a:latin typeface="Arial" panose="020B0604020202020204" pitchFamily="34" charset="0"/>
              </a:rPr>
              <a:t>sensor </a:t>
            </a:r>
            <a:r>
              <a:rPr lang="el-GR" dirty="0">
                <a:solidFill>
                  <a:srgbClr val="000000"/>
                </a:solidFill>
                <a:latin typeface="Arial" panose="020B0604020202020204" pitchFamily="34" charset="0"/>
              </a:rPr>
              <a:t>και </a:t>
            </a:r>
            <a:r>
              <a:rPr lang="en-US" dirty="0">
                <a:solidFill>
                  <a:srgbClr val="000000"/>
                </a:solidFill>
                <a:latin typeface="Arial" panose="020B0604020202020204" pitchFamily="34" charset="0"/>
              </a:rPr>
              <a:t>main nodes </a:t>
            </a:r>
            <a:r>
              <a:rPr lang="el-GR" dirty="0">
                <a:solidFill>
                  <a:srgbClr val="000000"/>
                </a:solidFill>
                <a:latin typeface="Arial" panose="020B0604020202020204" pitchFamily="34" charset="0"/>
              </a:rPr>
              <a:t>θα λειτουργούν ως </a:t>
            </a:r>
            <a:r>
              <a:rPr lang="en-US" dirty="0">
                <a:solidFill>
                  <a:srgbClr val="000000"/>
                </a:solidFill>
                <a:latin typeface="Arial" panose="020B0604020202020204" pitchFamily="34" charset="0"/>
              </a:rPr>
              <a:t>servers </a:t>
            </a:r>
            <a:r>
              <a:rPr lang="el-GR" dirty="0">
                <a:solidFill>
                  <a:srgbClr val="000000"/>
                </a:solidFill>
                <a:latin typeface="Arial" panose="020B0604020202020204" pitchFamily="34" charset="0"/>
              </a:rPr>
              <a:t>ενώ το </a:t>
            </a:r>
            <a:r>
              <a:rPr lang="en-US" dirty="0">
                <a:solidFill>
                  <a:srgbClr val="000000"/>
                </a:solidFill>
                <a:latin typeface="Arial" panose="020B0604020202020204" pitchFamily="34" charset="0"/>
              </a:rPr>
              <a:t>intermediate </a:t>
            </a:r>
            <a:r>
              <a:rPr lang="el-GR" dirty="0">
                <a:solidFill>
                  <a:srgbClr val="000000"/>
                </a:solidFill>
                <a:latin typeface="Arial" panose="020B0604020202020204" pitchFamily="34" charset="0"/>
              </a:rPr>
              <a:t>ως </a:t>
            </a:r>
            <a:r>
              <a:rPr lang="en-US" dirty="0">
                <a:solidFill>
                  <a:srgbClr val="000000"/>
                </a:solidFill>
                <a:latin typeface="Arial" panose="020B0604020202020204" pitchFamily="34" charset="0"/>
              </a:rPr>
              <a:t>client.</a:t>
            </a:r>
            <a:endParaRPr lang="el-GR" dirty="0">
              <a:solidFill>
                <a:srgbClr val="000000"/>
              </a:solidFill>
              <a:latin typeface="Arial" panose="020B0604020202020204" pitchFamily="34" charset="0"/>
            </a:endParaRPr>
          </a:p>
          <a:p>
            <a:pPr marL="0" indent="0" rtl="0">
              <a:spcBef>
                <a:spcPts val="0"/>
              </a:spcBef>
              <a:spcAft>
                <a:spcPts val="0"/>
              </a:spcAft>
              <a:buNone/>
            </a:pPr>
            <a:endParaRPr lang="el-GR" dirty="0">
              <a:solidFill>
                <a:srgbClr val="000000"/>
              </a:solidFill>
              <a:latin typeface="Arial" panose="020B0604020202020204" pitchFamily="34" charset="0"/>
            </a:endParaRPr>
          </a:p>
          <a:p>
            <a:pPr>
              <a:spcBef>
                <a:spcPts val="0"/>
              </a:spcBef>
            </a:pPr>
            <a:r>
              <a:rPr lang="el-GR" dirty="0">
                <a:solidFill>
                  <a:srgbClr val="000000"/>
                </a:solidFill>
                <a:latin typeface="Arial" panose="020B0604020202020204" pitchFamily="34" charset="0"/>
              </a:rPr>
              <a:t>Περιορισμοί-Παραδοχές: Για λόγους εξοικονόμησης υλικού στον </a:t>
            </a:r>
            <a:r>
              <a:rPr lang="en-US" dirty="0">
                <a:solidFill>
                  <a:srgbClr val="000000"/>
                </a:solidFill>
                <a:latin typeface="Arial" panose="020B0604020202020204" pitchFamily="34" charset="0"/>
              </a:rPr>
              <a:t>sensor node </a:t>
            </a:r>
            <a:r>
              <a:rPr lang="el-GR" dirty="0">
                <a:solidFill>
                  <a:srgbClr val="000000"/>
                </a:solidFill>
                <a:latin typeface="Arial" panose="020B0604020202020204" pitchFamily="34" charset="0"/>
              </a:rPr>
              <a:t>θα συνδέεται μόνο αισθητήρας θερμοκρασίας (τελικά ενδέχεται να μην είναι συνδεδεμένος στις πλακέτες), ενώ η λειτουργία ενός αισθητήρα υγρασίας θα προσομοιώνεται με χρήση του ενσωματωμένου διαιρέτη τάσης που συνδέεται στον </a:t>
            </a:r>
            <a:r>
              <a:rPr lang="en-US" dirty="0">
                <a:solidFill>
                  <a:srgbClr val="000000"/>
                </a:solidFill>
                <a:latin typeface="Arial" panose="020B0604020202020204" pitchFamily="34" charset="0"/>
              </a:rPr>
              <a:t>ADC.</a:t>
            </a:r>
            <a:br>
              <a:rPr lang="el-GR" dirty="0"/>
            </a:br>
            <a:br>
              <a:rPr lang="el-GR" dirty="0"/>
            </a:br>
            <a:endParaRPr lang="el-GR" dirty="0">
              <a:solidFill>
                <a:schemeClr val="bg1"/>
              </a:solidFill>
            </a:endParaRPr>
          </a:p>
        </p:txBody>
      </p:sp>
    </p:spTree>
    <p:extLst>
      <p:ext uri="{BB962C8B-B14F-4D97-AF65-F5344CB8AC3E}">
        <p14:creationId xmlns:p14="http://schemas.microsoft.com/office/powerpoint/2010/main" val="1463014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p:cTn id="7" dur="500" fill="hold"/>
                                        <p:tgtEl>
                                          <p:spTgt spid="3">
                                            <p:bg/>
                                          </p:spTgt>
                                        </p:tgtEl>
                                        <p:attrNameLst>
                                          <p:attrName>ppt_w</p:attrName>
                                        </p:attrNameLst>
                                      </p:cBhvr>
                                      <p:tavLst>
                                        <p:tav tm="0">
                                          <p:val>
                                            <p:fltVal val="0"/>
                                          </p:val>
                                        </p:tav>
                                        <p:tav tm="100000">
                                          <p:val>
                                            <p:strVal val="#ppt_w"/>
                                          </p:val>
                                        </p:tav>
                                      </p:tavLst>
                                    </p:anim>
                                    <p:anim calcmode="lin" valueType="num">
                                      <p:cBhvr>
                                        <p:cTn id="8" dur="500" fill="hold"/>
                                        <p:tgtEl>
                                          <p:spTgt spid="3">
                                            <p:bg/>
                                          </p:spTgt>
                                        </p:tgtEl>
                                        <p:attrNameLst>
                                          <p:attrName>ppt_h</p:attrName>
                                        </p:attrNameLst>
                                      </p:cBhvr>
                                      <p:tavLst>
                                        <p:tav tm="0">
                                          <p:val>
                                            <p:fltVal val="0"/>
                                          </p:val>
                                        </p:tav>
                                        <p:tav tm="100000">
                                          <p:val>
                                            <p:strVal val="#ppt_h"/>
                                          </p:val>
                                        </p:tav>
                                      </p:tavLst>
                                    </p:anim>
                                    <p:animEffect transition="in" filter="fade">
                                      <p:cBhvr>
                                        <p:cTn id="9" dur="500"/>
                                        <p:tgtEl>
                                          <p:spTgt spid="3">
                                            <p:bg/>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6C4CCE1-4CC5-47A3-A561-66235A1DAC0D}"/>
              </a:ext>
            </a:extLst>
          </p:cNvPr>
          <p:cNvSpPr>
            <a:spLocks noGrp="1"/>
          </p:cNvSpPr>
          <p:nvPr>
            <p:ph type="title"/>
          </p:nvPr>
        </p:nvSpPr>
        <p:spPr/>
        <p:txBody>
          <a:bodyPr/>
          <a:lstStyle/>
          <a:p>
            <a:r>
              <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Proof of Concept-</a:t>
            </a:r>
            <a:r>
              <a:rPr lang="el-GR"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Λειτουργία</a:t>
            </a:r>
          </a:p>
        </p:txBody>
      </p:sp>
      <p:sp>
        <p:nvSpPr>
          <p:cNvPr id="3" name="Θέση περιεχομένου 2">
            <a:extLst>
              <a:ext uri="{FF2B5EF4-FFF2-40B4-BE49-F238E27FC236}">
                <a16:creationId xmlns:a16="http://schemas.microsoft.com/office/drawing/2014/main" id="{6932AE44-53EC-4268-AE92-55978E27C2C1}"/>
              </a:ext>
            </a:extLst>
          </p:cNvPr>
          <p:cNvSpPr>
            <a:spLocks noGrp="1"/>
          </p:cNvSpPr>
          <p:nvPr>
            <p:ph idx="1"/>
          </p:nvPr>
        </p:nvSpPr>
        <p:spPr>
          <a:xfrm>
            <a:off x="838200" y="1825625"/>
            <a:ext cx="10515600" cy="4667250"/>
          </a:xfrm>
          <a:solidFill>
            <a:schemeClr val="accent2"/>
          </a:solidFill>
        </p:spPr>
        <p:txBody>
          <a:bodyPr>
            <a:normAutofit/>
          </a:bodyPr>
          <a:lstStyle/>
          <a:p>
            <a:pPr marL="0" indent="0" rtl="0">
              <a:spcBef>
                <a:spcPts val="0"/>
              </a:spcBef>
              <a:spcAft>
                <a:spcPts val="0"/>
              </a:spcAft>
              <a:buNone/>
            </a:pPr>
            <a:r>
              <a:rPr lang="en-US" b="1" u="sng" dirty="0"/>
              <a:t>SENSOR_NODE</a:t>
            </a:r>
            <a:endParaRPr lang="el-GR" b="1" u="sng" dirty="0"/>
          </a:p>
          <a:p>
            <a:pPr marL="0" indent="0" rtl="0">
              <a:spcBef>
                <a:spcPts val="0"/>
              </a:spcBef>
              <a:spcAft>
                <a:spcPts val="0"/>
              </a:spcAft>
              <a:buNone/>
            </a:pPr>
            <a:r>
              <a:rPr lang="el-GR" dirty="0"/>
              <a:t>Αρχικά στο </a:t>
            </a:r>
            <a:r>
              <a:rPr lang="en-US" dirty="0" err="1"/>
              <a:t>sensor_node</a:t>
            </a:r>
            <a:r>
              <a:rPr lang="en-US" dirty="0"/>
              <a:t> </a:t>
            </a:r>
            <a:r>
              <a:rPr lang="el-GR" dirty="0"/>
              <a:t>προσθέτουμε τους αισθητήρες θερμοκρασίας και υγρασίας στον </a:t>
            </a:r>
            <a:r>
              <a:rPr lang="en-US" dirty="0"/>
              <a:t>ESP, </a:t>
            </a:r>
            <a:r>
              <a:rPr lang="el-GR" dirty="0"/>
              <a:t>δημιουργούμε έναν </a:t>
            </a:r>
            <a:r>
              <a:rPr lang="en-US" dirty="0"/>
              <a:t>server </a:t>
            </a:r>
            <a:r>
              <a:rPr lang="el-GR" dirty="0"/>
              <a:t>παρέχοντας το κατάλληλο </a:t>
            </a:r>
            <a:r>
              <a:rPr lang="en-US" dirty="0" err="1"/>
              <a:t>ssid</a:t>
            </a:r>
            <a:r>
              <a:rPr lang="en-US" dirty="0"/>
              <a:t> </a:t>
            </a:r>
            <a:r>
              <a:rPr lang="el-GR" dirty="0"/>
              <a:t>και τον </a:t>
            </a:r>
            <a:r>
              <a:rPr lang="en-US" dirty="0"/>
              <a:t>default </a:t>
            </a:r>
            <a:r>
              <a:rPr lang="el-GR" dirty="0"/>
              <a:t>κωδικό και </a:t>
            </a:r>
            <a:r>
              <a:rPr lang="el-GR" dirty="0" err="1"/>
              <a:t>αρχικοποιούμε</a:t>
            </a:r>
            <a:r>
              <a:rPr lang="el-GR" dirty="0"/>
              <a:t> έναν </a:t>
            </a:r>
            <a:r>
              <a:rPr lang="el-GR" dirty="0" err="1"/>
              <a:t>χρονιστή</a:t>
            </a:r>
            <a:r>
              <a:rPr lang="el-GR" dirty="0"/>
              <a:t>-μετρητή, προκειμένου να έχουμε </a:t>
            </a:r>
            <a:r>
              <a:rPr lang="en-US" dirty="0"/>
              <a:t>interrupts </a:t>
            </a:r>
            <a:r>
              <a:rPr lang="el-GR" dirty="0"/>
              <a:t>κάθε 4 δευτερόλεπτα. Κατά την διάρκεια του </a:t>
            </a:r>
            <a:r>
              <a:rPr lang="en-US" dirty="0"/>
              <a:t>interrupt </a:t>
            </a:r>
            <a:r>
              <a:rPr lang="el-GR" dirty="0"/>
              <a:t>διαβάζουμε τις τιμές των αισθητήρων και τις αναθέτουμε στους αντίστοιχους </a:t>
            </a:r>
            <a:r>
              <a:rPr lang="en-US" dirty="0"/>
              <a:t>sensors </a:t>
            </a:r>
            <a:r>
              <a:rPr lang="el-GR" dirty="0"/>
              <a:t>του </a:t>
            </a:r>
            <a:r>
              <a:rPr lang="en-US" dirty="0"/>
              <a:t>ESP, </a:t>
            </a:r>
            <a:r>
              <a:rPr lang="el-GR" dirty="0"/>
              <a:t>προκειμένου να μπορούν να διαβαστούν από τον ενδιάμεσο κόμβο</a:t>
            </a:r>
            <a:r>
              <a:rPr lang="en-US" dirty="0"/>
              <a:t>.</a:t>
            </a:r>
            <a:r>
              <a:rPr lang="el-GR" dirty="0"/>
              <a:t> </a:t>
            </a:r>
            <a:endParaRPr lang="el-GR" dirty="0">
              <a:solidFill>
                <a:schemeClr val="bg1"/>
              </a:solidFill>
            </a:endParaRPr>
          </a:p>
        </p:txBody>
      </p:sp>
    </p:spTree>
    <p:extLst>
      <p:ext uri="{BB962C8B-B14F-4D97-AF65-F5344CB8AC3E}">
        <p14:creationId xmlns:p14="http://schemas.microsoft.com/office/powerpoint/2010/main" val="83707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6C4CCE1-4CC5-47A3-A561-66235A1DAC0D}"/>
              </a:ext>
            </a:extLst>
          </p:cNvPr>
          <p:cNvSpPr>
            <a:spLocks noGrp="1"/>
          </p:cNvSpPr>
          <p:nvPr>
            <p:ph type="title"/>
          </p:nvPr>
        </p:nvSpPr>
        <p:spPr/>
        <p:txBody>
          <a:bodyPr/>
          <a:lstStyle/>
          <a:p>
            <a:r>
              <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Proof of Concept-</a:t>
            </a:r>
            <a:r>
              <a:rPr lang="el-GR"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Λειτουργία</a:t>
            </a:r>
          </a:p>
        </p:txBody>
      </p:sp>
      <p:sp>
        <p:nvSpPr>
          <p:cNvPr id="3" name="Θέση περιεχομένου 2">
            <a:extLst>
              <a:ext uri="{FF2B5EF4-FFF2-40B4-BE49-F238E27FC236}">
                <a16:creationId xmlns:a16="http://schemas.microsoft.com/office/drawing/2014/main" id="{6932AE44-53EC-4268-AE92-55978E27C2C1}"/>
              </a:ext>
            </a:extLst>
          </p:cNvPr>
          <p:cNvSpPr>
            <a:spLocks noGrp="1"/>
          </p:cNvSpPr>
          <p:nvPr>
            <p:ph idx="1"/>
          </p:nvPr>
        </p:nvSpPr>
        <p:spPr>
          <a:xfrm>
            <a:off x="838200" y="1825625"/>
            <a:ext cx="10515600" cy="4667250"/>
          </a:xfrm>
          <a:solidFill>
            <a:schemeClr val="accent2"/>
          </a:solidFill>
        </p:spPr>
        <p:txBody>
          <a:bodyPr>
            <a:normAutofit lnSpcReduction="10000"/>
          </a:bodyPr>
          <a:lstStyle/>
          <a:p>
            <a:pPr marL="0" indent="0" rtl="0">
              <a:spcBef>
                <a:spcPts val="0"/>
              </a:spcBef>
              <a:spcAft>
                <a:spcPts val="0"/>
              </a:spcAft>
              <a:buNone/>
            </a:pPr>
            <a:r>
              <a:rPr lang="en-US" b="1" u="sng" dirty="0"/>
              <a:t>INTERMEDIATE_NODE</a:t>
            </a:r>
            <a:endParaRPr lang="el-GR" b="1" u="sng" dirty="0"/>
          </a:p>
          <a:p>
            <a:pPr marL="0" indent="0" rtl="0">
              <a:spcBef>
                <a:spcPts val="0"/>
              </a:spcBef>
              <a:spcAft>
                <a:spcPts val="0"/>
              </a:spcAft>
              <a:buNone/>
            </a:pPr>
            <a:r>
              <a:rPr lang="en-US" dirty="0"/>
              <a:t>O</a:t>
            </a:r>
            <a:r>
              <a:rPr lang="el-GR" dirty="0" err="1"/>
              <a:t>μοίως</a:t>
            </a:r>
            <a:r>
              <a:rPr lang="el-GR" dirty="0"/>
              <a:t> στο </a:t>
            </a:r>
            <a:r>
              <a:rPr lang="en-US" dirty="0" err="1"/>
              <a:t>intermediate_node</a:t>
            </a:r>
            <a:r>
              <a:rPr lang="en-US" dirty="0"/>
              <a:t> </a:t>
            </a:r>
            <a:r>
              <a:rPr lang="el-GR" dirty="0"/>
              <a:t>προσθέτουμε τους αισθητήρες θερμοκρασίας και υγρασίας στον </a:t>
            </a:r>
            <a:r>
              <a:rPr lang="en-US" dirty="0"/>
              <a:t>ESP </a:t>
            </a:r>
            <a:r>
              <a:rPr lang="el-GR" dirty="0"/>
              <a:t>και τους αντίστοιχους για το μέσο όρο και την διασπορά των τιμών που λαμβάνουν από τα </a:t>
            </a:r>
            <a:r>
              <a:rPr lang="en-US" dirty="0"/>
              <a:t>nodes </a:t>
            </a:r>
            <a:r>
              <a:rPr lang="el-GR" dirty="0"/>
              <a:t>για τα οποία είναι υπεύθυνος. </a:t>
            </a:r>
            <a:r>
              <a:rPr lang="el-GR" dirty="0" err="1"/>
              <a:t>Αρχικοποιούμε</a:t>
            </a:r>
            <a:r>
              <a:rPr lang="el-GR" dirty="0"/>
              <a:t> και πάλι έναν </a:t>
            </a:r>
            <a:r>
              <a:rPr lang="el-GR" dirty="0" err="1"/>
              <a:t>χρονιστή</a:t>
            </a:r>
            <a:r>
              <a:rPr lang="el-GR" dirty="0"/>
              <a:t>-μετρητή, προκειμένου να έχουμε </a:t>
            </a:r>
            <a:r>
              <a:rPr lang="en-US" dirty="0"/>
              <a:t>interrupts </a:t>
            </a:r>
            <a:r>
              <a:rPr lang="el-GR" dirty="0"/>
              <a:t>κάθε 4 δευτερόλεπτα. Κατά την διάρκεια του </a:t>
            </a:r>
            <a:r>
              <a:rPr lang="en-US" dirty="0"/>
              <a:t>interrupt </a:t>
            </a:r>
            <a:r>
              <a:rPr lang="el-GR" dirty="0"/>
              <a:t>θέτουμε τις τιμές των αισθητήρων ως</a:t>
            </a:r>
            <a:r>
              <a:rPr lang="en-US" dirty="0"/>
              <a:t> request</a:t>
            </a:r>
            <a:r>
              <a:rPr lang="el-GR" dirty="0"/>
              <a:t>, συνδεόμαστε στα κατάλληλα </a:t>
            </a:r>
            <a:r>
              <a:rPr lang="en-US" dirty="0"/>
              <a:t>sensor node </a:t>
            </a:r>
            <a:r>
              <a:rPr lang="el-GR" dirty="0"/>
              <a:t>και μέσω της εντολής </a:t>
            </a:r>
            <a:r>
              <a:rPr lang="en-US" dirty="0" err="1"/>
              <a:t>clientTransmit</a:t>
            </a:r>
            <a:r>
              <a:rPr lang="en-US" dirty="0"/>
              <a:t> </a:t>
            </a:r>
            <a:r>
              <a:rPr lang="el-GR" dirty="0"/>
              <a:t>λαμβάνουμε τις απαιτούμενες τιμές. Υπολογίζουμε τον μέσο όρο και την διασπορά των τιμών αυτών και τις αναθέτουμε στους αισθητήρες που προστέθηκαν στην αρχή. Τέλος συνδεόμαστε στον </a:t>
            </a:r>
            <a:r>
              <a:rPr lang="en-US" dirty="0"/>
              <a:t>main node </a:t>
            </a:r>
            <a:r>
              <a:rPr lang="el-GR" dirty="0"/>
              <a:t>και στέλνουμε τις παραπάνω μετρήσεις.</a:t>
            </a:r>
            <a:endParaRPr lang="el-GR" dirty="0">
              <a:solidFill>
                <a:schemeClr val="bg1"/>
              </a:solidFill>
            </a:endParaRPr>
          </a:p>
        </p:txBody>
      </p:sp>
    </p:spTree>
    <p:extLst>
      <p:ext uri="{BB962C8B-B14F-4D97-AF65-F5344CB8AC3E}">
        <p14:creationId xmlns:p14="http://schemas.microsoft.com/office/powerpoint/2010/main" val="3877880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6C4CCE1-4CC5-47A3-A561-66235A1DAC0D}"/>
              </a:ext>
            </a:extLst>
          </p:cNvPr>
          <p:cNvSpPr>
            <a:spLocks noGrp="1"/>
          </p:cNvSpPr>
          <p:nvPr>
            <p:ph type="title"/>
          </p:nvPr>
        </p:nvSpPr>
        <p:spPr/>
        <p:txBody>
          <a:bodyPr/>
          <a:lstStyle/>
          <a:p>
            <a:r>
              <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Proof of Concept-</a:t>
            </a:r>
            <a:r>
              <a:rPr lang="el-GR"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Λειτουργία</a:t>
            </a:r>
          </a:p>
        </p:txBody>
      </p:sp>
      <p:sp>
        <p:nvSpPr>
          <p:cNvPr id="3" name="Θέση περιεχομένου 2">
            <a:extLst>
              <a:ext uri="{FF2B5EF4-FFF2-40B4-BE49-F238E27FC236}">
                <a16:creationId xmlns:a16="http://schemas.microsoft.com/office/drawing/2014/main" id="{6932AE44-53EC-4268-AE92-55978E27C2C1}"/>
              </a:ext>
            </a:extLst>
          </p:cNvPr>
          <p:cNvSpPr>
            <a:spLocks noGrp="1"/>
          </p:cNvSpPr>
          <p:nvPr>
            <p:ph idx="1"/>
          </p:nvPr>
        </p:nvSpPr>
        <p:spPr>
          <a:xfrm>
            <a:off x="838200" y="1825625"/>
            <a:ext cx="10515600" cy="4667250"/>
          </a:xfrm>
          <a:solidFill>
            <a:schemeClr val="accent2"/>
          </a:solidFill>
        </p:spPr>
        <p:txBody>
          <a:bodyPr>
            <a:normAutofit/>
          </a:bodyPr>
          <a:lstStyle/>
          <a:p>
            <a:pPr marL="0" indent="0" rtl="0">
              <a:spcBef>
                <a:spcPts val="0"/>
              </a:spcBef>
              <a:spcAft>
                <a:spcPts val="0"/>
              </a:spcAft>
              <a:buNone/>
            </a:pPr>
            <a:r>
              <a:rPr lang="el-GR" b="1" u="sng" dirty="0"/>
              <a:t>ΜΑΙΝ</a:t>
            </a:r>
            <a:r>
              <a:rPr lang="en-US" b="1" u="sng" dirty="0"/>
              <a:t>_NODE</a:t>
            </a:r>
            <a:endParaRPr lang="el-GR" b="1" u="sng" dirty="0"/>
          </a:p>
          <a:p>
            <a:pPr marL="0" indent="0" rtl="0">
              <a:spcBef>
                <a:spcPts val="0"/>
              </a:spcBef>
              <a:spcAft>
                <a:spcPts val="0"/>
              </a:spcAft>
              <a:buNone/>
            </a:pPr>
            <a:r>
              <a:rPr lang="el-GR" dirty="0"/>
              <a:t>Προσθέτουμε τους απαιτούμενους στον </a:t>
            </a:r>
            <a:r>
              <a:rPr lang="en-US" dirty="0"/>
              <a:t>ESP, </a:t>
            </a:r>
            <a:r>
              <a:rPr lang="el-GR" dirty="0"/>
              <a:t>δημιουργούμε έναν </a:t>
            </a:r>
            <a:r>
              <a:rPr lang="en-US" dirty="0"/>
              <a:t>server </a:t>
            </a:r>
            <a:r>
              <a:rPr lang="el-GR" dirty="0"/>
              <a:t>παρέχοντας το κατάλληλο </a:t>
            </a:r>
            <a:r>
              <a:rPr lang="en-US" dirty="0" err="1"/>
              <a:t>ssid</a:t>
            </a:r>
            <a:r>
              <a:rPr lang="en-US" dirty="0"/>
              <a:t> </a:t>
            </a:r>
            <a:r>
              <a:rPr lang="el-GR" dirty="0"/>
              <a:t>και τον </a:t>
            </a:r>
            <a:r>
              <a:rPr lang="en-US" dirty="0"/>
              <a:t>default </a:t>
            </a:r>
            <a:r>
              <a:rPr lang="el-GR" dirty="0"/>
              <a:t>κωδικό και </a:t>
            </a:r>
            <a:r>
              <a:rPr lang="el-GR" dirty="0" err="1"/>
              <a:t>αρχικοποιούμε</a:t>
            </a:r>
            <a:r>
              <a:rPr lang="el-GR" dirty="0"/>
              <a:t> έναν </a:t>
            </a:r>
            <a:r>
              <a:rPr lang="el-GR" dirty="0" err="1"/>
              <a:t>χρονιστή</a:t>
            </a:r>
            <a:r>
              <a:rPr lang="el-GR" dirty="0"/>
              <a:t>-μετρητή</a:t>
            </a:r>
            <a:r>
              <a:rPr lang="en-US" dirty="0"/>
              <a:t>.</a:t>
            </a:r>
            <a:r>
              <a:rPr lang="el-GR" dirty="0"/>
              <a:t> Κατά την διάρκεια του </a:t>
            </a:r>
            <a:r>
              <a:rPr lang="en-US" dirty="0"/>
              <a:t>interrupt </a:t>
            </a:r>
            <a:r>
              <a:rPr lang="el-GR" dirty="0"/>
              <a:t>λαμβάνουμε τις τιμές από τους ενδιάμεσους κόμβους, τις μετατρέπουμε από </a:t>
            </a:r>
            <a:r>
              <a:rPr lang="en-US" dirty="0"/>
              <a:t>string </a:t>
            </a:r>
            <a:r>
              <a:rPr lang="el-GR" dirty="0"/>
              <a:t>σε ακέραιους ή </a:t>
            </a:r>
            <a:r>
              <a:rPr lang="en-US" dirty="0"/>
              <a:t>floats </a:t>
            </a:r>
            <a:r>
              <a:rPr lang="el-GR" dirty="0"/>
              <a:t>και με βάση τα όρια που έχουν τεθεί εμφανίζεται το κατάλληλο ενημερωτικό μήνυμα για την μέση τιμής θερμοκρασίας της κάθε περιοχής και μία από τις 4 καταστάσεις υγρασίας του εδάφους(</a:t>
            </a:r>
            <a:r>
              <a:rPr lang="en-US" dirty="0"/>
              <a:t>Very humid, humid, dry, very dry)</a:t>
            </a:r>
            <a:r>
              <a:rPr lang="el-GR" dirty="0"/>
              <a:t>. Σε περίπτωση ξηρασίας ανάβουμε το κατάλληλο </a:t>
            </a:r>
            <a:r>
              <a:rPr lang="en-US" dirty="0"/>
              <a:t>led </a:t>
            </a:r>
            <a:r>
              <a:rPr lang="el-GR" dirty="0"/>
              <a:t>που αντιστοιχεί σε κάποιο ποτιστικό σύστημα.</a:t>
            </a:r>
            <a:endParaRPr lang="el-GR" dirty="0">
              <a:solidFill>
                <a:schemeClr val="bg1"/>
              </a:solidFill>
            </a:endParaRPr>
          </a:p>
        </p:txBody>
      </p:sp>
    </p:spTree>
    <p:extLst>
      <p:ext uri="{BB962C8B-B14F-4D97-AF65-F5344CB8AC3E}">
        <p14:creationId xmlns:p14="http://schemas.microsoft.com/office/powerpoint/2010/main" val="3691896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circle(in)">
                                      <p:cBhvr>
                                        <p:cTn id="7" dur="20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6C4CCE1-4CC5-47A3-A561-66235A1DAC0D}"/>
              </a:ext>
            </a:extLst>
          </p:cNvPr>
          <p:cNvSpPr>
            <a:spLocks noGrp="1"/>
          </p:cNvSpPr>
          <p:nvPr>
            <p:ph type="title"/>
          </p:nvPr>
        </p:nvSpPr>
        <p:spPr/>
        <p:txBody>
          <a:bodyPr/>
          <a:lstStyle/>
          <a:p>
            <a:r>
              <a:rPr lang="el-GR"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Γενικοί περιορισμοί</a:t>
            </a:r>
          </a:p>
        </p:txBody>
      </p:sp>
      <p:sp>
        <p:nvSpPr>
          <p:cNvPr id="3" name="Θέση περιεχομένου 2">
            <a:extLst>
              <a:ext uri="{FF2B5EF4-FFF2-40B4-BE49-F238E27FC236}">
                <a16:creationId xmlns:a16="http://schemas.microsoft.com/office/drawing/2014/main" id="{6932AE44-53EC-4268-AE92-55978E27C2C1}"/>
              </a:ext>
            </a:extLst>
          </p:cNvPr>
          <p:cNvSpPr>
            <a:spLocks noGrp="1"/>
          </p:cNvSpPr>
          <p:nvPr>
            <p:ph idx="1"/>
          </p:nvPr>
        </p:nvSpPr>
        <p:spPr>
          <a:xfrm>
            <a:off x="838200" y="1825625"/>
            <a:ext cx="10515600" cy="4667250"/>
          </a:xfrm>
          <a:solidFill>
            <a:schemeClr val="accent2"/>
          </a:solidFill>
        </p:spPr>
        <p:txBody>
          <a:bodyPr>
            <a:normAutofit lnSpcReduction="10000"/>
          </a:bodyPr>
          <a:lstStyle/>
          <a:p>
            <a:pPr>
              <a:spcBef>
                <a:spcPts val="0"/>
              </a:spcBef>
            </a:pPr>
            <a:r>
              <a:rPr lang="el-GR" dirty="0"/>
              <a:t>Υψηλό </a:t>
            </a:r>
            <a:r>
              <a:rPr lang="en-US" dirty="0"/>
              <a:t>latency</a:t>
            </a:r>
            <a:r>
              <a:rPr lang="el-GR" dirty="0"/>
              <a:t>: για κάθε </a:t>
            </a:r>
            <a:r>
              <a:rPr lang="en-US" dirty="0"/>
              <a:t>connect </a:t>
            </a:r>
            <a:r>
              <a:rPr lang="el-GR" dirty="0"/>
              <a:t>από </a:t>
            </a:r>
            <a:r>
              <a:rPr lang="en-US" dirty="0"/>
              <a:t>client </a:t>
            </a:r>
            <a:r>
              <a:rPr lang="en-US" dirty="0" err="1"/>
              <a:t>esp</a:t>
            </a:r>
            <a:r>
              <a:rPr lang="en-US" dirty="0"/>
              <a:t> </a:t>
            </a:r>
            <a:r>
              <a:rPr lang="el-GR" dirty="0"/>
              <a:t>σε </a:t>
            </a:r>
            <a:r>
              <a:rPr lang="en-US" dirty="0"/>
              <a:t>server </a:t>
            </a:r>
            <a:r>
              <a:rPr lang="en-US" dirty="0" err="1"/>
              <a:t>esp</a:t>
            </a:r>
            <a:r>
              <a:rPr lang="en-US" dirty="0"/>
              <a:t> </a:t>
            </a:r>
            <a:r>
              <a:rPr lang="el-GR" dirty="0"/>
              <a:t>απαιτείται χρόνος περίπου 20 δευτερόλεπτα. Αυτό δυσχεραίνει την χρήση πολλών κόμβων αισθητήρων για την κάλυψη κάποιας μεγάλης περιοχής, καθώς θα απαιτούταν μεγάλο χρονικό διάστημα για να λάβει ο ενδιάμεσος κόμβος δεδομένα από όλους αυτούς.</a:t>
            </a:r>
          </a:p>
          <a:p>
            <a:pPr>
              <a:spcBef>
                <a:spcPts val="0"/>
              </a:spcBef>
            </a:pPr>
            <a:r>
              <a:rPr lang="el-GR" dirty="0"/>
              <a:t>Μέγεθος οθόνης: Το πλήθος των χαρακτήρων της οθόνης δεν επαρκεί για αναλυτική εμφάνιση των δεδομένων που διαθέτει ο κεντρικός κόμβος, πόσο μάλλον αν αυτός συνδέεται με πολλούς ενδιάμεσους κόμβους.</a:t>
            </a:r>
          </a:p>
          <a:p>
            <a:pPr>
              <a:spcBef>
                <a:spcPts val="0"/>
              </a:spcBef>
            </a:pPr>
            <a:r>
              <a:rPr lang="el-GR" dirty="0"/>
              <a:t>Αριθμός </a:t>
            </a:r>
            <a:r>
              <a:rPr lang="en-US" dirty="0"/>
              <a:t>&lt;&lt;sensors&gt;&gt; </a:t>
            </a:r>
            <a:r>
              <a:rPr lang="el-GR" dirty="0"/>
              <a:t>ανά κόμβο. Ο μέγιστος αριθμός των 10 </a:t>
            </a:r>
            <a:r>
              <a:rPr lang="en-US" dirty="0"/>
              <a:t>sensors </a:t>
            </a:r>
            <a:r>
              <a:rPr lang="el-GR" dirty="0"/>
              <a:t>ανά κόμβο περιορίζει το πλήθος των ενδιάμεσων κόμβων που μπορούν να συνδεθούν στον κεντρικό με τον τρέχοντα σχεδιασμό της εφαρμογής.</a:t>
            </a:r>
          </a:p>
        </p:txBody>
      </p:sp>
    </p:spTree>
    <p:extLst>
      <p:ext uri="{BB962C8B-B14F-4D97-AF65-F5344CB8AC3E}">
        <p14:creationId xmlns:p14="http://schemas.microsoft.com/office/powerpoint/2010/main" val="1856697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p:cTn id="7" dur="500" fill="hold"/>
                                        <p:tgtEl>
                                          <p:spTgt spid="3">
                                            <p:bg/>
                                          </p:spTgt>
                                        </p:tgtEl>
                                        <p:attrNameLst>
                                          <p:attrName>ppt_w</p:attrName>
                                        </p:attrNameLst>
                                      </p:cBhvr>
                                      <p:tavLst>
                                        <p:tav tm="0">
                                          <p:val>
                                            <p:fltVal val="0"/>
                                          </p:val>
                                        </p:tav>
                                        <p:tav tm="100000">
                                          <p:val>
                                            <p:strVal val="#ppt_w"/>
                                          </p:val>
                                        </p:tav>
                                      </p:tavLst>
                                    </p:anim>
                                    <p:anim calcmode="lin" valueType="num">
                                      <p:cBhvr>
                                        <p:cTn id="8" dur="500" fill="hold"/>
                                        <p:tgtEl>
                                          <p:spTgt spid="3">
                                            <p:bg/>
                                          </p:spTgt>
                                        </p:tgtEl>
                                        <p:attrNameLst>
                                          <p:attrName>ppt_h</p:attrName>
                                        </p:attrNameLst>
                                      </p:cBhvr>
                                      <p:tavLst>
                                        <p:tav tm="0">
                                          <p:val>
                                            <p:fltVal val="0"/>
                                          </p:val>
                                        </p:tav>
                                        <p:tav tm="100000">
                                          <p:val>
                                            <p:strVal val="#ppt_h"/>
                                          </p:val>
                                        </p:tav>
                                      </p:tavLst>
                                    </p:anim>
                                    <p:animEffect transition="in" filter="fade">
                                      <p:cBhvr>
                                        <p:cTn id="9" dur="500"/>
                                        <p:tgtEl>
                                          <p:spTgt spid="3">
                                            <p:bg/>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6C4CCE1-4CC5-47A3-A561-66235A1DAC0D}"/>
              </a:ext>
            </a:extLst>
          </p:cNvPr>
          <p:cNvSpPr>
            <a:spLocks noGrp="1"/>
          </p:cNvSpPr>
          <p:nvPr>
            <p:ph type="title"/>
          </p:nvPr>
        </p:nvSpPr>
        <p:spPr/>
        <p:txBody>
          <a:bodyPr/>
          <a:lstStyle/>
          <a:p>
            <a:r>
              <a:rPr lang="el-GR"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Δυνατότητες Βελτίωσης</a:t>
            </a:r>
          </a:p>
        </p:txBody>
      </p:sp>
      <p:sp>
        <p:nvSpPr>
          <p:cNvPr id="3" name="Θέση περιεχομένου 2">
            <a:extLst>
              <a:ext uri="{FF2B5EF4-FFF2-40B4-BE49-F238E27FC236}">
                <a16:creationId xmlns:a16="http://schemas.microsoft.com/office/drawing/2014/main" id="{6932AE44-53EC-4268-AE92-55978E27C2C1}"/>
              </a:ext>
            </a:extLst>
          </p:cNvPr>
          <p:cNvSpPr>
            <a:spLocks noGrp="1"/>
          </p:cNvSpPr>
          <p:nvPr>
            <p:ph idx="1"/>
          </p:nvPr>
        </p:nvSpPr>
        <p:spPr>
          <a:xfrm>
            <a:off x="838200" y="1825625"/>
            <a:ext cx="10515600" cy="4667250"/>
          </a:xfrm>
          <a:solidFill>
            <a:schemeClr val="accent2"/>
          </a:solidFill>
        </p:spPr>
        <p:txBody>
          <a:bodyPr>
            <a:normAutofit lnSpcReduction="10000"/>
          </a:bodyPr>
          <a:lstStyle/>
          <a:p>
            <a:pPr>
              <a:spcBef>
                <a:spcPts val="0"/>
              </a:spcBef>
            </a:pPr>
            <a:r>
              <a:rPr lang="el-GR" dirty="0"/>
              <a:t>Διασύνδεση κεντρικού κόμβου με υπολογιστή ή κινητό: Ο υπεύθυνος της καλλιέργειας πρέπει να έχει εύκολη πρόσβαση στα </a:t>
            </a:r>
            <a:r>
              <a:rPr lang="el-GR" dirty="0" err="1"/>
              <a:t>παρατηρησιακά</a:t>
            </a:r>
            <a:r>
              <a:rPr lang="el-GR" dirty="0"/>
              <a:t> δεδομένα του χωραφιού του οποτεδήποτε και από οπουδήποτε, οπότε κρίνεται σκόπιμο ο κεντρικός κόμβος να κάνει διαθέσιμα τα δεδομένα του στο </a:t>
            </a:r>
            <a:r>
              <a:rPr lang="en-US" dirty="0"/>
              <a:t>Cloud, </a:t>
            </a:r>
            <a:r>
              <a:rPr lang="el-GR" dirty="0"/>
              <a:t>συνδεόμενος στο διαδίκτυο. Επίσης κάτι τέτοιο θα άρει τον περιορισμό που εισάγει η </a:t>
            </a:r>
            <a:r>
              <a:rPr lang="en-US" dirty="0"/>
              <a:t>LCD </a:t>
            </a:r>
            <a:r>
              <a:rPr lang="el-GR" dirty="0"/>
              <a:t>για το μήκος των μηνυμάτων.</a:t>
            </a:r>
          </a:p>
          <a:p>
            <a:pPr>
              <a:spcBef>
                <a:spcPts val="0"/>
              </a:spcBef>
            </a:pPr>
            <a:r>
              <a:rPr lang="el-GR" dirty="0"/>
              <a:t>Βελτίωση του πρωτοκόλλου επικοινωνίας ώστε να επιτευχθεί μικρότερο </a:t>
            </a:r>
            <a:r>
              <a:rPr lang="en-US" dirty="0"/>
              <a:t>latency </a:t>
            </a:r>
            <a:r>
              <a:rPr lang="el-GR" dirty="0"/>
              <a:t>και να είναι δυνατή η διασύνδεση πολλών πλακετών, και να δίνεται η δυνατότητα να έχουμε μεγάλο αριθμό &lt;&lt;αισθητήρων&gt;&gt; σε κάθε </a:t>
            </a:r>
            <a:r>
              <a:rPr lang="en-US" dirty="0"/>
              <a:t>Node. </a:t>
            </a:r>
            <a:r>
              <a:rPr lang="el-GR" i="1" dirty="0"/>
              <a:t>Ενημερωθήκαμε ότι μπορεί να το έχει κάνει ήδη άλλος για εμάς…</a:t>
            </a:r>
            <a:endParaRPr lang="el-GR" dirty="0"/>
          </a:p>
        </p:txBody>
      </p:sp>
    </p:spTree>
    <p:extLst>
      <p:ext uri="{BB962C8B-B14F-4D97-AF65-F5344CB8AC3E}">
        <p14:creationId xmlns:p14="http://schemas.microsoft.com/office/powerpoint/2010/main" val="368314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randombar(horizontal)">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FFE3396-424A-4C06-B541-F1E924A39F8E}"/>
              </a:ext>
            </a:extLst>
          </p:cNvPr>
          <p:cNvSpPr>
            <a:spLocks noGrp="1"/>
          </p:cNvSpPr>
          <p:nvPr>
            <p:ph type="title"/>
          </p:nvPr>
        </p:nvSpPr>
        <p:spPr/>
        <p:txBody>
          <a:bodyPr/>
          <a:lstStyle/>
          <a:p>
            <a:r>
              <a:rPr lang="el-GR"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Στόχοι της εφαρμογής:</a:t>
            </a:r>
          </a:p>
        </p:txBody>
      </p:sp>
      <p:sp>
        <p:nvSpPr>
          <p:cNvPr id="3" name="Θέση περιεχομένου 2">
            <a:extLst>
              <a:ext uri="{FF2B5EF4-FFF2-40B4-BE49-F238E27FC236}">
                <a16:creationId xmlns:a16="http://schemas.microsoft.com/office/drawing/2014/main" id="{2D875E75-9266-41FA-B335-388B33BC4AC8}"/>
              </a:ext>
            </a:extLst>
          </p:cNvPr>
          <p:cNvSpPr>
            <a:spLocks noGrp="1"/>
          </p:cNvSpPr>
          <p:nvPr>
            <p:ph idx="1"/>
          </p:nvPr>
        </p:nvSpPr>
        <p:spPr>
          <a:xfrm>
            <a:off x="838200" y="1825625"/>
            <a:ext cx="10515600" cy="3889375"/>
          </a:xfrm>
          <a:solidFill>
            <a:schemeClr val="accent2"/>
          </a:solidFill>
          <a:ln>
            <a:noFill/>
          </a:ln>
        </p:spPr>
        <p:style>
          <a:lnRef idx="0">
            <a:scrgbClr r="0" g="0" b="0"/>
          </a:lnRef>
          <a:fillRef idx="0">
            <a:scrgbClr r="0" g="0" b="0"/>
          </a:fillRef>
          <a:effectRef idx="0">
            <a:scrgbClr r="0" g="0" b="0"/>
          </a:effectRef>
          <a:fontRef idx="minor">
            <a:schemeClr val="lt1"/>
          </a:fontRef>
        </p:style>
        <p:txBody>
          <a:bodyPr/>
          <a:lstStyle/>
          <a:p>
            <a:r>
              <a:rPr lang="el-GR" dirty="0"/>
              <a:t>Η εφαρμογή απευθύνεται σε μεγάλης κλίμακας γεωργικές καλλιέργειες με στόχο τη συστηματική παρακολούθηση των συνθηκών που επικρατούν στην έκταση.</a:t>
            </a:r>
          </a:p>
          <a:p>
            <a:r>
              <a:rPr lang="el-GR" dirty="0"/>
              <a:t>Οι συνθήκες επιδεικνύονται στον υπεύθυνο της καλλιέργειας στο τερματικό του με στόχο να έχει πλήρη εποπτεία μιας κατά τα άλλα αχανούς έκτασης.</a:t>
            </a:r>
          </a:p>
          <a:p>
            <a:r>
              <a:rPr lang="el-GR" dirty="0"/>
              <a:t>Επιπλέον εκτελούνται χειρισμοί σε αυτόματα συστήματα, όπως ποτίσματος ή σκίασης με βάση τις μετρούμενες τιμές με σκοπό τη λήψη ευνοϊκών για την ανάπτυξη των φυτών αποφάσεων.</a:t>
            </a:r>
          </a:p>
          <a:p>
            <a:endParaRPr lang="el-GR" dirty="0"/>
          </a:p>
        </p:txBody>
      </p:sp>
    </p:spTree>
    <p:extLst>
      <p:ext uri="{BB962C8B-B14F-4D97-AF65-F5344CB8AC3E}">
        <p14:creationId xmlns:p14="http://schemas.microsoft.com/office/powerpoint/2010/main" val="102560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62D09A8-5830-437F-A495-0AD016B9D933}"/>
              </a:ext>
            </a:extLst>
          </p:cNvPr>
          <p:cNvSpPr>
            <a:spLocks noGrp="1"/>
          </p:cNvSpPr>
          <p:nvPr>
            <p:ph type="title"/>
          </p:nvPr>
        </p:nvSpPr>
        <p:spPr/>
        <p:txBody>
          <a:bodyPr/>
          <a:lstStyle/>
          <a:p>
            <a:r>
              <a:rPr lang="el-GR"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Απαιτήσεις της εφαρμογής:</a:t>
            </a:r>
            <a:endParaRPr lang="el-GR" dirty="0"/>
          </a:p>
        </p:txBody>
      </p:sp>
      <p:sp>
        <p:nvSpPr>
          <p:cNvPr id="3" name="Θέση περιεχομένου 2">
            <a:extLst>
              <a:ext uri="{FF2B5EF4-FFF2-40B4-BE49-F238E27FC236}">
                <a16:creationId xmlns:a16="http://schemas.microsoft.com/office/drawing/2014/main" id="{89E89AFA-F59A-4FBA-9629-E21C9035E25A}"/>
              </a:ext>
            </a:extLst>
          </p:cNvPr>
          <p:cNvSpPr>
            <a:spLocks noGrp="1"/>
          </p:cNvSpPr>
          <p:nvPr>
            <p:ph idx="1"/>
          </p:nvPr>
        </p:nvSpPr>
        <p:spPr>
          <a:xfrm>
            <a:off x="838200" y="2483351"/>
            <a:ext cx="10515600" cy="2441575"/>
          </a:xfrm>
          <a:solidFill>
            <a:schemeClr val="accent2"/>
          </a:solidFill>
        </p:spPr>
        <p:txBody>
          <a:bodyPr/>
          <a:lstStyle/>
          <a:p>
            <a:r>
              <a:rPr lang="el-GR" dirty="0">
                <a:solidFill>
                  <a:schemeClr val="bg1"/>
                </a:solidFill>
              </a:rPr>
              <a:t>Καθολική εποπτεία της έκτασης και παροχή χρήσιμων πληροφοριών</a:t>
            </a:r>
          </a:p>
          <a:p>
            <a:r>
              <a:rPr lang="el-GR" dirty="0">
                <a:solidFill>
                  <a:schemeClr val="bg1"/>
                </a:solidFill>
              </a:rPr>
              <a:t>Χαμηλή κατανάλωση ισχύος στους κόμβους οι οποίοι θα είναι τοποθετημένοι μακριά από πηγές παροχής ρεύματος και θα πρέπει να στηρίζονται στην ηλιακή ενέργεια</a:t>
            </a:r>
          </a:p>
          <a:p>
            <a:r>
              <a:rPr lang="el-GR" dirty="0">
                <a:solidFill>
                  <a:schemeClr val="bg1"/>
                </a:solidFill>
              </a:rPr>
              <a:t>Επεκτασιμότητα και κλιμάκωση της εφαρμογής.</a:t>
            </a:r>
          </a:p>
        </p:txBody>
      </p:sp>
      <p:sp>
        <p:nvSpPr>
          <p:cNvPr id="4" name="TextBox 3">
            <a:extLst>
              <a:ext uri="{FF2B5EF4-FFF2-40B4-BE49-F238E27FC236}">
                <a16:creationId xmlns:a16="http://schemas.microsoft.com/office/drawing/2014/main" id="{A6385361-11EF-4A7A-AB8D-9917964FAE42}"/>
              </a:ext>
            </a:extLst>
          </p:cNvPr>
          <p:cNvSpPr txBox="1"/>
          <p:nvPr/>
        </p:nvSpPr>
        <p:spPr>
          <a:xfrm>
            <a:off x="838199" y="5532923"/>
            <a:ext cx="10515599" cy="523220"/>
          </a:xfrm>
          <a:prstGeom prst="rect">
            <a:avLst/>
          </a:prstGeom>
          <a:solidFill>
            <a:schemeClr val="accent2"/>
          </a:solidFill>
        </p:spPr>
        <p:txBody>
          <a:bodyPr wrap="square" rtlCol="0">
            <a:spAutoFit/>
          </a:bodyPr>
          <a:lstStyle/>
          <a:p>
            <a:r>
              <a:rPr lang="el-GR" sz="2800" dirty="0">
                <a:solidFill>
                  <a:schemeClr val="bg1"/>
                </a:solidFill>
              </a:rPr>
              <a:t>Στη συνέχεια θα συζητηθεί πως καλύπτονται οι παρακάτω απαιτήσεις</a:t>
            </a:r>
          </a:p>
        </p:txBody>
      </p:sp>
    </p:spTree>
    <p:extLst>
      <p:ext uri="{BB962C8B-B14F-4D97-AF65-F5344CB8AC3E}">
        <p14:creationId xmlns:p14="http://schemas.microsoft.com/office/powerpoint/2010/main" val="155928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6C4CCE1-4CC5-47A3-A561-66235A1DAC0D}"/>
              </a:ext>
            </a:extLst>
          </p:cNvPr>
          <p:cNvSpPr>
            <a:spLocks noGrp="1"/>
          </p:cNvSpPr>
          <p:nvPr>
            <p:ph type="title"/>
          </p:nvPr>
        </p:nvSpPr>
        <p:spPr/>
        <p:txBody>
          <a:bodyPr/>
          <a:lstStyle/>
          <a:p>
            <a:r>
              <a:rPr lang="el-GR"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Δομή του δικτύου </a:t>
            </a:r>
            <a:r>
              <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IoT</a:t>
            </a:r>
            <a:endParaRPr lang="el-GR"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Θέση περιεχομένου 2">
            <a:extLst>
              <a:ext uri="{FF2B5EF4-FFF2-40B4-BE49-F238E27FC236}">
                <a16:creationId xmlns:a16="http://schemas.microsoft.com/office/drawing/2014/main" id="{6932AE44-53EC-4268-AE92-55978E27C2C1}"/>
              </a:ext>
            </a:extLst>
          </p:cNvPr>
          <p:cNvSpPr>
            <a:spLocks noGrp="1"/>
          </p:cNvSpPr>
          <p:nvPr>
            <p:ph idx="1"/>
          </p:nvPr>
        </p:nvSpPr>
        <p:spPr>
          <a:xfrm>
            <a:off x="838200" y="1825625"/>
            <a:ext cx="10515600" cy="4667250"/>
          </a:xfrm>
          <a:solidFill>
            <a:schemeClr val="accent2"/>
          </a:solidFill>
        </p:spPr>
        <p:txBody>
          <a:bodyPr>
            <a:normAutofit fontScale="92500" lnSpcReduction="10000"/>
          </a:bodyPr>
          <a:lstStyle/>
          <a:p>
            <a:r>
              <a:rPr lang="el-GR" dirty="0">
                <a:solidFill>
                  <a:schemeClr val="bg1"/>
                </a:solidFill>
              </a:rPr>
              <a:t>Το δίκτυο των μικροελεγκτών θα έχει δενδρική δομή, με τους κόμβους-αισθητήρες οι οποίοι θα εκτελούν τις μετρήσεις να βρίσκονται στη βάση του δέντρου, στο δεύτερο επίπεδο θα υπάρχουν οι υπεύθυνοι κόμβοι για το κάθε τμήμα ενώ στην κορυφή θα βρίσκεται ο κεντρικός κόμβος που αποτελεί και τη διεπαφή του υπευθύνου της καλλιέργειας με το σύστημα.</a:t>
            </a:r>
          </a:p>
          <a:p>
            <a:r>
              <a:rPr lang="el-GR" dirty="0">
                <a:solidFill>
                  <a:schemeClr val="bg1"/>
                </a:solidFill>
              </a:rPr>
              <a:t>Τα σημεία τοποθέτησης των κόμβων αισθητήρων θα επιλέγονται με κριτήριο τόσο την μεταξύ τους απόσταση (ώστε να υπάρχει μία καθολική εικόνα για του χωραφιού που καλλιεργείται) όσο και την ποικιλομορφία της καλλιέργειας (πχ για δύο διαφορετικά είδη φυτών που καλλιεργούνται σε κοντινή απόσταση μεταξύ τους κρίνεται σκόπιμο να υπάρχουν δύο ξεχωριστοί κόμβοι καθώς είναι διαφορετικοί οι παράγοντες που επηρεάζουν την ανάπτυξή τους και συνεπώς διαφορετικές οι μετρήσεις ενδιαφέροντος και οι επιτρεπτές τιμές.</a:t>
            </a:r>
          </a:p>
        </p:txBody>
      </p:sp>
    </p:spTree>
    <p:extLst>
      <p:ext uri="{BB962C8B-B14F-4D97-AF65-F5344CB8AC3E}">
        <p14:creationId xmlns:p14="http://schemas.microsoft.com/office/powerpoint/2010/main" val="3308487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circle(in)">
                                      <p:cBhvr>
                                        <p:cTn id="7" dur="20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F47D70B-4ADD-4991-ADB1-6D5C4987B576}"/>
              </a:ext>
            </a:extLst>
          </p:cNvPr>
          <p:cNvSpPr>
            <a:spLocks noGrp="1"/>
          </p:cNvSpPr>
          <p:nvPr>
            <p:ph type="title"/>
          </p:nvPr>
        </p:nvSpPr>
        <p:spPr/>
        <p:txBody>
          <a:bodyPr/>
          <a:lstStyle/>
          <a:p>
            <a:r>
              <a:rPr lang="el-GR"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Υλικό της εφαρμογής</a:t>
            </a:r>
          </a:p>
        </p:txBody>
      </p:sp>
      <p:pic>
        <p:nvPicPr>
          <p:cNvPr id="5" name="Εικόνα 4">
            <a:extLst>
              <a:ext uri="{FF2B5EF4-FFF2-40B4-BE49-F238E27FC236}">
                <a16:creationId xmlns:a16="http://schemas.microsoft.com/office/drawing/2014/main" id="{2C676E31-3568-427F-9884-173A9F706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0524" y="5167312"/>
            <a:ext cx="2921476" cy="1820779"/>
          </a:xfrm>
          <a:prstGeom prst="rect">
            <a:avLst/>
          </a:prstGeom>
        </p:spPr>
      </p:pic>
      <p:sp>
        <p:nvSpPr>
          <p:cNvPr id="3" name="Θέση περιεχομένου 2">
            <a:extLst>
              <a:ext uri="{FF2B5EF4-FFF2-40B4-BE49-F238E27FC236}">
                <a16:creationId xmlns:a16="http://schemas.microsoft.com/office/drawing/2014/main" id="{9FEB2D0A-7024-44E1-96CE-B7D05F40C08F}"/>
              </a:ext>
            </a:extLst>
          </p:cNvPr>
          <p:cNvSpPr>
            <a:spLocks noGrp="1"/>
          </p:cNvSpPr>
          <p:nvPr>
            <p:ph idx="1"/>
          </p:nvPr>
        </p:nvSpPr>
        <p:spPr>
          <a:xfrm>
            <a:off x="228600" y="1690688"/>
            <a:ext cx="9332495" cy="3795712"/>
          </a:xfrm>
          <a:solidFill>
            <a:schemeClr val="accent2"/>
          </a:solidFill>
        </p:spPr>
        <p:txBody>
          <a:bodyPr>
            <a:normAutofit fontScale="92500"/>
          </a:bodyPr>
          <a:lstStyle/>
          <a:p>
            <a:r>
              <a:rPr lang="el-GR" sz="2800" b="0" i="0" u="sng" dirty="0" err="1">
                <a:solidFill>
                  <a:srgbClr val="000000"/>
                </a:solidFill>
                <a:effectLst/>
                <a:latin typeface="Arial" panose="020B0604020202020204" pitchFamily="34" charset="0"/>
              </a:rPr>
              <a:t>Μικροελεγκτής</a:t>
            </a:r>
            <a:r>
              <a:rPr lang="el-GR" sz="2800" b="0" i="0" u="sng" dirty="0">
                <a:solidFill>
                  <a:srgbClr val="000000"/>
                </a:solidFill>
                <a:effectLst/>
                <a:latin typeface="Arial" panose="020B0604020202020204" pitchFamily="34" charset="0"/>
              </a:rPr>
              <a:t> στα </a:t>
            </a:r>
            <a:r>
              <a:rPr lang="el-GR" sz="2800" b="0" i="0" u="sng" dirty="0" err="1">
                <a:solidFill>
                  <a:srgbClr val="000000"/>
                </a:solidFill>
                <a:effectLst/>
                <a:latin typeface="Arial" panose="020B0604020202020204" pitchFamily="34" charset="0"/>
              </a:rPr>
              <a:t>nodes</a:t>
            </a:r>
            <a:r>
              <a:rPr lang="el-GR" sz="2800" b="0" i="0" u="none" strike="noStrike" dirty="0">
                <a:solidFill>
                  <a:srgbClr val="000000"/>
                </a:solidFill>
                <a:effectLst/>
                <a:latin typeface="Arial" panose="020B0604020202020204" pitchFamily="34" charset="0"/>
              </a:rPr>
              <a:t>: </a:t>
            </a:r>
            <a:r>
              <a:rPr lang="el-GR" sz="2800" b="1" i="0" u="none" strike="noStrike" dirty="0">
                <a:solidFill>
                  <a:srgbClr val="000000"/>
                </a:solidFill>
                <a:effectLst/>
                <a:latin typeface="Arial" panose="020B0604020202020204" pitchFamily="34" charset="0"/>
              </a:rPr>
              <a:t>ATmega16</a:t>
            </a:r>
            <a:r>
              <a:rPr lang="el-GR" sz="2800" b="0" i="0" u="none" strike="noStrike" dirty="0">
                <a:solidFill>
                  <a:srgbClr val="000000"/>
                </a:solidFill>
                <a:effectLst/>
                <a:latin typeface="Arial" panose="020B0604020202020204" pitchFamily="34" charset="0"/>
              </a:rPr>
              <a:t>: Για το συγκεκριμένο </a:t>
            </a:r>
            <a:r>
              <a:rPr lang="el-GR" sz="2800" b="0" i="0" u="none" strike="noStrike" dirty="0" err="1">
                <a:solidFill>
                  <a:srgbClr val="000000"/>
                </a:solidFill>
                <a:effectLst/>
                <a:latin typeface="Arial" panose="020B0604020202020204" pitchFamily="34" charset="0"/>
              </a:rPr>
              <a:t>project</a:t>
            </a:r>
            <a:r>
              <a:rPr lang="el-GR" sz="2800" b="0" i="0" u="none" strike="noStrike" dirty="0">
                <a:solidFill>
                  <a:srgbClr val="000000"/>
                </a:solidFill>
                <a:effectLst/>
                <a:latin typeface="Arial" panose="020B0604020202020204" pitchFamily="34" charset="0"/>
              </a:rPr>
              <a:t> χρειαζόμαστε κυρίως μετρήσεις αναλογικών σημάτων από τους αισθητήρες, κατάλληλη επεξεργασία τους και προώθηση προς τον κεντρικό κόμβο από τα ακριανά </a:t>
            </a:r>
            <a:r>
              <a:rPr lang="el-GR" sz="2800" b="0" i="0" u="none" strike="noStrike" dirty="0" err="1">
                <a:solidFill>
                  <a:srgbClr val="000000"/>
                </a:solidFill>
                <a:effectLst/>
                <a:latin typeface="Arial" panose="020B0604020202020204" pitchFamily="34" charset="0"/>
              </a:rPr>
              <a:t>nodes</a:t>
            </a:r>
            <a:r>
              <a:rPr lang="el-GR" sz="2800" b="0" i="0" u="none" strike="noStrike" dirty="0">
                <a:solidFill>
                  <a:srgbClr val="000000"/>
                </a:solidFill>
                <a:effectLst/>
                <a:latin typeface="Arial" panose="020B0604020202020204" pitchFamily="34" charset="0"/>
              </a:rPr>
              <a:t>. Ο κεντρικός κόμβος χρειάζεται να επεξεργαστεί τα δεδομένα που λαμβάνει να πάρει τις κατάλληλες αποφάσεις και να ενημερώσει τον </a:t>
            </a:r>
            <a:r>
              <a:rPr lang="el-GR" sz="2800" b="0" i="0" u="none" strike="noStrike" dirty="0" err="1">
                <a:solidFill>
                  <a:srgbClr val="000000"/>
                </a:solidFill>
                <a:effectLst/>
                <a:latin typeface="Arial" panose="020B0604020202020204" pitchFamily="34" charset="0"/>
              </a:rPr>
              <a:t>αγρότη.</a:t>
            </a:r>
            <a:r>
              <a:rPr lang="el-GR" dirty="0" err="1">
                <a:latin typeface="Arial" panose="020B0604020202020204" pitchFamily="34" charset="0"/>
                <a:cs typeface="Arial" panose="020B0604020202020204" pitchFamily="34" charset="0"/>
              </a:rPr>
              <a:t>Ο</a:t>
            </a:r>
            <a:r>
              <a:rPr lang="el-GR" dirty="0">
                <a:latin typeface="Arial" panose="020B0604020202020204" pitchFamily="34" charset="0"/>
                <a:cs typeface="Arial" panose="020B0604020202020204" pitchFamily="34" charset="0"/>
              </a:rPr>
              <a:t> ATmega16 </a:t>
            </a:r>
            <a:r>
              <a:rPr lang="el-GR" dirty="0" err="1">
                <a:latin typeface="Arial" panose="020B0604020202020204" pitchFamily="34" charset="0"/>
                <a:cs typeface="Arial" panose="020B0604020202020204" pitchFamily="34" charset="0"/>
              </a:rPr>
              <a:t>διαθέτ</a:t>
            </a:r>
            <a:r>
              <a:rPr lang="en-US" dirty="0">
                <a:latin typeface="Arial" panose="020B0604020202020204" pitchFamily="34" charset="0"/>
                <a:cs typeface="Arial" panose="020B0604020202020204" pitchFamily="34" charset="0"/>
              </a:rPr>
              <a:t>o</a:t>
            </a:r>
            <a:r>
              <a:rPr lang="el-GR" dirty="0">
                <a:latin typeface="Arial" panose="020B0604020202020204" pitchFamily="34" charset="0"/>
                <a:cs typeface="Arial" panose="020B0604020202020204" pitchFamily="34" charset="0"/>
              </a:rPr>
              <a:t>ντας </a:t>
            </a:r>
            <a:r>
              <a:rPr lang="en-US" dirty="0">
                <a:latin typeface="Arial" panose="020B0604020202020204" pitchFamily="34" charset="0"/>
                <a:cs typeface="Arial" panose="020B0604020202020204" pitchFamily="34" charset="0"/>
              </a:rPr>
              <a:t>Analog to Digital Converter</a:t>
            </a:r>
            <a:r>
              <a:rPr lang="el-GR" dirty="0">
                <a:latin typeface="Arial" panose="020B0604020202020204" pitchFamily="34" charset="0"/>
                <a:cs typeface="Arial" panose="020B0604020202020204" pitchFamily="34" charset="0"/>
              </a:rPr>
              <a:t> και </a:t>
            </a:r>
            <a:r>
              <a:rPr lang="el-GR" dirty="0" err="1">
                <a:latin typeface="Arial" panose="020B0604020202020204" pitchFamily="34" charset="0"/>
                <a:cs typeface="Arial" panose="020B0604020202020204" pitchFamily="34" charset="0"/>
              </a:rPr>
              <a:t>χρόνιστες</a:t>
            </a:r>
            <a:r>
              <a:rPr lang="el-GR" dirty="0">
                <a:latin typeface="Arial" panose="020B0604020202020204" pitchFamily="34" charset="0"/>
                <a:cs typeface="Arial" panose="020B0604020202020204" pitchFamily="34" charset="0"/>
              </a:rPr>
              <a:t> σε συνδυασμό με κατάλληλο </a:t>
            </a:r>
            <a:r>
              <a:rPr lang="el-GR" dirty="0" err="1">
                <a:latin typeface="Arial" panose="020B0604020202020204" pitchFamily="34" charset="0"/>
                <a:cs typeface="Arial" panose="020B0604020202020204" pitchFamily="34" charset="0"/>
              </a:rPr>
              <a:t>WiFi</a:t>
            </a:r>
            <a:r>
              <a:rPr lang="el-GR" dirty="0">
                <a:latin typeface="Arial" panose="020B0604020202020204" pitchFamily="34" charset="0"/>
                <a:cs typeface="Arial" panose="020B0604020202020204" pitchFamily="34" charset="0"/>
              </a:rPr>
              <a:t> </a:t>
            </a:r>
            <a:r>
              <a:rPr lang="el-GR" dirty="0" err="1">
                <a:latin typeface="Arial" panose="020B0604020202020204" pitchFamily="34" charset="0"/>
                <a:cs typeface="Arial" panose="020B0604020202020204" pitchFamily="34" charset="0"/>
              </a:rPr>
              <a:t>Module</a:t>
            </a:r>
            <a:r>
              <a:rPr lang="el-GR" dirty="0">
                <a:latin typeface="Arial" panose="020B0604020202020204" pitchFamily="34" charset="0"/>
                <a:cs typeface="Arial" panose="020B0604020202020204" pitchFamily="34" charset="0"/>
              </a:rPr>
              <a:t> για την προώθηση των δεδομένων καλύπτει πλήρως τις παραπάνω απαιτήσεις.</a:t>
            </a:r>
          </a:p>
        </p:txBody>
      </p:sp>
    </p:spTree>
    <p:extLst>
      <p:ext uri="{BB962C8B-B14F-4D97-AF65-F5344CB8AC3E}">
        <p14:creationId xmlns:p14="http://schemas.microsoft.com/office/powerpoint/2010/main" val="152283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p:cTn id="7" dur="1000" fill="hold"/>
                                        <p:tgtEl>
                                          <p:spTgt spid="3">
                                            <p:bg/>
                                          </p:spTgt>
                                        </p:tgtEl>
                                        <p:attrNameLst>
                                          <p:attrName>ppt_w</p:attrName>
                                        </p:attrNameLst>
                                      </p:cBhvr>
                                      <p:tavLst>
                                        <p:tav tm="0">
                                          <p:val>
                                            <p:fltVal val="0"/>
                                          </p:val>
                                        </p:tav>
                                        <p:tav tm="100000">
                                          <p:val>
                                            <p:strVal val="#ppt_w"/>
                                          </p:val>
                                        </p:tav>
                                      </p:tavLst>
                                    </p:anim>
                                    <p:anim calcmode="lin" valueType="num">
                                      <p:cBhvr>
                                        <p:cTn id="8" dur="1000" fill="hold"/>
                                        <p:tgtEl>
                                          <p:spTgt spid="3">
                                            <p:bg/>
                                          </p:spTgt>
                                        </p:tgtEl>
                                        <p:attrNameLst>
                                          <p:attrName>ppt_h</p:attrName>
                                        </p:attrNameLst>
                                      </p:cBhvr>
                                      <p:tavLst>
                                        <p:tav tm="0">
                                          <p:val>
                                            <p:fltVal val="0"/>
                                          </p:val>
                                        </p:tav>
                                        <p:tav tm="100000">
                                          <p:val>
                                            <p:strVal val="#ppt_h"/>
                                          </p:val>
                                        </p:tav>
                                      </p:tavLst>
                                    </p:anim>
                                    <p:anim calcmode="lin" valueType="num">
                                      <p:cBhvr>
                                        <p:cTn id="9" dur="1000" fill="hold"/>
                                        <p:tgtEl>
                                          <p:spTgt spid="3">
                                            <p:bg/>
                                          </p:spTgt>
                                        </p:tgtEl>
                                        <p:attrNameLst>
                                          <p:attrName>style.rotation</p:attrName>
                                        </p:attrNameLst>
                                      </p:cBhvr>
                                      <p:tavLst>
                                        <p:tav tm="0">
                                          <p:val>
                                            <p:fltVal val="90"/>
                                          </p:val>
                                        </p:tav>
                                        <p:tav tm="100000">
                                          <p:val>
                                            <p:fltVal val="0"/>
                                          </p:val>
                                        </p:tav>
                                      </p:tavLst>
                                    </p:anim>
                                    <p:animEffect transition="in" filter="fade">
                                      <p:cBhvr>
                                        <p:cTn id="10" dur="1000"/>
                                        <p:tgtEl>
                                          <p:spTgt spid="3">
                                            <p:bg/>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F47D70B-4ADD-4991-ADB1-6D5C4987B576}"/>
              </a:ext>
            </a:extLst>
          </p:cNvPr>
          <p:cNvSpPr>
            <a:spLocks noGrp="1"/>
          </p:cNvSpPr>
          <p:nvPr>
            <p:ph type="title"/>
          </p:nvPr>
        </p:nvSpPr>
        <p:spPr/>
        <p:txBody>
          <a:bodyPr/>
          <a:lstStyle/>
          <a:p>
            <a:r>
              <a:rPr lang="el-GR"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Υλικό της εφαρμογής</a:t>
            </a:r>
          </a:p>
        </p:txBody>
      </p:sp>
      <p:sp>
        <p:nvSpPr>
          <p:cNvPr id="3" name="Θέση περιεχομένου 2">
            <a:extLst>
              <a:ext uri="{FF2B5EF4-FFF2-40B4-BE49-F238E27FC236}">
                <a16:creationId xmlns:a16="http://schemas.microsoft.com/office/drawing/2014/main" id="{9FEB2D0A-7024-44E1-96CE-B7D05F40C08F}"/>
              </a:ext>
            </a:extLst>
          </p:cNvPr>
          <p:cNvSpPr>
            <a:spLocks noGrp="1"/>
          </p:cNvSpPr>
          <p:nvPr>
            <p:ph idx="1"/>
          </p:nvPr>
        </p:nvSpPr>
        <p:spPr>
          <a:xfrm>
            <a:off x="0" y="1616744"/>
            <a:ext cx="9063789" cy="3853614"/>
          </a:xfrm>
          <a:solidFill>
            <a:schemeClr val="accent2"/>
          </a:solidFill>
        </p:spPr>
        <p:txBody>
          <a:bodyPr>
            <a:normAutofit lnSpcReduction="10000"/>
          </a:bodyPr>
          <a:lstStyle/>
          <a:p>
            <a:r>
              <a:rPr lang="el-GR" sz="2800" b="0" i="0" u="sng" dirty="0" err="1">
                <a:solidFill>
                  <a:srgbClr val="000000"/>
                </a:solidFill>
                <a:effectLst/>
                <a:latin typeface="Arial" panose="020B0604020202020204" pitchFamily="34" charset="0"/>
              </a:rPr>
              <a:t>WiFi</a:t>
            </a:r>
            <a:r>
              <a:rPr lang="el-GR" sz="2800" b="0" i="0" u="sng" dirty="0">
                <a:solidFill>
                  <a:srgbClr val="000000"/>
                </a:solidFill>
                <a:effectLst/>
                <a:latin typeface="Arial" panose="020B0604020202020204" pitchFamily="34" charset="0"/>
              </a:rPr>
              <a:t> </a:t>
            </a:r>
            <a:r>
              <a:rPr lang="el-GR" sz="2800" b="0" i="0" u="sng" dirty="0" err="1">
                <a:solidFill>
                  <a:srgbClr val="000000"/>
                </a:solidFill>
                <a:effectLst/>
                <a:latin typeface="Arial" panose="020B0604020202020204" pitchFamily="34" charset="0"/>
              </a:rPr>
              <a:t>Module</a:t>
            </a:r>
            <a:r>
              <a:rPr lang="el-GR" sz="2800" b="0" i="0" u="none" strike="noStrike" dirty="0">
                <a:solidFill>
                  <a:srgbClr val="000000"/>
                </a:solidFill>
                <a:effectLst/>
                <a:latin typeface="Arial" panose="020B0604020202020204" pitchFamily="34" charset="0"/>
              </a:rPr>
              <a:t>: </a:t>
            </a:r>
            <a:r>
              <a:rPr lang="el-GR" sz="2800" b="1" i="0" u="none" strike="noStrike" dirty="0">
                <a:solidFill>
                  <a:srgbClr val="000000"/>
                </a:solidFill>
                <a:effectLst/>
                <a:latin typeface="Arial" panose="020B0604020202020204" pitchFamily="34" charset="0"/>
              </a:rPr>
              <a:t>ESP8266</a:t>
            </a:r>
            <a:r>
              <a:rPr lang="el-GR" sz="2800" b="0" i="0" u="none" strike="noStrike" dirty="0">
                <a:solidFill>
                  <a:srgbClr val="000000"/>
                </a:solidFill>
                <a:effectLst/>
                <a:latin typeface="Arial" panose="020B0604020202020204" pitchFamily="34" charset="0"/>
              </a:rPr>
              <a:t>: Το χαμηλού κόστους </a:t>
            </a:r>
            <a:r>
              <a:rPr lang="el-GR" sz="2800" b="0" i="0" u="none" strike="noStrike" dirty="0" err="1">
                <a:solidFill>
                  <a:srgbClr val="000000"/>
                </a:solidFill>
                <a:effectLst/>
                <a:latin typeface="Arial" panose="020B0604020202020204" pitchFamily="34" charset="0"/>
              </a:rPr>
              <a:t>wifi</a:t>
            </a:r>
            <a:r>
              <a:rPr lang="el-GR" sz="2800" b="0" i="0" u="none" strike="noStrike" dirty="0">
                <a:solidFill>
                  <a:srgbClr val="000000"/>
                </a:solidFill>
                <a:effectLst/>
                <a:latin typeface="Arial" panose="020B0604020202020204" pitchFamily="34" charset="0"/>
              </a:rPr>
              <a:t> </a:t>
            </a:r>
            <a:r>
              <a:rPr lang="el-GR" sz="2800" b="0" i="0" u="none" strike="noStrike" dirty="0" err="1">
                <a:solidFill>
                  <a:srgbClr val="000000"/>
                </a:solidFill>
                <a:effectLst/>
                <a:latin typeface="Arial" panose="020B0604020202020204" pitchFamily="34" charset="0"/>
              </a:rPr>
              <a:t>module</a:t>
            </a:r>
            <a:r>
              <a:rPr lang="el-GR" sz="2800" b="0" i="0" u="none" strike="noStrike" dirty="0">
                <a:solidFill>
                  <a:srgbClr val="000000"/>
                </a:solidFill>
                <a:effectLst/>
                <a:latin typeface="Arial" panose="020B0604020202020204" pitchFamily="34" charset="0"/>
              </a:rPr>
              <a:t> </a:t>
            </a:r>
            <a:r>
              <a:rPr lang="en-US" sz="2800" b="0" i="0" u="none" strike="noStrike" dirty="0">
                <a:solidFill>
                  <a:srgbClr val="000000"/>
                </a:solidFill>
                <a:effectLst/>
                <a:latin typeface="Arial" panose="020B0604020202020204" pitchFamily="34" charset="0"/>
              </a:rPr>
              <a:t>ESP8266 </a:t>
            </a:r>
            <a:r>
              <a:rPr lang="el-GR" sz="2800" b="0" i="0" u="none" strike="noStrike" dirty="0">
                <a:solidFill>
                  <a:srgbClr val="000000"/>
                </a:solidFill>
                <a:effectLst/>
                <a:latin typeface="Arial" panose="020B0604020202020204" pitchFamily="34" charset="0"/>
              </a:rPr>
              <a:t>μας προσφέρει τη δυνατότητα επικοινωνίας μεταξύ των κόμβων του συστήματος μας και προώθησης της πληροφορίας προς τον κεντρικό κόμβο συνδεόμενο εύκολα με τον μικροεπεξεργαστή αξιοποιώντας τις δυνατότητες σειριακής επικοινωνίας του τελευταίου. </a:t>
            </a:r>
            <a:r>
              <a:rPr lang="el-GR" sz="2800" b="0" i="0" u="none" strike="noStrike" dirty="0" err="1">
                <a:solidFill>
                  <a:srgbClr val="000000"/>
                </a:solidFill>
                <a:effectLst/>
                <a:latin typeface="Arial" panose="020B0604020202020204" pitchFamily="34" charset="0"/>
              </a:rPr>
              <a:t>To</a:t>
            </a:r>
            <a:r>
              <a:rPr lang="el-GR" sz="2800" b="0" i="0" u="none" strike="noStrike" dirty="0">
                <a:solidFill>
                  <a:srgbClr val="000000"/>
                </a:solidFill>
                <a:effectLst/>
                <a:latin typeface="Arial" panose="020B0604020202020204" pitchFamily="34" charset="0"/>
              </a:rPr>
              <a:t> ESP8266 έχει την δυνατότητα να λειτουργεί και ως Access </a:t>
            </a:r>
            <a:r>
              <a:rPr lang="el-GR" sz="2800" b="0" i="0" u="none" strike="noStrike" dirty="0" err="1">
                <a:solidFill>
                  <a:srgbClr val="000000"/>
                </a:solidFill>
                <a:effectLst/>
                <a:latin typeface="Arial" panose="020B0604020202020204" pitchFamily="34" charset="0"/>
              </a:rPr>
              <a:t>Point</a:t>
            </a:r>
            <a:r>
              <a:rPr lang="el-GR" sz="2800" b="0" i="0" u="none" strike="noStrike" dirty="0">
                <a:solidFill>
                  <a:srgbClr val="000000"/>
                </a:solidFill>
                <a:effectLst/>
                <a:latin typeface="Arial" panose="020B0604020202020204" pitchFamily="34" charset="0"/>
              </a:rPr>
              <a:t> και ως </a:t>
            </a:r>
            <a:r>
              <a:rPr lang="el-GR" sz="2800" b="0" i="0" u="none" strike="noStrike" dirty="0" err="1">
                <a:solidFill>
                  <a:srgbClr val="000000"/>
                </a:solidFill>
                <a:effectLst/>
                <a:latin typeface="Arial" panose="020B0604020202020204" pitchFamily="34" charset="0"/>
              </a:rPr>
              <a:t>Client</a:t>
            </a:r>
            <a:r>
              <a:rPr lang="el-GR" sz="2800" b="0" i="0" u="none" strike="noStrike" dirty="0">
                <a:solidFill>
                  <a:srgbClr val="000000"/>
                </a:solidFill>
                <a:effectLst/>
                <a:latin typeface="Arial" panose="020B0604020202020204" pitchFamily="34" charset="0"/>
              </a:rPr>
              <a:t>. Κάθε Access </a:t>
            </a:r>
            <a:r>
              <a:rPr lang="el-GR" sz="2800" b="0" i="0" u="none" strike="noStrike" dirty="0" err="1">
                <a:solidFill>
                  <a:srgbClr val="000000"/>
                </a:solidFill>
                <a:effectLst/>
                <a:latin typeface="Arial" panose="020B0604020202020204" pitchFamily="34" charset="0"/>
              </a:rPr>
              <a:t>Point</a:t>
            </a:r>
            <a:r>
              <a:rPr lang="el-GR" sz="2800" b="0" i="0" u="none" strike="noStrike" dirty="0">
                <a:solidFill>
                  <a:srgbClr val="000000"/>
                </a:solidFill>
                <a:effectLst/>
                <a:latin typeface="Arial" panose="020B0604020202020204" pitchFamily="34" charset="0"/>
              </a:rPr>
              <a:t> δημιουργεί ένα δίκτυο </a:t>
            </a:r>
            <a:r>
              <a:rPr lang="el-GR" sz="2800" b="0" i="0" u="none" strike="noStrike" dirty="0" err="1">
                <a:solidFill>
                  <a:srgbClr val="000000"/>
                </a:solidFill>
                <a:effectLst/>
                <a:latin typeface="Arial" panose="020B0604020202020204" pitchFamily="34" charset="0"/>
              </a:rPr>
              <a:t>WiFi</a:t>
            </a:r>
            <a:r>
              <a:rPr lang="el-GR" sz="2800" b="0" i="0" u="none" strike="noStrike" dirty="0">
                <a:solidFill>
                  <a:srgbClr val="000000"/>
                </a:solidFill>
                <a:effectLst/>
                <a:latin typeface="Arial" panose="020B0604020202020204" pitchFamily="34" charset="0"/>
              </a:rPr>
              <a:t>, στο οποίο μπορούν να συνδέονται οι </a:t>
            </a:r>
            <a:r>
              <a:rPr lang="el-GR" sz="2800" b="0" i="0" u="none" strike="noStrike" dirty="0" err="1">
                <a:solidFill>
                  <a:srgbClr val="000000"/>
                </a:solidFill>
                <a:effectLst/>
                <a:latin typeface="Arial" panose="020B0604020202020204" pitchFamily="34" charset="0"/>
              </a:rPr>
              <a:t>Client</a:t>
            </a:r>
            <a:r>
              <a:rPr lang="el-GR" sz="2800" b="0" i="0" u="none" strike="noStrike" dirty="0">
                <a:solidFill>
                  <a:srgbClr val="000000"/>
                </a:solidFill>
                <a:effectLst/>
                <a:latin typeface="Arial" panose="020B0604020202020204" pitchFamily="34" charset="0"/>
              </a:rPr>
              <a:t> και να λαμβάνουν</a:t>
            </a:r>
            <a:r>
              <a:rPr lang="en-US" sz="2800" b="0" i="0" u="none" strike="noStrike" dirty="0">
                <a:solidFill>
                  <a:srgbClr val="000000"/>
                </a:solidFill>
                <a:effectLst/>
                <a:latin typeface="Arial" panose="020B0604020202020204" pitchFamily="34" charset="0"/>
              </a:rPr>
              <a:t> </a:t>
            </a:r>
            <a:r>
              <a:rPr lang="el-GR" sz="2800" b="0" i="0" u="none" strike="noStrike" dirty="0">
                <a:solidFill>
                  <a:srgbClr val="000000"/>
                </a:solidFill>
                <a:effectLst/>
                <a:latin typeface="Arial" panose="020B0604020202020204" pitchFamily="34" charset="0"/>
              </a:rPr>
              <a:t>και να αποστέλλουν πληροφορίες.</a:t>
            </a:r>
            <a:endParaRPr lang="el-GR" dirty="0"/>
          </a:p>
        </p:txBody>
      </p:sp>
      <p:pic>
        <p:nvPicPr>
          <p:cNvPr id="5" name="Εικόνα 4">
            <a:extLst>
              <a:ext uri="{FF2B5EF4-FFF2-40B4-BE49-F238E27FC236}">
                <a16:creationId xmlns:a16="http://schemas.microsoft.com/office/drawing/2014/main" id="{91E2D292-50C4-4EDB-8C33-AFF2C7E4C7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3352" y="1924676"/>
            <a:ext cx="3008648" cy="3008648"/>
          </a:xfrm>
          <a:prstGeom prst="rect">
            <a:avLst/>
          </a:prstGeom>
        </p:spPr>
      </p:pic>
    </p:spTree>
    <p:extLst>
      <p:ext uri="{BB962C8B-B14F-4D97-AF65-F5344CB8AC3E}">
        <p14:creationId xmlns:p14="http://schemas.microsoft.com/office/powerpoint/2010/main" val="252038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arn(inVertical)">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F47D70B-4ADD-4991-ADB1-6D5C4987B576}"/>
              </a:ext>
            </a:extLst>
          </p:cNvPr>
          <p:cNvSpPr>
            <a:spLocks noGrp="1"/>
          </p:cNvSpPr>
          <p:nvPr>
            <p:ph type="title"/>
          </p:nvPr>
        </p:nvSpPr>
        <p:spPr/>
        <p:txBody>
          <a:bodyPr/>
          <a:lstStyle/>
          <a:p>
            <a:r>
              <a:rPr lang="el-GR"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Υλικό της εφαρμογής</a:t>
            </a:r>
          </a:p>
        </p:txBody>
      </p:sp>
      <p:sp>
        <p:nvSpPr>
          <p:cNvPr id="3" name="Θέση περιεχομένου 2">
            <a:extLst>
              <a:ext uri="{FF2B5EF4-FFF2-40B4-BE49-F238E27FC236}">
                <a16:creationId xmlns:a16="http://schemas.microsoft.com/office/drawing/2014/main" id="{9FEB2D0A-7024-44E1-96CE-B7D05F40C08F}"/>
              </a:ext>
            </a:extLst>
          </p:cNvPr>
          <p:cNvSpPr>
            <a:spLocks noGrp="1"/>
          </p:cNvSpPr>
          <p:nvPr>
            <p:ph idx="1"/>
          </p:nvPr>
        </p:nvSpPr>
        <p:spPr>
          <a:xfrm>
            <a:off x="0" y="1444709"/>
            <a:ext cx="8422105" cy="1984291"/>
          </a:xfrm>
          <a:solidFill>
            <a:schemeClr val="accent2"/>
          </a:solidFill>
        </p:spPr>
        <p:txBody>
          <a:bodyPr>
            <a:normAutofit fontScale="77500" lnSpcReduction="20000"/>
          </a:bodyPr>
          <a:lstStyle/>
          <a:p>
            <a:r>
              <a:rPr lang="el-GR" sz="2800" b="0" i="0" u="sng" dirty="0">
                <a:solidFill>
                  <a:srgbClr val="000000"/>
                </a:solidFill>
                <a:effectLst/>
                <a:latin typeface="Arial" panose="020B0604020202020204" pitchFamily="34" charset="0"/>
              </a:rPr>
              <a:t>Αισθητήρας Θερμοκρασίας: </a:t>
            </a:r>
            <a:r>
              <a:rPr lang="el-GR" sz="2800" b="1" i="0" u="none" strike="noStrike" dirty="0">
                <a:solidFill>
                  <a:srgbClr val="000000"/>
                </a:solidFill>
                <a:effectLst/>
                <a:latin typeface="Arial" panose="020B0604020202020204" pitchFamily="34" charset="0"/>
              </a:rPr>
              <a:t>LM35</a:t>
            </a:r>
            <a:r>
              <a:rPr lang="el-GR" sz="2800" b="0" i="0" u="none" strike="noStrike" dirty="0">
                <a:solidFill>
                  <a:srgbClr val="000000"/>
                </a:solidFill>
                <a:effectLst/>
                <a:latin typeface="Arial" panose="020B0604020202020204" pitchFamily="34" charset="0"/>
              </a:rPr>
              <a:t>: Ο αισθητήρας θερμοκρασίας LM35 με εύρος λειτουργίας -55℃-100℃ και ακρίβεια 0.2℃ για θερμοκρασίες κοντά στους 25℃ θα χρησιμοποιηθεί για να ελέγχεται ότι τα φυτά βρίσκονται σε ιδανικές συνθήκες θερμοκρασίας. Με κατανάλωση ρεύματος μόλις 60μΑ καλύπτει τις ανάγκες της εφαρμογής μας. </a:t>
            </a:r>
            <a:r>
              <a:rPr lang="el-GR" b="1" dirty="0">
                <a:solidFill>
                  <a:srgbClr val="000000"/>
                </a:solidFill>
                <a:latin typeface="Arial" panose="020B0604020202020204" pitchFamily="34" charset="0"/>
              </a:rPr>
              <a:t>Ενδέχεται να αλλαχτεί με το ψηφιακό θερμόμετρο </a:t>
            </a:r>
            <a:r>
              <a:rPr lang="en-US" b="1" dirty="0">
                <a:solidFill>
                  <a:srgbClr val="000000"/>
                </a:solidFill>
                <a:latin typeface="Arial" panose="020B0604020202020204" pitchFamily="34" charset="0"/>
              </a:rPr>
              <a:t>DS1820.</a:t>
            </a:r>
            <a:endParaRPr lang="el-GR" dirty="0"/>
          </a:p>
        </p:txBody>
      </p:sp>
      <p:sp>
        <p:nvSpPr>
          <p:cNvPr id="4" name="Θέση περιεχομένου 2">
            <a:extLst>
              <a:ext uri="{FF2B5EF4-FFF2-40B4-BE49-F238E27FC236}">
                <a16:creationId xmlns:a16="http://schemas.microsoft.com/office/drawing/2014/main" id="{FCF663C7-2959-44F9-83F3-04232914E20F}"/>
              </a:ext>
            </a:extLst>
          </p:cNvPr>
          <p:cNvSpPr txBox="1">
            <a:spLocks/>
          </p:cNvSpPr>
          <p:nvPr/>
        </p:nvSpPr>
        <p:spPr>
          <a:xfrm>
            <a:off x="4684294" y="4291932"/>
            <a:ext cx="7507705" cy="2200943"/>
          </a:xfrm>
          <a:prstGeom prst="rect">
            <a:avLst/>
          </a:prstGeom>
          <a:solidFill>
            <a:schemeClr val="accent2"/>
          </a:solidFill>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l-GR" sz="2800" b="0" i="0" u="sng" dirty="0">
                <a:solidFill>
                  <a:srgbClr val="000000"/>
                </a:solidFill>
                <a:effectLst/>
                <a:latin typeface="Arial" panose="020B0604020202020204" pitchFamily="34" charset="0"/>
              </a:rPr>
              <a:t>Αισθητήρας Υγρασίας του εδάφους: </a:t>
            </a:r>
            <a:r>
              <a:rPr lang="el-GR" sz="2800" b="1" i="0" u="none" strike="noStrike" dirty="0">
                <a:solidFill>
                  <a:srgbClr val="000000"/>
                </a:solidFill>
                <a:effectLst/>
                <a:latin typeface="Arial" panose="020B0604020202020204" pitchFamily="34" charset="0"/>
              </a:rPr>
              <a:t>HL-69</a:t>
            </a:r>
            <a:r>
              <a:rPr lang="el-GR" sz="2800" b="0" i="0" u="none" strike="noStrike" dirty="0">
                <a:solidFill>
                  <a:srgbClr val="000000"/>
                </a:solidFill>
                <a:effectLst/>
                <a:latin typeface="Arial" panose="020B0604020202020204" pitchFamily="34" charset="0"/>
              </a:rPr>
              <a:t>: Ο πολύ απλός αυτός αισθητήρας που έχει δύο </a:t>
            </a:r>
            <a:r>
              <a:rPr lang="el-GR" sz="2800" b="0" i="0" u="none" strike="noStrike" dirty="0" err="1">
                <a:solidFill>
                  <a:srgbClr val="000000"/>
                </a:solidFill>
                <a:effectLst/>
                <a:latin typeface="Arial" panose="020B0604020202020204" pitchFamily="34" charset="0"/>
              </a:rPr>
              <a:t>probes</a:t>
            </a:r>
            <a:r>
              <a:rPr lang="el-GR" sz="2800" b="0" i="0" u="none" strike="noStrike" dirty="0">
                <a:solidFill>
                  <a:srgbClr val="000000"/>
                </a:solidFill>
                <a:effectLst/>
                <a:latin typeface="Arial" panose="020B0604020202020204" pitchFamily="34" charset="0"/>
              </a:rPr>
              <a:t> εντός του εδάφους και μετρά τη διαφορά δυναμικού μεταξύ τους για να καθορίσει το επίπεδο της υγρασίας του εδάφους θα μας πληροφορεί για το εάν τα φυτά έχουν διαθέσιμο αρκετό νερό για να καλύψουν τις ανάγκες τους χωρίς παράλληλα να “πνίγονται”.</a:t>
            </a:r>
            <a:endParaRPr lang="el-GR" dirty="0"/>
          </a:p>
        </p:txBody>
      </p:sp>
      <p:pic>
        <p:nvPicPr>
          <p:cNvPr id="6" name="Εικόνα 5">
            <a:extLst>
              <a:ext uri="{FF2B5EF4-FFF2-40B4-BE49-F238E27FC236}">
                <a16:creationId xmlns:a16="http://schemas.microsoft.com/office/drawing/2014/main" id="{ACE9F65B-0EFC-4C6E-9370-DBB79AB47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853" y="4147134"/>
            <a:ext cx="3320716" cy="2490537"/>
          </a:xfrm>
          <a:prstGeom prst="rect">
            <a:avLst/>
          </a:prstGeom>
        </p:spPr>
      </p:pic>
      <p:pic>
        <p:nvPicPr>
          <p:cNvPr id="8" name="Εικόνα 7">
            <a:extLst>
              <a:ext uri="{FF2B5EF4-FFF2-40B4-BE49-F238E27FC236}">
                <a16:creationId xmlns:a16="http://schemas.microsoft.com/office/drawing/2014/main" id="{626921FE-9271-45E7-9222-2EDB9EDB75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0305" y="1365291"/>
            <a:ext cx="2143125" cy="2143125"/>
          </a:xfrm>
          <a:prstGeom prst="rect">
            <a:avLst/>
          </a:prstGeom>
        </p:spPr>
      </p:pic>
    </p:spTree>
    <p:extLst>
      <p:ext uri="{BB962C8B-B14F-4D97-AF65-F5344CB8AC3E}">
        <p14:creationId xmlns:p14="http://schemas.microsoft.com/office/powerpoint/2010/main" val="259385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F47D70B-4ADD-4991-ADB1-6D5C4987B576}"/>
              </a:ext>
            </a:extLst>
          </p:cNvPr>
          <p:cNvSpPr>
            <a:spLocks noGrp="1"/>
          </p:cNvSpPr>
          <p:nvPr>
            <p:ph type="title"/>
          </p:nvPr>
        </p:nvSpPr>
        <p:spPr>
          <a:xfrm>
            <a:off x="838200" y="170864"/>
            <a:ext cx="10515600" cy="1325563"/>
          </a:xfrm>
        </p:spPr>
        <p:txBody>
          <a:bodyPr/>
          <a:lstStyle/>
          <a:p>
            <a:r>
              <a:rPr lang="el-GR"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Υλικό της εφαρμογής</a:t>
            </a:r>
          </a:p>
        </p:txBody>
      </p:sp>
      <p:sp>
        <p:nvSpPr>
          <p:cNvPr id="3" name="Θέση περιεχομένου 2">
            <a:extLst>
              <a:ext uri="{FF2B5EF4-FFF2-40B4-BE49-F238E27FC236}">
                <a16:creationId xmlns:a16="http://schemas.microsoft.com/office/drawing/2014/main" id="{9FEB2D0A-7024-44E1-96CE-B7D05F40C08F}"/>
              </a:ext>
            </a:extLst>
          </p:cNvPr>
          <p:cNvSpPr>
            <a:spLocks noGrp="1"/>
          </p:cNvSpPr>
          <p:nvPr>
            <p:ph idx="1"/>
          </p:nvPr>
        </p:nvSpPr>
        <p:spPr>
          <a:xfrm>
            <a:off x="0" y="1690688"/>
            <a:ext cx="9336505" cy="4309059"/>
          </a:xfrm>
          <a:solidFill>
            <a:schemeClr val="accent2"/>
          </a:solidFill>
        </p:spPr>
        <p:txBody>
          <a:bodyPr>
            <a:normAutofit lnSpcReduction="10000"/>
          </a:bodyPr>
          <a:lstStyle/>
          <a:p>
            <a:r>
              <a:rPr lang="el-GR" sz="2800" b="0" i="0" u="none" strike="noStrike" dirty="0">
                <a:solidFill>
                  <a:srgbClr val="000000"/>
                </a:solidFill>
                <a:effectLst/>
                <a:latin typeface="Arial" panose="020B0604020202020204" pitchFamily="34" charset="0"/>
              </a:rPr>
              <a:t>Αισθητήρας φωτός: </a:t>
            </a:r>
            <a:r>
              <a:rPr lang="el-GR" sz="2800" b="1" i="0" u="none" strike="noStrike" dirty="0">
                <a:solidFill>
                  <a:srgbClr val="000000"/>
                </a:solidFill>
                <a:effectLst/>
                <a:latin typeface="Arial" panose="020B0604020202020204" pitchFamily="34" charset="0"/>
              </a:rPr>
              <a:t>GL5516 </a:t>
            </a:r>
            <a:r>
              <a:rPr lang="el-GR" sz="2800" b="1" i="0" u="none" strike="noStrike" dirty="0" err="1">
                <a:solidFill>
                  <a:srgbClr val="000000"/>
                </a:solidFill>
                <a:effectLst/>
                <a:latin typeface="Arial" panose="020B0604020202020204" pitchFamily="34" charset="0"/>
              </a:rPr>
              <a:t>Photoresistor</a:t>
            </a:r>
            <a:r>
              <a:rPr lang="el-GR" sz="2800" b="0" i="0" u="none" strike="noStrike" dirty="0">
                <a:solidFill>
                  <a:srgbClr val="000000"/>
                </a:solidFill>
                <a:effectLst/>
                <a:latin typeface="Arial" panose="020B0604020202020204" pitchFamily="34" charset="0"/>
              </a:rPr>
              <a:t>: Πρόκειται για έναν πολύ απλό αισθητήρα με πολύ σημαντική λειτουργία. Είναι πολύ σημαντικό κάθε φυτό να εκτίθεται αρκετά στον ήλιο προκειμένου να μπορεί να </a:t>
            </a:r>
            <a:r>
              <a:rPr lang="el-GR" sz="2800" b="0" i="0" u="none" strike="noStrike" dirty="0" err="1">
                <a:solidFill>
                  <a:srgbClr val="000000"/>
                </a:solidFill>
                <a:effectLst/>
                <a:latin typeface="Arial" panose="020B0604020202020204" pitchFamily="34" charset="0"/>
              </a:rPr>
              <a:t>φωτοσυνθέτει</a:t>
            </a:r>
            <a:r>
              <a:rPr lang="el-GR" sz="2800" b="0" i="0" u="none" strike="noStrike" dirty="0">
                <a:solidFill>
                  <a:srgbClr val="000000"/>
                </a:solidFill>
                <a:effectLst/>
                <a:latin typeface="Arial" panose="020B0604020202020204" pitchFamily="34" charset="0"/>
              </a:rPr>
              <a:t> και να αναπτυχθεί. Όμως μπορεί λόγω της ανάπτυξης άλλων γειτονικών φυτών η αλλαγών του καιρού να μη φτάνει αρκετό φως στα φύλλα κάποιων φυτών. Ένας αισθητήρας φωτός τοποθετημένο στο ύψος που αναμένεται να έχει το καλλιεργημένο φυτό θα μας δώσει τη δυνατότητα να ενημερώνουμε τον αγρότη ώστε να λαμβάνει εγκαίρως κατάλληλες αποφάσεις.</a:t>
            </a:r>
            <a:endParaRPr lang="el-GR" dirty="0"/>
          </a:p>
        </p:txBody>
      </p:sp>
      <p:pic>
        <p:nvPicPr>
          <p:cNvPr id="8" name="Εικόνα 7">
            <a:extLst>
              <a:ext uri="{FF2B5EF4-FFF2-40B4-BE49-F238E27FC236}">
                <a16:creationId xmlns:a16="http://schemas.microsoft.com/office/drawing/2014/main" id="{FB880FA7-8F41-4E88-B88A-1DBECD25D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6505" y="2328862"/>
            <a:ext cx="2838450" cy="2838450"/>
          </a:xfrm>
          <a:prstGeom prst="rect">
            <a:avLst/>
          </a:prstGeom>
        </p:spPr>
      </p:pic>
    </p:spTree>
    <p:extLst>
      <p:ext uri="{BB962C8B-B14F-4D97-AF65-F5344CB8AC3E}">
        <p14:creationId xmlns:p14="http://schemas.microsoft.com/office/powerpoint/2010/main" val="70811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heel(1)">
                                      <p:cBhvr>
                                        <p:cTn id="7" dur="20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F47D70B-4ADD-4991-ADB1-6D5C4987B576}"/>
              </a:ext>
            </a:extLst>
          </p:cNvPr>
          <p:cNvSpPr>
            <a:spLocks noGrp="1"/>
          </p:cNvSpPr>
          <p:nvPr>
            <p:ph type="title"/>
          </p:nvPr>
        </p:nvSpPr>
        <p:spPr/>
        <p:txBody>
          <a:bodyPr/>
          <a:lstStyle/>
          <a:p>
            <a:r>
              <a:rPr lang="el-GR"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Υλικό της εφαρμογής</a:t>
            </a:r>
          </a:p>
        </p:txBody>
      </p:sp>
      <p:sp>
        <p:nvSpPr>
          <p:cNvPr id="3" name="Θέση περιεχομένου 2">
            <a:extLst>
              <a:ext uri="{FF2B5EF4-FFF2-40B4-BE49-F238E27FC236}">
                <a16:creationId xmlns:a16="http://schemas.microsoft.com/office/drawing/2014/main" id="{9FEB2D0A-7024-44E1-96CE-B7D05F40C08F}"/>
              </a:ext>
            </a:extLst>
          </p:cNvPr>
          <p:cNvSpPr>
            <a:spLocks noGrp="1"/>
          </p:cNvSpPr>
          <p:nvPr>
            <p:ph idx="1"/>
          </p:nvPr>
        </p:nvSpPr>
        <p:spPr>
          <a:xfrm>
            <a:off x="3882189" y="1690688"/>
            <a:ext cx="8309811" cy="3724943"/>
          </a:xfrm>
          <a:solidFill>
            <a:schemeClr val="accent2"/>
          </a:solidFill>
        </p:spPr>
        <p:txBody>
          <a:bodyPr>
            <a:normAutofit fontScale="92500" lnSpcReduction="10000"/>
          </a:bodyPr>
          <a:lstStyle/>
          <a:p>
            <a:r>
              <a:rPr lang="el-GR" sz="2800" b="0" i="0" u="none" strike="noStrike" dirty="0">
                <a:solidFill>
                  <a:srgbClr val="000000"/>
                </a:solidFill>
                <a:effectLst/>
                <a:latin typeface="Arial" panose="020B0604020202020204" pitchFamily="34" charset="0"/>
              </a:rPr>
              <a:t>Αισθητήρας </a:t>
            </a:r>
            <a:r>
              <a:rPr lang="el-GR" sz="2800" b="0" i="0" u="none" strike="noStrike" dirty="0" err="1">
                <a:solidFill>
                  <a:srgbClr val="000000"/>
                </a:solidFill>
                <a:effectLst/>
                <a:latin typeface="Arial" panose="020B0604020202020204" pitchFamily="34" charset="0"/>
              </a:rPr>
              <a:t>Ph</a:t>
            </a:r>
            <a:r>
              <a:rPr lang="el-GR" sz="2800" b="0" i="0" u="none" strike="noStrike" dirty="0">
                <a:solidFill>
                  <a:srgbClr val="000000"/>
                </a:solidFill>
                <a:effectLst/>
                <a:latin typeface="Arial" panose="020B0604020202020204" pitchFamily="34" charset="0"/>
              </a:rPr>
              <a:t> του εδάφους: </a:t>
            </a:r>
            <a:r>
              <a:rPr lang="el-GR" sz="2800" b="1" i="0" u="none" strike="noStrike" dirty="0">
                <a:solidFill>
                  <a:srgbClr val="000000"/>
                </a:solidFill>
                <a:effectLst/>
                <a:latin typeface="Arial" panose="020B0604020202020204" pitchFamily="34" charset="0"/>
              </a:rPr>
              <a:t>SEN0161</a:t>
            </a:r>
            <a:r>
              <a:rPr lang="el-GR" sz="2800" b="0" i="0" u="none" strike="noStrike" dirty="0">
                <a:solidFill>
                  <a:srgbClr val="000000"/>
                </a:solidFill>
                <a:effectLst/>
                <a:latin typeface="Arial" panose="020B0604020202020204" pitchFamily="34" charset="0"/>
              </a:rPr>
              <a:t>: Πρόκειται για τον πιο σύνθετο και πιο ακριβό αισθητήρα που θα χρησιμοποιηθεί. Τυχόν περιβαλλοντικά φαινόμενα ή ενέργειες του αγρότη, όπως λίπανση, ενδέχεται να επηρεάσουν την οξύτητα του εδάφους με δυσμενείς επιπτώσεις για την καλλιέργεια. Προκειμένου να υπάρχει εποπτεία του </a:t>
            </a:r>
            <a:r>
              <a:rPr lang="el-GR" sz="2800" b="0" i="0" u="none" strike="noStrike" dirty="0" err="1">
                <a:solidFill>
                  <a:srgbClr val="000000"/>
                </a:solidFill>
                <a:effectLst/>
                <a:latin typeface="Arial" panose="020B0604020202020204" pitchFamily="34" charset="0"/>
              </a:rPr>
              <a:t>Ph</a:t>
            </a:r>
            <a:r>
              <a:rPr lang="el-GR" sz="2800" b="0" i="0" u="none" strike="noStrike" dirty="0">
                <a:solidFill>
                  <a:srgbClr val="000000"/>
                </a:solidFill>
                <a:effectLst/>
                <a:latin typeface="Arial" panose="020B0604020202020204" pitchFamily="34" charset="0"/>
              </a:rPr>
              <a:t> του εδάφους κρίνεται σκόπιμο να χρησιμοποιηθεί ένας τέτοιος αισθητήρα έστω σε κάποια από τα </a:t>
            </a:r>
            <a:r>
              <a:rPr lang="el-GR" sz="2800" b="0" i="0" u="none" strike="noStrike" dirty="0" err="1">
                <a:solidFill>
                  <a:srgbClr val="000000"/>
                </a:solidFill>
                <a:effectLst/>
                <a:latin typeface="Arial" panose="020B0604020202020204" pitchFamily="34" charset="0"/>
              </a:rPr>
              <a:t>nodes</a:t>
            </a:r>
            <a:r>
              <a:rPr lang="el-GR" sz="2800" b="0" i="0" u="none" strike="noStrike" dirty="0">
                <a:solidFill>
                  <a:srgbClr val="000000"/>
                </a:solidFill>
                <a:effectLst/>
                <a:latin typeface="Arial" panose="020B0604020202020204" pitchFamily="34" charset="0"/>
              </a:rPr>
              <a:t>.</a:t>
            </a:r>
            <a:r>
              <a:rPr lang="en-US" sz="2800" b="0" i="0" u="none" strike="noStrike" dirty="0">
                <a:solidFill>
                  <a:srgbClr val="000000"/>
                </a:solidFill>
                <a:effectLst/>
                <a:latin typeface="Arial" panose="020B0604020202020204" pitchFamily="34" charset="0"/>
              </a:rPr>
              <a:t> </a:t>
            </a:r>
            <a:r>
              <a:rPr lang="el-GR" sz="2800" b="0" i="0" u="none" strike="noStrike" dirty="0">
                <a:solidFill>
                  <a:srgbClr val="000000"/>
                </a:solidFill>
                <a:effectLst/>
                <a:latin typeface="Arial" panose="020B0604020202020204" pitchFamily="34" charset="0"/>
              </a:rPr>
              <a:t>Το υψηλό του κόστος τον καθιστά χρήσιμο μόνο για αγοραστές που απαιτούν μετρήσεις </a:t>
            </a:r>
            <a:r>
              <a:rPr lang="en-US" sz="2800" b="0" i="0" u="none" strike="noStrike" dirty="0">
                <a:solidFill>
                  <a:srgbClr val="000000"/>
                </a:solidFill>
                <a:effectLst/>
                <a:latin typeface="Arial" panose="020B0604020202020204" pitchFamily="34" charset="0"/>
              </a:rPr>
              <a:t>Ph </a:t>
            </a:r>
            <a:r>
              <a:rPr lang="el-GR" sz="2800" b="0" i="0" u="none" strike="noStrike" dirty="0">
                <a:solidFill>
                  <a:srgbClr val="000000"/>
                </a:solidFill>
                <a:effectLst/>
                <a:latin typeface="Arial" panose="020B0604020202020204" pitchFamily="34" charset="0"/>
              </a:rPr>
              <a:t>στις καλλιέργειές τους.</a:t>
            </a:r>
            <a:endParaRPr lang="el-GR" dirty="0"/>
          </a:p>
        </p:txBody>
      </p:sp>
      <p:pic>
        <p:nvPicPr>
          <p:cNvPr id="5" name="Εικόνα 4">
            <a:extLst>
              <a:ext uri="{FF2B5EF4-FFF2-40B4-BE49-F238E27FC236}">
                <a16:creationId xmlns:a16="http://schemas.microsoft.com/office/drawing/2014/main" id="{47DCC6F1-51EC-4AB6-AE50-8BD92BD90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9576"/>
            <a:ext cx="3587165" cy="3587165"/>
          </a:xfrm>
          <a:prstGeom prst="rect">
            <a:avLst/>
          </a:prstGeom>
        </p:spPr>
      </p:pic>
    </p:spTree>
    <p:extLst>
      <p:ext uri="{BB962C8B-B14F-4D97-AF65-F5344CB8AC3E}">
        <p14:creationId xmlns:p14="http://schemas.microsoft.com/office/powerpoint/2010/main" val="3376635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1812</Words>
  <Application>Microsoft Office PowerPoint</Application>
  <PresentationFormat>Ευρεία οθόνη</PresentationFormat>
  <Paragraphs>54</Paragraphs>
  <Slides>19</Slides>
  <Notes>0</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19</vt:i4>
      </vt:variant>
    </vt:vector>
  </HeadingPairs>
  <TitlesOfParts>
    <vt:vector size="23" baseType="lpstr">
      <vt:lpstr>Arial</vt:lpstr>
      <vt:lpstr>Calibri</vt:lpstr>
      <vt:lpstr>Calibri Light</vt:lpstr>
      <vt:lpstr>Θέμα του Office</vt:lpstr>
      <vt:lpstr>Bonus IoT Project 2022</vt:lpstr>
      <vt:lpstr>Στόχοι της εφαρμογής:</vt:lpstr>
      <vt:lpstr>Απαιτήσεις της εφαρμογής:</vt:lpstr>
      <vt:lpstr>Δομή του δικτύου IoT</vt:lpstr>
      <vt:lpstr>Υλικό της εφαρμογής</vt:lpstr>
      <vt:lpstr>Υλικό της εφαρμογής</vt:lpstr>
      <vt:lpstr>Υλικό της εφαρμογής</vt:lpstr>
      <vt:lpstr>Υλικό της εφαρμογής</vt:lpstr>
      <vt:lpstr>Υλικό της εφαρμογής</vt:lpstr>
      <vt:lpstr>Επεκτασιμότητα και όγκος της πληροφορίας</vt:lpstr>
      <vt:lpstr>Επεκτασιμότητα και όγκος της πληροφορίας</vt:lpstr>
      <vt:lpstr>Επεκτασιμότητα και όγκος της πληροφορίας</vt:lpstr>
      <vt:lpstr>Κατανάλωση ισχύος</vt:lpstr>
      <vt:lpstr>Proof of Concept </vt:lpstr>
      <vt:lpstr>Proof of Concept-Λειτουργία</vt:lpstr>
      <vt:lpstr>Proof of Concept-Λειτουργία</vt:lpstr>
      <vt:lpstr>Proof of Concept-Λειτουργία</vt:lpstr>
      <vt:lpstr>Γενικοί περιορισμοί</vt:lpstr>
      <vt:lpstr>Δυνατότητες Βελτίωσης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Bonus IoT Project 2022</dc:title>
  <dc:creator>Παναγιώτης Μοίρας</dc:creator>
  <cp:lastModifiedBy>Παναγιώτης Μοίρας</cp:lastModifiedBy>
  <cp:revision>3</cp:revision>
  <dcterms:created xsi:type="dcterms:W3CDTF">2022-03-17T12:09:23Z</dcterms:created>
  <dcterms:modified xsi:type="dcterms:W3CDTF">2022-03-17T15:26:49Z</dcterms:modified>
</cp:coreProperties>
</file>