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19c0d2f4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19c0d2f4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19c0d2f4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19c0d2f4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19c0d2f4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19c0d2f4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19c0d2f4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19c0d2f4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19c0d2f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19c0d2f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19c0d2f4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19c0d2f4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19c0d2f4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19c0d2f4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19c0d2f4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19c0d2f4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Neuro-Symbolic AI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By Maria Cioclov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Alexandru Moise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Annemarie Messner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Neuro-Symbolic AI?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589175" y="2108675"/>
            <a:ext cx="30000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ro" sz="150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ro" sz="1500">
                <a:latin typeface="Roboto"/>
                <a:ea typeface="Roboto"/>
                <a:cs typeface="Roboto"/>
                <a:sym typeface="Roboto"/>
              </a:rPr>
              <a:t>ntirely based on rules,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ro" sz="1500">
                <a:latin typeface="Roboto"/>
                <a:ea typeface="Roboto"/>
                <a:cs typeface="Roboto"/>
                <a:sym typeface="Roboto"/>
              </a:rPr>
              <a:t>Requiring the straightforward installation of behavioral aspects and human knowledge into computer programs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ro" sz="15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ro" sz="1500">
                <a:latin typeface="Roboto"/>
                <a:ea typeface="Roboto"/>
                <a:cs typeface="Roboto"/>
                <a:sym typeface="Roboto"/>
              </a:rPr>
              <a:t>naccurate and overpriced (</a:t>
            </a:r>
            <a:r>
              <a:rPr i="1" lang="ro" sz="1500">
                <a:latin typeface="Roboto"/>
                <a:ea typeface="Roboto"/>
                <a:cs typeface="Roboto"/>
                <a:sym typeface="Roboto"/>
              </a:rPr>
              <a:t>when  more and more rules are added to the system</a:t>
            </a:r>
            <a:r>
              <a:rPr lang="ro" sz="1500">
                <a:latin typeface="Roboto"/>
                <a:ea typeface="Roboto"/>
                <a:cs typeface="Roboto"/>
                <a:sym typeface="Roboto"/>
              </a:rPr>
              <a:t>).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673700" y="15408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5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ro" sz="1500">
                <a:latin typeface="Roboto"/>
                <a:ea typeface="Roboto"/>
                <a:cs typeface="Roboto"/>
                <a:sym typeface="Roboto"/>
              </a:rPr>
              <a:t>ymbolic Artificial Intelligence </a:t>
            </a:r>
            <a:endParaRPr b="1"/>
          </a:p>
        </p:txBody>
      </p:sp>
      <p:sp>
        <p:nvSpPr>
          <p:cNvPr id="73" name="Google Shape;73;p14"/>
          <p:cNvSpPr txBox="1"/>
          <p:nvPr/>
        </p:nvSpPr>
        <p:spPr>
          <a:xfrm>
            <a:off x="0" y="2203760"/>
            <a:ext cx="224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ro" sz="150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ro" sz="1500">
                <a:latin typeface="Roboto"/>
                <a:ea typeface="Roboto"/>
                <a:cs typeface="Roboto"/>
                <a:sym typeface="Roboto"/>
              </a:rPr>
              <a:t>equires huge amounts of data for learning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ro" sz="15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ro" sz="1500">
                <a:latin typeface="Roboto"/>
                <a:ea typeface="Roboto"/>
                <a:cs typeface="Roboto"/>
                <a:sym typeface="Roboto"/>
              </a:rPr>
              <a:t>re limited in their ability to interpret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73786" y="1548525"/>
            <a:ext cx="22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/>
              <a:t>Neural Networks</a:t>
            </a:r>
            <a:endParaRPr b="1"/>
          </a:p>
        </p:txBody>
      </p:sp>
      <p:sp>
        <p:nvSpPr>
          <p:cNvPr id="75" name="Google Shape;75;p14"/>
          <p:cNvSpPr txBox="1"/>
          <p:nvPr/>
        </p:nvSpPr>
        <p:spPr>
          <a:xfrm>
            <a:off x="6579775" y="15408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500">
                <a:latin typeface="Roboto"/>
                <a:ea typeface="Roboto"/>
                <a:cs typeface="Roboto"/>
                <a:sym typeface="Roboto"/>
              </a:rPr>
              <a:t>Neuro-Symbolic AI</a:t>
            </a:r>
            <a:endParaRPr b="1"/>
          </a:p>
        </p:txBody>
      </p:sp>
      <p:sp>
        <p:nvSpPr>
          <p:cNvPr id="76" name="Google Shape;76;p14"/>
          <p:cNvSpPr txBox="1"/>
          <p:nvPr/>
        </p:nvSpPr>
        <p:spPr>
          <a:xfrm>
            <a:off x="6144000" y="2108675"/>
            <a:ext cx="3000000" cy="18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ro" sz="15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ro" sz="1500">
                <a:latin typeface="Roboto"/>
                <a:ea typeface="Roboto"/>
                <a:cs typeface="Roboto"/>
                <a:sym typeface="Roboto"/>
              </a:rPr>
              <a:t>ses symbolic reasoning along with the deep learning neural network architecture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ro" sz="1500">
                <a:latin typeface="Roboto"/>
                <a:ea typeface="Roboto"/>
                <a:cs typeface="Roboto"/>
                <a:sym typeface="Roboto"/>
              </a:rPr>
              <a:t>High accuracy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ro" sz="1500">
                <a:latin typeface="Roboto"/>
                <a:ea typeface="Roboto"/>
                <a:cs typeface="Roboto"/>
                <a:sym typeface="Roboto"/>
              </a:rPr>
              <a:t>Data efficiency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ro" sz="1500">
                <a:latin typeface="Roboto"/>
                <a:ea typeface="Roboto"/>
                <a:cs typeface="Roboto"/>
                <a:sym typeface="Roboto"/>
              </a:rPr>
              <a:t>Knows what to use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2032375" y="1494675"/>
            <a:ext cx="556800" cy="5079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589175" y="1502313"/>
            <a:ext cx="990600" cy="492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are Logic Tensor Network?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4700"/>
            <a:ext cx="8839204" cy="29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The problem we aim to solve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449700" y="1681025"/>
            <a:ext cx="7934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/>
              <a:t>The Dataset:</a:t>
            </a:r>
            <a:r>
              <a:rPr lang="ro"/>
              <a:t> A</a:t>
            </a:r>
            <a:r>
              <a:rPr lang="ro"/>
              <a:t>nswers for 60 personality questions, along with the results.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Each answer in the dataset has 5 possible values: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-3: Fully disagree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-2: Partially disagree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-1: Slightly disagree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0: Neutral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1: Slightly agree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2: Partially agree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3: Fully agree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For simplicity, we will train our LTN on 2000 entries of 3 different personalities: ISTJ (Logistician), ESFP (Entertainer), ENTP (Debater).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349" y="1360999"/>
            <a:ext cx="1358650" cy="13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9000" y="2262900"/>
            <a:ext cx="1358650" cy="13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0345" y="2907845"/>
            <a:ext cx="1358650" cy="13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Approach #1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925" y="1315000"/>
            <a:ext cx="2535659" cy="37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375" y="1353900"/>
            <a:ext cx="3033841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Approach #2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475" y="1354475"/>
            <a:ext cx="2855965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815" y="1354475"/>
            <a:ext cx="2586265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Approach #3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300" y="152400"/>
            <a:ext cx="31457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Conclusions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829825" y="1648900"/>
            <a:ext cx="74844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/>
              <a:t>What we learned: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ro"/>
              <a:t>We learned </a:t>
            </a:r>
            <a:r>
              <a:rPr lang="ro"/>
              <a:t>about Neuro-Symbolic AI and its uses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ro"/>
              <a:t>We learned how to use Logic Tensor Networks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/>
              <a:t>What we accomplished: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ro"/>
              <a:t>We implemented a clustering 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ro"/>
              <a:t>We noticed that data randomization directly affects the training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/>
              <a:t>Tips for future work: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ro"/>
              <a:t>Save the model if it 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ro"/>
              <a:t>Try different LTN classifiers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Thanks for watching!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325" y="366550"/>
            <a:ext cx="573405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