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73" r:id="rId8"/>
    <p:sldId id="269" r:id="rId9"/>
    <p:sldId id="271" r:id="rId10"/>
    <p:sldId id="270" r:id="rId11"/>
    <p:sldId id="272" r:id="rId12"/>
    <p:sldId id="262" r:id="rId13"/>
    <p:sldId id="263" r:id="rId14"/>
    <p:sldId id="266" r:id="rId15"/>
    <p:sldId id="264" r:id="rId16"/>
    <p:sldId id="276" r:id="rId17"/>
    <p:sldId id="277" r:id="rId18"/>
    <p:sldId id="278" r:id="rId19"/>
    <p:sldId id="279" r:id="rId20"/>
    <p:sldId id="280" r:id="rId21"/>
    <p:sldId id="274" r:id="rId22"/>
    <p:sldId id="267" r:id="rId23"/>
    <p:sldId id="26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9B"/>
    <a:srgbClr val="F53B3B"/>
    <a:srgbClr val="0099B9"/>
    <a:srgbClr val="DE8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7"/>
          <p:cNvSpPr>
            <a:spLocks noGrp="1"/>
          </p:cNvSpPr>
          <p:nvPr>
            <p:ph type="ctrTitle"/>
          </p:nvPr>
        </p:nvSpPr>
        <p:spPr>
          <a:xfrm>
            <a:off x="1473371" y="2968668"/>
            <a:ext cx="9144000" cy="1410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t-BR" sz="4000" dirty="0"/>
          </a:p>
        </p:txBody>
      </p:sp>
      <p:sp>
        <p:nvSpPr>
          <p:cNvPr id="14" name="Subtítulo 8"/>
          <p:cNvSpPr>
            <a:spLocks noGrp="1"/>
          </p:cNvSpPr>
          <p:nvPr>
            <p:ph type="subTitle" idx="1"/>
          </p:nvPr>
        </p:nvSpPr>
        <p:spPr>
          <a:xfrm>
            <a:off x="1473371" y="4571999"/>
            <a:ext cx="9144000" cy="1312101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5128" y="1109455"/>
            <a:ext cx="1506774" cy="1666786"/>
          </a:xfrm>
          <a:prstGeom prst="rect">
            <a:avLst/>
          </a:prstGeom>
        </p:spPr>
      </p:pic>
      <p:sp>
        <p:nvSpPr>
          <p:cNvPr id="16" name="CaixaDeTexto 15"/>
          <p:cNvSpPr txBox="1"/>
          <p:nvPr userDrawn="1"/>
        </p:nvSpPr>
        <p:spPr>
          <a:xfrm>
            <a:off x="5419793" y="1527349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spc="300" dirty="0" smtClean="0">
                <a:latin typeface="Franklin Gothic Medium" panose="020B0603020102020204" pitchFamily="34" charset="0"/>
                <a:ea typeface="Malgun Gothic" panose="020B0503020000020004" pitchFamily="34" charset="-127"/>
              </a:rPr>
              <a:t>G4Labs</a:t>
            </a:r>
            <a:endParaRPr lang="pt-BR" sz="4800" b="1" spc="300" dirty="0">
              <a:latin typeface="Franklin Gothic Medium" panose="020B060302010202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5245097" y="2250619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DE8704"/>
                </a:solidFill>
              </a:rPr>
              <a:t>the</a:t>
            </a:r>
            <a:r>
              <a:rPr lang="pt-BR" b="1" dirty="0" smtClean="0">
                <a:solidFill>
                  <a:srgbClr val="DE8704"/>
                </a:solidFill>
              </a:rPr>
              <a:t> </a:t>
            </a:r>
            <a:r>
              <a:rPr lang="pt-BR" b="1" dirty="0" err="1" smtClean="0">
                <a:solidFill>
                  <a:srgbClr val="DE8704"/>
                </a:solidFill>
              </a:rPr>
              <a:t>developer’s</a:t>
            </a:r>
            <a:r>
              <a:rPr lang="pt-BR" b="1" dirty="0" smtClean="0">
                <a:solidFill>
                  <a:srgbClr val="DE8704"/>
                </a:solidFill>
              </a:rPr>
              <a:t> </a:t>
            </a:r>
            <a:r>
              <a:rPr lang="pt-BR" b="1" dirty="0" err="1" smtClean="0"/>
              <a:t>conference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023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4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5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33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4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3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406C-4E39-4EA3-8F15-2BC2B0331EE1}" type="datetimeFigureOut">
              <a:rPr lang="pt-BR" smtClean="0"/>
              <a:t>26/02/2017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6BBD-B15F-4818-9CA2-FA720782A7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35924"/>
          </a:xfrm>
          <a:prstGeom prst="rect">
            <a:avLst/>
          </a:prstGeom>
          <a:solidFill>
            <a:srgbClr val="009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764938"/>
            <a:ext cx="12192000" cy="135924"/>
          </a:xfrm>
          <a:prstGeom prst="rect">
            <a:avLst/>
          </a:prstGeom>
          <a:solidFill>
            <a:srgbClr val="DE8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87" y="5876132"/>
            <a:ext cx="1828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index.html" TargetMode="External"/><Relationship Id="rId2" Type="http://schemas.openxmlformats.org/officeDocument/2006/relationships/hyperlink" Target="http://www.oracle.com/technetwork/java/embedded/javam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engo.com.b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droidexample.com/" TargetMode="External"/><Relationship Id="rId4" Type="http://schemas.openxmlformats.org/officeDocument/2006/relationships/hyperlink" Target="http://www.androidhive.inf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retrofi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dd941696.asp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eviKiranGonuguntla/rest-api-design" TargetMode="External"/><Relationship Id="rId2" Type="http://schemas.openxmlformats.org/officeDocument/2006/relationships/hyperlink" Target="https://msdn.microsoft.com/pt-br/library/dd94169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thonyChen1/dropwizard-a-microservice-framework-jcconf-2014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thonyChen1/dropwizard-a-microservice-framework-jcconf-2014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nthonyChen1/dropwizard-a-microservice-framework-jcconf-2014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io/okhttp/" TargetMode="External"/><Relationship Id="rId2" Type="http://schemas.openxmlformats.org/officeDocument/2006/relationships/hyperlink" Target="http://square.github.io/picass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square.github.io/retrofi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rfiladelf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rfiladelfo/g4labs_android" TargetMode="External"/><Relationship Id="rId5" Type="http://schemas.openxmlformats.org/officeDocument/2006/relationships/hyperlink" Target="https://github.com/trfiladelfo" TargetMode="External"/><Relationship Id="rId4" Type="http://schemas.openxmlformats.org/officeDocument/2006/relationships/hyperlink" Target="https://br.linkedin.com/in/trfiladelf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dex.html#downloads" TargetMode="External"/><Relationship Id="rId2" Type="http://schemas.openxmlformats.org/officeDocument/2006/relationships/hyperlink" Target="http://www.oracle.com/technetwork/pt/java/javase/downloads/jdk8-downloads-21331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docodigo.com.br/pages/sumario-orientacao-objetos-java" TargetMode="External"/><Relationship Id="rId2" Type="http://schemas.openxmlformats.org/officeDocument/2006/relationships/hyperlink" Target="https://www.caelum.com.br/curso-java-orientacao-obje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docodigo.com.br/pages/sumario-orientacao-objetos-java" TargetMode="External"/><Relationship Id="rId2" Type="http://schemas.openxmlformats.org/officeDocument/2006/relationships/hyperlink" Target="https://www.caelum.com.br/curso-java-orientacao-objet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embedded/javam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1473371" y="3118981"/>
            <a:ext cx="9144000" cy="141090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Desenvolvimento de um aplicativo mobile completo usando Google </a:t>
            </a:r>
            <a:r>
              <a:rPr lang="pt-BR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pt-BR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título 15"/>
          <p:cNvSpPr>
            <a:spLocks noGrp="1"/>
          </p:cNvSpPr>
          <p:nvPr>
            <p:ph type="subTitle" idx="1"/>
          </p:nvPr>
        </p:nvSpPr>
        <p:spPr>
          <a:xfrm>
            <a:off x="1473371" y="4922728"/>
            <a:ext cx="9144000" cy="10615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smtClean="0"/>
              <a:t>Thiago Ribeiro Filadelfo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Mobile </a:t>
            </a:r>
            <a:r>
              <a:rPr lang="pt-BR" sz="1800" dirty="0" err="1" smtClean="0"/>
              <a:t>Developer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10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81" y="626334"/>
            <a:ext cx="2290819" cy="49501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Precursores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578279"/>
            <a:ext cx="9007258" cy="1283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paintSpinner</a:t>
            </a:r>
            <a:r>
              <a:rPr lang="pt-BR" dirty="0"/>
              <a:t>(</a:t>
            </a:r>
            <a:r>
              <a:rPr lang="pt-BR" dirty="0" err="1"/>
              <a:t>Graphics</a:t>
            </a:r>
            <a:r>
              <a:rPr lang="pt-BR" dirty="0"/>
              <a:t> g,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xPostion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yPosition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widthOfProgressBar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heightOfProgressBar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side</a:t>
            </a:r>
            <a:r>
              <a:rPr lang="pt-BR" dirty="0"/>
              <a:t> = </a:t>
            </a:r>
            <a:r>
              <a:rPr lang="pt-BR" dirty="0" err="1"/>
              <a:t>Math.min</a:t>
            </a:r>
            <a:r>
              <a:rPr lang="pt-BR" dirty="0"/>
              <a:t>(</a:t>
            </a:r>
            <a:r>
              <a:rPr lang="pt-BR" dirty="0" err="1"/>
              <a:t>widthOfProgressBar</a:t>
            </a:r>
            <a:r>
              <a:rPr lang="pt-BR" dirty="0"/>
              <a:t>, </a:t>
            </a:r>
            <a:r>
              <a:rPr lang="pt-BR" dirty="0" err="1"/>
              <a:t>heightOfProgressBar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diameter</a:t>
            </a:r>
            <a:r>
              <a:rPr lang="pt-BR" dirty="0"/>
              <a:t> = </a:t>
            </a:r>
            <a:r>
              <a:rPr lang="pt-BR" dirty="0" err="1"/>
              <a:t>side</a:t>
            </a:r>
            <a:r>
              <a:rPr lang="pt-BR" dirty="0"/>
              <a:t> / 6;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radius</a:t>
            </a:r>
            <a:r>
              <a:rPr lang="pt-BR" dirty="0"/>
              <a:t> = </a:t>
            </a:r>
            <a:r>
              <a:rPr lang="pt-BR" dirty="0" err="1"/>
              <a:t>diameter</a:t>
            </a:r>
            <a:r>
              <a:rPr lang="pt-BR" dirty="0"/>
              <a:t> / 2;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toCenter</a:t>
            </a:r>
            <a:r>
              <a:rPr lang="pt-BR" dirty="0"/>
              <a:t> = </a:t>
            </a:r>
            <a:r>
              <a:rPr lang="pt-BR" dirty="0" err="1"/>
              <a:t>side</a:t>
            </a:r>
            <a:r>
              <a:rPr lang="pt-BR" dirty="0"/>
              <a:t> / 3;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temp</a:t>
            </a:r>
            <a:r>
              <a:rPr lang="pt-BR" dirty="0"/>
              <a:t> = (</a:t>
            </a:r>
            <a:r>
              <a:rPr lang="pt-BR" dirty="0" err="1"/>
              <a:t>side</a:t>
            </a:r>
            <a:r>
              <a:rPr lang="pt-BR" dirty="0"/>
              <a:t> / 2) - </a:t>
            </a:r>
            <a:r>
              <a:rPr lang="pt-BR" dirty="0" err="1"/>
              <a:t>radius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= </a:t>
            </a:r>
            <a:r>
              <a:rPr lang="pt-BR" dirty="0" err="1"/>
              <a:t>xPostion</a:t>
            </a:r>
            <a:r>
              <a:rPr lang="pt-BR" dirty="0"/>
              <a:t> + </a:t>
            </a:r>
            <a:r>
              <a:rPr lang="pt-BR" dirty="0" err="1"/>
              <a:t>temp</a:t>
            </a:r>
            <a:r>
              <a:rPr lang="pt-BR" dirty="0" smtClean="0"/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top = </a:t>
            </a:r>
            <a:r>
              <a:rPr lang="pt-BR" dirty="0" err="1"/>
              <a:t>yPosition</a:t>
            </a:r>
            <a:r>
              <a:rPr lang="pt-BR" dirty="0"/>
              <a:t>+ </a:t>
            </a:r>
            <a:r>
              <a:rPr lang="pt-BR" dirty="0" err="1"/>
              <a:t>temp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horizontalAlignment</a:t>
            </a:r>
            <a:r>
              <a:rPr lang="pt-BR" dirty="0"/>
              <a:t> = </a:t>
            </a:r>
            <a:r>
              <a:rPr lang="pt-BR" dirty="0" err="1"/>
              <a:t>Graphics.HCENTER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horizontalAlignment</a:t>
            </a:r>
            <a:r>
              <a:rPr lang="pt-BR" dirty="0"/>
              <a:t> == </a:t>
            </a:r>
            <a:r>
              <a:rPr lang="pt-BR" dirty="0" err="1"/>
              <a:t>Graphics.HCENTER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left</a:t>
            </a:r>
            <a:r>
              <a:rPr lang="pt-BR" dirty="0"/>
              <a:t> += (</a:t>
            </a:r>
            <a:r>
              <a:rPr lang="pt-BR" dirty="0" err="1"/>
              <a:t>widthOfProgressBar</a:t>
            </a:r>
            <a:r>
              <a:rPr lang="pt-BR" dirty="0"/>
              <a:t>- </a:t>
            </a:r>
            <a:r>
              <a:rPr lang="pt-BR" dirty="0" err="1"/>
              <a:t>side</a:t>
            </a:r>
            <a:r>
              <a:rPr lang="pt-BR" dirty="0"/>
              <a:t>) / 2;</a:t>
            </a:r>
            <a:br>
              <a:rPr lang="pt-BR" dirty="0"/>
            </a:br>
            <a:r>
              <a:rPr lang="pt-BR" dirty="0"/>
              <a:t>        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horizontalAlignment</a:t>
            </a:r>
            <a:r>
              <a:rPr lang="pt-BR" dirty="0"/>
              <a:t> == </a:t>
            </a:r>
            <a:r>
              <a:rPr lang="pt-BR" dirty="0" err="1"/>
              <a:t>Graphics.RIGHT</a:t>
            </a:r>
            <a:r>
              <a:rPr lang="pt-BR" dirty="0"/>
              <a:t>) {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left</a:t>
            </a:r>
            <a:r>
              <a:rPr lang="pt-BR" dirty="0"/>
              <a:t> += (</a:t>
            </a:r>
            <a:r>
              <a:rPr lang="pt-BR" dirty="0" err="1"/>
              <a:t>widthOfProgressBar</a:t>
            </a:r>
            <a:r>
              <a:rPr lang="pt-BR" dirty="0"/>
              <a:t>- </a:t>
            </a:r>
            <a:r>
              <a:rPr lang="pt-BR" dirty="0" err="1"/>
              <a:t>side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}</a:t>
            </a:r>
            <a:br>
              <a:rPr lang="pt-BR" dirty="0"/>
            </a:br>
            <a:r>
              <a:rPr lang="pt-BR" dirty="0"/>
              <a:t>                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foreground</a:t>
            </a:r>
            <a:r>
              <a:rPr lang="pt-BR" dirty="0"/>
              <a:t> = 0x0033FF; //</a:t>
            </a:r>
            <a:r>
              <a:rPr lang="pt-BR" dirty="0" err="1"/>
              <a:t>starting</a:t>
            </a:r>
            <a:r>
              <a:rPr lang="pt-BR" dirty="0"/>
              <a:t> color</a:t>
            </a:r>
            <a:br>
              <a:rPr lang="pt-BR" dirty="0"/>
            </a:br>
            <a:r>
              <a:rPr lang="pt-BR" dirty="0"/>
              <a:t>                  </a:t>
            </a:r>
            <a:r>
              <a:rPr lang="pt-BR" dirty="0" err="1"/>
              <a:t>int</a:t>
            </a:r>
            <a:r>
              <a:rPr lang="pt-BR" dirty="0"/>
              <a:t> background = 0xCCCC66;// </a:t>
            </a:r>
            <a:r>
              <a:rPr lang="pt-BR" dirty="0" err="1"/>
              <a:t>end</a:t>
            </a:r>
            <a:r>
              <a:rPr lang="pt-BR" dirty="0"/>
              <a:t> color</a:t>
            </a:r>
            <a:br>
              <a:rPr lang="pt-BR" dirty="0"/>
            </a:br>
            <a:r>
              <a:rPr lang="pt-BR" dirty="0"/>
              <a:t>            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  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redStart</a:t>
            </a:r>
            <a:r>
              <a:rPr lang="pt-BR" dirty="0"/>
              <a:t> = (background &amp; 0x00FF0000) &gt;&gt; 16;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greenStart</a:t>
            </a:r>
            <a:r>
              <a:rPr lang="pt-BR" dirty="0"/>
              <a:t> = (background &amp; 0x0000FF00) &gt;&gt; 8;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blueStart</a:t>
            </a:r>
            <a:r>
              <a:rPr lang="pt-BR" dirty="0"/>
              <a:t> = (background &amp; 0x000000FF);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redDelta</a:t>
            </a:r>
            <a:r>
              <a:rPr lang="pt-BR" dirty="0"/>
              <a:t> = (</a:t>
            </a:r>
            <a:r>
              <a:rPr lang="pt-BR" dirty="0" err="1"/>
              <a:t>foreground</a:t>
            </a:r>
            <a:r>
              <a:rPr lang="pt-BR" dirty="0"/>
              <a:t> &amp; 0x00FF0000) &gt;&gt; 16;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greenDelta</a:t>
            </a:r>
            <a:r>
              <a:rPr lang="pt-BR" dirty="0"/>
              <a:t> = (</a:t>
            </a:r>
            <a:r>
              <a:rPr lang="pt-BR" dirty="0" err="1"/>
              <a:t>foreground</a:t>
            </a:r>
            <a:r>
              <a:rPr lang="pt-BR" dirty="0"/>
              <a:t> &amp; 0x0000FF00) &gt;&gt; 8;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blueDelta</a:t>
            </a:r>
            <a:r>
              <a:rPr lang="pt-BR" dirty="0"/>
              <a:t> = (</a:t>
            </a:r>
            <a:r>
              <a:rPr lang="pt-BR" dirty="0" err="1"/>
              <a:t>foreground</a:t>
            </a:r>
            <a:r>
              <a:rPr lang="pt-BR" dirty="0"/>
              <a:t> &amp; 0x000000FF);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redDelta</a:t>
            </a:r>
            <a:r>
              <a:rPr lang="pt-BR" dirty="0"/>
              <a:t> = (</a:t>
            </a:r>
            <a:r>
              <a:rPr lang="pt-BR" dirty="0" err="1"/>
              <a:t>redDelta</a:t>
            </a:r>
            <a:r>
              <a:rPr lang="pt-BR" dirty="0"/>
              <a:t> - </a:t>
            </a:r>
            <a:r>
              <a:rPr lang="pt-BR" dirty="0" err="1"/>
              <a:t>redStart</a:t>
            </a:r>
            <a:r>
              <a:rPr lang="pt-BR" dirty="0"/>
              <a:t>) / 12;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greenDelta</a:t>
            </a:r>
            <a:r>
              <a:rPr lang="pt-BR" dirty="0"/>
              <a:t> = (</a:t>
            </a:r>
            <a:r>
              <a:rPr lang="pt-BR" dirty="0" err="1"/>
              <a:t>greenDelta</a:t>
            </a:r>
            <a:r>
              <a:rPr lang="pt-BR" dirty="0"/>
              <a:t> - </a:t>
            </a:r>
            <a:r>
              <a:rPr lang="pt-BR" dirty="0" err="1"/>
              <a:t>greenStart</a:t>
            </a:r>
            <a:r>
              <a:rPr lang="pt-BR" dirty="0"/>
              <a:t>) / 12;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dirty="0" err="1"/>
              <a:t>blueDelta</a:t>
            </a:r>
            <a:r>
              <a:rPr lang="pt-BR" dirty="0"/>
              <a:t> = (</a:t>
            </a:r>
            <a:r>
              <a:rPr lang="pt-BR" dirty="0" err="1"/>
              <a:t>blueDelta</a:t>
            </a:r>
            <a:r>
              <a:rPr lang="pt-BR" dirty="0"/>
              <a:t> - </a:t>
            </a:r>
            <a:r>
              <a:rPr lang="pt-BR" dirty="0" err="1"/>
              <a:t>blueStart</a:t>
            </a:r>
            <a:r>
              <a:rPr lang="pt-BR" dirty="0"/>
              <a:t>) / 12;</a:t>
            </a:r>
            <a:br>
              <a:rPr lang="pt-BR" dirty="0"/>
            </a:br>
            <a:r>
              <a:rPr lang="pt-BR" dirty="0"/>
              <a:t>        for (</a:t>
            </a:r>
            <a:r>
              <a:rPr lang="pt-BR" dirty="0" err="1"/>
              <a:t>int</a:t>
            </a:r>
            <a:r>
              <a:rPr lang="pt-BR" dirty="0"/>
              <a:t> hour = 1; hour &lt;= 12; hour++) {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angle</a:t>
            </a:r>
            <a:r>
              <a:rPr lang="pt-BR" dirty="0"/>
              <a:t> = ((hour - 3) * -30 + 360) % 360;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radians</a:t>
            </a:r>
            <a:r>
              <a:rPr lang="pt-BR" dirty="0"/>
              <a:t> = </a:t>
            </a:r>
            <a:r>
              <a:rPr lang="pt-BR" dirty="0" err="1"/>
              <a:t>Math.toRadians</a:t>
            </a:r>
            <a:r>
              <a:rPr lang="pt-BR" dirty="0"/>
              <a:t>(</a:t>
            </a:r>
            <a:r>
              <a:rPr lang="pt-BR" dirty="0" err="1"/>
              <a:t>angle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cx</a:t>
            </a:r>
            <a:r>
              <a:rPr lang="pt-BR" dirty="0"/>
              <a:t> = (</a:t>
            </a:r>
            <a:r>
              <a:rPr lang="pt-BR" dirty="0" err="1"/>
              <a:t>int</a:t>
            </a:r>
            <a:r>
              <a:rPr lang="pt-BR" dirty="0"/>
              <a:t>) (</a:t>
            </a:r>
            <a:r>
              <a:rPr lang="pt-BR" dirty="0" err="1"/>
              <a:t>Math.cos</a:t>
            </a:r>
            <a:r>
              <a:rPr lang="pt-BR" dirty="0"/>
              <a:t>(</a:t>
            </a:r>
            <a:r>
              <a:rPr lang="pt-BR" dirty="0" err="1"/>
              <a:t>radians</a:t>
            </a:r>
            <a:r>
              <a:rPr lang="pt-BR" dirty="0"/>
              <a:t>) * </a:t>
            </a:r>
            <a:r>
              <a:rPr lang="pt-BR" dirty="0" err="1"/>
              <a:t>toCenter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cy</a:t>
            </a:r>
            <a:r>
              <a:rPr lang="pt-BR" dirty="0"/>
              <a:t> = (</a:t>
            </a:r>
            <a:r>
              <a:rPr lang="pt-BR" dirty="0" err="1"/>
              <a:t>int</a:t>
            </a:r>
            <a:r>
              <a:rPr lang="pt-BR" dirty="0"/>
              <a:t>) (</a:t>
            </a:r>
            <a:r>
              <a:rPr lang="pt-BR" dirty="0" err="1"/>
              <a:t>Math.sin</a:t>
            </a:r>
            <a:r>
              <a:rPr lang="pt-BR" dirty="0"/>
              <a:t>(</a:t>
            </a:r>
            <a:r>
              <a:rPr lang="pt-BR" dirty="0" err="1"/>
              <a:t>radians</a:t>
            </a:r>
            <a:r>
              <a:rPr lang="pt-BR" dirty="0"/>
              <a:t>) * </a:t>
            </a:r>
            <a:r>
              <a:rPr lang="pt-BR" dirty="0" err="1"/>
              <a:t>toCenter</a:t>
            </a:r>
            <a:r>
              <a:rPr lang="pt-BR" dirty="0"/>
              <a:t>) * -1;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offset = ((hour - </a:t>
            </a:r>
            <a:r>
              <a:rPr lang="pt-BR" dirty="0" err="1"/>
              <a:t>spinnerHour</a:t>
            </a:r>
            <a:r>
              <a:rPr lang="pt-BR" dirty="0"/>
              <a:t>) + 12) % 12;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red</a:t>
            </a:r>
            <a:r>
              <a:rPr lang="pt-BR" dirty="0"/>
              <a:t> = </a:t>
            </a:r>
            <a:r>
              <a:rPr lang="pt-BR" dirty="0" err="1"/>
              <a:t>redStart</a:t>
            </a:r>
            <a:r>
              <a:rPr lang="pt-BR" dirty="0"/>
              <a:t> + (offset * </a:t>
            </a:r>
            <a:r>
              <a:rPr lang="pt-BR" dirty="0" err="1"/>
              <a:t>redDelta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green</a:t>
            </a:r>
            <a:r>
              <a:rPr lang="pt-BR" dirty="0"/>
              <a:t> = </a:t>
            </a:r>
            <a:r>
              <a:rPr lang="pt-BR" dirty="0" err="1"/>
              <a:t>greenStart</a:t>
            </a:r>
            <a:r>
              <a:rPr lang="pt-BR" dirty="0"/>
              <a:t> + (offset * </a:t>
            </a:r>
            <a:r>
              <a:rPr lang="pt-BR" dirty="0" err="1"/>
              <a:t>greenDelta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int</a:t>
            </a:r>
            <a:r>
              <a:rPr lang="pt-BR" dirty="0"/>
              <a:t> blue = </a:t>
            </a:r>
            <a:r>
              <a:rPr lang="pt-BR" dirty="0" err="1"/>
              <a:t>blueStart</a:t>
            </a:r>
            <a:r>
              <a:rPr lang="pt-BR" dirty="0"/>
              <a:t> + (offset * </a:t>
            </a:r>
            <a:r>
              <a:rPr lang="pt-BR" dirty="0" err="1"/>
              <a:t>blueDelta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g.setColor</a:t>
            </a:r>
            <a:r>
              <a:rPr lang="pt-BR" dirty="0"/>
              <a:t>(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, blue);</a:t>
            </a:r>
            <a:br>
              <a:rPr lang="pt-BR" dirty="0"/>
            </a:br>
            <a:r>
              <a:rPr lang="pt-BR" dirty="0"/>
              <a:t>            </a:t>
            </a:r>
            <a:r>
              <a:rPr lang="pt-BR" dirty="0" err="1"/>
              <a:t>g.fillRoundRect</a:t>
            </a:r>
            <a:r>
              <a:rPr lang="pt-BR" dirty="0"/>
              <a:t>(</a:t>
            </a:r>
            <a:r>
              <a:rPr lang="pt-BR" dirty="0" err="1"/>
              <a:t>left</a:t>
            </a:r>
            <a:r>
              <a:rPr lang="pt-BR" dirty="0"/>
              <a:t> + </a:t>
            </a:r>
            <a:r>
              <a:rPr lang="pt-BR" dirty="0" err="1"/>
              <a:t>cx</a:t>
            </a:r>
            <a:r>
              <a:rPr lang="pt-BR" dirty="0"/>
              <a:t>, top + </a:t>
            </a:r>
            <a:r>
              <a:rPr lang="pt-BR" dirty="0" err="1"/>
              <a:t>cy</a:t>
            </a:r>
            <a:r>
              <a:rPr lang="pt-BR" dirty="0"/>
              <a:t>, </a:t>
            </a:r>
            <a:r>
              <a:rPr lang="pt-BR" dirty="0" err="1"/>
              <a:t>diameter</a:t>
            </a:r>
            <a:r>
              <a:rPr lang="pt-BR" dirty="0"/>
              <a:t>, </a:t>
            </a:r>
            <a:r>
              <a:rPr lang="pt-BR" dirty="0" err="1"/>
              <a:t>diameter</a:t>
            </a:r>
            <a:r>
              <a:rPr lang="pt-BR" dirty="0"/>
              <a:t>, </a:t>
            </a:r>
            <a:r>
              <a:rPr lang="pt-BR" dirty="0" err="1"/>
              <a:t>diameter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                    </a:t>
            </a:r>
            <a:r>
              <a:rPr lang="pt-BR" dirty="0" err="1"/>
              <a:t>diameter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    }</a:t>
            </a:r>
            <a:br>
              <a:rPr lang="pt-BR" dirty="0"/>
            </a:br>
            <a:r>
              <a:rPr lang="pt-BR" dirty="0"/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9806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Sistema Operacional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 smtClean="0"/>
              <a:t>Familiaridade dos desenvolvedores de </a:t>
            </a:r>
            <a:r>
              <a:rPr lang="pt-BR" dirty="0" err="1" smtClean="0"/>
              <a:t>JavaME</a:t>
            </a:r>
            <a:r>
              <a:rPr lang="pt-BR" dirty="0" smtClean="0"/>
              <a:t> para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 smtClean="0"/>
              <a:t>Maiores capacidade de processamento e armazenamento.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82028" y="5077879"/>
            <a:ext cx="511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accent6"/>
                </a:solidFill>
              </a:rPr>
              <a:t>SUCCESSFUL !!</a:t>
            </a:r>
            <a:endParaRPr lang="pt-BR" sz="5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Porquê o </a:t>
            </a:r>
            <a:r>
              <a:rPr lang="pt-BR" dirty="0" err="1" smtClean="0"/>
              <a:t>Android</a:t>
            </a:r>
            <a:r>
              <a:rPr lang="pt-BR" dirty="0" smtClean="0"/>
              <a:t> roda Java? </a:t>
            </a:r>
            <a:r>
              <a:rPr lang="pt-BR" dirty="0" err="1" smtClean="0"/>
              <a:t>JavaME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Conhecendo a características do </a:t>
            </a:r>
            <a:r>
              <a:rPr lang="pt-BR" dirty="0" err="1" smtClean="0"/>
              <a:t>Android</a:t>
            </a:r>
            <a:r>
              <a:rPr lang="pt-BR" dirty="0" smtClean="0"/>
              <a:t> e projeto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Decisões a serem tomadas para o inicio do projeto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3758" y="1825625"/>
            <a:ext cx="1887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Oracle Java Micro </a:t>
            </a:r>
            <a:r>
              <a:rPr lang="pt-BR" sz="1200" dirty="0" err="1" smtClean="0">
                <a:hlinkClick r:id="rId2"/>
              </a:rPr>
              <a:t>Edition</a:t>
            </a:r>
            <a:endParaRPr lang="pt-BR" sz="1200" dirty="0" smtClean="0">
              <a:hlinkClick r:id="rId3"/>
            </a:endParaRPr>
          </a:p>
          <a:p>
            <a:r>
              <a:rPr lang="pt-BR" sz="1200" dirty="0" err="1" smtClean="0">
                <a:hlinkClick r:id="rId3"/>
              </a:rPr>
              <a:t>Android</a:t>
            </a:r>
            <a:r>
              <a:rPr lang="pt-BR" sz="1200" dirty="0" smtClean="0">
                <a:hlinkClick r:id="rId3"/>
              </a:rPr>
              <a:t> </a:t>
            </a:r>
            <a:r>
              <a:rPr lang="pt-BR" sz="1200" dirty="0" err="1" smtClean="0">
                <a:hlinkClick r:id="rId3"/>
              </a:rPr>
              <a:t>Developer</a:t>
            </a:r>
            <a:r>
              <a:rPr lang="pt-BR" sz="1200" dirty="0" smtClean="0">
                <a:hlinkClick r:id="rId3"/>
              </a:rPr>
              <a:t> Training</a:t>
            </a:r>
            <a:endParaRPr lang="pt-BR" sz="1200" dirty="0" smtClean="0"/>
          </a:p>
          <a:p>
            <a:r>
              <a:rPr lang="pt-BR" sz="1200" dirty="0" err="1" smtClean="0">
                <a:hlinkClick r:id="rId4"/>
              </a:rPr>
              <a:t>Android</a:t>
            </a:r>
            <a:r>
              <a:rPr lang="pt-BR" sz="1200" dirty="0" smtClean="0">
                <a:hlinkClick r:id="rId4"/>
              </a:rPr>
              <a:t> </a:t>
            </a:r>
            <a:r>
              <a:rPr lang="pt-BR" sz="1200" dirty="0" err="1" smtClean="0">
                <a:hlinkClick r:id="rId4"/>
              </a:rPr>
              <a:t>Developer</a:t>
            </a:r>
            <a:r>
              <a:rPr lang="pt-BR" sz="1200" dirty="0" smtClean="0">
                <a:hlinkClick r:id="rId4"/>
              </a:rPr>
              <a:t> </a:t>
            </a:r>
            <a:r>
              <a:rPr lang="pt-BR" sz="1200" dirty="0" err="1" smtClean="0">
                <a:hlinkClick r:id="rId4"/>
              </a:rPr>
              <a:t>Guide</a:t>
            </a:r>
            <a:endParaRPr lang="pt-BR" sz="1200" dirty="0" smtClean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35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3850" y="721801"/>
            <a:ext cx="8531268" cy="1325563"/>
          </a:xfrm>
        </p:spPr>
        <p:txBody>
          <a:bodyPr/>
          <a:lstStyle/>
          <a:p>
            <a:r>
              <a:rPr lang="pt-BR" dirty="0" smtClean="0"/>
              <a:t>Desenvolvendo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92679"/>
            <a:ext cx="10515600" cy="3684284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Apresentando classes principais do </a:t>
            </a:r>
            <a:r>
              <a:rPr lang="pt-BR" dirty="0" err="1" smtClean="0"/>
              <a:t>Android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Aplicativo </a:t>
            </a:r>
            <a:r>
              <a:rPr lang="pt-BR" dirty="0" err="1" smtClean="0"/>
              <a:t>Hello</a:t>
            </a:r>
            <a:r>
              <a:rPr lang="pt-BR" dirty="0" smtClean="0"/>
              <a:t> World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Compilando e Executando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1026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[1]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93095"/>
            <a:ext cx="10515600" cy="3483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Layouts (</a:t>
            </a:r>
            <a:r>
              <a:rPr lang="pt-BR" dirty="0" err="1" smtClean="0"/>
              <a:t>Relative</a:t>
            </a:r>
            <a:r>
              <a:rPr lang="pt-BR" dirty="0" smtClean="0"/>
              <a:t> e H/V Layout) e Look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Feel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Bind</a:t>
            </a:r>
            <a:r>
              <a:rPr lang="pt-BR" dirty="0" smtClean="0"/>
              <a:t> com componentes de tela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SQLite</a:t>
            </a:r>
            <a:r>
              <a:rPr lang="pt-BR" dirty="0" smtClean="0"/>
              <a:t> – Banco de Dados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683758" y="1825625"/>
            <a:ext cx="1211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3"/>
              </a:rPr>
              <a:t>Vinícius </a:t>
            </a:r>
            <a:r>
              <a:rPr lang="pt-BR" sz="1200" dirty="0" err="1" smtClean="0">
                <a:hlinkClick r:id="rId3"/>
              </a:rPr>
              <a:t>Thiengo</a:t>
            </a:r>
            <a:endParaRPr lang="pt-BR" sz="1200" dirty="0" smtClean="0"/>
          </a:p>
          <a:p>
            <a:r>
              <a:rPr lang="pt-BR" sz="1200" dirty="0" err="1" smtClean="0">
                <a:hlinkClick r:id="rId4"/>
              </a:rPr>
              <a:t>AndroidHive</a:t>
            </a:r>
            <a:endParaRPr lang="pt-BR" sz="1200" dirty="0" smtClean="0"/>
          </a:p>
          <a:p>
            <a:r>
              <a:rPr lang="pt-BR" sz="1200" dirty="0" err="1" smtClean="0">
                <a:hlinkClick r:id="rId5"/>
              </a:rPr>
              <a:t>AndroidExample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62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[2]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683758" y="1825625"/>
            <a:ext cx="14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3"/>
              </a:rPr>
              <a:t>Square Open </a:t>
            </a:r>
            <a:r>
              <a:rPr lang="pt-BR" sz="1200" dirty="0" err="1" smtClean="0">
                <a:hlinkClick r:id="rId3"/>
              </a:rPr>
              <a:t>Source</a:t>
            </a:r>
            <a:endParaRPr lang="pt-BR" sz="12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38200" y="2693095"/>
            <a:ext cx="10515600" cy="348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2845495"/>
            <a:ext cx="10515600" cy="3483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Apresentando </a:t>
            </a:r>
            <a:r>
              <a:rPr lang="pt-BR" dirty="0" err="1" smtClean="0"/>
              <a:t>Gradle</a:t>
            </a:r>
            <a:r>
              <a:rPr lang="pt-BR" dirty="0" smtClean="0"/>
              <a:t> Build Tool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Qual função de um Build Tool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Tirando aproveito...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9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RESTfull</a:t>
            </a:r>
            <a:r>
              <a:rPr lang="pt-BR" dirty="0" smtClean="0"/>
              <a:t> </a:t>
            </a:r>
            <a:r>
              <a:rPr lang="pt-BR" dirty="0"/>
              <a:t>Web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Conceito de </a:t>
            </a:r>
            <a:r>
              <a:rPr lang="pt-BR" b="1" dirty="0" err="1" smtClean="0"/>
              <a:t>RE</a:t>
            </a:r>
            <a:r>
              <a:rPr lang="pt-BR" dirty="0" err="1" smtClean="0"/>
              <a:t>presentational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tate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ransfer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Funcionamento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b="1" dirty="0" smtClean="0"/>
              <a:t>GET</a:t>
            </a:r>
            <a:r>
              <a:rPr lang="pt-BR" dirty="0" smtClean="0"/>
              <a:t>, </a:t>
            </a:r>
            <a:r>
              <a:rPr lang="pt-BR" b="1" dirty="0" smtClean="0"/>
              <a:t>POST</a:t>
            </a:r>
            <a:r>
              <a:rPr lang="pt-BR" dirty="0" smtClean="0"/>
              <a:t>, </a:t>
            </a:r>
            <a:r>
              <a:rPr lang="pt-BR" b="1" dirty="0" smtClean="0"/>
              <a:t>PUT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DELETE</a:t>
            </a:r>
            <a:endParaRPr lang="pt-BR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12" y="2893511"/>
            <a:ext cx="4748852" cy="29185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683758" y="1825625"/>
            <a:ext cx="1220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3"/>
              </a:rPr>
              <a:t>Microsoft MSDN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1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SOAP x REST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683758" y="1825625"/>
            <a:ext cx="15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Microsoft MSDN</a:t>
            </a:r>
            <a:endParaRPr lang="pt-BR" sz="1200" dirty="0" smtClean="0"/>
          </a:p>
          <a:p>
            <a:r>
              <a:rPr lang="pt-BR" sz="1200" dirty="0" err="1" smtClean="0">
                <a:hlinkClick r:id="rId3"/>
              </a:rPr>
              <a:t>DeviKiranGonuguntla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409560" cy="38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MicroServiços</a:t>
            </a:r>
            <a:r>
              <a:rPr lang="pt-BR" dirty="0"/>
              <a:t> </a:t>
            </a: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 [1]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845558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err="1" smtClean="0"/>
              <a:t>Microservices</a:t>
            </a:r>
            <a:r>
              <a:rPr lang="en-US" b="1" dirty="0" smtClean="0"/>
              <a:t> </a:t>
            </a:r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especialização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implementção</a:t>
            </a:r>
            <a:r>
              <a:rPr lang="en-US" dirty="0" smtClean="0"/>
              <a:t> para SOA, </a:t>
            </a:r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flexiveis</a:t>
            </a:r>
            <a:r>
              <a:rPr lang="en-US" dirty="0" smtClean="0"/>
              <a:t> e </a:t>
            </a:r>
            <a:r>
              <a:rPr lang="en-US" dirty="0" err="1" smtClean="0"/>
              <a:t>implementáveis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3758" y="1825625"/>
            <a:ext cx="107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Martin Fowler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Anthony Chen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283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MicroServiços</a:t>
            </a:r>
            <a:r>
              <a:rPr lang="pt-BR" dirty="0" smtClean="0"/>
              <a:t> </a:t>
            </a:r>
            <a:r>
              <a:rPr lang="pt-BR" sz="2000" dirty="0" smtClean="0">
                <a:solidFill>
                  <a:prstClr val="black"/>
                </a:solidFill>
                <a:latin typeface="Calibri" panose="020F0502020204030204"/>
              </a:rPr>
              <a:t> [2]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3758" y="1825625"/>
            <a:ext cx="107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Martin Fowler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Anthony Chen</a:t>
            </a:r>
            <a:endParaRPr lang="pt-BR" sz="1200" dirty="0"/>
          </a:p>
        </p:txBody>
      </p:sp>
      <p:grpSp>
        <p:nvGrpSpPr>
          <p:cNvPr id="51" name="Grupo 50"/>
          <p:cNvGrpSpPr/>
          <p:nvPr/>
        </p:nvGrpSpPr>
        <p:grpSpPr>
          <a:xfrm>
            <a:off x="1526688" y="1825625"/>
            <a:ext cx="2480153" cy="3806352"/>
            <a:chOff x="1240824" y="1825625"/>
            <a:chExt cx="2480153" cy="3806352"/>
          </a:xfrm>
        </p:grpSpPr>
        <p:sp>
          <p:nvSpPr>
            <p:cNvPr id="8" name="Retângulo 7"/>
            <p:cNvSpPr/>
            <p:nvPr/>
          </p:nvSpPr>
          <p:spPr>
            <a:xfrm>
              <a:off x="1240824" y="2764240"/>
              <a:ext cx="2480153" cy="246762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66293" y="2977182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Pentágono regular 9"/>
            <p:cNvSpPr/>
            <p:nvPr/>
          </p:nvSpPr>
          <p:spPr>
            <a:xfrm>
              <a:off x="2468375" y="2864448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391136" y="4117051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2548140" y="4217259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401918" y="5231867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 smtClean="0">
                  <a:solidFill>
                    <a:schemeClr val="bg2">
                      <a:lumMod val="50000"/>
                    </a:schemeClr>
                  </a:solidFill>
                </a:rPr>
                <a:t>pid</a:t>
              </a:r>
              <a:r>
                <a:rPr lang="pt-BR" sz="2000" dirty="0" smtClean="0">
                  <a:solidFill>
                    <a:schemeClr val="bg2">
                      <a:lumMod val="50000"/>
                    </a:schemeClr>
                  </a:solidFill>
                </a:rPr>
                <a:t> 1234 8GB </a:t>
              </a:r>
              <a:r>
                <a:rPr lang="pt-BR" sz="2000" dirty="0" err="1" smtClean="0">
                  <a:solidFill>
                    <a:schemeClr val="bg2">
                      <a:lumMod val="50000"/>
                    </a:schemeClr>
                  </a:solidFill>
                </a:rPr>
                <a:t>heap</a:t>
              </a:r>
              <a:endParaRPr lang="pt-BR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73384" y="1825625"/>
              <a:ext cx="2215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2">
                      <a:lumMod val="25000"/>
                    </a:schemeClr>
                  </a:solidFill>
                </a:rPr>
                <a:t>Monolítico</a:t>
              </a:r>
              <a:endParaRPr lang="pt-BR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5285061" y="1512647"/>
            <a:ext cx="4095930" cy="4970812"/>
            <a:chOff x="4910047" y="1689298"/>
            <a:chExt cx="4095930" cy="4970812"/>
          </a:xfrm>
        </p:grpSpPr>
        <p:sp>
          <p:nvSpPr>
            <p:cNvPr id="17" name="Retângulo 16"/>
            <p:cNvSpPr/>
            <p:nvPr/>
          </p:nvSpPr>
          <p:spPr>
            <a:xfrm>
              <a:off x="5100530" y="2692854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6068704" y="3988425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Pentágono regular 18"/>
            <p:cNvSpPr/>
            <p:nvPr/>
          </p:nvSpPr>
          <p:spPr>
            <a:xfrm>
              <a:off x="7820923" y="3676396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apezoide 19"/>
            <p:cNvSpPr/>
            <p:nvPr/>
          </p:nvSpPr>
          <p:spPr>
            <a:xfrm>
              <a:off x="5116661" y="5313755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23"/>
            <p:cNvCxnSpPr>
              <a:stCxn id="17" idx="3"/>
              <a:endCxn id="18" idx="0"/>
            </p:cNvCxnSpPr>
            <p:nvPr/>
          </p:nvCxnSpPr>
          <p:spPr>
            <a:xfrm>
              <a:off x="5977351" y="3150054"/>
              <a:ext cx="611184" cy="838371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7" idx="2"/>
              <a:endCxn id="20" idx="0"/>
            </p:cNvCxnSpPr>
            <p:nvPr/>
          </p:nvCxnSpPr>
          <p:spPr>
            <a:xfrm>
              <a:off x="5538941" y="3607254"/>
              <a:ext cx="88983" cy="1706501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8" idx="6"/>
            </p:cNvCxnSpPr>
            <p:nvPr/>
          </p:nvCxnSpPr>
          <p:spPr>
            <a:xfrm flipV="1">
              <a:off x="7108365" y="4390846"/>
              <a:ext cx="871069" cy="98620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0" idx="3"/>
              <a:endCxn id="18" idx="4"/>
            </p:cNvCxnSpPr>
            <p:nvPr/>
          </p:nvCxnSpPr>
          <p:spPr>
            <a:xfrm flipV="1">
              <a:off x="6037412" y="4990507"/>
              <a:ext cx="551123" cy="730344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5100530" y="3135579"/>
              <a:ext cx="876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pid</a:t>
              </a:r>
              <a:r>
                <a:rPr lang="pt-BR" sz="1200" dirty="0" smtClean="0">
                  <a:solidFill>
                    <a:schemeClr val="bg1"/>
                  </a:solidFill>
                </a:rPr>
                <a:t> 1234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2GB </a:t>
              </a:r>
              <a:r>
                <a:rPr lang="pt-BR" sz="1200" dirty="0" err="1" smtClean="0">
                  <a:solidFill>
                    <a:schemeClr val="bg1"/>
                  </a:solidFill>
                </a:rPr>
                <a:t>heap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7933657" y="4209323"/>
              <a:ext cx="876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pid</a:t>
              </a:r>
              <a:r>
                <a:rPr lang="pt-BR" sz="1200" dirty="0" smtClean="0">
                  <a:solidFill>
                    <a:schemeClr val="bg1"/>
                  </a:solidFill>
                </a:rPr>
                <a:t> 1298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2GB </a:t>
              </a:r>
              <a:r>
                <a:rPr lang="pt-BR" sz="1200" dirty="0" err="1" smtClean="0">
                  <a:solidFill>
                    <a:schemeClr val="bg1"/>
                  </a:solidFill>
                </a:rPr>
                <a:t>heap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150124" y="4460504"/>
              <a:ext cx="876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pid</a:t>
              </a:r>
              <a:r>
                <a:rPr lang="pt-BR" sz="1200" dirty="0" smtClean="0">
                  <a:solidFill>
                    <a:schemeClr val="bg1"/>
                  </a:solidFill>
                </a:rPr>
                <a:t> 1256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2GB </a:t>
              </a:r>
              <a:r>
                <a:rPr lang="pt-BR" sz="1200" dirty="0" err="1" smtClean="0">
                  <a:solidFill>
                    <a:schemeClr val="bg1"/>
                  </a:solidFill>
                </a:rPr>
                <a:t>heap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145021" y="5666282"/>
              <a:ext cx="876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pid</a:t>
              </a:r>
              <a:r>
                <a:rPr lang="pt-BR" sz="1200" dirty="0" smtClean="0">
                  <a:solidFill>
                    <a:schemeClr val="bg1"/>
                  </a:solidFill>
                </a:rPr>
                <a:t> 1287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</a:rPr>
                <a:t>2GB </a:t>
              </a:r>
              <a:r>
                <a:rPr lang="pt-BR" sz="1200" dirty="0" err="1" smtClean="0">
                  <a:solidFill>
                    <a:schemeClr val="bg1"/>
                  </a:solidFill>
                </a:rPr>
                <a:t>heap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910047" y="2546428"/>
              <a:ext cx="4095930" cy="36990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6360733" y="6260000"/>
              <a:ext cx="1194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2">
                      <a:lumMod val="50000"/>
                    </a:schemeClr>
                  </a:solidFill>
                </a:rPr>
                <a:t>8GB </a:t>
              </a:r>
              <a:r>
                <a:rPr lang="pt-BR" sz="2000" dirty="0" err="1" smtClean="0">
                  <a:solidFill>
                    <a:schemeClr val="bg2">
                      <a:lumMod val="50000"/>
                    </a:schemeClr>
                  </a:solidFill>
                </a:rPr>
                <a:t>heap</a:t>
              </a:r>
              <a:endParaRPr lang="pt-BR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657303" y="1689298"/>
              <a:ext cx="2601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err="1" smtClean="0">
                  <a:solidFill>
                    <a:schemeClr val="bg2">
                      <a:lumMod val="25000"/>
                    </a:schemeClr>
                  </a:solidFill>
                </a:rPr>
                <a:t>Microserviço</a:t>
              </a:r>
              <a:endParaRPr lang="pt-BR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8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48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Agenda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9868"/>
            <a:ext cx="10515600" cy="50370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Objetivo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Preparação do Ambiente de Desenvolvimento</a:t>
            </a:r>
            <a:br>
              <a:rPr lang="pt-BR" dirty="0" smtClean="0"/>
            </a:b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Conceitos básicos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Orientação à </a:t>
            </a:r>
            <a:r>
              <a:rPr lang="pt-BR" dirty="0" smtClean="0"/>
              <a:t>Objetos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Linguagem 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Google </a:t>
            </a:r>
            <a:r>
              <a:rPr lang="pt-BR" dirty="0" err="1" smtClean="0"/>
              <a:t>Android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Desenvolvimento do </a:t>
            </a:r>
            <a:r>
              <a:rPr lang="pt-BR" dirty="0" smtClean="0"/>
              <a:t>aplicativo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RESTfull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Microserviços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Demos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2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MicroServiços</a:t>
            </a:r>
            <a:r>
              <a:rPr lang="pt-BR" dirty="0"/>
              <a:t> </a:t>
            </a:r>
            <a:r>
              <a:rPr lang="pt-BR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2000" dirty="0" smtClean="0">
                <a:solidFill>
                  <a:prstClr val="black"/>
                </a:solidFill>
                <a:latin typeface="Calibri" panose="020F0502020204030204"/>
              </a:rPr>
              <a:t>[3]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3758" y="1825625"/>
            <a:ext cx="107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Martin Fowler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Anthony Chen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25148" y="1734213"/>
            <a:ext cx="2215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</a:rPr>
              <a:t>Monolítico</a:t>
            </a:r>
            <a:endParaRPr lang="pt-BR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06395" y="2473453"/>
            <a:ext cx="4027111" cy="3580857"/>
            <a:chOff x="-714824" y="2629303"/>
            <a:chExt cx="5221634" cy="5296348"/>
          </a:xfrm>
        </p:grpSpPr>
        <p:sp>
          <p:nvSpPr>
            <p:cNvPr id="8" name="Retângulo 7"/>
            <p:cNvSpPr/>
            <p:nvPr/>
          </p:nvSpPr>
          <p:spPr>
            <a:xfrm>
              <a:off x="676083" y="2629303"/>
              <a:ext cx="2480153" cy="246762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01552" y="2842245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Pentágono regular 9"/>
            <p:cNvSpPr/>
            <p:nvPr/>
          </p:nvSpPr>
          <p:spPr>
            <a:xfrm>
              <a:off x="1903634" y="2729511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826395" y="3982114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apezoide 11"/>
            <p:cNvSpPr/>
            <p:nvPr/>
          </p:nvSpPr>
          <p:spPr>
            <a:xfrm>
              <a:off x="1983399" y="4082322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026657" y="5458024"/>
              <a:ext cx="2480153" cy="246762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252126" y="5670966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Pentágono regular 16"/>
            <p:cNvSpPr/>
            <p:nvPr/>
          </p:nvSpPr>
          <p:spPr>
            <a:xfrm>
              <a:off x="3254208" y="5558232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76969" y="6810835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apezoide 18"/>
            <p:cNvSpPr/>
            <p:nvPr/>
          </p:nvSpPr>
          <p:spPr>
            <a:xfrm>
              <a:off x="3333973" y="6911043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-714824" y="5458024"/>
              <a:ext cx="2480153" cy="246762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-489355" y="5670966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Pentágono regular 22"/>
            <p:cNvSpPr/>
            <p:nvPr/>
          </p:nvSpPr>
          <p:spPr>
            <a:xfrm>
              <a:off x="512727" y="5558232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-564512" y="6810835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rapezoide 24"/>
            <p:cNvSpPr/>
            <p:nvPr/>
          </p:nvSpPr>
          <p:spPr>
            <a:xfrm>
              <a:off x="592492" y="6911043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5735587" y="1825625"/>
            <a:ext cx="4725573" cy="3951419"/>
            <a:chOff x="5522013" y="1629574"/>
            <a:chExt cx="5413491" cy="4602337"/>
          </a:xfrm>
        </p:grpSpPr>
        <p:sp>
          <p:nvSpPr>
            <p:cNvPr id="27" name="Retângulo 26"/>
            <p:cNvSpPr/>
            <p:nvPr/>
          </p:nvSpPr>
          <p:spPr>
            <a:xfrm>
              <a:off x="5610243" y="2633130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607796" y="4092389"/>
              <a:ext cx="1039661" cy="1002082"/>
            </a:xfrm>
            <a:prstGeom prst="ellipse">
              <a:avLst/>
            </a:prstGeom>
            <a:solidFill>
              <a:srgbClr val="F5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entágono regular 28"/>
            <p:cNvSpPr/>
            <p:nvPr/>
          </p:nvSpPr>
          <p:spPr>
            <a:xfrm>
              <a:off x="8579090" y="3780360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apezoide 29"/>
            <p:cNvSpPr/>
            <p:nvPr/>
          </p:nvSpPr>
          <p:spPr>
            <a:xfrm>
              <a:off x="5655753" y="5417719"/>
              <a:ext cx="1022525" cy="814192"/>
            </a:xfrm>
            <a:prstGeom prst="trapezoi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de seta reta 30"/>
            <p:cNvCxnSpPr>
              <a:endCxn id="28" idx="0"/>
            </p:cNvCxnSpPr>
            <p:nvPr/>
          </p:nvCxnSpPr>
          <p:spPr>
            <a:xfrm>
              <a:off x="6852065" y="3595067"/>
              <a:ext cx="275562" cy="497322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endCxn id="30" idx="0"/>
            </p:cNvCxnSpPr>
            <p:nvPr/>
          </p:nvCxnSpPr>
          <p:spPr>
            <a:xfrm flipH="1">
              <a:off x="6167016" y="3595067"/>
              <a:ext cx="71859" cy="1822652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28" idx="6"/>
              <a:endCxn id="43" idx="1"/>
            </p:cNvCxnSpPr>
            <p:nvPr/>
          </p:nvCxnSpPr>
          <p:spPr>
            <a:xfrm flipV="1">
              <a:off x="7647457" y="4329365"/>
              <a:ext cx="883710" cy="264065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30" idx="3"/>
              <a:endCxn id="28" idx="4"/>
            </p:cNvCxnSpPr>
            <p:nvPr/>
          </p:nvCxnSpPr>
          <p:spPr>
            <a:xfrm flipV="1">
              <a:off x="6576504" y="5094471"/>
              <a:ext cx="551123" cy="730344"/>
            </a:xfrm>
            <a:prstGeom prst="straightConnector1">
              <a:avLst/>
            </a:prstGeom>
            <a:ln w="28575">
              <a:solidFill>
                <a:srgbClr val="56779B"/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5522013" y="2551189"/>
              <a:ext cx="1983687" cy="104387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167016" y="1629574"/>
              <a:ext cx="2601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err="1" smtClean="0">
                  <a:solidFill>
                    <a:schemeClr val="bg2">
                      <a:lumMod val="25000"/>
                    </a:schemeClr>
                  </a:solidFill>
                </a:rPr>
                <a:t>Microserviço</a:t>
              </a:r>
              <a:endParaRPr lang="pt-BR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532010" y="2633130"/>
              <a:ext cx="876821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531167" y="3732542"/>
              <a:ext cx="2404337" cy="119364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Pentágono regular 43"/>
            <p:cNvSpPr/>
            <p:nvPr/>
          </p:nvSpPr>
          <p:spPr>
            <a:xfrm>
              <a:off x="9762169" y="3780360"/>
              <a:ext cx="1102290" cy="1027134"/>
            </a:xfrm>
            <a:prstGeom prst="pent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765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04997"/>
            <a:ext cx="10515600" cy="3771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Trabalhando </a:t>
            </a:r>
            <a:r>
              <a:rPr lang="pt-BR" dirty="0" smtClean="0"/>
              <a:t>com comunicação </a:t>
            </a:r>
            <a:r>
              <a:rPr lang="pt-BR" dirty="0" err="1" smtClean="0"/>
              <a:t>Client</a:t>
            </a:r>
            <a:r>
              <a:rPr lang="pt-BR" dirty="0" smtClean="0"/>
              <a:t>/Server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Plain</a:t>
            </a:r>
            <a:r>
              <a:rPr lang="pt-BR" dirty="0" smtClean="0"/>
              <a:t>  e JSON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Principais bibliotecas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2"/>
              </a:rPr>
              <a:t>Picasso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>
                <a:hlinkClick r:id="rId3"/>
              </a:rPr>
              <a:t>OkHttp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 smtClean="0">
                <a:hlinkClick r:id="rId4"/>
              </a:rPr>
              <a:t>Retrofit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[3]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683758" y="1825625"/>
            <a:ext cx="14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smtClean="0">
                <a:hlinkClick r:id="rId4"/>
              </a:rPr>
              <a:t>Square Open Source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85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04997"/>
            <a:ext cx="10515600" cy="37719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sz="3200" b="1" dirty="0" smtClean="0"/>
              <a:t>HANDS-ON </a:t>
            </a:r>
            <a:r>
              <a:rPr lang="pt-BR" sz="3200" b="1" dirty="0" err="1" smtClean="0"/>
              <a:t>Android</a:t>
            </a:r>
            <a:r>
              <a:rPr lang="pt-BR" sz="3200" b="1" dirty="0" smtClean="0"/>
              <a:t> !!</a:t>
            </a:r>
          </a:p>
          <a:p>
            <a:pPr marL="457200" lvl="1" indent="0" algn="ctr">
              <a:buNone/>
            </a:pPr>
            <a:r>
              <a:rPr lang="pt-BR" dirty="0" smtClean="0"/>
              <a:t>Perguntas / Dúvidas ?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53850" y="721801"/>
            <a:ext cx="8531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Desenvolvendo Aplicativo </a:t>
            </a:r>
            <a:r>
              <a:rPr lang="pt-BR" sz="2000" dirty="0" smtClean="0"/>
              <a:t>[3]</a:t>
            </a:r>
            <a:endParaRPr lang="pt-BR" sz="2000" dirty="0"/>
          </a:p>
        </p:txBody>
      </p:sp>
      <p:pic>
        <p:nvPicPr>
          <p:cNvPr id="5" name="Picture 2" descr="https://pbs.twimg.com/profile_images/606585229034135553/2NqZJYQ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230"/>
            <a:ext cx="1422706" cy="14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Pronto 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006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Com todas essas dicas, borá fazer </a:t>
            </a:r>
            <a:r>
              <a:rPr lang="pt-BR" dirty="0" err="1" smtClean="0"/>
              <a:t>apps</a:t>
            </a:r>
            <a:r>
              <a:rPr lang="pt-BR" dirty="0" smtClean="0"/>
              <a:t> !! </a:t>
            </a:r>
          </a:p>
          <a:p>
            <a:pPr marL="0" indent="0" algn="ctr">
              <a:buNone/>
            </a:pPr>
            <a:r>
              <a:rPr lang="pt-BR" dirty="0" smtClean="0"/>
              <a:t>Agora estamos pronto...</a:t>
            </a:r>
            <a:endParaRPr lang="pt-BR" dirty="0"/>
          </a:p>
        </p:txBody>
      </p:sp>
      <p:pic>
        <p:nvPicPr>
          <p:cNvPr id="6148" name="Picture 4" descr="http://readitlater-blog.s3.amazonaws.com/20120606/PKTBlog_Max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2" y="2932586"/>
            <a:ext cx="5072171" cy="25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079532" y="5884575"/>
            <a:ext cx="2117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Obrigado !!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42682" y="3706026"/>
            <a:ext cx="16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b="1" dirty="0" smtClean="0"/>
              <a:t>Contatos: </a:t>
            </a:r>
          </a:p>
          <a:p>
            <a:pPr algn="r"/>
            <a:r>
              <a:rPr lang="pt-BR" sz="1400" dirty="0" err="1" smtClean="0"/>
              <a:t>Facebook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3"/>
              </a:rPr>
              <a:t>trfiladelfo</a:t>
            </a:r>
            <a:endParaRPr lang="pt-BR" sz="1400" dirty="0" smtClean="0"/>
          </a:p>
          <a:p>
            <a:pPr algn="r"/>
            <a:r>
              <a:rPr lang="pt-BR" sz="1400" dirty="0" err="1" smtClean="0"/>
              <a:t>LinkedIn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4"/>
              </a:rPr>
              <a:t>trfiladelfo</a:t>
            </a:r>
            <a:endParaRPr lang="pt-BR" sz="1400" dirty="0" smtClean="0"/>
          </a:p>
          <a:p>
            <a:pPr algn="r"/>
            <a:r>
              <a:rPr lang="pt-BR" sz="1400" dirty="0" err="1" smtClean="0"/>
              <a:t>GitHub</a:t>
            </a:r>
            <a:r>
              <a:rPr lang="pt-BR" sz="1400" dirty="0" smtClean="0"/>
              <a:t>: </a:t>
            </a:r>
            <a:r>
              <a:rPr lang="pt-BR" sz="1400" dirty="0" err="1" smtClean="0">
                <a:hlinkClick r:id="rId5"/>
              </a:rPr>
              <a:t>trfiladelfo</a:t>
            </a:r>
            <a:endParaRPr lang="pt-BR" sz="1400" dirty="0"/>
          </a:p>
        </p:txBody>
      </p:sp>
      <p:sp>
        <p:nvSpPr>
          <p:cNvPr id="5" name="Retângulo 4">
            <a:hlinkClick r:id="rId6"/>
          </p:cNvPr>
          <p:cNvSpPr/>
          <p:nvPr/>
        </p:nvSpPr>
        <p:spPr>
          <a:xfrm>
            <a:off x="3884461" y="5515243"/>
            <a:ext cx="450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https://github.com/trfiladelfo/g4labs_android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0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Mercado de Dispositivos Mobile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O que é Mobile?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Só smartphones, </a:t>
            </a:r>
            <a:r>
              <a:rPr lang="pt-BR" dirty="0" err="1" smtClean="0"/>
              <a:t>phablets</a:t>
            </a:r>
            <a:r>
              <a:rPr lang="pt-BR" dirty="0" smtClean="0"/>
              <a:t> e </a:t>
            </a:r>
            <a:r>
              <a:rPr lang="pt-BR" dirty="0" err="1" smtClean="0"/>
              <a:t>tablets</a:t>
            </a:r>
            <a:endParaRPr lang="pt-B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Sistemas Operacionais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 / </a:t>
            </a:r>
            <a:r>
              <a:rPr lang="pt-BR" dirty="0" err="1" smtClean="0"/>
              <a:t>iOS</a:t>
            </a:r>
            <a:r>
              <a:rPr lang="pt-BR" dirty="0" smtClean="0"/>
              <a:t> / Windows Phone/ </a:t>
            </a:r>
            <a:r>
              <a:rPr lang="pt-BR" dirty="0" err="1" smtClean="0"/>
              <a:t>WebOS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5122" name="Picture 2" descr="http://www.mobussconstrucao.com.br/blog/wp-content/uploads/2015/08/mobuss-mobilidade-corporativa-825x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35" y="3120242"/>
            <a:ext cx="3671411" cy="16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hopfacil.vteximg.com.br/arquivos/smart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298" y="2560262"/>
            <a:ext cx="1605275" cy="11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images-submarino.b2w.io/produtos/01/00/item/125667/6/125667677_1G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463" y="4088977"/>
            <a:ext cx="1472743" cy="14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sz="3200" dirty="0" smtClean="0"/>
              <a:t>Apresentar uma visão ampla do mercado de mobilidade e ofertar conhecimento para desenvolvimento de aplicativos e soluções.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923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Instalação do Java </a:t>
            </a:r>
            <a:r>
              <a:rPr lang="pt-BR" dirty="0" err="1" smtClean="0"/>
              <a:t>Developement</a:t>
            </a:r>
            <a:r>
              <a:rPr lang="pt-BR" dirty="0" smtClean="0"/>
              <a:t> Kit (JDK)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Configuração da </a:t>
            </a:r>
            <a:r>
              <a:rPr lang="pt-BR" dirty="0" err="1" smtClean="0"/>
              <a:t>ClassPath</a:t>
            </a:r>
            <a:r>
              <a:rPr lang="pt-BR" dirty="0" smtClean="0"/>
              <a:t> do Java para Windows.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Instalação do </a:t>
            </a:r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pPr lvl="1">
              <a:lnSpc>
                <a:spcPct val="200000"/>
              </a:lnSpc>
            </a:pPr>
            <a:r>
              <a:rPr lang="pt-BR" dirty="0" smtClean="0"/>
              <a:t>Baixar o emulador para aqueles que não tem o dispositivo físico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22793" y="1822450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2"/>
              </a:rPr>
              <a:t>Oracle Java</a:t>
            </a:r>
            <a:endParaRPr lang="pt-BR" sz="1200" dirty="0" smtClean="0"/>
          </a:p>
          <a:p>
            <a:r>
              <a:rPr lang="pt-BR" sz="1200" dirty="0" err="1" smtClean="0">
                <a:hlinkClick r:id="rId3"/>
              </a:rPr>
              <a:t>Android</a:t>
            </a:r>
            <a:r>
              <a:rPr lang="pt-BR" sz="1200" dirty="0" smtClean="0">
                <a:hlinkClick r:id="rId3"/>
              </a:rPr>
              <a:t> Studio</a:t>
            </a:r>
            <a:endParaRPr lang="pt-BR" sz="1200" dirty="0"/>
          </a:p>
        </p:txBody>
      </p:sp>
      <p:pic>
        <p:nvPicPr>
          <p:cNvPr id="2050" name="Picture 2" descr="http://logodatabases.com/wp-content/uploads/2012/03/java-logo-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90" y="1935313"/>
            <a:ext cx="745257" cy="7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zellox.com/wp-content/uploads/2016/05/logo-android-png-%E2%80%AB2%E2%80%AC-%E2%80%AB%E2%80%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17" y="3831366"/>
            <a:ext cx="887304" cy="6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à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Conceito de Classe / Objeto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UML? Para que serve?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Relacionamentos entre Classes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Quando usado, qual o seu ganho?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22793" y="1822450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err="1" smtClean="0">
                <a:hlinkClick r:id="rId2"/>
              </a:rPr>
              <a:t>Caelum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Casa do Código</a:t>
            </a:r>
            <a:endParaRPr lang="pt-BR" sz="1200" dirty="0"/>
          </a:p>
        </p:txBody>
      </p:sp>
      <p:pic>
        <p:nvPicPr>
          <p:cNvPr id="4098" name="Picture 2" descr="http://arquivo.devmedia.com.br/REVISTAS/easynet/imagens/36/1/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07" y="2468781"/>
            <a:ext cx="4631632" cy="308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à Objeto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22793" y="1822450"/>
            <a:ext cx="113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err="1" smtClean="0">
                <a:hlinkClick r:id="rId2"/>
              </a:rPr>
              <a:t>Caelum</a:t>
            </a:r>
            <a:endParaRPr lang="pt-BR" sz="1200" dirty="0" smtClean="0"/>
          </a:p>
          <a:p>
            <a:r>
              <a:rPr lang="pt-BR" sz="1200" dirty="0" smtClean="0">
                <a:hlinkClick r:id="rId3"/>
              </a:rPr>
              <a:t>Casa do Código</a:t>
            </a:r>
            <a:endParaRPr lang="pt-BR" sz="12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5386191" y="1690688"/>
            <a:ext cx="6175631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Herança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Encapsulamento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Abstração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</a:t>
            </a:r>
          </a:p>
          <a:p>
            <a:pPr marL="0" indent="0">
              <a:lnSpc>
                <a:spcPct val="200000"/>
              </a:lnSpc>
              <a:buNone/>
            </a:pP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2450"/>
            <a:ext cx="4086861" cy="39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err="1" smtClean="0"/>
              <a:t>Brew</a:t>
            </a:r>
            <a:r>
              <a:rPr lang="pt-BR" dirty="0" smtClean="0"/>
              <a:t>   (C++)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err="1" smtClean="0"/>
              <a:t>JavaME</a:t>
            </a:r>
            <a:r>
              <a:rPr lang="pt-BR" dirty="0" smtClean="0"/>
              <a:t>  (Java)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Windows Mobile  (C#)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err="1" smtClean="0"/>
              <a:t>Symbian</a:t>
            </a:r>
            <a:r>
              <a:rPr lang="pt-BR" dirty="0" smtClean="0"/>
              <a:t> (C++)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46" y="0"/>
            <a:ext cx="3200732" cy="43535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30" y="520062"/>
            <a:ext cx="1672222" cy="31930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41" y="1181254"/>
            <a:ext cx="2776210" cy="37761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14" y="3115000"/>
            <a:ext cx="3457736" cy="26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31901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/>
              <a:t>Java ME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dirty="0" smtClean="0"/>
              <a:t>Promessa codifica uma vez e executa em todos os aparelhos (ok ! Mas tem um porém).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08954" y="5566395"/>
            <a:ext cx="20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rgbClr val="FF0000"/>
                </a:solidFill>
              </a:rPr>
              <a:t>FAIL !!</a:t>
            </a:r>
            <a:endParaRPr lang="pt-BR" sz="5400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83" y="635576"/>
            <a:ext cx="2390775" cy="31527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810" y="2683451"/>
            <a:ext cx="2381250" cy="22098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029435" y="1074835"/>
            <a:ext cx="175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Referências: </a:t>
            </a:r>
          </a:p>
          <a:p>
            <a:r>
              <a:rPr lang="pt-BR" sz="1200" dirty="0" smtClean="0">
                <a:hlinkClick r:id="rId4"/>
              </a:rPr>
              <a:t>Oracle Java Micro </a:t>
            </a:r>
            <a:r>
              <a:rPr lang="pt-BR" sz="1200" dirty="0" err="1" smtClean="0">
                <a:hlinkClick r:id="rId4"/>
              </a:rPr>
              <a:t>Edition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573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510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Malgun Gothic</vt:lpstr>
      <vt:lpstr>Arial</vt:lpstr>
      <vt:lpstr>Calibri</vt:lpstr>
      <vt:lpstr>Calibri Light</vt:lpstr>
      <vt:lpstr>Franklin Gothic Medium</vt:lpstr>
      <vt:lpstr>Wingdings</vt:lpstr>
      <vt:lpstr>Tema do Office</vt:lpstr>
      <vt:lpstr>Desenvolvimento de um aplicativo mobile completo usando Google Android</vt:lpstr>
      <vt:lpstr>Agenda</vt:lpstr>
      <vt:lpstr>Introdução</vt:lpstr>
      <vt:lpstr>Objetivo</vt:lpstr>
      <vt:lpstr>Ambiente de Desenvolvimento</vt:lpstr>
      <vt:lpstr>Orientação à Objeto</vt:lpstr>
      <vt:lpstr>Orientação à Objeto</vt:lpstr>
      <vt:lpstr>Precursores</vt:lpstr>
      <vt:lpstr>Precursores</vt:lpstr>
      <vt:lpstr>Precursores</vt:lpstr>
      <vt:lpstr>Android</vt:lpstr>
      <vt:lpstr>Google Android</vt:lpstr>
      <vt:lpstr>Desenvolvendo Aplicativo</vt:lpstr>
      <vt:lpstr>Apresentação do PowerPoint</vt:lpstr>
      <vt:lpstr>Apresentação do PowerPoint</vt:lpstr>
      <vt:lpstr>RESTfull Web Services</vt:lpstr>
      <vt:lpstr>SOAP x REST</vt:lpstr>
      <vt:lpstr>MicroServiços  [1]</vt:lpstr>
      <vt:lpstr>MicroServiços  [2]</vt:lpstr>
      <vt:lpstr>MicroServiços  [3]</vt:lpstr>
      <vt:lpstr>Apresentação do PowerPoint</vt:lpstr>
      <vt:lpstr>Apresentação do PowerPoint</vt:lpstr>
      <vt:lpstr>Pronto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Ribeiro</dc:creator>
  <cp:lastModifiedBy>Thiago Ribeiro</cp:lastModifiedBy>
  <cp:revision>47</cp:revision>
  <dcterms:created xsi:type="dcterms:W3CDTF">2017-01-14T17:52:00Z</dcterms:created>
  <dcterms:modified xsi:type="dcterms:W3CDTF">2017-02-28T16:48:23Z</dcterms:modified>
</cp:coreProperties>
</file>