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B9"/>
    <a:srgbClr val="DE8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7"/>
          <p:cNvSpPr>
            <a:spLocks noGrp="1"/>
          </p:cNvSpPr>
          <p:nvPr>
            <p:ph type="ctrTitle"/>
          </p:nvPr>
        </p:nvSpPr>
        <p:spPr>
          <a:xfrm>
            <a:off x="1473371" y="2968668"/>
            <a:ext cx="9144000" cy="1410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pt-BR" sz="4000" dirty="0"/>
          </a:p>
        </p:txBody>
      </p:sp>
      <p:sp>
        <p:nvSpPr>
          <p:cNvPr id="14" name="Subtítulo 8"/>
          <p:cNvSpPr>
            <a:spLocks noGrp="1"/>
          </p:cNvSpPr>
          <p:nvPr>
            <p:ph type="subTitle" idx="1"/>
          </p:nvPr>
        </p:nvSpPr>
        <p:spPr>
          <a:xfrm>
            <a:off x="1473371" y="4571999"/>
            <a:ext cx="9144000" cy="1312101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5128" y="1109455"/>
            <a:ext cx="1506774" cy="1666786"/>
          </a:xfrm>
          <a:prstGeom prst="rect">
            <a:avLst/>
          </a:prstGeom>
        </p:spPr>
      </p:pic>
      <p:sp>
        <p:nvSpPr>
          <p:cNvPr id="16" name="CaixaDeTexto 15"/>
          <p:cNvSpPr txBox="1"/>
          <p:nvPr userDrawn="1"/>
        </p:nvSpPr>
        <p:spPr>
          <a:xfrm>
            <a:off x="5419793" y="1527349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spc="300" dirty="0" smtClean="0">
                <a:latin typeface="Franklin Gothic Medium" panose="020B0603020102020204" pitchFamily="34" charset="0"/>
                <a:ea typeface="Malgun Gothic" panose="020B0503020000020004" pitchFamily="34" charset="-127"/>
              </a:rPr>
              <a:t>G4Labs</a:t>
            </a:r>
            <a:endParaRPr lang="pt-BR" sz="4800" b="1" spc="300" dirty="0">
              <a:latin typeface="Franklin Gothic Medium" panose="020B0603020102020204" pitchFamily="34" charset="0"/>
              <a:ea typeface="Malgun Gothic" panose="020B0503020000020004" pitchFamily="34" charset="-127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5245097" y="2250619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DE8704"/>
                </a:solidFill>
              </a:rPr>
              <a:t>the</a:t>
            </a:r>
            <a:r>
              <a:rPr lang="pt-BR" b="1" dirty="0" smtClean="0">
                <a:solidFill>
                  <a:srgbClr val="DE8704"/>
                </a:solidFill>
              </a:rPr>
              <a:t> </a:t>
            </a:r>
            <a:r>
              <a:rPr lang="pt-BR" b="1" dirty="0" err="1" smtClean="0">
                <a:solidFill>
                  <a:srgbClr val="DE8704"/>
                </a:solidFill>
              </a:rPr>
              <a:t>developer’s</a:t>
            </a:r>
            <a:r>
              <a:rPr lang="pt-BR" b="1" dirty="0" smtClean="0">
                <a:solidFill>
                  <a:srgbClr val="DE8704"/>
                </a:solidFill>
              </a:rPr>
              <a:t> </a:t>
            </a:r>
            <a:r>
              <a:rPr lang="pt-BR" b="1" dirty="0" err="1" smtClean="0"/>
              <a:t>conference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023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1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4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9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5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7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3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4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3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406C-4E39-4EA3-8F15-2BC2B0331EE1}" type="datetimeFigureOut">
              <a:rPr lang="pt-BR" smtClean="0"/>
              <a:t>15/01/2017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35924"/>
          </a:xfrm>
          <a:prstGeom prst="rect">
            <a:avLst/>
          </a:prstGeom>
          <a:solidFill>
            <a:srgbClr val="0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764938"/>
            <a:ext cx="12192000" cy="135924"/>
          </a:xfrm>
          <a:prstGeom prst="rect">
            <a:avLst/>
          </a:prstGeom>
          <a:solidFill>
            <a:srgbClr val="DE8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7" y="5876132"/>
            <a:ext cx="1828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okhttp/" TargetMode="External"/><Relationship Id="rId2" Type="http://schemas.openxmlformats.org/officeDocument/2006/relationships/hyperlink" Target="http://square.github.io/picass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square.github.io/retrofi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rfiladelf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rfiladelfo/g4labs_android" TargetMode="External"/><Relationship Id="rId5" Type="http://schemas.openxmlformats.org/officeDocument/2006/relationships/hyperlink" Target="https://github.com/trfiladelfo" TargetMode="External"/><Relationship Id="rId4" Type="http://schemas.openxmlformats.org/officeDocument/2006/relationships/hyperlink" Target="https://br.linkedin.com/in/trfiladelf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#downloads" TargetMode="External"/><Relationship Id="rId2" Type="http://schemas.openxmlformats.org/officeDocument/2006/relationships/hyperlink" Target="http://www.oracle.com/technetwork/pt/java/javase/downloads/jdk8-downloads-213315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docodigo.com.br/pages/sumario-orientacao-objetos-java" TargetMode="External"/><Relationship Id="rId2" Type="http://schemas.openxmlformats.org/officeDocument/2006/relationships/hyperlink" Target="https://www.caelum.com.br/curso-java-orientacao-obje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index.html" TargetMode="External"/><Relationship Id="rId2" Type="http://schemas.openxmlformats.org/officeDocument/2006/relationships/hyperlink" Target="http://www.oracle.com/technetwork/java/embedded/javam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engo.com.b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droidexample.com/" TargetMode="External"/><Relationship Id="rId4" Type="http://schemas.openxmlformats.org/officeDocument/2006/relationships/hyperlink" Target="http://www.androidhive.inf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ctrTitle"/>
          </p:nvPr>
        </p:nvSpPr>
        <p:spPr>
          <a:xfrm>
            <a:off x="1473371" y="3118981"/>
            <a:ext cx="9144000" cy="141090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Desenvolvimento de um aplicativo mobile completo usando Google </a:t>
            </a:r>
            <a:r>
              <a:rPr lang="pt-BR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endParaRPr lang="pt-B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ubtítulo 15"/>
          <p:cNvSpPr>
            <a:spLocks noGrp="1"/>
          </p:cNvSpPr>
          <p:nvPr>
            <p:ph type="subTitle" idx="1"/>
          </p:nvPr>
        </p:nvSpPr>
        <p:spPr>
          <a:xfrm>
            <a:off x="1473371" y="4922728"/>
            <a:ext cx="9144000" cy="10615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smtClean="0"/>
              <a:t>Thiago Ribeiro Filadelfo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Mobile </a:t>
            </a:r>
            <a:r>
              <a:rPr lang="pt-BR" sz="1800" dirty="0" err="1" smtClean="0"/>
              <a:t>Developer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10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04997"/>
            <a:ext cx="10515600" cy="37719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Apresentando </a:t>
            </a:r>
            <a:r>
              <a:rPr lang="pt-BR" dirty="0" err="1" smtClean="0"/>
              <a:t>Gradle</a:t>
            </a:r>
            <a:r>
              <a:rPr lang="pt-BR" dirty="0" smtClean="0"/>
              <a:t> Build Tool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Trabalhando com comunicação </a:t>
            </a:r>
            <a:r>
              <a:rPr lang="pt-BR" dirty="0" err="1" smtClean="0"/>
              <a:t>Client</a:t>
            </a:r>
            <a:r>
              <a:rPr lang="pt-BR" dirty="0" smtClean="0"/>
              <a:t>/Server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Plain</a:t>
            </a:r>
            <a:r>
              <a:rPr lang="pt-BR" dirty="0" smtClean="0"/>
              <a:t>  e JSON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Principais bibliotecas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>
                <a:hlinkClick r:id="rId2"/>
              </a:rPr>
              <a:t>Picasso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>
                <a:hlinkClick r:id="rId3"/>
              </a:rPr>
              <a:t>OkHttp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>
                <a:hlinkClick r:id="rId4"/>
              </a:rPr>
              <a:t>Retrofit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53850" y="721801"/>
            <a:ext cx="8531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Desenvolvendo Aplicativo </a:t>
            </a:r>
            <a:r>
              <a:rPr lang="pt-BR" sz="2000" dirty="0" smtClean="0"/>
              <a:t>[2]</a:t>
            </a:r>
            <a:endParaRPr lang="pt-BR" sz="2000" dirty="0"/>
          </a:p>
        </p:txBody>
      </p:sp>
      <p:pic>
        <p:nvPicPr>
          <p:cNvPr id="5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683758" y="1825625"/>
            <a:ext cx="145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4"/>
              </a:rPr>
              <a:t>Square Open </a:t>
            </a:r>
            <a:r>
              <a:rPr lang="pt-BR" sz="1200" dirty="0" err="1" smtClean="0">
                <a:hlinkClick r:id="rId4"/>
              </a:rPr>
              <a:t>Source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229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04997"/>
            <a:ext cx="10515600" cy="37719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sz="3200" b="1" dirty="0" smtClean="0"/>
              <a:t>HANDS-ON </a:t>
            </a:r>
            <a:r>
              <a:rPr lang="pt-BR" sz="3200" b="1" dirty="0" err="1" smtClean="0"/>
              <a:t>Android</a:t>
            </a:r>
            <a:r>
              <a:rPr lang="pt-BR" sz="3200" b="1" dirty="0" smtClean="0"/>
              <a:t> !!</a:t>
            </a:r>
          </a:p>
          <a:p>
            <a:pPr marL="457200" lvl="1" indent="0" algn="ctr">
              <a:buNone/>
            </a:pPr>
            <a:r>
              <a:rPr lang="pt-BR" dirty="0" smtClean="0"/>
              <a:t>Perguntas / Dúvidas ?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53850" y="721801"/>
            <a:ext cx="8531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Desenvolvendo Aplicativo </a:t>
            </a:r>
            <a:r>
              <a:rPr lang="pt-BR" sz="2000" dirty="0" smtClean="0"/>
              <a:t>[3]</a:t>
            </a:r>
            <a:endParaRPr lang="pt-BR" sz="2000" dirty="0"/>
          </a:p>
        </p:txBody>
      </p:sp>
      <p:pic>
        <p:nvPicPr>
          <p:cNvPr id="5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Pronto 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006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Com todas essas dicas, borá fazer </a:t>
            </a:r>
            <a:r>
              <a:rPr lang="pt-BR" dirty="0" err="1" smtClean="0"/>
              <a:t>apps</a:t>
            </a:r>
            <a:r>
              <a:rPr lang="pt-BR" dirty="0" smtClean="0"/>
              <a:t> !! </a:t>
            </a:r>
          </a:p>
          <a:p>
            <a:pPr marL="0" indent="0" algn="ctr">
              <a:buNone/>
            </a:pPr>
            <a:r>
              <a:rPr lang="pt-BR" dirty="0" smtClean="0"/>
              <a:t>Agora estamos ANDRONIZADOS</a:t>
            </a:r>
            <a:endParaRPr lang="pt-BR" dirty="0"/>
          </a:p>
        </p:txBody>
      </p:sp>
      <p:pic>
        <p:nvPicPr>
          <p:cNvPr id="6148" name="Picture 4" descr="http://readitlater-blog.s3.amazonaws.com/20120606/PKTBlog_Max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2" y="2932586"/>
            <a:ext cx="5072171" cy="252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079532" y="5884575"/>
            <a:ext cx="2117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Obrigado !!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42682" y="3706026"/>
            <a:ext cx="16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b="1" dirty="0" smtClean="0"/>
              <a:t>Contatos: </a:t>
            </a:r>
          </a:p>
          <a:p>
            <a:pPr algn="r"/>
            <a:r>
              <a:rPr lang="pt-BR" sz="1400" dirty="0" err="1" smtClean="0"/>
              <a:t>Facebook</a:t>
            </a:r>
            <a:r>
              <a:rPr lang="pt-BR" sz="1400" dirty="0" smtClean="0"/>
              <a:t>: </a:t>
            </a:r>
            <a:r>
              <a:rPr lang="pt-BR" sz="1400" dirty="0" err="1" smtClean="0">
                <a:hlinkClick r:id="rId3"/>
              </a:rPr>
              <a:t>trfiladelfo</a:t>
            </a:r>
            <a:endParaRPr lang="pt-BR" sz="1400" dirty="0" smtClean="0"/>
          </a:p>
          <a:p>
            <a:pPr algn="r"/>
            <a:r>
              <a:rPr lang="pt-BR" sz="1400" dirty="0" err="1" smtClean="0"/>
              <a:t>LinkedIn</a:t>
            </a:r>
            <a:r>
              <a:rPr lang="pt-BR" sz="1400" dirty="0" smtClean="0"/>
              <a:t>: </a:t>
            </a:r>
            <a:r>
              <a:rPr lang="pt-BR" sz="1400" dirty="0" err="1" smtClean="0">
                <a:hlinkClick r:id="rId4"/>
              </a:rPr>
              <a:t>trfiladelfo</a:t>
            </a:r>
            <a:endParaRPr lang="pt-BR" sz="1400" dirty="0" smtClean="0"/>
          </a:p>
          <a:p>
            <a:pPr algn="r"/>
            <a:r>
              <a:rPr lang="pt-BR" sz="1400" dirty="0" err="1" smtClean="0"/>
              <a:t>GitHub</a:t>
            </a:r>
            <a:r>
              <a:rPr lang="pt-BR" sz="1400" dirty="0" smtClean="0"/>
              <a:t>: </a:t>
            </a:r>
            <a:r>
              <a:rPr lang="pt-BR" sz="1400" dirty="0" err="1" smtClean="0">
                <a:hlinkClick r:id="rId5"/>
              </a:rPr>
              <a:t>trfiladelfo</a:t>
            </a:r>
            <a:endParaRPr lang="pt-BR" sz="1400" dirty="0"/>
          </a:p>
        </p:txBody>
      </p:sp>
      <p:sp>
        <p:nvSpPr>
          <p:cNvPr id="5" name="Retângulo 4">
            <a:hlinkClick r:id="rId6"/>
          </p:cNvPr>
          <p:cNvSpPr/>
          <p:nvPr/>
        </p:nvSpPr>
        <p:spPr>
          <a:xfrm>
            <a:off x="3884461" y="5515243"/>
            <a:ext cx="4507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6"/>
              </a:rPr>
              <a:t>https://github.com/trfiladelfo/g4labs_android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0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48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Agenda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39868"/>
            <a:ext cx="10515600" cy="5037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Introdução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Objetivo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Preparação do Ambiente de Desenvolvimento</a:t>
            </a:r>
            <a:br>
              <a:rPr lang="pt-BR" dirty="0" smtClean="0"/>
            </a:b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Conceitos básicos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Orientação à Objetos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Linguagem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Google </a:t>
            </a:r>
            <a:r>
              <a:rPr lang="pt-BR" dirty="0" err="1" smtClean="0"/>
              <a:t>Android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Desenvolvimento do aplicativo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Demos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2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Mercado de Dispositivos Mobile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O que é Mobile?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Só smartphones, </a:t>
            </a:r>
            <a:r>
              <a:rPr lang="pt-BR" dirty="0" err="1" smtClean="0"/>
              <a:t>phablets</a:t>
            </a:r>
            <a:r>
              <a:rPr lang="pt-BR" dirty="0" smtClean="0"/>
              <a:t> e </a:t>
            </a:r>
            <a:r>
              <a:rPr lang="pt-BR" dirty="0" err="1" smtClean="0"/>
              <a:t>tablets</a:t>
            </a:r>
            <a:endParaRPr lang="pt-B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Sistemas Operacionais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 </a:t>
            </a:r>
            <a:r>
              <a:rPr lang="pt-BR" dirty="0" err="1" smtClean="0"/>
              <a:t>Android</a:t>
            </a:r>
            <a:r>
              <a:rPr lang="pt-BR" dirty="0" smtClean="0"/>
              <a:t> / </a:t>
            </a:r>
            <a:r>
              <a:rPr lang="pt-BR" dirty="0" err="1" smtClean="0"/>
              <a:t>iOS</a:t>
            </a:r>
            <a:r>
              <a:rPr lang="pt-BR" dirty="0" smtClean="0"/>
              <a:t> / Windows Phone/ </a:t>
            </a:r>
            <a:r>
              <a:rPr lang="pt-BR" dirty="0" err="1" smtClean="0"/>
              <a:t>WebOS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5122" name="Picture 2" descr="http://www.mobussconstrucao.com.br/blog/wp-content/uploads/2015/08/mobuss-mobilidade-corporativa-825x3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35" y="3120242"/>
            <a:ext cx="3671411" cy="16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hopfacil.vteximg.com.br/arquivos/smart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298" y="2560262"/>
            <a:ext cx="1605275" cy="11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images-submarino.b2w.io/produtos/01/00/item/125667/6/125667677_1G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463" y="4088977"/>
            <a:ext cx="1472743" cy="14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sz="3200" dirty="0" smtClean="0"/>
              <a:t>Apresentar uma visão ampla do mercado de mobilidade e ofertar conhecimento para desenvolvimento de aplicativos e soluções.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 rot="19400029">
            <a:off x="3003979" y="2690705"/>
            <a:ext cx="5281577" cy="1015663"/>
          </a:xfrm>
          <a:prstGeom prst="rect">
            <a:avLst/>
          </a:prstGeom>
          <a:noFill/>
          <a:ln w="19050">
            <a:solidFill>
              <a:srgbClr val="0099B9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rgbClr val="DE8704"/>
                </a:solidFill>
              </a:rPr>
              <a:t>ANDRONIZAR !</a:t>
            </a:r>
            <a:endParaRPr lang="pt-BR" sz="6000" dirty="0">
              <a:solidFill>
                <a:srgbClr val="DE87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7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Instalação do Java </a:t>
            </a:r>
            <a:r>
              <a:rPr lang="pt-BR" dirty="0" err="1" smtClean="0"/>
              <a:t>Developement</a:t>
            </a:r>
            <a:r>
              <a:rPr lang="pt-BR" dirty="0" smtClean="0"/>
              <a:t> Kit (JDK)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Configuração da </a:t>
            </a:r>
            <a:r>
              <a:rPr lang="pt-BR" dirty="0" err="1" smtClean="0"/>
              <a:t>ClassPath</a:t>
            </a:r>
            <a:r>
              <a:rPr lang="pt-BR" dirty="0" smtClean="0"/>
              <a:t> do Java para Windows.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Instalação do </a:t>
            </a:r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Baixar o emulador para aqueles que não tem o dispositivo físico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422793" y="1822450"/>
            <a:ext cx="113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Oracle Java</a:t>
            </a:r>
            <a:endParaRPr lang="pt-BR" sz="1200" dirty="0" smtClean="0"/>
          </a:p>
          <a:p>
            <a:r>
              <a:rPr lang="pt-BR" sz="1200" dirty="0" err="1" smtClean="0">
                <a:hlinkClick r:id="rId3"/>
              </a:rPr>
              <a:t>Android</a:t>
            </a:r>
            <a:r>
              <a:rPr lang="pt-BR" sz="1200" dirty="0" smtClean="0">
                <a:hlinkClick r:id="rId3"/>
              </a:rPr>
              <a:t> Studio</a:t>
            </a:r>
            <a:endParaRPr lang="pt-BR" sz="1200" dirty="0"/>
          </a:p>
        </p:txBody>
      </p:sp>
      <p:pic>
        <p:nvPicPr>
          <p:cNvPr id="2050" name="Picture 2" descr="http://logodatabases.com/wp-content/uploads/2012/03/java-logo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90" y="1935313"/>
            <a:ext cx="745257" cy="7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zellox.com/wp-content/uploads/2016/05/logo-android-png-%E2%80%AB2%E2%80%AC-%E2%80%AB%E2%80%A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17" y="3831366"/>
            <a:ext cx="887304" cy="6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à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Conceito de Classe / Objeto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UML? Para que serve?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Relacionamentos entre Classes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Quando usado, qual o seu ganho?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Demo (Java)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22793" y="1822450"/>
            <a:ext cx="113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err="1" smtClean="0">
                <a:hlinkClick r:id="rId2"/>
              </a:rPr>
              <a:t>Caelum</a:t>
            </a:r>
            <a:endParaRPr lang="pt-BR" sz="1200" dirty="0" smtClean="0"/>
          </a:p>
          <a:p>
            <a:r>
              <a:rPr lang="pt-BR" sz="1200" dirty="0" smtClean="0">
                <a:hlinkClick r:id="rId3"/>
              </a:rPr>
              <a:t>Casa do Código</a:t>
            </a:r>
            <a:endParaRPr lang="pt-BR" sz="1200" dirty="0"/>
          </a:p>
        </p:txBody>
      </p:sp>
      <p:pic>
        <p:nvPicPr>
          <p:cNvPr id="4098" name="Picture 2" descr="http://arquivo.devmedia.com.br/REVISTAS/easynet/imagens/36/1/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14" y="2674219"/>
            <a:ext cx="3222452" cy="21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Porquê o </a:t>
            </a:r>
            <a:r>
              <a:rPr lang="pt-BR" dirty="0" err="1" smtClean="0"/>
              <a:t>Android</a:t>
            </a:r>
            <a:r>
              <a:rPr lang="pt-BR" dirty="0" smtClean="0"/>
              <a:t> roda Java? </a:t>
            </a:r>
            <a:r>
              <a:rPr lang="pt-BR" dirty="0" err="1" smtClean="0"/>
              <a:t>JavaME</a:t>
            </a:r>
            <a:endParaRPr lang="pt-B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Conhecendo a características do </a:t>
            </a:r>
            <a:r>
              <a:rPr lang="pt-BR" dirty="0" err="1" smtClean="0"/>
              <a:t>Android</a:t>
            </a:r>
            <a:r>
              <a:rPr lang="pt-BR" dirty="0" smtClean="0"/>
              <a:t> e projeto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Decisões a serem tomadas para o inicio do projeto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83758" y="1825625"/>
            <a:ext cx="1887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Oracle Java Micro </a:t>
            </a:r>
            <a:r>
              <a:rPr lang="pt-BR" sz="1200" dirty="0" err="1" smtClean="0">
                <a:hlinkClick r:id="rId2"/>
              </a:rPr>
              <a:t>Edition</a:t>
            </a:r>
            <a:endParaRPr lang="pt-BR" sz="1200" dirty="0" smtClean="0">
              <a:hlinkClick r:id="rId3"/>
            </a:endParaRPr>
          </a:p>
          <a:p>
            <a:r>
              <a:rPr lang="pt-BR" sz="1200" dirty="0" err="1" smtClean="0">
                <a:hlinkClick r:id="rId3"/>
              </a:rPr>
              <a:t>Android</a:t>
            </a:r>
            <a:r>
              <a:rPr lang="pt-BR" sz="1200" dirty="0" smtClean="0">
                <a:hlinkClick r:id="rId3"/>
              </a:rPr>
              <a:t> </a:t>
            </a:r>
            <a:r>
              <a:rPr lang="pt-BR" sz="1200" dirty="0" err="1" smtClean="0">
                <a:hlinkClick r:id="rId3"/>
              </a:rPr>
              <a:t>Developer</a:t>
            </a:r>
            <a:r>
              <a:rPr lang="pt-BR" sz="1200" dirty="0" smtClean="0">
                <a:hlinkClick r:id="rId3"/>
              </a:rPr>
              <a:t> Training</a:t>
            </a:r>
            <a:endParaRPr lang="pt-BR" sz="1200" dirty="0" smtClean="0"/>
          </a:p>
          <a:p>
            <a:r>
              <a:rPr lang="pt-BR" sz="1200" dirty="0" err="1" smtClean="0">
                <a:hlinkClick r:id="rId4"/>
              </a:rPr>
              <a:t>Android</a:t>
            </a:r>
            <a:r>
              <a:rPr lang="pt-BR" sz="1200" dirty="0" smtClean="0">
                <a:hlinkClick r:id="rId4"/>
              </a:rPr>
              <a:t> </a:t>
            </a:r>
            <a:r>
              <a:rPr lang="pt-BR" sz="1200" dirty="0" err="1" smtClean="0">
                <a:hlinkClick r:id="rId4"/>
              </a:rPr>
              <a:t>Developer</a:t>
            </a:r>
            <a:r>
              <a:rPr lang="pt-BR" sz="1200" dirty="0" smtClean="0">
                <a:hlinkClick r:id="rId4"/>
              </a:rPr>
              <a:t> </a:t>
            </a:r>
            <a:r>
              <a:rPr lang="pt-BR" sz="1200" dirty="0" err="1" smtClean="0">
                <a:hlinkClick r:id="rId4"/>
              </a:rPr>
              <a:t>Guide</a:t>
            </a:r>
            <a:endParaRPr lang="pt-BR" sz="1200" dirty="0" smtClean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358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850" y="721801"/>
            <a:ext cx="8531268" cy="1325563"/>
          </a:xfrm>
        </p:spPr>
        <p:txBody>
          <a:bodyPr/>
          <a:lstStyle/>
          <a:p>
            <a:r>
              <a:rPr lang="pt-BR" dirty="0" smtClean="0"/>
              <a:t>Desenvolvendo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92679"/>
            <a:ext cx="10515600" cy="3684284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Apresentando classes principais do </a:t>
            </a:r>
            <a:r>
              <a:rPr lang="pt-BR" dirty="0" err="1" smtClean="0"/>
              <a:t>Android</a:t>
            </a:r>
            <a:endParaRPr lang="pt-B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Aplicativo </a:t>
            </a:r>
            <a:r>
              <a:rPr lang="pt-BR" dirty="0" err="1" smtClean="0"/>
              <a:t>Hello</a:t>
            </a:r>
            <a:r>
              <a:rPr lang="pt-BR" dirty="0" smtClean="0"/>
              <a:t> World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Compilando e Executando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1026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353850" y="721801"/>
            <a:ext cx="8531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Desenvolvendo Aplicativo </a:t>
            </a:r>
            <a:r>
              <a:rPr lang="pt-BR" sz="2000" dirty="0" smtClean="0"/>
              <a:t>[1]</a:t>
            </a:r>
            <a:endParaRPr lang="pt-BR" sz="2000" dirty="0"/>
          </a:p>
        </p:txBody>
      </p:sp>
      <p:pic>
        <p:nvPicPr>
          <p:cNvPr id="5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93095"/>
            <a:ext cx="10515600" cy="3483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Layouts (</a:t>
            </a:r>
            <a:r>
              <a:rPr lang="pt-BR" dirty="0" err="1" smtClean="0"/>
              <a:t>Relative</a:t>
            </a:r>
            <a:r>
              <a:rPr lang="pt-BR" dirty="0" smtClean="0"/>
              <a:t> e H/V Layout) e Look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Feel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Bind</a:t>
            </a:r>
            <a:r>
              <a:rPr lang="pt-BR" dirty="0" smtClean="0"/>
              <a:t> com componentes de tela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SQLite</a:t>
            </a:r>
            <a:r>
              <a:rPr lang="pt-BR" dirty="0" smtClean="0"/>
              <a:t> – Banco de Dados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683758" y="1825625"/>
            <a:ext cx="1211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3"/>
              </a:rPr>
              <a:t>Vinícius </a:t>
            </a:r>
            <a:r>
              <a:rPr lang="pt-BR" sz="1200" dirty="0" err="1" smtClean="0">
                <a:hlinkClick r:id="rId3"/>
              </a:rPr>
              <a:t>Thiengo</a:t>
            </a:r>
            <a:endParaRPr lang="pt-BR" sz="1200" dirty="0" smtClean="0"/>
          </a:p>
          <a:p>
            <a:r>
              <a:rPr lang="pt-BR" sz="1200" dirty="0" err="1" smtClean="0">
                <a:hlinkClick r:id="rId4"/>
              </a:rPr>
              <a:t>AndroidHive</a:t>
            </a:r>
            <a:endParaRPr lang="pt-BR" sz="1200" dirty="0" smtClean="0"/>
          </a:p>
          <a:p>
            <a:r>
              <a:rPr lang="pt-BR" sz="1200" dirty="0" err="1" smtClean="0">
                <a:hlinkClick r:id="rId5"/>
              </a:rPr>
              <a:t>AndroidExample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76270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295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Malgun Gothic</vt:lpstr>
      <vt:lpstr>Arial</vt:lpstr>
      <vt:lpstr>Calibri</vt:lpstr>
      <vt:lpstr>Calibri Light</vt:lpstr>
      <vt:lpstr>Franklin Gothic Medium</vt:lpstr>
      <vt:lpstr>Wingdings</vt:lpstr>
      <vt:lpstr>Tema do Office</vt:lpstr>
      <vt:lpstr>Desenvolvimento de um aplicativo mobile completo usando Google Android</vt:lpstr>
      <vt:lpstr>Agenda</vt:lpstr>
      <vt:lpstr>Introdução</vt:lpstr>
      <vt:lpstr>Objetivo</vt:lpstr>
      <vt:lpstr>Ambiente de Desenvolvimento</vt:lpstr>
      <vt:lpstr>Orientação à Objeto</vt:lpstr>
      <vt:lpstr>Google Android</vt:lpstr>
      <vt:lpstr>Desenvolvendo Aplicativo</vt:lpstr>
      <vt:lpstr>Apresentação do PowerPoint</vt:lpstr>
      <vt:lpstr>Apresentação do PowerPoint</vt:lpstr>
      <vt:lpstr>Apresentação do PowerPoint</vt:lpstr>
      <vt:lpstr>Pronto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Ribeiro</dc:creator>
  <cp:lastModifiedBy>Thiago Ribeiro</cp:lastModifiedBy>
  <cp:revision>24</cp:revision>
  <dcterms:created xsi:type="dcterms:W3CDTF">2017-01-14T17:52:00Z</dcterms:created>
  <dcterms:modified xsi:type="dcterms:W3CDTF">2017-01-15T21:53:48Z</dcterms:modified>
</cp:coreProperties>
</file>