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15" r:id="rId2"/>
    <p:sldId id="2643" r:id="rId3"/>
    <p:sldId id="257" r:id="rId4"/>
    <p:sldId id="2624" r:id="rId5"/>
    <p:sldId id="2622" r:id="rId6"/>
    <p:sldId id="2626" r:id="rId7"/>
    <p:sldId id="2627" r:id="rId8"/>
    <p:sldId id="2628" r:id="rId9"/>
    <p:sldId id="2631" r:id="rId10"/>
    <p:sldId id="2632" r:id="rId11"/>
    <p:sldId id="2638" r:id="rId12"/>
    <p:sldId id="2633" r:id="rId13"/>
    <p:sldId id="2639" r:id="rId14"/>
    <p:sldId id="2635" r:id="rId15"/>
    <p:sldId id="2640" r:id="rId16"/>
    <p:sldId id="2636" r:id="rId17"/>
    <p:sldId id="2641" r:id="rId18"/>
    <p:sldId id="2637" r:id="rId19"/>
    <p:sldId id="2642" r:id="rId20"/>
    <p:sldId id="2644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B45A11"/>
    <a:srgbClr val="BC5A11"/>
    <a:srgbClr val="AA5A11"/>
    <a:srgbClr val="0075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6" autoAdjust="0"/>
    <p:restoredTop sz="87929" autoAdjust="0"/>
  </p:normalViewPr>
  <p:slideViewPr>
    <p:cSldViewPr snapToGrid="0">
      <p:cViewPr varScale="1">
        <p:scale>
          <a:sx n="75" d="100"/>
          <a:sy n="75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50B954E-650A-21E8-78BE-C88E191609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86C228-863F-7576-1210-64F526CE5D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493D2-98A3-4122-9686-641CF9828778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2B529C-08BC-AEA0-7FA1-635D76738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EFEE42-C7A7-F4A5-81E5-7DA445E5BA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E1BF-E885-46E0-A61F-A56D13AA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598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6C7F7-8F73-42B6-B74C-8CB25875D8D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A8FA9-92C6-4A7C-97ED-6C7185C0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807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8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AF553-962D-6848-B0DA-1FDE5A078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5C8069-165F-30B9-CDDE-E01E58FC0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7B150-45B9-9D06-8669-71F2070E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4B9-BB8E-46C3-B385-B646531B5D65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0181C-C838-5349-966A-903DBFA0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77C24-F76C-CE66-E3A1-2EE6D41D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1A2B-18B4-44BE-B708-43D8CBEA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8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5BAE3-B793-0CC1-F550-1A013C85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07D0E9-9F09-4D42-D75D-E66EE8B70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FA2D3-C0DF-9963-F1A5-DFA26965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F731-AA6B-4740-AC25-154E1C2937CF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EDA83-5AD4-C686-D21F-E2384EF2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8C344-6B09-D393-1262-4C2EC382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1A2B-18B4-44BE-B708-43D8CBEA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3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3EC383-0A45-40E5-73B8-DFCEF3FC9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C9B38C-28D6-FBC9-F99E-A9A9FD5DF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F2E2F-A64E-5D52-8AC5-50FB52E0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9BCC-5E03-43CB-9317-07444AE8BA05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5455FC-77C0-8F11-3F9B-271CB7DA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F93D82-E686-BC7D-8989-C6B13415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1A2B-18B4-44BE-B708-43D8CBEA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BD454-80D9-13F8-1F57-36A24B99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E88442-A277-5576-58D4-CA888DBF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E2AC76-847E-71C6-820E-EE516539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B88-2465-4469-A089-1670059E40EE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399E1-287A-D1EF-F49B-633DA2E8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E00C1-B349-EDED-2BCD-35531A7B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1A2B-18B4-44BE-B708-43D8CBEA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C1883-6F4F-D7C9-4F6F-5015B03B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6001A-CBEE-7E5F-88DC-48D15AB34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43802D-0457-3B8F-620E-E1890A38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0D0B-2DB6-48FC-9967-93E2D55BBD2A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9D6296-A756-325E-6E2B-3DF4035E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C7401-B19D-3A0D-AA22-B3DAAA47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1A2B-18B4-44BE-B708-43D8CBEA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9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08A46-743C-C9F1-2C32-05B50981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70109-A69C-EA2E-20EC-EBE6AE210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B6B661-513D-FEAB-9950-7C3345570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B7C7A2-17EA-1F0F-71B9-A433FE73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CEBC-353B-4642-9055-DF681DDC9866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0B543F-1B16-79D9-DED5-BA874BC4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66CF2-122D-76B8-861E-B7A7248A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1A2B-18B4-44BE-B708-43D8CBEA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AA33E-A802-71DD-A17A-1109A94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95A4C-5A51-7401-7661-BC7D1DD94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172A50-0394-125B-3767-BAFCDA332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0B6482-256B-2DD5-AA58-6D69D58B6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E5CCCA-F7EB-8FDD-3939-C550A7F8F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EFE931-528E-14D9-F34D-0A40C278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78F7-1005-49E1-80ED-968AD8B72157}" type="datetime1">
              <a:rPr lang="en-US" smtClean="0"/>
              <a:t>8/30/2023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919C0A-3132-C35F-F47A-AC8D665F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4DFC97-507E-EFD0-9D73-9735468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1A2B-18B4-44BE-B708-43D8CBEA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3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38B90-52F7-C36F-C6B8-2A4F85BC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3FE631-C1FD-14ED-EED3-6E961B28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D116-4CD9-45C6-BE02-1B6877297FE5}" type="datetime1">
              <a:rPr lang="en-US" smtClean="0"/>
              <a:t>8/30/2023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466E44-FB0B-F0EE-290E-AB17A7B6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DC701C-21AF-0BCD-E1A2-E971EC00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1A2B-18B4-44BE-B708-43D8CBEA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F3BC3A-5ADC-BBE1-A8D5-F679B139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CA6F-097C-4593-936D-914F60D9DACD}" type="datetime1">
              <a:rPr lang="en-US" smtClean="0"/>
              <a:t>8/30/2023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FB299D-A55A-3117-F8A4-5B074CB6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2D8B1F-7207-D665-27EB-06743B1A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1A2B-18B4-44BE-B708-43D8CBEA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5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04AEA-4390-64C1-ADE0-8C080CB6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1DBAB-CBDC-EC9A-5886-99FEB3B5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7F2F48-22D1-4B34-E008-BC9D958B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ED50B1-C1D0-113D-83D4-C23E9547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8B5C-69E1-4640-A511-4776ABAF76E1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984AE3-2C22-D763-3E9F-7FA2CB30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5A76E5-D2B6-FDE3-BF12-547DC2E7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1A2B-18B4-44BE-B708-43D8CBEA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455A7-D639-A8CB-552B-4D4887D8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2D626A-4DC7-1C6A-A1D5-4A60EC6EB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888F9D-8A21-2674-2E98-1E9C281B5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C98256-8B8F-7810-FB2A-512AF642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96F6-0AD4-45DA-81B3-B243BDB74C89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A0D076-C500-6E82-16B7-615386D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88A97F-9E32-C576-8B1C-AFD6560E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1A2B-18B4-44BE-B708-43D8CBEA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7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D478BE-5290-DED6-16BB-93845B39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108E89-3B58-1AAA-E00F-11A2279D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7A2E8-EF17-094D-DFA4-A53272E13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92F16-C752-4F8D-9474-261DD469AE13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29CA11-DDBE-4AA3-88AD-BE5ABF0E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62684D-0222-FC39-80C0-FB1878091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1A2B-18B4-44BE-B708-43D8CBEA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6.png"/><Relationship Id="rId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13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2.png"/><Relationship Id="rId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43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50.png"/><Relationship Id="rId5" Type="http://schemas.openxmlformats.org/officeDocument/2006/relationships/image" Target="../media/image54.png"/><Relationship Id="rId10" Type="http://schemas.openxmlformats.org/officeDocument/2006/relationships/image" Target="../media/image48.png"/><Relationship Id="rId4" Type="http://schemas.openxmlformats.org/officeDocument/2006/relationships/image" Target="../media/image13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52.png"/><Relationship Id="rId5" Type="http://schemas.openxmlformats.org/officeDocument/2006/relationships/image" Target="../media/image59.png"/><Relationship Id="rId10" Type="http://schemas.openxmlformats.org/officeDocument/2006/relationships/image" Target="../media/image51.png"/><Relationship Id="rId4" Type="http://schemas.openxmlformats.org/officeDocument/2006/relationships/image" Target="../media/image13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57.png"/><Relationship Id="rId5" Type="http://schemas.openxmlformats.org/officeDocument/2006/relationships/image" Target="../media/image65.png"/><Relationship Id="rId10" Type="http://schemas.openxmlformats.org/officeDocument/2006/relationships/image" Target="../media/image55.png"/><Relationship Id="rId4" Type="http://schemas.openxmlformats.org/officeDocument/2006/relationships/image" Target="../media/image13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552C656C-55D9-A932-DB33-5062342171DD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91FC94A-7E22-4FD0-2ADF-AD2D91AF3AA5}"/>
              </a:ext>
            </a:extLst>
          </p:cNvPr>
          <p:cNvSpPr txBox="1"/>
          <p:nvPr/>
        </p:nvSpPr>
        <p:spPr>
          <a:xfrm>
            <a:off x="1300759" y="1309615"/>
            <a:ext cx="9713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spcBef>
                <a:spcPts val="1800"/>
              </a:spcBef>
              <a:spcAft>
                <a:spcPts val="30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Generation of Petrophysical Data</a:t>
            </a:r>
            <a:endParaRPr lang="es-MX" sz="36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577DB91D-1564-0EEC-F709-6274EB329E0D}"/>
              </a:ext>
            </a:extLst>
          </p:cNvPr>
          <p:cNvCxnSpPr>
            <a:cxnSpLocks/>
          </p:cNvCxnSpPr>
          <p:nvPr/>
        </p:nvCxnSpPr>
        <p:spPr>
          <a:xfrm flipV="1">
            <a:off x="1171574" y="2161094"/>
            <a:ext cx="9550400" cy="429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CCBA90B7-D632-D4A6-C3B5-818451AC6433}"/>
              </a:ext>
            </a:extLst>
          </p:cNvPr>
          <p:cNvSpPr txBox="1"/>
          <p:nvPr/>
        </p:nvSpPr>
        <p:spPr>
          <a:xfrm>
            <a:off x="433387" y="5732031"/>
            <a:ext cx="11325225" cy="4701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hangingPunct="0">
              <a:lnSpc>
                <a:spcPts val="32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Developer: Dr. Moises Velasco-Lozano</a:t>
            </a:r>
          </a:p>
        </p:txBody>
      </p:sp>
      <p:pic>
        <p:nvPicPr>
          <p:cNvPr id="9" name="Picture 8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DC886ED1-3C2D-4F4A-AF8D-40AC7B9212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09021" y="2370541"/>
            <a:ext cx="4973957" cy="297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10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CuadroTexto 1">
            <a:extLst>
              <a:ext uri="{FF2B5EF4-FFF2-40B4-BE49-F238E27FC236}">
                <a16:creationId xmlns:a16="http://schemas.microsoft.com/office/drawing/2014/main" id="{E08E785F-8628-4298-9F15-9D3480C490E8}"/>
              </a:ext>
            </a:extLst>
          </p:cNvPr>
          <p:cNvSpPr txBox="1"/>
          <p:nvPr/>
        </p:nvSpPr>
        <p:spPr>
          <a:xfrm>
            <a:off x="317040" y="2506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Case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31E11-02AA-4431-9CA5-1A8E0E48DE84}"/>
              </a:ext>
            </a:extLst>
          </p:cNvPr>
          <p:cNvSpPr txBox="1"/>
          <p:nvPr/>
        </p:nvSpPr>
        <p:spPr>
          <a:xfrm>
            <a:off x="3568240" y="1338534"/>
            <a:ext cx="3699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length [1, 1, 1]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/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𝑫𝑷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blipFill>
                <a:blip r:embed="rId3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/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 md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blipFill>
                <a:blip r:embed="rId4"/>
                <a:stretch>
                  <a:fillRect l="-345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/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b="1" dirty="0"/>
                  <a:t>= 10,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b="1" dirty="0"/>
                  <a:t>=10,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000" b="1" dirty="0"/>
                  <a:t>=1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/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blipFill>
                <a:blip r:embed="rId6"/>
                <a:stretch>
                  <a:fillRect l="-5172" r="-775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355B7A-1B05-42E7-8F69-12FEE5D3E1A0}"/>
              </a:ext>
            </a:extLst>
          </p:cNvPr>
          <p:cNvSpPr txBox="1"/>
          <p:nvPr/>
        </p:nvSpPr>
        <p:spPr>
          <a:xfrm>
            <a:off x="3568240" y="1804111"/>
            <a:ext cx="1635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= 10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/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blipFill>
                <a:blip r:embed="rId7"/>
                <a:stretch>
                  <a:fillRect l="-8621" r="-77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/>
              <p:nvPr/>
            </p:nvSpPr>
            <p:spPr>
              <a:xfrm>
                <a:off x="9318286" y="1850277"/>
                <a:ext cx="8359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86" y="1850277"/>
                <a:ext cx="835998" cy="307777"/>
              </a:xfrm>
              <a:prstGeom prst="rect">
                <a:avLst/>
              </a:prstGeom>
              <a:blipFill>
                <a:blip r:embed="rId8"/>
                <a:stretch>
                  <a:fillRect l="-4380" r="-6569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/>
              <p:nvPr/>
            </p:nvSpPr>
            <p:spPr>
              <a:xfrm>
                <a:off x="10293414" y="1836631"/>
                <a:ext cx="9898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414" y="1836631"/>
                <a:ext cx="989886" cy="307777"/>
              </a:xfrm>
              <a:prstGeom prst="rect">
                <a:avLst/>
              </a:prstGeom>
              <a:blipFill>
                <a:blip r:embed="rId9"/>
                <a:stretch>
                  <a:fillRect l="-3704" r="-555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93DD38D6-55C7-4D1F-A75F-1FB87DF4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27" y="2746746"/>
            <a:ext cx="39338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55A9BAF-3358-447F-87C6-1ECF3C999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42" y="2746746"/>
            <a:ext cx="39909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91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11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CuadroTexto 1">
            <a:extLst>
              <a:ext uri="{FF2B5EF4-FFF2-40B4-BE49-F238E27FC236}">
                <a16:creationId xmlns:a16="http://schemas.microsoft.com/office/drawing/2014/main" id="{E08E785F-8628-4298-9F15-9D3480C490E8}"/>
              </a:ext>
            </a:extLst>
          </p:cNvPr>
          <p:cNvSpPr txBox="1"/>
          <p:nvPr/>
        </p:nvSpPr>
        <p:spPr>
          <a:xfrm>
            <a:off x="317040" y="2506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Case 2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31E11-02AA-4431-9CA5-1A8E0E48DE84}"/>
              </a:ext>
            </a:extLst>
          </p:cNvPr>
          <p:cNvSpPr txBox="1"/>
          <p:nvPr/>
        </p:nvSpPr>
        <p:spPr>
          <a:xfrm>
            <a:off x="3568240" y="1338534"/>
            <a:ext cx="3699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length [1, 1, 0.5]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/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𝑫𝑷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0.7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blipFill>
                <a:blip r:embed="rId3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/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 md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blipFill>
                <a:blip r:embed="rId4"/>
                <a:stretch>
                  <a:fillRect l="-345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/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b="1" dirty="0"/>
                  <a:t>= 10,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b="1" dirty="0"/>
                  <a:t>=10,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000" b="1" dirty="0"/>
                  <a:t>=3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/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blipFill>
                <a:blip r:embed="rId6"/>
                <a:stretch>
                  <a:fillRect l="-5172" r="-775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355B7A-1B05-42E7-8F69-12FEE5D3E1A0}"/>
              </a:ext>
            </a:extLst>
          </p:cNvPr>
          <p:cNvSpPr txBox="1"/>
          <p:nvPr/>
        </p:nvSpPr>
        <p:spPr>
          <a:xfrm>
            <a:off x="3568240" y="1804111"/>
            <a:ext cx="1635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= 26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/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blipFill>
                <a:blip r:embed="rId7"/>
                <a:stretch>
                  <a:fillRect l="-8621" r="-77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/>
              <p:nvPr/>
            </p:nvSpPr>
            <p:spPr>
              <a:xfrm>
                <a:off x="9318286" y="1850277"/>
                <a:ext cx="9770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000" b="1" dirty="0"/>
                  <a:t>.5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86" y="1850277"/>
                <a:ext cx="977062" cy="307777"/>
              </a:xfrm>
              <a:prstGeom prst="rect">
                <a:avLst/>
              </a:prstGeom>
              <a:blipFill>
                <a:blip r:embed="rId8"/>
                <a:stretch>
                  <a:fillRect l="-6875" t="-26000" r="-1437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/>
              <p:nvPr/>
            </p:nvSpPr>
            <p:spPr>
              <a:xfrm>
                <a:off x="10398189" y="1836631"/>
                <a:ext cx="9898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189" y="1836631"/>
                <a:ext cx="989886" cy="307777"/>
              </a:xfrm>
              <a:prstGeom prst="rect">
                <a:avLst/>
              </a:prstGeom>
              <a:blipFill>
                <a:blip r:embed="rId9"/>
                <a:stretch>
                  <a:fillRect l="-3704" r="-6173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97C90CDE-E475-46F4-BCCA-160C7CB42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01" y="2474961"/>
            <a:ext cx="7152857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4303C34-DA2F-48C0-9780-5E6D656FB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01" y="4730480"/>
            <a:ext cx="7186597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21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12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CuadroTexto 1">
            <a:extLst>
              <a:ext uri="{FF2B5EF4-FFF2-40B4-BE49-F238E27FC236}">
                <a16:creationId xmlns:a16="http://schemas.microsoft.com/office/drawing/2014/main" id="{E08E785F-8628-4298-9F15-9D3480C490E8}"/>
              </a:ext>
            </a:extLst>
          </p:cNvPr>
          <p:cNvSpPr txBox="1"/>
          <p:nvPr/>
        </p:nvSpPr>
        <p:spPr>
          <a:xfrm>
            <a:off x="317040" y="2506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Case 3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31E11-02AA-4431-9CA5-1A8E0E48DE84}"/>
              </a:ext>
            </a:extLst>
          </p:cNvPr>
          <p:cNvSpPr txBox="1"/>
          <p:nvPr/>
        </p:nvSpPr>
        <p:spPr>
          <a:xfrm>
            <a:off x="3568240" y="1338534"/>
            <a:ext cx="3699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length [2, 2, 1]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/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𝑫𝑷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0.7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blipFill>
                <a:blip r:embed="rId3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/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 md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blipFill>
                <a:blip r:embed="rId4"/>
                <a:stretch>
                  <a:fillRect l="-345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/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b="1" dirty="0"/>
                  <a:t>= 20,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b="1" dirty="0"/>
                  <a:t>=20,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000" b="1" dirty="0"/>
                  <a:t>=1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/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blipFill>
                <a:blip r:embed="rId6"/>
                <a:stretch>
                  <a:fillRect l="-5172" r="-775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355B7A-1B05-42E7-8F69-12FEE5D3E1A0}"/>
              </a:ext>
            </a:extLst>
          </p:cNvPr>
          <p:cNvSpPr txBox="1"/>
          <p:nvPr/>
        </p:nvSpPr>
        <p:spPr>
          <a:xfrm>
            <a:off x="3568240" y="1804111"/>
            <a:ext cx="1635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= 13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/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blipFill>
                <a:blip r:embed="rId7"/>
                <a:stretch>
                  <a:fillRect l="-8621" r="-77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/>
              <p:nvPr/>
            </p:nvSpPr>
            <p:spPr>
              <a:xfrm>
                <a:off x="9318286" y="1850277"/>
                <a:ext cx="10855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86" y="1850277"/>
                <a:ext cx="1085554" cy="307777"/>
              </a:xfrm>
              <a:prstGeom prst="rect">
                <a:avLst/>
              </a:prstGeom>
              <a:blipFill>
                <a:blip r:embed="rId8"/>
                <a:stretch>
                  <a:fillRect l="-3371" r="-5056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/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blipFill>
                <a:blip r:embed="rId9"/>
                <a:stretch>
                  <a:fillRect l="-3704" r="-617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BEE0DAF7-D0B0-46B1-8364-E21CDF6EA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52" y="2686050"/>
            <a:ext cx="41433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FF85EA3-95ED-4542-819D-5E6D897D3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167" y="2686050"/>
            <a:ext cx="42005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13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CuadroTexto 1">
            <a:extLst>
              <a:ext uri="{FF2B5EF4-FFF2-40B4-BE49-F238E27FC236}">
                <a16:creationId xmlns:a16="http://schemas.microsoft.com/office/drawing/2014/main" id="{E08E785F-8628-4298-9F15-9D3480C490E8}"/>
              </a:ext>
            </a:extLst>
          </p:cNvPr>
          <p:cNvSpPr txBox="1"/>
          <p:nvPr/>
        </p:nvSpPr>
        <p:spPr>
          <a:xfrm>
            <a:off x="317040" y="2506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Case 4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31E11-02AA-4431-9CA5-1A8E0E48DE84}"/>
              </a:ext>
            </a:extLst>
          </p:cNvPr>
          <p:cNvSpPr txBox="1"/>
          <p:nvPr/>
        </p:nvSpPr>
        <p:spPr>
          <a:xfrm>
            <a:off x="3568240" y="1338534"/>
            <a:ext cx="3699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length [1, 1.5, 2]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/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𝑫𝑷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blipFill>
                <a:blip r:embed="rId3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/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 md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blipFill>
                <a:blip r:embed="rId4"/>
                <a:stretch>
                  <a:fillRect l="-345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/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b="1" dirty="0"/>
                  <a:t>= 20,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b="1" dirty="0"/>
                  <a:t>=20,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000" b="1" dirty="0"/>
                  <a:t>=5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/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blipFill>
                <a:blip r:embed="rId6"/>
                <a:stretch>
                  <a:fillRect l="-5172" r="-775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355B7A-1B05-42E7-8F69-12FEE5D3E1A0}"/>
              </a:ext>
            </a:extLst>
          </p:cNvPr>
          <p:cNvSpPr txBox="1"/>
          <p:nvPr/>
        </p:nvSpPr>
        <p:spPr>
          <a:xfrm>
            <a:off x="3568240" y="1804111"/>
            <a:ext cx="1635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= 29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/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blipFill>
                <a:blip r:embed="rId7"/>
                <a:stretch>
                  <a:fillRect l="-8621" r="-77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/>
              <p:nvPr/>
            </p:nvSpPr>
            <p:spPr>
              <a:xfrm>
                <a:off x="9318286" y="1850277"/>
                <a:ext cx="8359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86" y="1850277"/>
                <a:ext cx="835998" cy="307777"/>
              </a:xfrm>
              <a:prstGeom prst="rect">
                <a:avLst/>
              </a:prstGeom>
              <a:blipFill>
                <a:blip r:embed="rId8"/>
                <a:stretch>
                  <a:fillRect l="-4380" r="-6569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/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blipFill>
                <a:blip r:embed="rId9"/>
                <a:stretch>
                  <a:fillRect l="-3704" r="-617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84C54A3-F0B7-435C-A249-9D95BB58D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5" y="2319801"/>
            <a:ext cx="11372619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4F4EBF3-A207-4DFE-8049-A9A8B2D32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3" y="4533503"/>
            <a:ext cx="11961834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79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14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CuadroTexto 1">
            <a:extLst>
              <a:ext uri="{FF2B5EF4-FFF2-40B4-BE49-F238E27FC236}">
                <a16:creationId xmlns:a16="http://schemas.microsoft.com/office/drawing/2014/main" id="{E08E785F-8628-4298-9F15-9D3480C490E8}"/>
              </a:ext>
            </a:extLst>
          </p:cNvPr>
          <p:cNvSpPr txBox="1"/>
          <p:nvPr/>
        </p:nvSpPr>
        <p:spPr>
          <a:xfrm>
            <a:off x="317040" y="2506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Case 5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31E11-02AA-4431-9CA5-1A8E0E48DE84}"/>
              </a:ext>
            </a:extLst>
          </p:cNvPr>
          <p:cNvSpPr txBox="1"/>
          <p:nvPr/>
        </p:nvSpPr>
        <p:spPr>
          <a:xfrm>
            <a:off x="3568240" y="1338534"/>
            <a:ext cx="3699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length [3, 2, 1]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/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𝑫𝑷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0.65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blipFill>
                <a:blip r:embed="rId3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/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 md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blipFill>
                <a:blip r:embed="rId4"/>
                <a:stretch>
                  <a:fillRect l="-345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/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b="1" dirty="0"/>
                  <a:t>= 30,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b="1" dirty="0"/>
                  <a:t>=30,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000" b="1" dirty="0"/>
                  <a:t>=1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/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blipFill>
                <a:blip r:embed="rId6"/>
                <a:stretch>
                  <a:fillRect l="-5172" r="-775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355B7A-1B05-42E7-8F69-12FEE5D3E1A0}"/>
              </a:ext>
            </a:extLst>
          </p:cNvPr>
          <p:cNvSpPr txBox="1"/>
          <p:nvPr/>
        </p:nvSpPr>
        <p:spPr>
          <a:xfrm>
            <a:off x="3568240" y="1804111"/>
            <a:ext cx="1635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= 21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/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blipFill>
                <a:blip r:embed="rId7"/>
                <a:stretch>
                  <a:fillRect l="-8621" r="-77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/>
              <p:nvPr/>
            </p:nvSpPr>
            <p:spPr>
              <a:xfrm>
                <a:off x="9318286" y="1850277"/>
                <a:ext cx="10855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86" y="1850277"/>
                <a:ext cx="1085554" cy="307777"/>
              </a:xfrm>
              <a:prstGeom prst="rect">
                <a:avLst/>
              </a:prstGeom>
              <a:blipFill>
                <a:blip r:embed="rId8"/>
                <a:stretch>
                  <a:fillRect l="-3371" r="-449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/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blipFill>
                <a:blip r:embed="rId9"/>
                <a:stretch>
                  <a:fillRect l="-3704" r="-5556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D27CE684-AC17-439F-8DEA-7F7A02E11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040" y="2588852"/>
            <a:ext cx="40767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C364BBD-B28C-4C66-B564-F5A55B41F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07" y="2588852"/>
            <a:ext cx="40195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15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CuadroTexto 1">
            <a:extLst>
              <a:ext uri="{FF2B5EF4-FFF2-40B4-BE49-F238E27FC236}">
                <a16:creationId xmlns:a16="http://schemas.microsoft.com/office/drawing/2014/main" id="{E08E785F-8628-4298-9F15-9D3480C490E8}"/>
              </a:ext>
            </a:extLst>
          </p:cNvPr>
          <p:cNvSpPr txBox="1"/>
          <p:nvPr/>
        </p:nvSpPr>
        <p:spPr>
          <a:xfrm>
            <a:off x="317040" y="2506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Case 6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31E11-02AA-4431-9CA5-1A8E0E48DE84}"/>
              </a:ext>
            </a:extLst>
          </p:cNvPr>
          <p:cNvSpPr txBox="1"/>
          <p:nvPr/>
        </p:nvSpPr>
        <p:spPr>
          <a:xfrm>
            <a:off x="3568240" y="1338534"/>
            <a:ext cx="3699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length [3, 2, 1]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/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𝑫𝑷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0.65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blipFill>
                <a:blip r:embed="rId3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/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 md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blipFill>
                <a:blip r:embed="rId4"/>
                <a:stretch>
                  <a:fillRect l="-345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/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b="1" dirty="0"/>
                  <a:t>= 30,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b="1" dirty="0"/>
                  <a:t>=30,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000" b="1" dirty="0"/>
                  <a:t>=5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/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blipFill>
                <a:blip r:embed="rId6"/>
                <a:stretch>
                  <a:fillRect l="-5172" r="-775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355B7A-1B05-42E7-8F69-12FEE5D3E1A0}"/>
              </a:ext>
            </a:extLst>
          </p:cNvPr>
          <p:cNvSpPr txBox="1"/>
          <p:nvPr/>
        </p:nvSpPr>
        <p:spPr>
          <a:xfrm>
            <a:off x="3568240" y="1804111"/>
            <a:ext cx="1635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= 37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/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blipFill>
                <a:blip r:embed="rId7"/>
                <a:stretch>
                  <a:fillRect l="-8621" r="-77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/>
              <p:nvPr/>
            </p:nvSpPr>
            <p:spPr>
              <a:xfrm>
                <a:off x="9318286" y="1850277"/>
                <a:ext cx="8359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86" y="1850277"/>
                <a:ext cx="835998" cy="307777"/>
              </a:xfrm>
              <a:prstGeom prst="rect">
                <a:avLst/>
              </a:prstGeom>
              <a:blipFill>
                <a:blip r:embed="rId8"/>
                <a:stretch>
                  <a:fillRect l="-4380" r="-7299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/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blipFill>
                <a:blip r:embed="rId9"/>
                <a:stretch>
                  <a:fillRect l="-3704" r="-5556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E2064F42-4AC2-4F05-AB83-D11F274B7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0" y="2308005"/>
            <a:ext cx="1170432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2F0000D-2C90-4E8E-9D69-7E7883EA4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90" y="4565144"/>
            <a:ext cx="11794419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92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16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CuadroTexto 1">
            <a:extLst>
              <a:ext uri="{FF2B5EF4-FFF2-40B4-BE49-F238E27FC236}">
                <a16:creationId xmlns:a16="http://schemas.microsoft.com/office/drawing/2014/main" id="{E08E785F-8628-4298-9F15-9D3480C490E8}"/>
              </a:ext>
            </a:extLst>
          </p:cNvPr>
          <p:cNvSpPr txBox="1"/>
          <p:nvPr/>
        </p:nvSpPr>
        <p:spPr>
          <a:xfrm>
            <a:off x="317040" y="2506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Case 7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31E11-02AA-4431-9CA5-1A8E0E48DE84}"/>
              </a:ext>
            </a:extLst>
          </p:cNvPr>
          <p:cNvSpPr txBox="1"/>
          <p:nvPr/>
        </p:nvSpPr>
        <p:spPr>
          <a:xfrm>
            <a:off x="3568240" y="1338534"/>
            <a:ext cx="3699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length [3, 4, 1]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/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𝑫𝑷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0.7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blipFill>
                <a:blip r:embed="rId3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/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 md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blipFill>
                <a:blip r:embed="rId4"/>
                <a:stretch>
                  <a:fillRect l="-345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/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b="1" dirty="0"/>
                  <a:t>= 30,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b="1" dirty="0"/>
                  <a:t>=40,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000" b="1" dirty="0"/>
                  <a:t>=1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/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blipFill>
                <a:blip r:embed="rId6"/>
                <a:stretch>
                  <a:fillRect l="-5172" r="-775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355B7A-1B05-42E7-8F69-12FEE5D3E1A0}"/>
              </a:ext>
            </a:extLst>
          </p:cNvPr>
          <p:cNvSpPr txBox="1"/>
          <p:nvPr/>
        </p:nvSpPr>
        <p:spPr>
          <a:xfrm>
            <a:off x="3568240" y="1804111"/>
            <a:ext cx="1635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= 31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/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blipFill>
                <a:blip r:embed="rId7"/>
                <a:stretch>
                  <a:fillRect l="-8621" r="-77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/>
              <p:nvPr/>
            </p:nvSpPr>
            <p:spPr>
              <a:xfrm>
                <a:off x="9318286" y="1850277"/>
                <a:ext cx="10855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86" y="1850277"/>
                <a:ext cx="1085554" cy="307777"/>
              </a:xfrm>
              <a:prstGeom prst="rect">
                <a:avLst/>
              </a:prstGeom>
              <a:blipFill>
                <a:blip r:embed="rId8"/>
                <a:stretch>
                  <a:fillRect l="-3371" r="-5056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/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blipFill>
                <a:blip r:embed="rId9"/>
                <a:stretch>
                  <a:fillRect l="-3704" r="-617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1B869F78-D54B-4A61-BA50-465BC919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0" y="2698750"/>
            <a:ext cx="547330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26C0D16-B825-4A99-90E6-9988B51D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107" y="2702033"/>
            <a:ext cx="552568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6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17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CuadroTexto 1">
            <a:extLst>
              <a:ext uri="{FF2B5EF4-FFF2-40B4-BE49-F238E27FC236}">
                <a16:creationId xmlns:a16="http://schemas.microsoft.com/office/drawing/2014/main" id="{E08E785F-8628-4298-9F15-9D3480C490E8}"/>
              </a:ext>
            </a:extLst>
          </p:cNvPr>
          <p:cNvSpPr txBox="1"/>
          <p:nvPr/>
        </p:nvSpPr>
        <p:spPr>
          <a:xfrm>
            <a:off x="317040" y="2506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Case 8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31E11-02AA-4431-9CA5-1A8E0E48DE84}"/>
              </a:ext>
            </a:extLst>
          </p:cNvPr>
          <p:cNvSpPr txBox="1"/>
          <p:nvPr/>
        </p:nvSpPr>
        <p:spPr>
          <a:xfrm>
            <a:off x="3568240" y="1338534"/>
            <a:ext cx="3699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length [4, 3, 1]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/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𝑫𝑷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0.67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blipFill>
                <a:blip r:embed="rId3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/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 md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blipFill>
                <a:blip r:embed="rId4"/>
                <a:stretch>
                  <a:fillRect l="-345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/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b="1" dirty="0"/>
                  <a:t>= 30,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b="1" dirty="0"/>
                  <a:t>=40,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000" b="1" dirty="0"/>
                  <a:t>=5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/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blipFill>
                <a:blip r:embed="rId6"/>
                <a:stretch>
                  <a:fillRect l="-5172" r="-775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355B7A-1B05-42E7-8F69-12FEE5D3E1A0}"/>
              </a:ext>
            </a:extLst>
          </p:cNvPr>
          <p:cNvSpPr txBox="1"/>
          <p:nvPr/>
        </p:nvSpPr>
        <p:spPr>
          <a:xfrm>
            <a:off x="3568240" y="1804111"/>
            <a:ext cx="1635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= 71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/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blipFill>
                <a:blip r:embed="rId7"/>
                <a:stretch>
                  <a:fillRect l="-8621" r="-77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/>
              <p:nvPr/>
            </p:nvSpPr>
            <p:spPr>
              <a:xfrm>
                <a:off x="9318286" y="1850277"/>
                <a:ext cx="10855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86" y="1850277"/>
                <a:ext cx="1085554" cy="307777"/>
              </a:xfrm>
              <a:prstGeom prst="rect">
                <a:avLst/>
              </a:prstGeom>
              <a:blipFill>
                <a:blip r:embed="rId8"/>
                <a:stretch>
                  <a:fillRect l="-3371" r="-449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/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blipFill>
                <a:blip r:embed="rId9"/>
                <a:stretch>
                  <a:fillRect l="-3704" r="-5556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A378C8D8-5BBE-4DF2-BDBF-29E261329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0" y="2359074"/>
            <a:ext cx="11995889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0E53155-254F-40A5-93B3-7799645C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8" y="4596021"/>
            <a:ext cx="11810944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10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18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CuadroTexto 1">
            <a:extLst>
              <a:ext uri="{FF2B5EF4-FFF2-40B4-BE49-F238E27FC236}">
                <a16:creationId xmlns:a16="http://schemas.microsoft.com/office/drawing/2014/main" id="{E08E785F-8628-4298-9F15-9D3480C490E8}"/>
              </a:ext>
            </a:extLst>
          </p:cNvPr>
          <p:cNvSpPr txBox="1"/>
          <p:nvPr/>
        </p:nvSpPr>
        <p:spPr>
          <a:xfrm>
            <a:off x="317040" y="2506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Case 9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31E11-02AA-4431-9CA5-1A8E0E48DE84}"/>
              </a:ext>
            </a:extLst>
          </p:cNvPr>
          <p:cNvSpPr txBox="1"/>
          <p:nvPr/>
        </p:nvSpPr>
        <p:spPr>
          <a:xfrm>
            <a:off x="3568240" y="1338534"/>
            <a:ext cx="3699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length [4, 4, 1]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/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𝑫𝑷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0.7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blipFill>
                <a:blip r:embed="rId3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/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 md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blipFill>
                <a:blip r:embed="rId4"/>
                <a:stretch>
                  <a:fillRect l="-345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/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b="1" dirty="0"/>
                  <a:t>= 50,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b="1" dirty="0"/>
                  <a:t>=50,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000" b="1" dirty="0"/>
                  <a:t>=1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/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blipFill>
                <a:blip r:embed="rId6"/>
                <a:stretch>
                  <a:fillRect l="-5172" r="-775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355B7A-1B05-42E7-8F69-12FEE5D3E1A0}"/>
              </a:ext>
            </a:extLst>
          </p:cNvPr>
          <p:cNvSpPr txBox="1"/>
          <p:nvPr/>
        </p:nvSpPr>
        <p:spPr>
          <a:xfrm>
            <a:off x="3568240" y="1804111"/>
            <a:ext cx="1635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= 45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/>
              <p:nvPr/>
            </p:nvSpPr>
            <p:spPr>
              <a:xfrm>
                <a:off x="7680698" y="1854224"/>
                <a:ext cx="10250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698" y="1854224"/>
                <a:ext cx="1025088" cy="307777"/>
              </a:xfrm>
              <a:prstGeom prst="rect">
                <a:avLst/>
              </a:prstGeom>
              <a:blipFill>
                <a:blip r:embed="rId7"/>
                <a:stretch>
                  <a:fillRect l="-5952" t="-164706" r="-60119" b="-2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/>
              <p:nvPr/>
            </p:nvSpPr>
            <p:spPr>
              <a:xfrm>
                <a:off x="9318286" y="1850277"/>
                <a:ext cx="10855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86" y="1850277"/>
                <a:ext cx="1085554" cy="307777"/>
              </a:xfrm>
              <a:prstGeom prst="rect">
                <a:avLst/>
              </a:prstGeom>
              <a:blipFill>
                <a:blip r:embed="rId8"/>
                <a:stretch>
                  <a:fillRect l="-3371" r="-5056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/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blipFill>
                <a:blip r:embed="rId9"/>
                <a:stretch>
                  <a:fillRect l="-3704" r="-617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BC61787F-00BD-403A-A518-D4D45941A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440" y="2711186"/>
            <a:ext cx="40767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C42631A-4F03-4E65-96F1-637549845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865" y="2711186"/>
            <a:ext cx="40195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6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19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CuadroTexto 1">
            <a:extLst>
              <a:ext uri="{FF2B5EF4-FFF2-40B4-BE49-F238E27FC236}">
                <a16:creationId xmlns:a16="http://schemas.microsoft.com/office/drawing/2014/main" id="{E08E785F-8628-4298-9F15-9D3480C490E8}"/>
              </a:ext>
            </a:extLst>
          </p:cNvPr>
          <p:cNvSpPr txBox="1"/>
          <p:nvPr/>
        </p:nvSpPr>
        <p:spPr>
          <a:xfrm>
            <a:off x="317040" y="2506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Case 10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31E11-02AA-4431-9CA5-1A8E0E48DE84}"/>
              </a:ext>
            </a:extLst>
          </p:cNvPr>
          <p:cNvSpPr txBox="1"/>
          <p:nvPr/>
        </p:nvSpPr>
        <p:spPr>
          <a:xfrm>
            <a:off x="3568240" y="1338534"/>
            <a:ext cx="3699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length [5, 5, 3]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/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𝑫𝑷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0.63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30A1D3-2DC9-441B-85F6-3BD7E521F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24" y="1338534"/>
                <a:ext cx="1418224" cy="400110"/>
              </a:xfrm>
              <a:prstGeom prst="rect">
                <a:avLst/>
              </a:prstGeom>
              <a:blipFill>
                <a:blip r:embed="rId3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/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 md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EF7EF-D75A-4E68-A22A-5E10B112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925" y="1331417"/>
                <a:ext cx="1771650" cy="407227"/>
              </a:xfrm>
              <a:prstGeom prst="rect">
                <a:avLst/>
              </a:prstGeom>
              <a:blipFill>
                <a:blip r:embed="rId4"/>
                <a:stretch>
                  <a:fillRect l="-345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/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b="1" dirty="0"/>
                  <a:t>= 50,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b="1" dirty="0"/>
                  <a:t>=50,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000" b="1" dirty="0"/>
                  <a:t>=5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9078D6-CF8F-495A-B418-24171ABA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5" y="1338534"/>
                <a:ext cx="2257425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/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1D47BD-05D1-48F7-94D6-C8BD7DFEE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12" y="1850278"/>
                <a:ext cx="708335" cy="307777"/>
              </a:xfrm>
              <a:prstGeom prst="rect">
                <a:avLst/>
              </a:prstGeom>
              <a:blipFill>
                <a:blip r:embed="rId6"/>
                <a:stretch>
                  <a:fillRect l="-5172" r="-775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355B7A-1B05-42E7-8F69-12FEE5D3E1A0}"/>
              </a:ext>
            </a:extLst>
          </p:cNvPr>
          <p:cNvSpPr txBox="1"/>
          <p:nvPr/>
        </p:nvSpPr>
        <p:spPr>
          <a:xfrm>
            <a:off x="3568240" y="1804111"/>
            <a:ext cx="1635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= 113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/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59FB4-9E32-4DF9-98BB-D2DE30BAB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698" y="1854224"/>
                <a:ext cx="706732" cy="307777"/>
              </a:xfrm>
              <a:prstGeom prst="rect">
                <a:avLst/>
              </a:prstGeom>
              <a:blipFill>
                <a:blip r:embed="rId7"/>
                <a:stretch>
                  <a:fillRect l="-8621" r="-77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/>
              <p:nvPr/>
            </p:nvSpPr>
            <p:spPr>
              <a:xfrm>
                <a:off x="9318286" y="1850277"/>
                <a:ext cx="10855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D1A1AE-6D18-4D95-BF55-D3D473DB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86" y="1850277"/>
                <a:ext cx="1085554" cy="307777"/>
              </a:xfrm>
              <a:prstGeom prst="rect">
                <a:avLst/>
              </a:prstGeom>
              <a:blipFill>
                <a:blip r:embed="rId8"/>
                <a:stretch>
                  <a:fillRect l="-3371" r="-449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/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D235D-1BA1-470D-A200-7E22CB6F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801" y="1846994"/>
                <a:ext cx="989886" cy="307777"/>
              </a:xfrm>
              <a:prstGeom prst="rect">
                <a:avLst/>
              </a:prstGeom>
              <a:blipFill>
                <a:blip r:embed="rId9"/>
                <a:stretch>
                  <a:fillRect l="-3704" r="-5556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B215CD99-C7BE-4D7A-96F9-1716869A2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4" y="2305090"/>
            <a:ext cx="11418849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9706CFA-E245-41E7-AB15-39877DBB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" y="4499650"/>
            <a:ext cx="11961834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76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2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uadroTexto 1">
            <a:extLst>
              <a:ext uri="{FF2B5EF4-FFF2-40B4-BE49-F238E27FC236}">
                <a16:creationId xmlns:a16="http://schemas.microsoft.com/office/drawing/2014/main" id="{AA600F04-2AEB-460A-8D28-33DD2F1AFBE1}"/>
              </a:ext>
            </a:extLst>
          </p:cNvPr>
          <p:cNvSpPr txBox="1"/>
          <p:nvPr/>
        </p:nvSpPr>
        <p:spPr>
          <a:xfrm>
            <a:off x="1300759" y="3014211"/>
            <a:ext cx="9713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spcBef>
                <a:spcPts val="1800"/>
              </a:spcBef>
              <a:spcAft>
                <a:spcPts val="30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Workflow in Python</a:t>
            </a:r>
            <a:endParaRPr lang="es-MX" sz="36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34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20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CuadroTexto 1">
            <a:extLst>
              <a:ext uri="{FF2B5EF4-FFF2-40B4-BE49-F238E27FC236}">
                <a16:creationId xmlns:a16="http://schemas.microsoft.com/office/drawing/2014/main" id="{AA600F04-2AEB-460A-8D28-33DD2F1AFBE1}"/>
              </a:ext>
            </a:extLst>
          </p:cNvPr>
          <p:cNvSpPr txBox="1"/>
          <p:nvPr/>
        </p:nvSpPr>
        <p:spPr>
          <a:xfrm>
            <a:off x="457201" y="3571493"/>
            <a:ext cx="2495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spcBef>
                <a:spcPts val="1800"/>
              </a:spcBef>
              <a:spcAft>
                <a:spcPts val="3000"/>
              </a:spcAf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</a:t>
            </a:r>
            <a:endParaRPr lang="es-MX" sz="2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4C566-D617-4376-8ADA-18CAC5937674}"/>
              </a:ext>
            </a:extLst>
          </p:cNvPr>
          <p:cNvSpPr txBox="1"/>
          <p:nvPr/>
        </p:nvSpPr>
        <p:spPr>
          <a:xfrm>
            <a:off x="644883" y="4119877"/>
            <a:ext cx="1102573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Velasco-Lozano, M. (2023). Modeling of Fluid Imbibition and Chemical Tracer Transport in Porous Media for Oil Recovery Applications. PhD Dissertation, The University of Texas at Austin, 2023.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Tham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S. L. (2015). A Simulation Study of Enhanced Oil Recovery Using Carbon Dioxide Foam in Heterogeneous Reservoirs. BS thesis, The Pennsylvania State University, 2015.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Sharma, A., Shook, G. M., and Pope, G. A. (2014). Rapid Analysis of Tracers for Use in EOR Flood Optimization. Presented at the SPE Improved Oil Recovery Symposium, Tulsa, Oklahoma, USA, April 12–16, 2014.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Peters, E. J. (2012). Advanced Petrophysics. Austin, TX: Live Oak Book Company.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Waggoner, J. R., Castillo, J. L., and Lake, L. W. (1992). Simulation of EOR Processes in Stochastically Generated Permeable Media. SPE Form Eval 7 (02): 173-180.</a:t>
            </a:r>
          </a:p>
        </p:txBody>
      </p:sp>
      <p:sp>
        <p:nvSpPr>
          <p:cNvPr id="12" name="CuadroTexto 1">
            <a:extLst>
              <a:ext uri="{FF2B5EF4-FFF2-40B4-BE49-F238E27FC236}">
                <a16:creationId xmlns:a16="http://schemas.microsoft.com/office/drawing/2014/main" id="{31910F7E-9FC7-40D3-A5FD-6804EC256895}"/>
              </a:ext>
            </a:extLst>
          </p:cNvPr>
          <p:cNvSpPr txBox="1"/>
          <p:nvPr/>
        </p:nvSpPr>
        <p:spPr>
          <a:xfrm>
            <a:off x="1372356" y="1249722"/>
            <a:ext cx="97139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spcBef>
                <a:spcPts val="1800"/>
              </a:spcBef>
              <a:spcAft>
                <a:spcPts val="3000"/>
              </a:spcAft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Generation of Petrophysical Data</a:t>
            </a:r>
            <a:endParaRPr lang="es-MX" sz="3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B2D46783-6AB9-41B1-91F2-116083FA53C9}"/>
              </a:ext>
            </a:extLst>
          </p:cNvPr>
          <p:cNvSpPr txBox="1"/>
          <p:nvPr/>
        </p:nvSpPr>
        <p:spPr>
          <a:xfrm>
            <a:off x="1812129" y="1994779"/>
            <a:ext cx="8834438" cy="880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hangingPunct="0">
              <a:lnSpc>
                <a:spcPts val="32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Developer: Dr. Moises Velasco-Lozano</a:t>
            </a:r>
          </a:p>
          <a:p>
            <a:pPr algn="ctr" hangingPunct="0">
              <a:lnSpc>
                <a:spcPts val="32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Supervisor: Dr. Matt Balhoff</a:t>
            </a:r>
          </a:p>
        </p:txBody>
      </p:sp>
    </p:spTree>
    <p:extLst>
      <p:ext uri="{BB962C8B-B14F-4D97-AF65-F5344CB8AC3E}">
        <p14:creationId xmlns:p14="http://schemas.microsoft.com/office/powerpoint/2010/main" val="234440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880791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1 – Create a new environment in Python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3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FA40BC-AA35-49D1-832D-CAA5EA9E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629494"/>
            <a:ext cx="4810125" cy="3143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AAD6BC-29D9-4EE1-B527-F3A058751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590" y="2996606"/>
            <a:ext cx="4283114" cy="2914650"/>
          </a:xfrm>
          <a:prstGeom prst="rect">
            <a:avLst/>
          </a:prstGeom>
        </p:spPr>
      </p:pic>
      <p:sp>
        <p:nvSpPr>
          <p:cNvPr id="29" name="Google Shape;1981;p37">
            <a:extLst>
              <a:ext uri="{FF2B5EF4-FFF2-40B4-BE49-F238E27FC236}">
                <a16:creationId xmlns:a16="http://schemas.microsoft.com/office/drawing/2014/main" id="{DAA248A3-4BA7-44F5-AD99-4BAC700A84D4}"/>
              </a:ext>
            </a:extLst>
          </p:cNvPr>
          <p:cNvSpPr/>
          <p:nvPr/>
        </p:nvSpPr>
        <p:spPr>
          <a:xfrm>
            <a:off x="928687" y="1832293"/>
            <a:ext cx="347335" cy="296755"/>
          </a:xfrm>
          <a:custGeom>
            <a:avLst/>
            <a:gdLst/>
            <a:ahLst/>
            <a:cxnLst/>
            <a:rect l="l" t="t" r="r" b="b"/>
            <a:pathLst>
              <a:path w="34315" h="31028" extrusionOk="0">
                <a:moveTo>
                  <a:pt x="12192" y="0"/>
                </a:moveTo>
                <a:cubicBezTo>
                  <a:pt x="9728" y="0"/>
                  <a:pt x="7430" y="1322"/>
                  <a:pt x="6204" y="3453"/>
                </a:cubicBezTo>
                <a:lnTo>
                  <a:pt x="1239" y="12061"/>
                </a:lnTo>
                <a:cubicBezTo>
                  <a:pt x="0" y="14192"/>
                  <a:pt x="0" y="16836"/>
                  <a:pt x="1239" y="18967"/>
                </a:cubicBezTo>
                <a:lnTo>
                  <a:pt x="6204" y="27575"/>
                </a:lnTo>
                <a:cubicBezTo>
                  <a:pt x="7430" y="29706"/>
                  <a:pt x="9728" y="31028"/>
                  <a:pt x="12192" y="31028"/>
                </a:cubicBezTo>
                <a:lnTo>
                  <a:pt x="22134" y="31028"/>
                </a:lnTo>
                <a:cubicBezTo>
                  <a:pt x="24587" y="31028"/>
                  <a:pt x="26885" y="29706"/>
                  <a:pt x="28111" y="27575"/>
                </a:cubicBezTo>
                <a:lnTo>
                  <a:pt x="33088" y="18967"/>
                </a:lnTo>
                <a:cubicBezTo>
                  <a:pt x="34314" y="16836"/>
                  <a:pt x="34314" y="14192"/>
                  <a:pt x="33088" y="12061"/>
                </a:cubicBezTo>
                <a:lnTo>
                  <a:pt x="28111" y="3453"/>
                </a:lnTo>
                <a:cubicBezTo>
                  <a:pt x="26885" y="1322"/>
                  <a:pt x="24587" y="0"/>
                  <a:pt x="22134" y="0"/>
                </a:cubicBezTo>
                <a:close/>
              </a:path>
            </a:pathLst>
          </a:custGeom>
          <a:solidFill>
            <a:srgbClr val="004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</a:t>
            </a:r>
            <a:endParaRPr sz="20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B17261-B1B8-4E0F-A0F9-810E8E3E6449}"/>
              </a:ext>
            </a:extLst>
          </p:cNvPr>
          <p:cNvSpPr txBox="1"/>
          <p:nvPr/>
        </p:nvSpPr>
        <p:spPr>
          <a:xfrm>
            <a:off x="1373444" y="1796004"/>
            <a:ext cx="426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Anaconda and click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</a:p>
        </p:txBody>
      </p:sp>
      <p:sp>
        <p:nvSpPr>
          <p:cNvPr id="31" name="Google Shape;1981;p37">
            <a:extLst>
              <a:ext uri="{FF2B5EF4-FFF2-40B4-BE49-F238E27FC236}">
                <a16:creationId xmlns:a16="http://schemas.microsoft.com/office/drawing/2014/main" id="{C6184AB3-D219-434F-AB3A-07CB9A906CD8}"/>
              </a:ext>
            </a:extLst>
          </p:cNvPr>
          <p:cNvSpPr/>
          <p:nvPr/>
        </p:nvSpPr>
        <p:spPr>
          <a:xfrm>
            <a:off x="6472237" y="1832293"/>
            <a:ext cx="347335" cy="296755"/>
          </a:xfrm>
          <a:custGeom>
            <a:avLst/>
            <a:gdLst/>
            <a:ahLst/>
            <a:cxnLst/>
            <a:rect l="l" t="t" r="r" b="b"/>
            <a:pathLst>
              <a:path w="34315" h="31028" extrusionOk="0">
                <a:moveTo>
                  <a:pt x="12192" y="0"/>
                </a:moveTo>
                <a:cubicBezTo>
                  <a:pt x="9728" y="0"/>
                  <a:pt x="7430" y="1322"/>
                  <a:pt x="6204" y="3453"/>
                </a:cubicBezTo>
                <a:lnTo>
                  <a:pt x="1239" y="12061"/>
                </a:lnTo>
                <a:cubicBezTo>
                  <a:pt x="0" y="14192"/>
                  <a:pt x="0" y="16836"/>
                  <a:pt x="1239" y="18967"/>
                </a:cubicBezTo>
                <a:lnTo>
                  <a:pt x="6204" y="27575"/>
                </a:lnTo>
                <a:cubicBezTo>
                  <a:pt x="7430" y="29706"/>
                  <a:pt x="9728" y="31028"/>
                  <a:pt x="12192" y="31028"/>
                </a:cubicBezTo>
                <a:lnTo>
                  <a:pt x="22134" y="31028"/>
                </a:lnTo>
                <a:cubicBezTo>
                  <a:pt x="24587" y="31028"/>
                  <a:pt x="26885" y="29706"/>
                  <a:pt x="28111" y="27575"/>
                </a:cubicBezTo>
                <a:lnTo>
                  <a:pt x="33088" y="18967"/>
                </a:lnTo>
                <a:cubicBezTo>
                  <a:pt x="34314" y="16836"/>
                  <a:pt x="34314" y="14192"/>
                  <a:pt x="33088" y="12061"/>
                </a:cubicBezTo>
                <a:lnTo>
                  <a:pt x="28111" y="3453"/>
                </a:lnTo>
                <a:cubicBezTo>
                  <a:pt x="26885" y="1322"/>
                  <a:pt x="24587" y="0"/>
                  <a:pt x="22134" y="0"/>
                </a:cubicBezTo>
                <a:close/>
              </a:path>
            </a:pathLst>
          </a:custGeom>
          <a:solidFill>
            <a:srgbClr val="004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</a:t>
            </a:r>
            <a:endParaRPr sz="20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5F041A-E3A2-4A6A-AFF1-B92320FC4414}"/>
              </a:ext>
            </a:extLst>
          </p:cNvPr>
          <p:cNvSpPr txBox="1"/>
          <p:nvPr/>
        </p:nvSpPr>
        <p:spPr>
          <a:xfrm>
            <a:off x="6916994" y="1796004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bottom and click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D4637-CF1B-48FE-8829-3A2E91E9AACB}"/>
              </a:ext>
            </a:extLst>
          </p:cNvPr>
          <p:cNvCxnSpPr/>
          <p:nvPr/>
        </p:nvCxnSpPr>
        <p:spPr>
          <a:xfrm flipV="1">
            <a:off x="6400800" y="5991225"/>
            <a:ext cx="418772" cy="365125"/>
          </a:xfrm>
          <a:prstGeom prst="straightConnector1">
            <a:avLst/>
          </a:prstGeom>
          <a:ln w="57150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F6A2D0-6402-4E1D-B82B-1565CB92F6DB}"/>
              </a:ext>
            </a:extLst>
          </p:cNvPr>
          <p:cNvCxnSpPr/>
          <p:nvPr/>
        </p:nvCxnSpPr>
        <p:spPr>
          <a:xfrm flipV="1">
            <a:off x="409575" y="4514256"/>
            <a:ext cx="418772" cy="365125"/>
          </a:xfrm>
          <a:prstGeom prst="straightConnector1">
            <a:avLst/>
          </a:prstGeom>
          <a:ln w="57150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867456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1 – Create a new environment in Python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2315B-E422-40B6-B050-7A579E4E0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719387"/>
            <a:ext cx="4591050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8B952-922B-466F-AA82-1595CF19B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5" y="2336568"/>
            <a:ext cx="4819650" cy="3657600"/>
          </a:xfrm>
          <a:prstGeom prst="rect">
            <a:avLst/>
          </a:prstGeom>
        </p:spPr>
      </p:pic>
      <p:sp>
        <p:nvSpPr>
          <p:cNvPr id="13" name="Google Shape;1981;p37">
            <a:extLst>
              <a:ext uri="{FF2B5EF4-FFF2-40B4-BE49-F238E27FC236}">
                <a16:creationId xmlns:a16="http://schemas.microsoft.com/office/drawing/2014/main" id="{B513E357-9719-412C-A241-685255D0FE1E}"/>
              </a:ext>
            </a:extLst>
          </p:cNvPr>
          <p:cNvSpPr/>
          <p:nvPr/>
        </p:nvSpPr>
        <p:spPr>
          <a:xfrm>
            <a:off x="971550" y="1519006"/>
            <a:ext cx="347335" cy="296755"/>
          </a:xfrm>
          <a:custGeom>
            <a:avLst/>
            <a:gdLst/>
            <a:ahLst/>
            <a:cxnLst/>
            <a:rect l="l" t="t" r="r" b="b"/>
            <a:pathLst>
              <a:path w="34315" h="31028" extrusionOk="0">
                <a:moveTo>
                  <a:pt x="12192" y="0"/>
                </a:moveTo>
                <a:cubicBezTo>
                  <a:pt x="9728" y="0"/>
                  <a:pt x="7430" y="1322"/>
                  <a:pt x="6204" y="3453"/>
                </a:cubicBezTo>
                <a:lnTo>
                  <a:pt x="1239" y="12061"/>
                </a:lnTo>
                <a:cubicBezTo>
                  <a:pt x="0" y="14192"/>
                  <a:pt x="0" y="16836"/>
                  <a:pt x="1239" y="18967"/>
                </a:cubicBezTo>
                <a:lnTo>
                  <a:pt x="6204" y="27575"/>
                </a:lnTo>
                <a:cubicBezTo>
                  <a:pt x="7430" y="29706"/>
                  <a:pt x="9728" y="31028"/>
                  <a:pt x="12192" y="31028"/>
                </a:cubicBezTo>
                <a:lnTo>
                  <a:pt x="22134" y="31028"/>
                </a:lnTo>
                <a:cubicBezTo>
                  <a:pt x="24587" y="31028"/>
                  <a:pt x="26885" y="29706"/>
                  <a:pt x="28111" y="27575"/>
                </a:cubicBezTo>
                <a:lnTo>
                  <a:pt x="33088" y="18967"/>
                </a:lnTo>
                <a:cubicBezTo>
                  <a:pt x="34314" y="16836"/>
                  <a:pt x="34314" y="14192"/>
                  <a:pt x="33088" y="12061"/>
                </a:cubicBezTo>
                <a:lnTo>
                  <a:pt x="28111" y="3453"/>
                </a:lnTo>
                <a:cubicBezTo>
                  <a:pt x="26885" y="1322"/>
                  <a:pt x="24587" y="0"/>
                  <a:pt x="22134" y="0"/>
                </a:cubicBezTo>
                <a:close/>
              </a:path>
            </a:pathLst>
          </a:custGeom>
          <a:solidFill>
            <a:srgbClr val="004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</a:t>
            </a:r>
            <a:endParaRPr sz="20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F7D65-4FB3-408D-BCB8-FBC30E0D4901}"/>
              </a:ext>
            </a:extLst>
          </p:cNvPr>
          <p:cNvSpPr txBox="1"/>
          <p:nvPr/>
        </p:nvSpPr>
        <p:spPr>
          <a:xfrm>
            <a:off x="1416307" y="1482717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name to this new environment 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16" name="Google Shape;1981;p37">
            <a:extLst>
              <a:ext uri="{FF2B5EF4-FFF2-40B4-BE49-F238E27FC236}">
                <a16:creationId xmlns:a16="http://schemas.microsoft.com/office/drawing/2014/main" id="{62AD2C54-069B-473C-93C7-D20732AF4250}"/>
              </a:ext>
            </a:extLst>
          </p:cNvPr>
          <p:cNvSpPr/>
          <p:nvPr/>
        </p:nvSpPr>
        <p:spPr>
          <a:xfrm>
            <a:off x="6285082" y="1519006"/>
            <a:ext cx="347335" cy="296755"/>
          </a:xfrm>
          <a:custGeom>
            <a:avLst/>
            <a:gdLst/>
            <a:ahLst/>
            <a:cxnLst/>
            <a:rect l="l" t="t" r="r" b="b"/>
            <a:pathLst>
              <a:path w="34315" h="31028" extrusionOk="0">
                <a:moveTo>
                  <a:pt x="12192" y="0"/>
                </a:moveTo>
                <a:cubicBezTo>
                  <a:pt x="9728" y="0"/>
                  <a:pt x="7430" y="1322"/>
                  <a:pt x="6204" y="3453"/>
                </a:cubicBezTo>
                <a:lnTo>
                  <a:pt x="1239" y="12061"/>
                </a:lnTo>
                <a:cubicBezTo>
                  <a:pt x="0" y="14192"/>
                  <a:pt x="0" y="16836"/>
                  <a:pt x="1239" y="18967"/>
                </a:cubicBezTo>
                <a:lnTo>
                  <a:pt x="6204" y="27575"/>
                </a:lnTo>
                <a:cubicBezTo>
                  <a:pt x="7430" y="29706"/>
                  <a:pt x="9728" y="31028"/>
                  <a:pt x="12192" y="31028"/>
                </a:cubicBezTo>
                <a:lnTo>
                  <a:pt x="22134" y="31028"/>
                </a:lnTo>
                <a:cubicBezTo>
                  <a:pt x="24587" y="31028"/>
                  <a:pt x="26885" y="29706"/>
                  <a:pt x="28111" y="27575"/>
                </a:cubicBezTo>
                <a:lnTo>
                  <a:pt x="33088" y="18967"/>
                </a:lnTo>
                <a:cubicBezTo>
                  <a:pt x="34314" y="16836"/>
                  <a:pt x="34314" y="14192"/>
                  <a:pt x="33088" y="12061"/>
                </a:cubicBezTo>
                <a:lnTo>
                  <a:pt x="28111" y="3453"/>
                </a:lnTo>
                <a:cubicBezTo>
                  <a:pt x="26885" y="1322"/>
                  <a:pt x="24587" y="0"/>
                  <a:pt x="22134" y="0"/>
                </a:cubicBezTo>
                <a:close/>
              </a:path>
            </a:pathLst>
          </a:custGeom>
          <a:solidFill>
            <a:srgbClr val="004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</a:t>
            </a:r>
            <a:endParaRPr sz="20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9C2E7-7AA5-4081-8CE8-CDE8DAB1AE6C}"/>
              </a:ext>
            </a:extLst>
          </p:cNvPr>
          <p:cNvSpPr txBox="1"/>
          <p:nvPr/>
        </p:nvSpPr>
        <p:spPr>
          <a:xfrm>
            <a:off x="6729839" y="1482717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back to Environments and click on the new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created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E6574C-8BF5-4943-85A7-3F4BC95B6A9D}"/>
              </a:ext>
            </a:extLst>
          </p:cNvPr>
          <p:cNvCxnSpPr>
            <a:cxnSpLocks/>
          </p:cNvCxnSpPr>
          <p:nvPr/>
        </p:nvCxnSpPr>
        <p:spPr>
          <a:xfrm flipH="1">
            <a:off x="4933950" y="4295774"/>
            <a:ext cx="342900" cy="409575"/>
          </a:xfrm>
          <a:prstGeom prst="straightConnector1">
            <a:avLst/>
          </a:prstGeom>
          <a:ln w="57150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5B4E6F-690A-4017-94FD-BBBA462B756C}"/>
              </a:ext>
            </a:extLst>
          </p:cNvPr>
          <p:cNvCxnSpPr>
            <a:cxnSpLocks/>
          </p:cNvCxnSpPr>
          <p:nvPr/>
        </p:nvCxnSpPr>
        <p:spPr>
          <a:xfrm flipH="1">
            <a:off x="5410200" y="3333749"/>
            <a:ext cx="523875" cy="0"/>
          </a:xfrm>
          <a:prstGeom prst="straightConnector1">
            <a:avLst/>
          </a:prstGeom>
          <a:ln w="57150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358384-949D-416C-BF3F-56E16A067AB9}"/>
              </a:ext>
            </a:extLst>
          </p:cNvPr>
          <p:cNvCxnSpPr>
            <a:cxnSpLocks/>
          </p:cNvCxnSpPr>
          <p:nvPr/>
        </p:nvCxnSpPr>
        <p:spPr>
          <a:xfrm flipV="1">
            <a:off x="5923132" y="4295774"/>
            <a:ext cx="538162" cy="202287"/>
          </a:xfrm>
          <a:prstGeom prst="straightConnector1">
            <a:avLst/>
          </a:prstGeom>
          <a:ln w="57150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E4528F-EC99-4B39-BEB1-1D8BADF4DF5B}"/>
              </a:ext>
            </a:extLst>
          </p:cNvPr>
          <p:cNvCxnSpPr>
            <a:cxnSpLocks/>
          </p:cNvCxnSpPr>
          <p:nvPr/>
        </p:nvCxnSpPr>
        <p:spPr>
          <a:xfrm flipV="1">
            <a:off x="8989432" y="5872162"/>
            <a:ext cx="269081" cy="438368"/>
          </a:xfrm>
          <a:prstGeom prst="straightConnector1">
            <a:avLst/>
          </a:prstGeom>
          <a:ln w="57150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81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2 – Install libraries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5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7A727B-A839-4E75-AEBE-E73733203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r="31611" b="55000"/>
          <a:stretch/>
        </p:blipFill>
        <p:spPr>
          <a:xfrm>
            <a:off x="522256" y="2459090"/>
            <a:ext cx="5032836" cy="34638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D0110B-2B90-4EAC-B25F-1BCD668BD7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7" r="42701" b="23236"/>
          <a:stretch/>
        </p:blipFill>
        <p:spPr>
          <a:xfrm>
            <a:off x="6376069" y="2870690"/>
            <a:ext cx="4638675" cy="3280512"/>
          </a:xfrm>
          <a:prstGeom prst="rect">
            <a:avLst/>
          </a:prstGeom>
        </p:spPr>
      </p:pic>
      <p:sp>
        <p:nvSpPr>
          <p:cNvPr id="43" name="Google Shape;1981;p37">
            <a:extLst>
              <a:ext uri="{FF2B5EF4-FFF2-40B4-BE49-F238E27FC236}">
                <a16:creationId xmlns:a16="http://schemas.microsoft.com/office/drawing/2014/main" id="{A90A0C1E-AAC3-49B3-B1B5-C5F2A3005EAC}"/>
              </a:ext>
            </a:extLst>
          </p:cNvPr>
          <p:cNvSpPr/>
          <p:nvPr/>
        </p:nvSpPr>
        <p:spPr>
          <a:xfrm>
            <a:off x="971550" y="1519006"/>
            <a:ext cx="347335" cy="296755"/>
          </a:xfrm>
          <a:custGeom>
            <a:avLst/>
            <a:gdLst/>
            <a:ahLst/>
            <a:cxnLst/>
            <a:rect l="l" t="t" r="r" b="b"/>
            <a:pathLst>
              <a:path w="34315" h="31028" extrusionOk="0">
                <a:moveTo>
                  <a:pt x="12192" y="0"/>
                </a:moveTo>
                <a:cubicBezTo>
                  <a:pt x="9728" y="0"/>
                  <a:pt x="7430" y="1322"/>
                  <a:pt x="6204" y="3453"/>
                </a:cubicBezTo>
                <a:lnTo>
                  <a:pt x="1239" y="12061"/>
                </a:lnTo>
                <a:cubicBezTo>
                  <a:pt x="0" y="14192"/>
                  <a:pt x="0" y="16836"/>
                  <a:pt x="1239" y="18967"/>
                </a:cubicBezTo>
                <a:lnTo>
                  <a:pt x="6204" y="27575"/>
                </a:lnTo>
                <a:cubicBezTo>
                  <a:pt x="7430" y="29706"/>
                  <a:pt x="9728" y="31028"/>
                  <a:pt x="12192" y="31028"/>
                </a:cubicBezTo>
                <a:lnTo>
                  <a:pt x="22134" y="31028"/>
                </a:lnTo>
                <a:cubicBezTo>
                  <a:pt x="24587" y="31028"/>
                  <a:pt x="26885" y="29706"/>
                  <a:pt x="28111" y="27575"/>
                </a:cubicBezTo>
                <a:lnTo>
                  <a:pt x="33088" y="18967"/>
                </a:lnTo>
                <a:cubicBezTo>
                  <a:pt x="34314" y="16836"/>
                  <a:pt x="34314" y="14192"/>
                  <a:pt x="33088" y="12061"/>
                </a:cubicBezTo>
                <a:lnTo>
                  <a:pt x="28111" y="3453"/>
                </a:lnTo>
                <a:cubicBezTo>
                  <a:pt x="26885" y="1322"/>
                  <a:pt x="24587" y="0"/>
                  <a:pt x="22134" y="0"/>
                </a:cubicBezTo>
                <a:close/>
              </a:path>
            </a:pathLst>
          </a:custGeom>
          <a:solidFill>
            <a:srgbClr val="004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</a:t>
            </a:r>
            <a:endParaRPr sz="20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63B17E-56B4-4BFA-9C0E-8A179639BE31}"/>
              </a:ext>
            </a:extLst>
          </p:cNvPr>
          <p:cNvSpPr txBox="1"/>
          <p:nvPr/>
        </p:nvSpPr>
        <p:spPr>
          <a:xfrm>
            <a:off x="1416307" y="1482717"/>
            <a:ext cx="3756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 terminal to install the required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45" name="Google Shape;1981;p37">
            <a:extLst>
              <a:ext uri="{FF2B5EF4-FFF2-40B4-BE49-F238E27FC236}">
                <a16:creationId xmlns:a16="http://schemas.microsoft.com/office/drawing/2014/main" id="{9595435E-3D3A-44A0-8418-543E3E7254FE}"/>
              </a:ext>
            </a:extLst>
          </p:cNvPr>
          <p:cNvSpPr/>
          <p:nvPr/>
        </p:nvSpPr>
        <p:spPr>
          <a:xfrm>
            <a:off x="6096000" y="1555295"/>
            <a:ext cx="347335" cy="296755"/>
          </a:xfrm>
          <a:custGeom>
            <a:avLst/>
            <a:gdLst/>
            <a:ahLst/>
            <a:cxnLst/>
            <a:rect l="l" t="t" r="r" b="b"/>
            <a:pathLst>
              <a:path w="34315" h="31028" extrusionOk="0">
                <a:moveTo>
                  <a:pt x="12192" y="0"/>
                </a:moveTo>
                <a:cubicBezTo>
                  <a:pt x="9728" y="0"/>
                  <a:pt x="7430" y="1322"/>
                  <a:pt x="6204" y="3453"/>
                </a:cubicBezTo>
                <a:lnTo>
                  <a:pt x="1239" y="12061"/>
                </a:lnTo>
                <a:cubicBezTo>
                  <a:pt x="0" y="14192"/>
                  <a:pt x="0" y="16836"/>
                  <a:pt x="1239" y="18967"/>
                </a:cubicBezTo>
                <a:lnTo>
                  <a:pt x="6204" y="27575"/>
                </a:lnTo>
                <a:cubicBezTo>
                  <a:pt x="7430" y="29706"/>
                  <a:pt x="9728" y="31028"/>
                  <a:pt x="12192" y="31028"/>
                </a:cubicBezTo>
                <a:lnTo>
                  <a:pt x="22134" y="31028"/>
                </a:lnTo>
                <a:cubicBezTo>
                  <a:pt x="24587" y="31028"/>
                  <a:pt x="26885" y="29706"/>
                  <a:pt x="28111" y="27575"/>
                </a:cubicBezTo>
                <a:lnTo>
                  <a:pt x="33088" y="18967"/>
                </a:lnTo>
                <a:cubicBezTo>
                  <a:pt x="34314" y="16836"/>
                  <a:pt x="34314" y="14192"/>
                  <a:pt x="33088" y="12061"/>
                </a:cubicBezTo>
                <a:lnTo>
                  <a:pt x="28111" y="3453"/>
                </a:lnTo>
                <a:cubicBezTo>
                  <a:pt x="26885" y="1322"/>
                  <a:pt x="24587" y="0"/>
                  <a:pt x="22134" y="0"/>
                </a:cubicBezTo>
                <a:close/>
              </a:path>
            </a:pathLst>
          </a:custGeom>
          <a:solidFill>
            <a:srgbClr val="004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</a:t>
            </a:r>
            <a:endParaRPr sz="20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E9DE13-16E2-4764-B632-F2DD8CAA8910}"/>
              </a:ext>
            </a:extLst>
          </p:cNvPr>
          <p:cNvSpPr txBox="1"/>
          <p:nvPr/>
        </p:nvSpPr>
        <p:spPr>
          <a:xfrm>
            <a:off x="6540757" y="1519006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prompt type: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pandas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06C5E5-1A0A-4580-B561-550CCED3EC12}"/>
              </a:ext>
            </a:extLst>
          </p:cNvPr>
          <p:cNvCxnSpPr>
            <a:cxnSpLocks/>
          </p:cNvCxnSpPr>
          <p:nvPr/>
        </p:nvCxnSpPr>
        <p:spPr>
          <a:xfrm flipH="1">
            <a:off x="4565972" y="4314825"/>
            <a:ext cx="377503" cy="454490"/>
          </a:xfrm>
          <a:prstGeom prst="straightConnector1">
            <a:avLst/>
          </a:prstGeom>
          <a:ln w="57150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535C06-5DDC-4C81-9959-A51D93FC925B}"/>
              </a:ext>
            </a:extLst>
          </p:cNvPr>
          <p:cNvCxnSpPr>
            <a:cxnSpLocks/>
          </p:cNvCxnSpPr>
          <p:nvPr/>
        </p:nvCxnSpPr>
        <p:spPr>
          <a:xfrm flipH="1">
            <a:off x="9023674" y="2417444"/>
            <a:ext cx="558476" cy="853711"/>
          </a:xfrm>
          <a:prstGeom prst="straightConnector1">
            <a:avLst/>
          </a:prstGeom>
          <a:ln w="57150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4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2 – Install libraries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6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9EDFA1-CF57-44CE-ADE5-311C1F1C2B64}"/>
              </a:ext>
            </a:extLst>
          </p:cNvPr>
          <p:cNvSpPr txBox="1"/>
          <p:nvPr/>
        </p:nvSpPr>
        <p:spPr>
          <a:xfrm>
            <a:off x="1240094" y="240854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B9E55-F1A6-422E-B4D3-5C2132534789}"/>
              </a:ext>
            </a:extLst>
          </p:cNvPr>
          <p:cNvSpPr txBox="1"/>
          <p:nvPr/>
        </p:nvSpPr>
        <p:spPr>
          <a:xfrm>
            <a:off x="1249712" y="2987091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gstools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57993-4717-478C-904B-2550C7CF1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703" y="2482411"/>
            <a:ext cx="2581275" cy="2847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C15453-7B21-461B-A8F7-9F9480C22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989" y="2539561"/>
            <a:ext cx="2514600" cy="2790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E62BF2-72FD-4151-B9CA-034A70C0D159}"/>
              </a:ext>
            </a:extLst>
          </p:cNvPr>
          <p:cNvSpPr txBox="1"/>
          <p:nvPr/>
        </p:nvSpPr>
        <p:spPr>
          <a:xfrm>
            <a:off x="1240094" y="3565642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matplotlib</a:t>
            </a:r>
          </a:p>
        </p:txBody>
      </p:sp>
      <p:sp>
        <p:nvSpPr>
          <p:cNvPr id="22" name="Google Shape;1981;p37">
            <a:extLst>
              <a:ext uri="{FF2B5EF4-FFF2-40B4-BE49-F238E27FC236}">
                <a16:creationId xmlns:a16="http://schemas.microsoft.com/office/drawing/2014/main" id="{B33F83D5-536F-48A1-8DCD-E04C31BB9425}"/>
              </a:ext>
            </a:extLst>
          </p:cNvPr>
          <p:cNvSpPr/>
          <p:nvPr/>
        </p:nvSpPr>
        <p:spPr>
          <a:xfrm>
            <a:off x="621670" y="1734001"/>
            <a:ext cx="347335" cy="296755"/>
          </a:xfrm>
          <a:custGeom>
            <a:avLst/>
            <a:gdLst/>
            <a:ahLst/>
            <a:cxnLst/>
            <a:rect l="l" t="t" r="r" b="b"/>
            <a:pathLst>
              <a:path w="34315" h="31028" extrusionOk="0">
                <a:moveTo>
                  <a:pt x="12192" y="0"/>
                </a:moveTo>
                <a:cubicBezTo>
                  <a:pt x="9728" y="0"/>
                  <a:pt x="7430" y="1322"/>
                  <a:pt x="6204" y="3453"/>
                </a:cubicBezTo>
                <a:lnTo>
                  <a:pt x="1239" y="12061"/>
                </a:lnTo>
                <a:cubicBezTo>
                  <a:pt x="0" y="14192"/>
                  <a:pt x="0" y="16836"/>
                  <a:pt x="1239" y="18967"/>
                </a:cubicBezTo>
                <a:lnTo>
                  <a:pt x="6204" y="27575"/>
                </a:lnTo>
                <a:cubicBezTo>
                  <a:pt x="7430" y="29706"/>
                  <a:pt x="9728" y="31028"/>
                  <a:pt x="12192" y="31028"/>
                </a:cubicBezTo>
                <a:lnTo>
                  <a:pt x="22134" y="31028"/>
                </a:lnTo>
                <a:cubicBezTo>
                  <a:pt x="24587" y="31028"/>
                  <a:pt x="26885" y="29706"/>
                  <a:pt x="28111" y="27575"/>
                </a:cubicBezTo>
                <a:lnTo>
                  <a:pt x="33088" y="18967"/>
                </a:lnTo>
                <a:cubicBezTo>
                  <a:pt x="34314" y="16836"/>
                  <a:pt x="34314" y="14192"/>
                  <a:pt x="33088" y="12061"/>
                </a:cubicBezTo>
                <a:lnTo>
                  <a:pt x="28111" y="3453"/>
                </a:lnTo>
                <a:cubicBezTo>
                  <a:pt x="26885" y="1322"/>
                  <a:pt x="24587" y="0"/>
                  <a:pt x="22134" y="0"/>
                </a:cubicBezTo>
                <a:close/>
              </a:path>
            </a:pathLst>
          </a:custGeom>
          <a:solidFill>
            <a:srgbClr val="004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</a:t>
            </a:r>
            <a:endParaRPr sz="20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E2AEF2-0EE8-4FCF-BA43-8E0386EBC4CB}"/>
              </a:ext>
            </a:extLst>
          </p:cNvPr>
          <p:cNvSpPr txBox="1"/>
          <p:nvPr/>
        </p:nvSpPr>
        <p:spPr>
          <a:xfrm>
            <a:off x="1066427" y="1697712"/>
            <a:ext cx="381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install the following libraries</a:t>
            </a:r>
          </a:p>
        </p:txBody>
      </p:sp>
      <p:sp>
        <p:nvSpPr>
          <p:cNvPr id="24" name="Google Shape;1981;p37">
            <a:extLst>
              <a:ext uri="{FF2B5EF4-FFF2-40B4-BE49-F238E27FC236}">
                <a16:creationId xmlns:a16="http://schemas.microsoft.com/office/drawing/2014/main" id="{A1B99E5B-EDC3-4AEF-B94E-30D8BE446A65}"/>
              </a:ext>
            </a:extLst>
          </p:cNvPr>
          <p:cNvSpPr/>
          <p:nvPr/>
        </p:nvSpPr>
        <p:spPr>
          <a:xfrm>
            <a:off x="5651243" y="1734001"/>
            <a:ext cx="347335" cy="296755"/>
          </a:xfrm>
          <a:custGeom>
            <a:avLst/>
            <a:gdLst/>
            <a:ahLst/>
            <a:cxnLst/>
            <a:rect l="l" t="t" r="r" b="b"/>
            <a:pathLst>
              <a:path w="34315" h="31028" extrusionOk="0">
                <a:moveTo>
                  <a:pt x="12192" y="0"/>
                </a:moveTo>
                <a:cubicBezTo>
                  <a:pt x="9728" y="0"/>
                  <a:pt x="7430" y="1322"/>
                  <a:pt x="6204" y="3453"/>
                </a:cubicBezTo>
                <a:lnTo>
                  <a:pt x="1239" y="12061"/>
                </a:lnTo>
                <a:cubicBezTo>
                  <a:pt x="0" y="14192"/>
                  <a:pt x="0" y="16836"/>
                  <a:pt x="1239" y="18967"/>
                </a:cubicBezTo>
                <a:lnTo>
                  <a:pt x="6204" y="27575"/>
                </a:lnTo>
                <a:cubicBezTo>
                  <a:pt x="7430" y="29706"/>
                  <a:pt x="9728" y="31028"/>
                  <a:pt x="12192" y="31028"/>
                </a:cubicBezTo>
                <a:lnTo>
                  <a:pt x="22134" y="31028"/>
                </a:lnTo>
                <a:cubicBezTo>
                  <a:pt x="24587" y="31028"/>
                  <a:pt x="26885" y="29706"/>
                  <a:pt x="28111" y="27575"/>
                </a:cubicBezTo>
                <a:lnTo>
                  <a:pt x="33088" y="18967"/>
                </a:lnTo>
                <a:cubicBezTo>
                  <a:pt x="34314" y="16836"/>
                  <a:pt x="34314" y="14192"/>
                  <a:pt x="33088" y="12061"/>
                </a:cubicBezTo>
                <a:lnTo>
                  <a:pt x="28111" y="3453"/>
                </a:lnTo>
                <a:cubicBezTo>
                  <a:pt x="26885" y="1322"/>
                  <a:pt x="24587" y="0"/>
                  <a:pt x="22134" y="0"/>
                </a:cubicBezTo>
                <a:close/>
              </a:path>
            </a:pathLst>
          </a:custGeom>
          <a:solidFill>
            <a:srgbClr val="004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</a:t>
            </a:r>
            <a:endParaRPr sz="20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F37AE5-6E51-477C-869A-B71AE4834901}"/>
              </a:ext>
            </a:extLst>
          </p:cNvPr>
          <p:cNvSpPr txBox="1"/>
          <p:nvPr/>
        </p:nvSpPr>
        <p:spPr>
          <a:xfrm>
            <a:off x="6096000" y="1697712"/>
            <a:ext cx="494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back to Anaconda menu and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it! </a:t>
            </a:r>
          </a:p>
        </p:txBody>
      </p:sp>
    </p:spTree>
    <p:extLst>
      <p:ext uri="{BB962C8B-B14F-4D97-AF65-F5344CB8AC3E}">
        <p14:creationId xmlns:p14="http://schemas.microsoft.com/office/powerpoint/2010/main" val="54573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3 – Open .</a:t>
            </a:r>
            <a:r>
              <a:rPr lang="en-US" sz="3733" b="1" dirty="0" err="1">
                <a:solidFill>
                  <a:schemeClr val="bg1"/>
                </a:solidFill>
              </a:rPr>
              <a:t>ipynb</a:t>
            </a:r>
            <a:r>
              <a:rPr lang="en-US" sz="3733" b="1" dirty="0">
                <a:solidFill>
                  <a:schemeClr val="bg1"/>
                </a:solidFill>
              </a:rPr>
              <a:t> file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7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9D76E-E18B-4391-9AA8-5C0ACF2A561D}"/>
              </a:ext>
            </a:extLst>
          </p:cNvPr>
          <p:cNvSpPr txBox="1"/>
          <p:nvPr/>
        </p:nvSpPr>
        <p:spPr>
          <a:xfrm>
            <a:off x="4288967" y="1254686"/>
            <a:ext cx="360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Petrophysical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fields.ipynb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</p:txBody>
      </p:sp>
      <p:sp>
        <p:nvSpPr>
          <p:cNvPr id="22" name="Google Shape;1981;p37">
            <a:extLst>
              <a:ext uri="{FF2B5EF4-FFF2-40B4-BE49-F238E27FC236}">
                <a16:creationId xmlns:a16="http://schemas.microsoft.com/office/drawing/2014/main" id="{0ECE81AD-AEAF-4429-8800-31D9A990E873}"/>
              </a:ext>
            </a:extLst>
          </p:cNvPr>
          <p:cNvSpPr/>
          <p:nvPr/>
        </p:nvSpPr>
        <p:spPr>
          <a:xfrm>
            <a:off x="3941632" y="1290974"/>
            <a:ext cx="347335" cy="296755"/>
          </a:xfrm>
          <a:custGeom>
            <a:avLst/>
            <a:gdLst/>
            <a:ahLst/>
            <a:cxnLst/>
            <a:rect l="l" t="t" r="r" b="b"/>
            <a:pathLst>
              <a:path w="34315" h="31028" extrusionOk="0">
                <a:moveTo>
                  <a:pt x="12192" y="0"/>
                </a:moveTo>
                <a:cubicBezTo>
                  <a:pt x="9728" y="0"/>
                  <a:pt x="7430" y="1322"/>
                  <a:pt x="6204" y="3453"/>
                </a:cubicBezTo>
                <a:lnTo>
                  <a:pt x="1239" y="12061"/>
                </a:lnTo>
                <a:cubicBezTo>
                  <a:pt x="0" y="14192"/>
                  <a:pt x="0" y="16836"/>
                  <a:pt x="1239" y="18967"/>
                </a:cubicBezTo>
                <a:lnTo>
                  <a:pt x="6204" y="27575"/>
                </a:lnTo>
                <a:cubicBezTo>
                  <a:pt x="7430" y="29706"/>
                  <a:pt x="9728" y="31028"/>
                  <a:pt x="12192" y="31028"/>
                </a:cubicBezTo>
                <a:lnTo>
                  <a:pt x="22134" y="31028"/>
                </a:lnTo>
                <a:cubicBezTo>
                  <a:pt x="24587" y="31028"/>
                  <a:pt x="26885" y="29706"/>
                  <a:pt x="28111" y="27575"/>
                </a:cubicBezTo>
                <a:lnTo>
                  <a:pt x="33088" y="18967"/>
                </a:lnTo>
                <a:cubicBezTo>
                  <a:pt x="34314" y="16836"/>
                  <a:pt x="34314" y="14192"/>
                  <a:pt x="33088" y="12061"/>
                </a:cubicBezTo>
                <a:lnTo>
                  <a:pt x="28111" y="3453"/>
                </a:lnTo>
                <a:cubicBezTo>
                  <a:pt x="26885" y="1322"/>
                  <a:pt x="24587" y="0"/>
                  <a:pt x="22134" y="0"/>
                </a:cubicBezTo>
                <a:close/>
              </a:path>
            </a:pathLst>
          </a:custGeom>
          <a:solidFill>
            <a:srgbClr val="0046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</a:t>
            </a:r>
            <a:endParaRPr sz="20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A365C-7553-480D-B607-2FB345FFA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921" y="1913967"/>
            <a:ext cx="7653337" cy="46942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01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4 – Results 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8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D714A-E849-43C9-8A80-B87851A796D6}"/>
              </a:ext>
            </a:extLst>
          </p:cNvPr>
          <p:cNvSpPr txBox="1"/>
          <p:nvPr/>
        </p:nvSpPr>
        <p:spPr>
          <a:xfrm>
            <a:off x="982919" y="1522629"/>
            <a:ext cx="10275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workflow and the steps described in the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ipynb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multiple heterogeneous permeability and porosity fields can be generated to feed numerical reservoir models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are a few datasets obtained: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614CD-1E2E-46F5-A070-10F3B3BA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0" y="2860768"/>
            <a:ext cx="11807898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9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8173A4-C207-0FAE-CED0-65EA14371F16}"/>
              </a:ext>
            </a:extLst>
          </p:cNvPr>
          <p:cNvSpPr/>
          <p:nvPr/>
        </p:nvSpPr>
        <p:spPr>
          <a:xfrm>
            <a:off x="0" y="1"/>
            <a:ext cx="12192000" cy="964735"/>
          </a:xfrm>
          <a:prstGeom prst="rect">
            <a:avLst/>
          </a:prstGeom>
          <a:solidFill>
            <a:srgbClr val="B45A11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156F-F064-A491-C622-FDFDA46D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9" y="205149"/>
            <a:ext cx="1912691" cy="554439"/>
          </a:xfrm>
          <a:prstGeom prst="rect">
            <a:avLst/>
          </a:prstGeom>
        </p:spPr>
      </p:pic>
      <p:sp>
        <p:nvSpPr>
          <p:cNvPr id="10" name="Paralelogramo 9">
            <a:extLst>
              <a:ext uri="{FF2B5EF4-FFF2-40B4-BE49-F238E27FC236}">
                <a16:creationId xmlns:a16="http://schemas.microsoft.com/office/drawing/2014/main" id="{CAB6E78D-A941-DEDF-A89A-2D97248DD2F6}"/>
              </a:ext>
            </a:extLst>
          </p:cNvPr>
          <p:cNvSpPr/>
          <p:nvPr/>
        </p:nvSpPr>
        <p:spPr>
          <a:xfrm>
            <a:off x="9745258" y="-8389"/>
            <a:ext cx="246031" cy="998289"/>
          </a:xfrm>
          <a:custGeom>
            <a:avLst/>
            <a:gdLst>
              <a:gd name="connsiteX0" fmla="*/ 0 w 223662"/>
              <a:gd name="connsiteY0" fmla="*/ 964733 h 964733"/>
              <a:gd name="connsiteX1" fmla="*/ 55916 w 223662"/>
              <a:gd name="connsiteY1" fmla="*/ 0 h 964733"/>
              <a:gd name="connsiteX2" fmla="*/ 223662 w 223662"/>
              <a:gd name="connsiteY2" fmla="*/ 0 h 964733"/>
              <a:gd name="connsiteX3" fmla="*/ 167747 w 223662"/>
              <a:gd name="connsiteY3" fmla="*/ 964733 h 964733"/>
              <a:gd name="connsiteX4" fmla="*/ 0 w 223662"/>
              <a:gd name="connsiteY4" fmla="*/ 964733 h 964733"/>
              <a:gd name="connsiteX0" fmla="*/ 0 w 324329"/>
              <a:gd name="connsiteY0" fmla="*/ 956344 h 964733"/>
              <a:gd name="connsiteX1" fmla="*/ 156583 w 324329"/>
              <a:gd name="connsiteY1" fmla="*/ 0 h 964733"/>
              <a:gd name="connsiteX2" fmla="*/ 324329 w 324329"/>
              <a:gd name="connsiteY2" fmla="*/ 0 h 964733"/>
              <a:gd name="connsiteX3" fmla="*/ 268414 w 324329"/>
              <a:gd name="connsiteY3" fmla="*/ 964733 h 964733"/>
              <a:gd name="connsiteX4" fmla="*/ 0 w 324329"/>
              <a:gd name="connsiteY4" fmla="*/ 956344 h 964733"/>
              <a:gd name="connsiteX0" fmla="*/ 0 w 324329"/>
              <a:gd name="connsiteY0" fmla="*/ 956344 h 989900"/>
              <a:gd name="connsiteX1" fmla="*/ 156583 w 324329"/>
              <a:gd name="connsiteY1" fmla="*/ 0 h 989900"/>
              <a:gd name="connsiteX2" fmla="*/ 324329 w 324329"/>
              <a:gd name="connsiteY2" fmla="*/ 0 h 989900"/>
              <a:gd name="connsiteX3" fmla="*/ 142579 w 324329"/>
              <a:gd name="connsiteY3" fmla="*/ 989900 h 989900"/>
              <a:gd name="connsiteX4" fmla="*/ 0 w 324329"/>
              <a:gd name="connsiteY4" fmla="*/ 956344 h 989900"/>
              <a:gd name="connsiteX0" fmla="*/ 0 w 307551"/>
              <a:gd name="connsiteY0" fmla="*/ 956344 h 989900"/>
              <a:gd name="connsiteX1" fmla="*/ 156583 w 307551"/>
              <a:gd name="connsiteY1" fmla="*/ 0 h 989900"/>
              <a:gd name="connsiteX2" fmla="*/ 307551 w 307551"/>
              <a:gd name="connsiteY2" fmla="*/ 16778 h 989900"/>
              <a:gd name="connsiteX3" fmla="*/ 142579 w 307551"/>
              <a:gd name="connsiteY3" fmla="*/ 989900 h 989900"/>
              <a:gd name="connsiteX4" fmla="*/ 0 w 307551"/>
              <a:gd name="connsiteY4" fmla="*/ 956344 h 989900"/>
              <a:gd name="connsiteX0" fmla="*/ 0 w 348115"/>
              <a:gd name="connsiteY0" fmla="*/ 964733 h 998289"/>
              <a:gd name="connsiteX1" fmla="*/ 156583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176865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348115"/>
              <a:gd name="connsiteY0" fmla="*/ 964733 h 998289"/>
              <a:gd name="connsiteX1" fmla="*/ 247852 w 348115"/>
              <a:gd name="connsiteY1" fmla="*/ 8389 h 998289"/>
              <a:gd name="connsiteX2" fmla="*/ 348115 w 348115"/>
              <a:gd name="connsiteY2" fmla="*/ 0 h 998289"/>
              <a:gd name="connsiteX3" fmla="*/ 142579 w 348115"/>
              <a:gd name="connsiteY3" fmla="*/ 998289 h 998289"/>
              <a:gd name="connsiteX4" fmla="*/ 0 w 348115"/>
              <a:gd name="connsiteY4" fmla="*/ 964733 h 998289"/>
              <a:gd name="connsiteX0" fmla="*/ 0 w 297410"/>
              <a:gd name="connsiteY0" fmla="*/ 964733 h 998289"/>
              <a:gd name="connsiteX1" fmla="*/ 197147 w 297410"/>
              <a:gd name="connsiteY1" fmla="*/ 8389 h 998289"/>
              <a:gd name="connsiteX2" fmla="*/ 297410 w 297410"/>
              <a:gd name="connsiteY2" fmla="*/ 0 h 998289"/>
              <a:gd name="connsiteX3" fmla="*/ 91874 w 297410"/>
              <a:gd name="connsiteY3" fmla="*/ 998289 h 998289"/>
              <a:gd name="connsiteX4" fmla="*/ 0 w 297410"/>
              <a:gd name="connsiteY4" fmla="*/ 964733 h 9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10" h="998289">
                <a:moveTo>
                  <a:pt x="0" y="964733"/>
                </a:moveTo>
                <a:lnTo>
                  <a:pt x="197147" y="8389"/>
                </a:lnTo>
                <a:lnTo>
                  <a:pt x="297410" y="0"/>
                </a:lnTo>
                <a:lnTo>
                  <a:pt x="91874" y="998289"/>
                </a:lnTo>
                <a:lnTo>
                  <a:pt x="0" y="964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C2AB1D-40E2-AD0F-6AD0-A48C2F4837FE}"/>
              </a:ext>
            </a:extLst>
          </p:cNvPr>
          <p:cNvSpPr txBox="1"/>
          <p:nvPr/>
        </p:nvSpPr>
        <p:spPr>
          <a:xfrm>
            <a:off x="164640" y="98296"/>
            <a:ext cx="65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2" name="Marcador de número de diapositiva 11">
            <a:extLst>
              <a:ext uri="{FF2B5EF4-FFF2-40B4-BE49-F238E27FC236}">
                <a16:creationId xmlns:a16="http://schemas.microsoft.com/office/drawing/2014/main" id="{987A877B-1E2F-E0B6-73B2-07C73E3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361A2B-18B4-44BE-B708-43D8CBEADD67}" type="slidenum">
              <a:rPr lang="en-US" smtClean="0"/>
              <a:t>9</a:t>
            </a:fld>
            <a:endParaRPr lang="en-US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00B10231-54C1-3998-2715-3F2C9A0CE2F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361A2B-18B4-44BE-B708-43D8CBEADD6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uadroTexto 1">
            <a:extLst>
              <a:ext uri="{FF2B5EF4-FFF2-40B4-BE49-F238E27FC236}">
                <a16:creationId xmlns:a16="http://schemas.microsoft.com/office/drawing/2014/main" id="{AA600F04-2AEB-460A-8D28-33DD2F1AFBE1}"/>
              </a:ext>
            </a:extLst>
          </p:cNvPr>
          <p:cNvSpPr txBox="1"/>
          <p:nvPr/>
        </p:nvSpPr>
        <p:spPr>
          <a:xfrm>
            <a:off x="1300759" y="3014211"/>
            <a:ext cx="9713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spcBef>
                <a:spcPts val="1800"/>
              </a:spcBef>
              <a:spcAft>
                <a:spcPts val="30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Datasets</a:t>
            </a:r>
            <a:endParaRPr lang="es-MX" sz="36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93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36514</TotalTime>
  <Words>881</Words>
  <Application>Microsoft Office PowerPoint</Application>
  <PresentationFormat>Widescreen</PresentationFormat>
  <Paragraphs>196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 Neue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Moises Velasco Lozano</dc:creator>
  <cp:lastModifiedBy>Velasco, Moises</cp:lastModifiedBy>
  <cp:revision>238</cp:revision>
  <dcterms:created xsi:type="dcterms:W3CDTF">2023-01-13T19:32:08Z</dcterms:created>
  <dcterms:modified xsi:type="dcterms:W3CDTF">2023-09-03T19:42:19Z</dcterms:modified>
</cp:coreProperties>
</file>