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7" r:id="rId4"/>
    <p:sldId id="259" r:id="rId5"/>
    <p:sldId id="260" r:id="rId6"/>
    <p:sldId id="261" r:id="rId7"/>
    <p:sldId id="262" r:id="rId8"/>
    <p:sldId id="263" r:id="rId9"/>
    <p:sldId id="265" r:id="rId10"/>
    <p:sldId id="264" r:id="rId11"/>
    <p:sldId id="266" r:id="rId12"/>
    <p:sldId id="267" r:id="rId13"/>
    <p:sldId id="268" r:id="rId14"/>
    <p:sldId id="269" r:id="rId15"/>
    <p:sldId id="272" r:id="rId16"/>
    <p:sldId id="270"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2"/>
    <p:restoredTop sz="94694"/>
  </p:normalViewPr>
  <p:slideViewPr>
    <p:cSldViewPr snapToGrid="0" snapToObjects="1">
      <p:cViewPr varScale="1">
        <p:scale>
          <a:sx n="113" d="100"/>
          <a:sy n="113" d="100"/>
        </p:scale>
        <p:origin x="17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bject_initializer"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bject_initializer"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e1yBONtbTu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Object/create"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uLmdvseykQ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JavaScript/Guide/Working_with_Object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c39/proposal-class-field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i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keys" TargetMode="External"/><Relationship Id="rId2" Type="http://schemas.openxmlformats.org/officeDocument/2006/relationships/hyperlink" Target="https://developer.mozilla.org/en-US/docs/Web/JavaScript/Reference/Statements/for...in" TargetMode="External"/><Relationship Id="rId1" Type="http://schemas.openxmlformats.org/officeDocument/2006/relationships/slideLayout" Target="../slideLayouts/slideLayout1.xml"/><Relationship Id="rId4" Type="http://schemas.openxmlformats.org/officeDocument/2006/relationships/hyperlink" Target="https://developer.mozilla.org/en-US/docs/Web/JavaScript/Reference/Global_Objects/Object/getOwnPropertyNam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318B-75D7-3D4B-9033-C11C1BF120AE}"/>
              </a:ext>
            </a:extLst>
          </p:cNvPr>
          <p:cNvSpPr>
            <a:spLocks noGrp="1"/>
          </p:cNvSpPr>
          <p:nvPr>
            <p:ph type="ctrTitle"/>
          </p:nvPr>
        </p:nvSpPr>
        <p:spPr>
          <a:xfrm>
            <a:off x="1649895" y="2093859"/>
            <a:ext cx="8825658" cy="2677648"/>
          </a:xfrm>
        </p:spPr>
        <p:txBody>
          <a:bodyPr/>
          <a:lstStyle/>
          <a:p>
            <a:r>
              <a:rPr lang="en-US" dirty="0"/>
              <a:t>CIT 261    Team 3 </a:t>
            </a:r>
          </a:p>
        </p:txBody>
      </p:sp>
      <p:sp>
        <p:nvSpPr>
          <p:cNvPr id="3" name="Subtitle 2">
            <a:extLst>
              <a:ext uri="{FF2B5EF4-FFF2-40B4-BE49-F238E27FC236}">
                <a16:creationId xmlns:a16="http://schemas.microsoft.com/office/drawing/2014/main" id="{8A898104-1431-7A43-9D44-180BD91814FF}"/>
              </a:ext>
            </a:extLst>
          </p:cNvPr>
          <p:cNvSpPr>
            <a:spLocks noGrp="1"/>
          </p:cNvSpPr>
          <p:nvPr>
            <p:ph type="subTitle" idx="1"/>
          </p:nvPr>
        </p:nvSpPr>
        <p:spPr>
          <a:xfrm>
            <a:off x="1649894" y="4764141"/>
            <a:ext cx="8158011" cy="887925"/>
          </a:xfrm>
        </p:spPr>
        <p:txBody>
          <a:bodyPr/>
          <a:lstStyle/>
          <a:p>
            <a:r>
              <a:rPr lang="en-US" sz="2400" b="1" dirty="0"/>
              <a:t>JavaScript Objects - Object Creation Functions, Inheritance, Properties, Methods, Instantiation</a:t>
            </a:r>
            <a:endParaRPr lang="en-US" sz="2400" b="1" dirty="0">
              <a:solidFill>
                <a:srgbClr val="353535"/>
              </a:solidFill>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82661A64-A6D6-8249-8389-C13514E4C9C7}"/>
              </a:ext>
            </a:extLst>
          </p:cNvPr>
          <p:cNvSpPr txBox="1"/>
          <p:nvPr/>
        </p:nvSpPr>
        <p:spPr>
          <a:xfrm>
            <a:off x="1649896" y="1649896"/>
            <a:ext cx="8825657" cy="1200329"/>
          </a:xfrm>
          <a:prstGeom prst="rect">
            <a:avLst/>
          </a:prstGeom>
          <a:noFill/>
        </p:spPr>
        <p:txBody>
          <a:bodyPr wrap="square" rtlCol="0">
            <a:spAutoFit/>
          </a:bodyPr>
          <a:lstStyle/>
          <a:p>
            <a:r>
              <a:rPr lang="en-US" sz="3600" b="1" dirty="0">
                <a:solidFill>
                  <a:schemeClr val="bg1"/>
                </a:solidFill>
              </a:rPr>
              <a:t>Welcome Week 3 </a:t>
            </a:r>
            <a:br>
              <a:rPr lang="en-US" sz="3600" b="1" dirty="0">
                <a:solidFill>
                  <a:schemeClr val="bg1"/>
                </a:solidFill>
              </a:rPr>
            </a:br>
            <a:r>
              <a:rPr lang="en-US" sz="3600" b="1" dirty="0">
                <a:solidFill>
                  <a:schemeClr val="bg1"/>
                </a:solidFill>
              </a:rPr>
              <a:t>Mobile Application Development</a:t>
            </a:r>
          </a:p>
        </p:txBody>
      </p:sp>
      <p:sp>
        <p:nvSpPr>
          <p:cNvPr id="8" name="TextBox 7">
            <a:extLst>
              <a:ext uri="{FF2B5EF4-FFF2-40B4-BE49-F238E27FC236}">
                <a16:creationId xmlns:a16="http://schemas.microsoft.com/office/drawing/2014/main" id="{63B897C7-4E9C-934D-9EB4-7D368D727F2D}"/>
              </a:ext>
            </a:extLst>
          </p:cNvPr>
          <p:cNvSpPr txBox="1"/>
          <p:nvPr/>
        </p:nvSpPr>
        <p:spPr>
          <a:xfrm>
            <a:off x="9364511" y="5844746"/>
            <a:ext cx="2222083" cy="369332"/>
          </a:xfrm>
          <a:prstGeom prst="rect">
            <a:avLst/>
          </a:prstGeom>
          <a:noFill/>
        </p:spPr>
        <p:txBody>
          <a:bodyPr wrap="none" rtlCol="0">
            <a:spAutoFit/>
          </a:bodyPr>
          <a:lstStyle/>
          <a:p>
            <a:r>
              <a:rPr lang="en-US" b="1" dirty="0">
                <a:solidFill>
                  <a:schemeClr val="bg1"/>
                </a:solidFill>
              </a:rPr>
              <a:t>Moises R. Sanchez</a:t>
            </a:r>
          </a:p>
        </p:txBody>
      </p:sp>
    </p:spTree>
    <p:extLst>
      <p:ext uri="{BB962C8B-B14F-4D97-AF65-F5344CB8AC3E}">
        <p14:creationId xmlns:p14="http://schemas.microsoft.com/office/powerpoint/2010/main" val="279263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32C996-D2EC-6440-A052-D87AD3E0BA65}"/>
              </a:ext>
            </a:extLst>
          </p:cNvPr>
          <p:cNvSpPr txBox="1"/>
          <p:nvPr/>
        </p:nvSpPr>
        <p:spPr>
          <a:xfrm>
            <a:off x="1038579" y="1569155"/>
            <a:ext cx="9945510" cy="4524315"/>
          </a:xfrm>
          <a:prstGeom prst="rect">
            <a:avLst/>
          </a:prstGeom>
          <a:noFill/>
        </p:spPr>
        <p:txBody>
          <a:bodyPr wrap="square" rtlCol="0">
            <a:spAutoFit/>
          </a:bodyPr>
          <a:lstStyle/>
          <a:p>
            <a:r>
              <a:rPr lang="en-US" sz="2400" dirty="0">
                <a:solidFill>
                  <a:schemeClr val="bg1"/>
                </a:solidFill>
              </a:rPr>
              <a:t>function listAllProperties(o) {</a:t>
            </a:r>
          </a:p>
          <a:p>
            <a:r>
              <a:rPr lang="en-US" sz="2400" dirty="0">
                <a:solidFill>
                  <a:schemeClr val="bg1"/>
                </a:solidFill>
              </a:rPr>
              <a:t>  var objectToInspect; </a:t>
            </a:r>
          </a:p>
          <a:p>
            <a:r>
              <a:rPr lang="en-US" sz="2400" dirty="0">
                <a:solidFill>
                  <a:schemeClr val="bg1"/>
                </a:solidFill>
              </a:rPr>
              <a:t>  var result = [];</a:t>
            </a:r>
          </a:p>
          <a:p>
            <a:endParaRPr lang="en-US" sz="2400" dirty="0">
              <a:solidFill>
                <a:schemeClr val="bg1"/>
              </a:solidFill>
            </a:endParaRPr>
          </a:p>
          <a:p>
            <a:r>
              <a:rPr lang="en-US" sz="2400" dirty="0">
                <a:solidFill>
                  <a:schemeClr val="bg1"/>
                </a:solidFill>
              </a:rPr>
              <a:t>for(objectToInspect = o; objectToInspect !== null;    objectToInspect = Object.getPrototypeOf(objectToInspect)) {            result = result.concat( Object.getOwnPropertyNames(objectToInspect) </a:t>
            </a:r>
          </a:p>
          <a:p>
            <a:r>
              <a:rPr lang="en-US" sz="2400" dirty="0">
                <a:solidFill>
                  <a:schemeClr val="bg1"/>
                </a:solidFill>
              </a:rPr>
              <a:t>);</a:t>
            </a:r>
          </a:p>
          <a:p>
            <a:r>
              <a:rPr lang="en-US" sz="2400" dirty="0">
                <a:solidFill>
                  <a:schemeClr val="bg1"/>
                </a:solidFill>
              </a:rPr>
              <a:t> }</a:t>
            </a:r>
          </a:p>
          <a:p>
            <a:r>
              <a:rPr lang="en-US" sz="2400" dirty="0">
                <a:solidFill>
                  <a:schemeClr val="bg1"/>
                </a:solidFill>
              </a:rPr>
              <a:t> return result;</a:t>
            </a:r>
          </a:p>
          <a:p>
            <a:r>
              <a:rPr lang="en-US" sz="2400" dirty="0">
                <a:solidFill>
                  <a:schemeClr val="bg1"/>
                </a:solidFill>
              </a:rPr>
              <a:t> }  </a:t>
            </a:r>
          </a:p>
        </p:txBody>
      </p:sp>
      <p:sp>
        <p:nvSpPr>
          <p:cNvPr id="5" name="TextBox 4">
            <a:extLst>
              <a:ext uri="{FF2B5EF4-FFF2-40B4-BE49-F238E27FC236}">
                <a16:creationId xmlns:a16="http://schemas.microsoft.com/office/drawing/2014/main" id="{C36B5988-2552-9B46-A656-56E4806CD970}"/>
              </a:ext>
            </a:extLst>
          </p:cNvPr>
          <p:cNvSpPr txBox="1"/>
          <p:nvPr/>
        </p:nvSpPr>
        <p:spPr>
          <a:xfrm>
            <a:off x="722489" y="677333"/>
            <a:ext cx="9618133" cy="646331"/>
          </a:xfrm>
          <a:prstGeom prst="rect">
            <a:avLst/>
          </a:prstGeom>
          <a:noFill/>
        </p:spPr>
        <p:txBody>
          <a:bodyPr wrap="square" rtlCol="0">
            <a:spAutoFit/>
          </a:bodyPr>
          <a:lstStyle/>
          <a:p>
            <a:r>
              <a:rPr lang="en-US" dirty="0">
                <a:solidFill>
                  <a:schemeClr val="bg1"/>
                </a:solidFill>
              </a:rPr>
              <a:t>Before ECMAScript 5, there was no native way to list all properties of an object. However, this can be achieved with the following function:</a:t>
            </a:r>
          </a:p>
        </p:txBody>
      </p:sp>
      <p:sp>
        <p:nvSpPr>
          <p:cNvPr id="6" name="Frame 5">
            <a:extLst>
              <a:ext uri="{FF2B5EF4-FFF2-40B4-BE49-F238E27FC236}">
                <a16:creationId xmlns:a16="http://schemas.microsoft.com/office/drawing/2014/main" id="{D201C558-A84F-7B47-ACA3-97CFA9EFF21F}"/>
              </a:ext>
            </a:extLst>
          </p:cNvPr>
          <p:cNvSpPr/>
          <p:nvPr/>
        </p:nvSpPr>
        <p:spPr>
          <a:xfrm>
            <a:off x="914401" y="1569154"/>
            <a:ext cx="9426222" cy="4611513"/>
          </a:xfrm>
          <a:prstGeom prst="frame">
            <a:avLst>
              <a:gd name="adj1" fmla="val 155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273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3D042-5817-D84B-A633-7BE9F587732F}"/>
              </a:ext>
            </a:extLst>
          </p:cNvPr>
          <p:cNvSpPr txBox="1"/>
          <p:nvPr/>
        </p:nvSpPr>
        <p:spPr>
          <a:xfrm>
            <a:off x="4199467" y="1399823"/>
            <a:ext cx="3296356" cy="1077218"/>
          </a:xfrm>
          <a:prstGeom prst="rect">
            <a:avLst/>
          </a:prstGeom>
          <a:noFill/>
        </p:spPr>
        <p:txBody>
          <a:bodyPr wrap="square" rtlCol="0">
            <a:spAutoFit/>
          </a:bodyPr>
          <a:lstStyle/>
          <a:p>
            <a:r>
              <a:rPr lang="en-US" sz="3200" dirty="0">
                <a:solidFill>
                  <a:schemeClr val="bg1"/>
                </a:solidFill>
              </a:rPr>
              <a:t>What is </a:t>
            </a:r>
            <a:r>
              <a:rPr lang="en-US" sz="3200" b="1" dirty="0">
                <a:solidFill>
                  <a:schemeClr val="bg1"/>
                </a:solidFill>
              </a:rPr>
              <a:t>ECMAScript</a:t>
            </a:r>
            <a:r>
              <a:rPr lang="en-US" sz="3200" dirty="0">
                <a:solidFill>
                  <a:schemeClr val="bg1"/>
                </a:solidFill>
              </a:rPr>
              <a:t> 5</a:t>
            </a:r>
          </a:p>
        </p:txBody>
      </p:sp>
      <p:sp>
        <p:nvSpPr>
          <p:cNvPr id="5" name="TextBox 4">
            <a:extLst>
              <a:ext uri="{FF2B5EF4-FFF2-40B4-BE49-F238E27FC236}">
                <a16:creationId xmlns:a16="http://schemas.microsoft.com/office/drawing/2014/main" id="{6EB4F939-C2C4-A643-9353-DF7C9DB60219}"/>
              </a:ext>
            </a:extLst>
          </p:cNvPr>
          <p:cNvSpPr txBox="1"/>
          <p:nvPr/>
        </p:nvSpPr>
        <p:spPr>
          <a:xfrm>
            <a:off x="1298221" y="2912533"/>
            <a:ext cx="10193867" cy="1815882"/>
          </a:xfrm>
          <a:prstGeom prst="rect">
            <a:avLst/>
          </a:prstGeom>
          <a:noFill/>
        </p:spPr>
        <p:txBody>
          <a:bodyPr wrap="square" rtlCol="0">
            <a:spAutoFit/>
          </a:bodyPr>
          <a:lstStyle/>
          <a:p>
            <a:r>
              <a:rPr lang="en-US" sz="2800" b="1" dirty="0">
                <a:solidFill>
                  <a:schemeClr val="bg1"/>
                </a:solidFill>
              </a:rPr>
              <a:t>ECMAScript</a:t>
            </a:r>
            <a:r>
              <a:rPr lang="en-US" sz="2800" dirty="0">
                <a:solidFill>
                  <a:schemeClr val="bg1"/>
                </a:solidFill>
              </a:rPr>
              <a:t> (or ES) is a scripting-language specification standardized by Ecma International in ECMA-262 and ISO/IEC 16262. It was created to standardize JavaScript to help foster multiple independent implementations</a:t>
            </a:r>
            <a:r>
              <a:rPr lang="en-US" dirty="0">
                <a:solidFill>
                  <a:schemeClr val="bg1"/>
                </a:solidFill>
              </a:rPr>
              <a:t>.</a:t>
            </a:r>
          </a:p>
        </p:txBody>
      </p:sp>
    </p:spTree>
    <p:extLst>
      <p:ext uri="{BB962C8B-B14F-4D97-AF65-F5344CB8AC3E}">
        <p14:creationId xmlns:p14="http://schemas.microsoft.com/office/powerpoint/2010/main" val="360036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9E3756-52AD-7746-BA92-A3571771F7A6}"/>
              </a:ext>
            </a:extLst>
          </p:cNvPr>
          <p:cNvSpPr txBox="1"/>
          <p:nvPr/>
        </p:nvSpPr>
        <p:spPr>
          <a:xfrm>
            <a:off x="2673013" y="906041"/>
            <a:ext cx="6574236" cy="830997"/>
          </a:xfrm>
          <a:prstGeom prst="rect">
            <a:avLst/>
          </a:prstGeom>
          <a:noFill/>
        </p:spPr>
        <p:txBody>
          <a:bodyPr wrap="none" rtlCol="0">
            <a:spAutoFit/>
          </a:bodyPr>
          <a:lstStyle/>
          <a:p>
            <a:r>
              <a:rPr lang="en-US" sz="4800" b="1" dirty="0">
                <a:solidFill>
                  <a:schemeClr val="bg1"/>
                </a:solidFill>
              </a:rPr>
              <a:t>Creating new objects</a:t>
            </a:r>
          </a:p>
        </p:txBody>
      </p:sp>
      <p:sp>
        <p:nvSpPr>
          <p:cNvPr id="6" name="TextBox 5">
            <a:extLst>
              <a:ext uri="{FF2B5EF4-FFF2-40B4-BE49-F238E27FC236}">
                <a16:creationId xmlns:a16="http://schemas.microsoft.com/office/drawing/2014/main" id="{9093AF61-60E7-F245-BD18-7F3C180858D9}"/>
              </a:ext>
            </a:extLst>
          </p:cNvPr>
          <p:cNvSpPr txBox="1"/>
          <p:nvPr/>
        </p:nvSpPr>
        <p:spPr>
          <a:xfrm>
            <a:off x="1832916" y="2514599"/>
            <a:ext cx="8905105" cy="3108543"/>
          </a:xfrm>
          <a:prstGeom prst="rect">
            <a:avLst/>
          </a:prstGeom>
          <a:noFill/>
        </p:spPr>
        <p:txBody>
          <a:bodyPr wrap="square" rtlCol="0">
            <a:spAutoFit/>
          </a:bodyPr>
          <a:lstStyle/>
          <a:p>
            <a:r>
              <a:rPr lang="en-US" sz="2800" dirty="0">
                <a:solidFill>
                  <a:schemeClr val="bg1"/>
                </a:solidFill>
              </a:rPr>
              <a:t>JavaScript has a number of predefined objects. In addition, you can create your own objects. You can create an object using an </a:t>
            </a:r>
            <a:r>
              <a:rPr lang="en-US" sz="2800" dirty="0">
                <a:solidFill>
                  <a:schemeClr val="bg1"/>
                </a:solidFill>
                <a:hlinkClick r:id="rId2">
                  <a:extLst>
                    <a:ext uri="{A12FA001-AC4F-418D-AE19-62706E023703}">
                      <ahyp:hlinkClr xmlns:ahyp="http://schemas.microsoft.com/office/drawing/2018/hyperlinkcolor" val="tx"/>
                    </a:ext>
                  </a:extLst>
                </a:hlinkClick>
              </a:rPr>
              <a:t>object initializer</a:t>
            </a:r>
            <a:r>
              <a:rPr lang="en-US" sz="2800" dirty="0">
                <a:solidFill>
                  <a:schemeClr val="bg1"/>
                </a:solidFill>
              </a:rPr>
              <a:t>. Alternatively, you can first create a constructor function and then instantiate an object invoking that function in conjunction with the new operator.</a:t>
            </a:r>
          </a:p>
        </p:txBody>
      </p:sp>
    </p:spTree>
    <p:extLst>
      <p:ext uri="{BB962C8B-B14F-4D97-AF65-F5344CB8AC3E}">
        <p14:creationId xmlns:p14="http://schemas.microsoft.com/office/powerpoint/2010/main" val="97812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A4A28-8B78-B74F-BFE9-317897478AC3}"/>
              </a:ext>
            </a:extLst>
          </p:cNvPr>
          <p:cNvSpPr txBox="1"/>
          <p:nvPr/>
        </p:nvSpPr>
        <p:spPr>
          <a:xfrm>
            <a:off x="1532239" y="1674674"/>
            <a:ext cx="8637372" cy="1754326"/>
          </a:xfrm>
          <a:prstGeom prst="rect">
            <a:avLst/>
          </a:prstGeom>
          <a:noFill/>
        </p:spPr>
        <p:txBody>
          <a:bodyPr wrap="square" rtlCol="0">
            <a:spAutoFit/>
          </a:bodyPr>
          <a:lstStyle/>
          <a:p>
            <a:r>
              <a:rPr lang="en-US" dirty="0">
                <a:solidFill>
                  <a:schemeClr val="bg1"/>
                </a:solidFill>
              </a:rPr>
              <a:t>In addition to creating objects using a constructor function, you can create objects using an </a:t>
            </a:r>
            <a:r>
              <a:rPr lang="en-US" dirty="0">
                <a:solidFill>
                  <a:schemeClr val="bg1"/>
                </a:solidFill>
                <a:hlinkClick r:id="rId2">
                  <a:extLst>
                    <a:ext uri="{A12FA001-AC4F-418D-AE19-62706E023703}">
                      <ahyp:hlinkClr xmlns:ahyp="http://schemas.microsoft.com/office/drawing/2018/hyperlinkcolor" val="tx"/>
                    </a:ext>
                  </a:extLst>
                </a:hlinkClick>
              </a:rPr>
              <a:t>object initializer</a:t>
            </a:r>
            <a:r>
              <a:rPr lang="en-US" dirty="0">
                <a:solidFill>
                  <a:schemeClr val="bg1"/>
                </a:solidFill>
              </a:rPr>
              <a:t>. Using object initializers is sometimes referred to as creating objects with literal notation. "Object initializer" is consistent with the terminology used by C++.</a:t>
            </a:r>
          </a:p>
          <a:p>
            <a:r>
              <a:rPr lang="en-US" dirty="0">
                <a:solidFill>
                  <a:schemeClr val="bg1"/>
                </a:solidFill>
              </a:rPr>
              <a:t>The syntax for an object using an object initializer is:</a:t>
            </a:r>
          </a:p>
          <a:p>
            <a:endParaRPr lang="en-US" dirty="0"/>
          </a:p>
        </p:txBody>
      </p:sp>
      <p:sp>
        <p:nvSpPr>
          <p:cNvPr id="4" name="TextBox 3">
            <a:extLst>
              <a:ext uri="{FF2B5EF4-FFF2-40B4-BE49-F238E27FC236}">
                <a16:creationId xmlns:a16="http://schemas.microsoft.com/office/drawing/2014/main" id="{E8DE117F-F7DA-4D4B-B2B3-A991805F5776}"/>
              </a:ext>
            </a:extLst>
          </p:cNvPr>
          <p:cNvSpPr txBox="1"/>
          <p:nvPr/>
        </p:nvSpPr>
        <p:spPr>
          <a:xfrm>
            <a:off x="4732638" y="939114"/>
            <a:ext cx="2698175" cy="369332"/>
          </a:xfrm>
          <a:prstGeom prst="rect">
            <a:avLst/>
          </a:prstGeom>
          <a:noFill/>
        </p:spPr>
        <p:txBody>
          <a:bodyPr wrap="none" rtlCol="0">
            <a:spAutoFit/>
          </a:bodyPr>
          <a:lstStyle/>
          <a:p>
            <a:r>
              <a:rPr lang="en-US" b="1" dirty="0">
                <a:solidFill>
                  <a:schemeClr val="bg1"/>
                </a:solidFill>
              </a:rPr>
              <a:t>Using object initializers</a:t>
            </a:r>
          </a:p>
        </p:txBody>
      </p:sp>
      <p:sp>
        <p:nvSpPr>
          <p:cNvPr id="5" name="Frame 4">
            <a:extLst>
              <a:ext uri="{FF2B5EF4-FFF2-40B4-BE49-F238E27FC236}">
                <a16:creationId xmlns:a16="http://schemas.microsoft.com/office/drawing/2014/main" id="{5170CF3B-BF6C-D548-BAB3-E5CF47FE132D}"/>
              </a:ext>
            </a:extLst>
          </p:cNvPr>
          <p:cNvSpPr/>
          <p:nvPr/>
        </p:nvSpPr>
        <p:spPr>
          <a:xfrm>
            <a:off x="4613189" y="864288"/>
            <a:ext cx="2965621" cy="518983"/>
          </a:xfrm>
          <a:prstGeom prst="fra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07572DCD-1F72-B94C-874B-55B9226BFC3B}"/>
              </a:ext>
            </a:extLst>
          </p:cNvPr>
          <p:cNvSpPr txBox="1"/>
          <p:nvPr/>
        </p:nvSpPr>
        <p:spPr>
          <a:xfrm>
            <a:off x="3126260" y="3813720"/>
            <a:ext cx="6487297" cy="1369606"/>
          </a:xfrm>
          <a:prstGeom prst="rect">
            <a:avLst/>
          </a:prstGeom>
          <a:noFill/>
        </p:spPr>
        <p:txBody>
          <a:bodyPr wrap="square" rtlCol="0">
            <a:spAutoFit/>
          </a:bodyPr>
          <a:lstStyle/>
          <a:p>
            <a:r>
              <a:rPr lang="en-US" dirty="0">
                <a:solidFill>
                  <a:schemeClr val="bg1"/>
                </a:solidFill>
              </a:rPr>
              <a:t>var obj = { property_1: value_1, </a:t>
            </a:r>
            <a:r>
              <a:rPr lang="en-US" sz="1100" b="1" dirty="0">
                <a:solidFill>
                  <a:schemeClr val="bg1"/>
                </a:solidFill>
              </a:rPr>
              <a:t>// property_# may be an identifier... </a:t>
            </a:r>
          </a:p>
          <a:p>
            <a:endParaRPr lang="en-US" sz="1100" b="1" dirty="0">
              <a:solidFill>
                <a:schemeClr val="bg1"/>
              </a:solidFill>
            </a:endParaRPr>
          </a:p>
          <a:p>
            <a:r>
              <a:rPr lang="en-US" dirty="0">
                <a:solidFill>
                  <a:schemeClr val="bg1"/>
                </a:solidFill>
              </a:rPr>
              <a:t>                  2:                  value_2, </a:t>
            </a:r>
            <a:r>
              <a:rPr lang="en-US" sz="1100" b="1" dirty="0">
                <a:solidFill>
                  <a:schemeClr val="bg1"/>
                </a:solidFill>
              </a:rPr>
              <a:t>// or a number...</a:t>
            </a:r>
          </a:p>
          <a:p>
            <a:r>
              <a:rPr lang="en-US" dirty="0">
                <a:solidFill>
                  <a:schemeClr val="bg1"/>
                </a:solidFill>
              </a:rPr>
              <a:t> </a:t>
            </a:r>
            <a:r>
              <a:rPr lang="en-US" sz="1100" b="1" dirty="0">
                <a:solidFill>
                  <a:schemeClr val="bg1"/>
                </a:solidFill>
              </a:rPr>
              <a:t>// ...,</a:t>
            </a:r>
          </a:p>
          <a:p>
            <a:r>
              <a:rPr lang="en-US" dirty="0">
                <a:solidFill>
                  <a:schemeClr val="bg1"/>
                </a:solidFill>
              </a:rPr>
              <a:t> 'property n’:   value_n };  </a:t>
            </a:r>
            <a:r>
              <a:rPr lang="en-US" sz="1100" b="1" dirty="0">
                <a:solidFill>
                  <a:schemeClr val="bg1"/>
                </a:solidFill>
              </a:rPr>
              <a:t>// or a string</a:t>
            </a:r>
          </a:p>
        </p:txBody>
      </p:sp>
    </p:spTree>
    <p:extLst>
      <p:ext uri="{BB962C8B-B14F-4D97-AF65-F5344CB8AC3E}">
        <p14:creationId xmlns:p14="http://schemas.microsoft.com/office/powerpoint/2010/main" val="159757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1676D4C-A6A0-A443-8FB5-235C23E3D472}"/>
              </a:ext>
            </a:extLst>
          </p:cNvPr>
          <p:cNvSpPr txBox="1"/>
          <p:nvPr/>
        </p:nvSpPr>
        <p:spPr>
          <a:xfrm>
            <a:off x="2743200" y="1198605"/>
            <a:ext cx="7116051" cy="707886"/>
          </a:xfrm>
          <a:prstGeom prst="rect">
            <a:avLst/>
          </a:prstGeom>
          <a:noFill/>
        </p:spPr>
        <p:txBody>
          <a:bodyPr wrap="none" rtlCol="0">
            <a:spAutoFit/>
          </a:bodyPr>
          <a:lstStyle/>
          <a:p>
            <a:r>
              <a:rPr lang="en-US" sz="4000" b="1" dirty="0">
                <a:solidFill>
                  <a:schemeClr val="bg1"/>
                </a:solidFill>
              </a:rPr>
              <a:t>Using a constructor function</a:t>
            </a:r>
          </a:p>
        </p:txBody>
      </p:sp>
      <p:sp>
        <p:nvSpPr>
          <p:cNvPr id="15" name="TextBox 14">
            <a:extLst>
              <a:ext uri="{FF2B5EF4-FFF2-40B4-BE49-F238E27FC236}">
                <a16:creationId xmlns:a16="http://schemas.microsoft.com/office/drawing/2014/main" id="{800E3091-14A1-984B-B802-766EB99EE4A1}"/>
              </a:ext>
            </a:extLst>
          </p:cNvPr>
          <p:cNvSpPr txBox="1"/>
          <p:nvPr/>
        </p:nvSpPr>
        <p:spPr>
          <a:xfrm>
            <a:off x="2546493" y="3135628"/>
            <a:ext cx="6139822" cy="2246769"/>
          </a:xfrm>
          <a:prstGeom prst="rect">
            <a:avLst/>
          </a:prstGeom>
          <a:noFill/>
        </p:spPr>
        <p:txBody>
          <a:bodyPr wrap="none" rtlCol="0">
            <a:spAutoFit/>
          </a:bodyPr>
          <a:lstStyle/>
          <a:p>
            <a:r>
              <a:rPr lang="en-US" sz="2800" b="1" dirty="0">
                <a:solidFill>
                  <a:schemeClr val="bg1"/>
                </a:solidFill>
              </a:rPr>
              <a:t>function Car(make, model, year) {</a:t>
            </a:r>
          </a:p>
          <a:p>
            <a:r>
              <a:rPr lang="en-US" sz="2800" b="1" dirty="0">
                <a:solidFill>
                  <a:schemeClr val="bg1"/>
                </a:solidFill>
              </a:rPr>
              <a:t> this.make = make; </a:t>
            </a:r>
          </a:p>
          <a:p>
            <a:r>
              <a:rPr lang="en-US" sz="2800" b="1" dirty="0">
                <a:solidFill>
                  <a:schemeClr val="bg1"/>
                </a:solidFill>
              </a:rPr>
              <a:t> this.model = model; </a:t>
            </a:r>
          </a:p>
          <a:p>
            <a:r>
              <a:rPr lang="en-US" sz="2800" b="1" dirty="0">
                <a:solidFill>
                  <a:schemeClr val="bg1"/>
                </a:solidFill>
              </a:rPr>
              <a:t> this.year = year; </a:t>
            </a:r>
          </a:p>
          <a:p>
            <a:r>
              <a:rPr lang="en-US" sz="2800" b="1" dirty="0">
                <a:solidFill>
                  <a:schemeClr val="bg1"/>
                </a:solidFill>
              </a:rPr>
              <a:t>}</a:t>
            </a:r>
          </a:p>
        </p:txBody>
      </p:sp>
    </p:spTree>
    <p:extLst>
      <p:ext uri="{BB962C8B-B14F-4D97-AF65-F5344CB8AC3E}">
        <p14:creationId xmlns:p14="http://schemas.microsoft.com/office/powerpoint/2010/main" val="18200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68CF9-0E05-D54B-9A63-F48DF8519700}"/>
              </a:ext>
            </a:extLst>
          </p:cNvPr>
          <p:cNvSpPr txBox="1"/>
          <p:nvPr/>
        </p:nvSpPr>
        <p:spPr>
          <a:xfrm>
            <a:off x="705956" y="2844225"/>
            <a:ext cx="10405413" cy="584775"/>
          </a:xfrm>
          <a:prstGeom prst="rect">
            <a:avLst/>
          </a:prstGeom>
          <a:noFill/>
        </p:spPr>
        <p:txBody>
          <a:bodyPr wrap="none" rtlCol="0">
            <a:spAutoFit/>
          </a:bodyPr>
          <a:lstStyle/>
          <a:p>
            <a:r>
              <a:rPr lang="en-US" sz="3200" dirty="0">
                <a:solidFill>
                  <a:schemeClr val="bg1"/>
                </a:solidFill>
                <a:hlinkClick r:id="rId2">
                  <a:extLst>
                    <a:ext uri="{A12FA001-AC4F-418D-AE19-62706E023703}">
                      <ahyp:hlinkClr xmlns:ahyp="http://schemas.microsoft.com/office/drawing/2018/hyperlinkcolor" val="tx"/>
                    </a:ext>
                  </a:extLst>
                </a:hlinkClick>
              </a:rPr>
              <a:t>https://www.youtube.com/watch?v=e1yBONtbTuA</a:t>
            </a:r>
            <a:endParaRPr lang="en-US" sz="3200" dirty="0">
              <a:solidFill>
                <a:schemeClr val="bg1"/>
              </a:solidFill>
            </a:endParaRPr>
          </a:p>
        </p:txBody>
      </p:sp>
      <p:sp>
        <p:nvSpPr>
          <p:cNvPr id="3" name="TextBox 2">
            <a:extLst>
              <a:ext uri="{FF2B5EF4-FFF2-40B4-BE49-F238E27FC236}">
                <a16:creationId xmlns:a16="http://schemas.microsoft.com/office/drawing/2014/main" id="{812197AA-86CE-E947-AC4F-C09F45B460FC}"/>
              </a:ext>
            </a:extLst>
          </p:cNvPr>
          <p:cNvSpPr txBox="1"/>
          <p:nvPr/>
        </p:nvSpPr>
        <p:spPr>
          <a:xfrm>
            <a:off x="4312508" y="2224216"/>
            <a:ext cx="2868093" cy="369332"/>
          </a:xfrm>
          <a:prstGeom prst="rect">
            <a:avLst/>
          </a:prstGeom>
          <a:noFill/>
        </p:spPr>
        <p:txBody>
          <a:bodyPr wrap="none" rtlCol="0">
            <a:spAutoFit/>
          </a:bodyPr>
          <a:lstStyle/>
          <a:p>
            <a:r>
              <a:rPr lang="en-US" dirty="0">
                <a:solidFill>
                  <a:schemeClr val="bg1"/>
                </a:solidFill>
              </a:rPr>
              <a:t>Please check this video </a:t>
            </a:r>
          </a:p>
        </p:txBody>
      </p:sp>
    </p:spTree>
    <p:extLst>
      <p:ext uri="{BB962C8B-B14F-4D97-AF65-F5344CB8AC3E}">
        <p14:creationId xmlns:p14="http://schemas.microsoft.com/office/powerpoint/2010/main" val="4054337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6720FD-BCB4-CA4E-861E-96DC50BD5285}"/>
              </a:ext>
            </a:extLst>
          </p:cNvPr>
          <p:cNvSpPr txBox="1"/>
          <p:nvPr/>
        </p:nvSpPr>
        <p:spPr>
          <a:xfrm>
            <a:off x="914094" y="1351518"/>
            <a:ext cx="10363811" cy="1569660"/>
          </a:xfrm>
          <a:prstGeom prst="rect">
            <a:avLst/>
          </a:prstGeom>
          <a:noFill/>
        </p:spPr>
        <p:txBody>
          <a:bodyPr wrap="square" rtlCol="0">
            <a:spAutoFit/>
          </a:bodyPr>
          <a:lstStyle/>
          <a:p>
            <a:r>
              <a:rPr lang="en-US" sz="4800" b="1" dirty="0">
                <a:solidFill>
                  <a:schemeClr val="bg1"/>
                </a:solidFill>
              </a:rPr>
              <a:t>Create  methods  inside on object</a:t>
            </a:r>
          </a:p>
          <a:p>
            <a:endParaRPr lang="en-US" sz="4800" b="1" dirty="0"/>
          </a:p>
        </p:txBody>
      </p:sp>
      <p:sp>
        <p:nvSpPr>
          <p:cNvPr id="3" name="TextBox 2">
            <a:extLst>
              <a:ext uri="{FF2B5EF4-FFF2-40B4-BE49-F238E27FC236}">
                <a16:creationId xmlns:a16="http://schemas.microsoft.com/office/drawing/2014/main" id="{B9A8388F-112F-DA40-B15E-A9BF9A4D71C6}"/>
              </a:ext>
            </a:extLst>
          </p:cNvPr>
          <p:cNvSpPr txBox="1"/>
          <p:nvPr/>
        </p:nvSpPr>
        <p:spPr>
          <a:xfrm>
            <a:off x="1421027" y="2735827"/>
            <a:ext cx="9069859" cy="3046988"/>
          </a:xfrm>
          <a:prstGeom prst="rect">
            <a:avLst/>
          </a:prstGeom>
          <a:noFill/>
        </p:spPr>
        <p:txBody>
          <a:bodyPr wrap="square" rtlCol="0">
            <a:spAutoFit/>
          </a:bodyPr>
          <a:lstStyle/>
          <a:p>
            <a:r>
              <a:rPr lang="en-US" sz="3200" dirty="0">
                <a:solidFill>
                  <a:schemeClr val="bg1"/>
                </a:solidFill>
              </a:rPr>
              <a:t>Objects can also be created using the </a:t>
            </a:r>
            <a:r>
              <a:rPr lang="en-US" sz="3200" dirty="0">
                <a:solidFill>
                  <a:schemeClr val="bg1"/>
                </a:solidFill>
                <a:hlinkClick r:id="rId2" tooltip="The Object.create() method creates a new object, using an existing object as the prototype of the newly created object.">
                  <a:extLst>
                    <a:ext uri="{A12FA001-AC4F-418D-AE19-62706E023703}">
                      <ahyp:hlinkClr xmlns:ahyp="http://schemas.microsoft.com/office/drawing/2018/hyperlinkcolor" val="tx"/>
                    </a:ext>
                  </a:extLst>
                </a:hlinkClick>
              </a:rPr>
              <a:t>Object.create()</a:t>
            </a:r>
            <a:r>
              <a:rPr lang="en-US" sz="3200" dirty="0">
                <a:solidFill>
                  <a:schemeClr val="bg1"/>
                </a:solidFill>
              </a:rPr>
              <a:t> method. This method can be very useful, because it allows you to choose the prototype object for the object you want to create, without having to define a constructor function.</a:t>
            </a:r>
          </a:p>
        </p:txBody>
      </p:sp>
    </p:spTree>
    <p:extLst>
      <p:ext uri="{BB962C8B-B14F-4D97-AF65-F5344CB8AC3E}">
        <p14:creationId xmlns:p14="http://schemas.microsoft.com/office/powerpoint/2010/main" val="226388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2"/>
            <a:extLst>
              <a:ext uri="{FF2B5EF4-FFF2-40B4-BE49-F238E27FC236}">
                <a16:creationId xmlns:a16="http://schemas.microsoft.com/office/drawing/2014/main" id="{8B5860D0-B21E-2042-AC63-942121DE8F2B}"/>
              </a:ext>
            </a:extLst>
          </p:cNvPr>
          <p:cNvSpPr txBox="1"/>
          <p:nvPr/>
        </p:nvSpPr>
        <p:spPr>
          <a:xfrm>
            <a:off x="3299255" y="3059668"/>
            <a:ext cx="6462584" cy="369332"/>
          </a:xfrm>
          <a:prstGeom prst="rect">
            <a:avLst/>
          </a:prstGeom>
          <a:noFill/>
        </p:spPr>
        <p:txBody>
          <a:bodyPr wrap="squar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https://www.youtube.com/watch?v=uLmdvseykQM</a:t>
            </a:r>
            <a:endParaRPr lang="en-US" dirty="0">
              <a:solidFill>
                <a:schemeClr val="bg1"/>
              </a:solidFill>
            </a:endParaRPr>
          </a:p>
        </p:txBody>
      </p:sp>
      <p:sp>
        <p:nvSpPr>
          <p:cNvPr id="2" name="TextBox 1">
            <a:extLst>
              <a:ext uri="{FF2B5EF4-FFF2-40B4-BE49-F238E27FC236}">
                <a16:creationId xmlns:a16="http://schemas.microsoft.com/office/drawing/2014/main" id="{E816F036-D346-1949-9C1A-A38EF76FA91B}"/>
              </a:ext>
            </a:extLst>
          </p:cNvPr>
          <p:cNvSpPr txBox="1"/>
          <p:nvPr/>
        </p:nvSpPr>
        <p:spPr>
          <a:xfrm>
            <a:off x="4485503" y="2075936"/>
            <a:ext cx="2868093" cy="369332"/>
          </a:xfrm>
          <a:prstGeom prst="rect">
            <a:avLst/>
          </a:prstGeom>
          <a:noFill/>
        </p:spPr>
        <p:txBody>
          <a:bodyPr wrap="none" rtlCol="0">
            <a:spAutoFit/>
          </a:bodyPr>
          <a:lstStyle/>
          <a:p>
            <a:r>
              <a:rPr lang="en-US" dirty="0">
                <a:solidFill>
                  <a:schemeClr val="bg1"/>
                </a:solidFill>
              </a:rPr>
              <a:t>Please check this video </a:t>
            </a:r>
          </a:p>
        </p:txBody>
      </p:sp>
    </p:spTree>
    <p:extLst>
      <p:ext uri="{BB962C8B-B14F-4D97-AF65-F5344CB8AC3E}">
        <p14:creationId xmlns:p14="http://schemas.microsoft.com/office/powerpoint/2010/main" val="241591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8B475-18EF-BF4F-AE2C-56736995A0E6}"/>
              </a:ext>
            </a:extLst>
          </p:cNvPr>
          <p:cNvSpPr txBox="1"/>
          <p:nvPr/>
        </p:nvSpPr>
        <p:spPr>
          <a:xfrm>
            <a:off x="1235676" y="2384854"/>
            <a:ext cx="10268465" cy="923330"/>
          </a:xfrm>
          <a:prstGeom prst="rect">
            <a:avLst/>
          </a:prstGeom>
          <a:noFill/>
        </p:spPr>
        <p:txBody>
          <a:bodyPr wrap="square" rtlCol="0">
            <a:spAutoFit/>
          </a:bodyPr>
          <a:lstStyle/>
          <a:p>
            <a:r>
              <a:rPr lang="en-US" dirty="0">
                <a:solidFill>
                  <a:schemeClr val="bg1"/>
                </a:solidFill>
              </a:rPr>
              <a:t>Research </a:t>
            </a:r>
          </a:p>
          <a:p>
            <a:endParaRPr lang="en-US" dirty="0">
              <a:solidFill>
                <a:schemeClr val="bg1"/>
              </a:solidFill>
            </a:endParaRPr>
          </a:p>
          <a:p>
            <a:r>
              <a:rPr lang="en-US" dirty="0">
                <a:solidFill>
                  <a:schemeClr val="bg1"/>
                </a:solidFill>
                <a:hlinkClick r:id="rId2">
                  <a:extLst>
                    <a:ext uri="{A12FA001-AC4F-418D-AE19-62706E023703}">
                      <ahyp:hlinkClr xmlns:ahyp="http://schemas.microsoft.com/office/drawing/2018/hyperlinkcolor" val="tx"/>
                    </a:ext>
                  </a:extLst>
                </a:hlinkClick>
              </a:rPr>
              <a:t>https://developer.mozilla.org/en-US/docs/Web/JavaScript/Guide/Working_with_Objects</a:t>
            </a:r>
            <a:endParaRPr lang="en-US" dirty="0">
              <a:solidFill>
                <a:schemeClr val="bg1"/>
              </a:solidFill>
            </a:endParaRPr>
          </a:p>
        </p:txBody>
      </p:sp>
    </p:spTree>
    <p:extLst>
      <p:ext uri="{BB962C8B-B14F-4D97-AF65-F5344CB8AC3E}">
        <p14:creationId xmlns:p14="http://schemas.microsoft.com/office/powerpoint/2010/main" val="428504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48C9B-F345-0347-84AC-9E9D62BDC58F}"/>
              </a:ext>
            </a:extLst>
          </p:cNvPr>
          <p:cNvSpPr txBox="1"/>
          <p:nvPr/>
        </p:nvSpPr>
        <p:spPr>
          <a:xfrm>
            <a:off x="3608174" y="2321004"/>
            <a:ext cx="4621778" cy="1107996"/>
          </a:xfrm>
          <a:prstGeom prst="rect">
            <a:avLst/>
          </a:prstGeom>
          <a:noFill/>
        </p:spPr>
        <p:txBody>
          <a:bodyPr wrap="none" rtlCol="0">
            <a:spAutoFit/>
          </a:bodyPr>
          <a:lstStyle/>
          <a:p>
            <a:r>
              <a:rPr lang="en-US" sz="6600" b="1" dirty="0">
                <a:solidFill>
                  <a:schemeClr val="bg1"/>
                </a:solidFill>
              </a:rPr>
              <a:t>Thank you </a:t>
            </a:r>
          </a:p>
        </p:txBody>
      </p:sp>
    </p:spTree>
    <p:extLst>
      <p:ext uri="{BB962C8B-B14F-4D97-AF65-F5344CB8AC3E}">
        <p14:creationId xmlns:p14="http://schemas.microsoft.com/office/powerpoint/2010/main" val="7637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318B-75D7-3D4B-9033-C11C1BF120AE}"/>
              </a:ext>
            </a:extLst>
          </p:cNvPr>
          <p:cNvSpPr>
            <a:spLocks noGrp="1"/>
          </p:cNvSpPr>
          <p:nvPr>
            <p:ph type="ctrTitle"/>
          </p:nvPr>
        </p:nvSpPr>
        <p:spPr>
          <a:xfrm>
            <a:off x="1085381" y="764633"/>
            <a:ext cx="6647262" cy="1103924"/>
          </a:xfrm>
        </p:spPr>
        <p:txBody>
          <a:bodyPr/>
          <a:lstStyle/>
          <a:p>
            <a:r>
              <a:rPr lang="en-US" b="1" dirty="0"/>
              <a:t>JavaScript Objects</a:t>
            </a:r>
            <a:endParaRPr lang="en-US" dirty="0"/>
          </a:p>
        </p:txBody>
      </p:sp>
      <p:sp>
        <p:nvSpPr>
          <p:cNvPr id="4" name="TextBox 3">
            <a:extLst>
              <a:ext uri="{FF2B5EF4-FFF2-40B4-BE49-F238E27FC236}">
                <a16:creationId xmlns:a16="http://schemas.microsoft.com/office/drawing/2014/main" id="{62507E1B-6C59-DE46-992D-B53DEE77D0DA}"/>
              </a:ext>
            </a:extLst>
          </p:cNvPr>
          <p:cNvSpPr txBox="1"/>
          <p:nvPr/>
        </p:nvSpPr>
        <p:spPr>
          <a:xfrm>
            <a:off x="2862468" y="4606285"/>
            <a:ext cx="6639341" cy="646331"/>
          </a:xfrm>
          <a:prstGeom prst="rect">
            <a:avLst/>
          </a:prstGeom>
          <a:noFill/>
        </p:spPr>
        <p:txBody>
          <a:bodyPr wrap="square" rtlCol="0">
            <a:spAutoFit/>
          </a:bodyPr>
          <a:lstStyle/>
          <a:p>
            <a:r>
              <a:rPr lang="en-US" sz="3600" dirty="0">
                <a:solidFill>
                  <a:schemeClr val="bg1"/>
                </a:solidFill>
              </a:rPr>
              <a:t>objectName.propertyName</a:t>
            </a:r>
          </a:p>
        </p:txBody>
      </p:sp>
      <p:sp>
        <p:nvSpPr>
          <p:cNvPr id="5" name="TextBox 4">
            <a:extLst>
              <a:ext uri="{FF2B5EF4-FFF2-40B4-BE49-F238E27FC236}">
                <a16:creationId xmlns:a16="http://schemas.microsoft.com/office/drawing/2014/main" id="{00AA9039-3430-4F44-A2A3-D3F85C125E40}"/>
              </a:ext>
            </a:extLst>
          </p:cNvPr>
          <p:cNvSpPr txBox="1"/>
          <p:nvPr/>
        </p:nvSpPr>
        <p:spPr>
          <a:xfrm>
            <a:off x="1282148" y="2816954"/>
            <a:ext cx="7156174" cy="646331"/>
          </a:xfrm>
          <a:prstGeom prst="rect">
            <a:avLst/>
          </a:prstGeom>
          <a:noFill/>
        </p:spPr>
        <p:txBody>
          <a:bodyPr wrap="square" rtlCol="0">
            <a:spAutoFit/>
          </a:bodyPr>
          <a:lstStyle/>
          <a:p>
            <a:r>
              <a:rPr lang="en-US" dirty="0">
                <a:solidFill>
                  <a:schemeClr val="bg1"/>
                </a:solidFill>
              </a:rPr>
              <a:t>JavaScript object properties are basically the same as ordinary JavaScript variables, except for the attachment to objects.</a:t>
            </a:r>
          </a:p>
        </p:txBody>
      </p:sp>
      <p:sp>
        <p:nvSpPr>
          <p:cNvPr id="7" name="TextBox 6">
            <a:extLst>
              <a:ext uri="{FF2B5EF4-FFF2-40B4-BE49-F238E27FC236}">
                <a16:creationId xmlns:a16="http://schemas.microsoft.com/office/drawing/2014/main" id="{2D396B55-81AE-1246-909F-28DA6FD3B4D8}"/>
              </a:ext>
            </a:extLst>
          </p:cNvPr>
          <p:cNvSpPr txBox="1"/>
          <p:nvPr/>
        </p:nvSpPr>
        <p:spPr>
          <a:xfrm>
            <a:off x="1401417" y="3751232"/>
            <a:ext cx="7156174" cy="646331"/>
          </a:xfrm>
          <a:prstGeom prst="rect">
            <a:avLst/>
          </a:prstGeom>
          <a:noFill/>
        </p:spPr>
        <p:txBody>
          <a:bodyPr wrap="square" rtlCol="0">
            <a:spAutoFit/>
          </a:bodyPr>
          <a:lstStyle/>
          <a:p>
            <a:r>
              <a:rPr lang="en-US" dirty="0">
                <a:solidFill>
                  <a:schemeClr val="bg1"/>
                </a:solidFill>
              </a:rPr>
              <a:t>You access the properties of an object with a simple dot-notation:</a:t>
            </a:r>
          </a:p>
        </p:txBody>
      </p:sp>
    </p:spTree>
    <p:extLst>
      <p:ext uri="{BB962C8B-B14F-4D97-AF65-F5344CB8AC3E}">
        <p14:creationId xmlns:p14="http://schemas.microsoft.com/office/powerpoint/2010/main" val="153239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E2478-41EE-794C-B49A-83BF9613329F}"/>
              </a:ext>
            </a:extLst>
          </p:cNvPr>
          <p:cNvSpPr txBox="1"/>
          <p:nvPr/>
        </p:nvSpPr>
        <p:spPr>
          <a:xfrm>
            <a:off x="3099786" y="3622090"/>
            <a:ext cx="5992427" cy="2062103"/>
          </a:xfrm>
          <a:prstGeom prst="rect">
            <a:avLst/>
          </a:prstGeom>
          <a:noFill/>
        </p:spPr>
        <p:txBody>
          <a:bodyPr wrap="square" rtlCol="0">
            <a:spAutoFit/>
          </a:bodyPr>
          <a:lstStyle/>
          <a:p>
            <a:r>
              <a:rPr lang="en-US" sz="3200" dirty="0">
                <a:solidFill>
                  <a:schemeClr val="bg1"/>
                </a:solidFill>
              </a:rPr>
              <a:t>Var myCar = new Object();</a:t>
            </a:r>
          </a:p>
          <a:p>
            <a:r>
              <a:rPr lang="en-US" sz="3200" dirty="0">
                <a:solidFill>
                  <a:schemeClr val="bg1"/>
                </a:solidFill>
              </a:rPr>
              <a:t>myCar.make = </a:t>
            </a:r>
            <a:r>
              <a:rPr lang="en-US" sz="3200" u="sng" dirty="0">
                <a:solidFill>
                  <a:schemeClr val="bg1"/>
                </a:solidFill>
              </a:rPr>
              <a:t>‘Ford’;</a:t>
            </a:r>
          </a:p>
          <a:p>
            <a:r>
              <a:rPr lang="en-US" sz="3200" dirty="0">
                <a:solidFill>
                  <a:schemeClr val="bg1"/>
                </a:solidFill>
              </a:rPr>
              <a:t>myCar.model = </a:t>
            </a:r>
            <a:r>
              <a:rPr lang="en-US" sz="3200" u="sng" dirty="0">
                <a:solidFill>
                  <a:schemeClr val="bg1"/>
                </a:solidFill>
              </a:rPr>
              <a:t>‘Mustang’;</a:t>
            </a:r>
          </a:p>
          <a:p>
            <a:r>
              <a:rPr lang="en-US" sz="3200" dirty="0">
                <a:solidFill>
                  <a:schemeClr val="bg1"/>
                </a:solidFill>
              </a:rPr>
              <a:t>myCar.year = </a:t>
            </a:r>
            <a:r>
              <a:rPr lang="en-US" sz="3200" u="sng" dirty="0">
                <a:solidFill>
                  <a:schemeClr val="bg1"/>
                </a:solidFill>
              </a:rPr>
              <a:t>1969;</a:t>
            </a:r>
          </a:p>
        </p:txBody>
      </p:sp>
      <p:sp>
        <p:nvSpPr>
          <p:cNvPr id="5" name="TextBox 4">
            <a:extLst>
              <a:ext uri="{FF2B5EF4-FFF2-40B4-BE49-F238E27FC236}">
                <a16:creationId xmlns:a16="http://schemas.microsoft.com/office/drawing/2014/main" id="{CBD133C5-E007-1242-86C7-E7CCB8615E7B}"/>
              </a:ext>
            </a:extLst>
          </p:cNvPr>
          <p:cNvSpPr txBox="1"/>
          <p:nvPr/>
        </p:nvSpPr>
        <p:spPr>
          <a:xfrm>
            <a:off x="2388092" y="781235"/>
            <a:ext cx="6915705" cy="1200329"/>
          </a:xfrm>
          <a:prstGeom prst="rect">
            <a:avLst/>
          </a:prstGeom>
          <a:noFill/>
        </p:spPr>
        <p:txBody>
          <a:bodyPr wrap="square" rtlCol="0">
            <a:spAutoFit/>
          </a:bodyPr>
          <a:lstStyle/>
          <a:p>
            <a:r>
              <a:rPr lang="en-US" dirty="0">
                <a:solidFill>
                  <a:schemeClr val="bg1"/>
                </a:solidFill>
              </a:rPr>
              <a:t>In JavaScript variables both the object name and the property name are case sensitive.</a:t>
            </a:r>
          </a:p>
          <a:p>
            <a:r>
              <a:rPr lang="en-US" b="1" dirty="0">
                <a:solidFill>
                  <a:schemeClr val="bg1"/>
                </a:solidFill>
              </a:rPr>
              <a:t>You define a property by assigning it a value.</a:t>
            </a:r>
          </a:p>
          <a:p>
            <a:endParaRPr lang="en-US" dirty="0">
              <a:solidFill>
                <a:schemeClr val="bg1"/>
              </a:solidFill>
            </a:endParaRPr>
          </a:p>
        </p:txBody>
      </p:sp>
      <p:sp>
        <p:nvSpPr>
          <p:cNvPr id="8" name="Down Arrow 7">
            <a:extLst>
              <a:ext uri="{FF2B5EF4-FFF2-40B4-BE49-F238E27FC236}">
                <a16:creationId xmlns:a16="http://schemas.microsoft.com/office/drawing/2014/main" id="{15139840-1FA0-9E4F-8688-6CA30F78C6B9}"/>
              </a:ext>
            </a:extLst>
          </p:cNvPr>
          <p:cNvSpPr/>
          <p:nvPr/>
        </p:nvSpPr>
        <p:spPr>
          <a:xfrm>
            <a:off x="4216894" y="2370338"/>
            <a:ext cx="852256" cy="118295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D04034FE-4265-0542-9122-041CF8550B2F}"/>
              </a:ext>
            </a:extLst>
          </p:cNvPr>
          <p:cNvSpPr/>
          <p:nvPr/>
        </p:nvSpPr>
        <p:spPr>
          <a:xfrm rot="5400000">
            <a:off x="8877669" y="4172504"/>
            <a:ext cx="852256" cy="118295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9269952-30A6-B441-967E-DCDD11CFFBF9}"/>
              </a:ext>
            </a:extLst>
          </p:cNvPr>
          <p:cNvSpPr txBox="1"/>
          <p:nvPr/>
        </p:nvSpPr>
        <p:spPr>
          <a:xfrm>
            <a:off x="4185821" y="1932204"/>
            <a:ext cx="966931" cy="369332"/>
          </a:xfrm>
          <a:prstGeom prst="rect">
            <a:avLst/>
          </a:prstGeom>
          <a:noFill/>
        </p:spPr>
        <p:txBody>
          <a:bodyPr wrap="none" rtlCol="0">
            <a:spAutoFit/>
          </a:bodyPr>
          <a:lstStyle/>
          <a:p>
            <a:r>
              <a:rPr lang="en-US" dirty="0">
                <a:solidFill>
                  <a:schemeClr val="bg1"/>
                </a:solidFill>
              </a:rPr>
              <a:t>Object</a:t>
            </a:r>
          </a:p>
        </p:txBody>
      </p:sp>
      <p:sp>
        <p:nvSpPr>
          <p:cNvPr id="11" name="TextBox 10">
            <a:extLst>
              <a:ext uri="{FF2B5EF4-FFF2-40B4-BE49-F238E27FC236}">
                <a16:creationId xmlns:a16="http://schemas.microsoft.com/office/drawing/2014/main" id="{62277CF9-F21B-4548-9453-9532CD617539}"/>
              </a:ext>
            </a:extLst>
          </p:cNvPr>
          <p:cNvSpPr txBox="1"/>
          <p:nvPr/>
        </p:nvSpPr>
        <p:spPr>
          <a:xfrm>
            <a:off x="10022889" y="4579313"/>
            <a:ext cx="1282723" cy="369332"/>
          </a:xfrm>
          <a:prstGeom prst="rect">
            <a:avLst/>
          </a:prstGeom>
          <a:noFill/>
        </p:spPr>
        <p:txBody>
          <a:bodyPr wrap="none" rtlCol="0">
            <a:spAutoFit/>
          </a:bodyPr>
          <a:lstStyle/>
          <a:p>
            <a:r>
              <a:rPr lang="en-US" dirty="0">
                <a:solidFill>
                  <a:schemeClr val="bg1"/>
                </a:solidFill>
              </a:rPr>
              <a:t>Properties</a:t>
            </a:r>
          </a:p>
        </p:txBody>
      </p:sp>
    </p:spTree>
    <p:extLst>
      <p:ext uri="{BB962C8B-B14F-4D97-AF65-F5344CB8AC3E}">
        <p14:creationId xmlns:p14="http://schemas.microsoft.com/office/powerpoint/2010/main" val="359365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9614CB-72E8-4D4D-8734-410BF76B0F4C}"/>
              </a:ext>
            </a:extLst>
          </p:cNvPr>
          <p:cNvSpPr txBox="1"/>
          <p:nvPr/>
        </p:nvSpPr>
        <p:spPr>
          <a:xfrm>
            <a:off x="2308195" y="1100831"/>
            <a:ext cx="7324441" cy="369332"/>
          </a:xfrm>
          <a:prstGeom prst="rect">
            <a:avLst/>
          </a:prstGeom>
          <a:noFill/>
        </p:spPr>
        <p:txBody>
          <a:bodyPr wrap="none" rtlCol="0">
            <a:spAutoFit/>
          </a:bodyPr>
          <a:lstStyle/>
          <a:p>
            <a:r>
              <a:rPr lang="en-US" dirty="0">
                <a:solidFill>
                  <a:schemeClr val="bg1"/>
                </a:solidFill>
              </a:rPr>
              <a:t>Unassigned properties of an object are </a:t>
            </a:r>
            <a:r>
              <a:rPr lang="en-US" u="sng" dirty="0">
                <a:solidFill>
                  <a:schemeClr val="bg1"/>
                </a:solidFill>
              </a:rPr>
              <a:t>undefined</a:t>
            </a:r>
            <a:r>
              <a:rPr lang="en-US" dirty="0">
                <a:solidFill>
                  <a:schemeClr val="bg1"/>
                </a:solidFill>
              </a:rPr>
              <a:t> (and not null)</a:t>
            </a:r>
          </a:p>
        </p:txBody>
      </p:sp>
      <p:sp>
        <p:nvSpPr>
          <p:cNvPr id="5" name="TextBox 4">
            <a:extLst>
              <a:ext uri="{FF2B5EF4-FFF2-40B4-BE49-F238E27FC236}">
                <a16:creationId xmlns:a16="http://schemas.microsoft.com/office/drawing/2014/main" id="{973C6414-A16C-FF42-9D4B-CEAB6D2397B4}"/>
              </a:ext>
            </a:extLst>
          </p:cNvPr>
          <p:cNvSpPr txBox="1"/>
          <p:nvPr/>
        </p:nvSpPr>
        <p:spPr>
          <a:xfrm>
            <a:off x="3138438" y="1828800"/>
            <a:ext cx="5663954" cy="584775"/>
          </a:xfrm>
          <a:prstGeom prst="rect">
            <a:avLst/>
          </a:prstGeom>
          <a:noFill/>
        </p:spPr>
        <p:txBody>
          <a:bodyPr wrap="square" rtlCol="0">
            <a:spAutoFit/>
          </a:bodyPr>
          <a:lstStyle/>
          <a:p>
            <a:r>
              <a:rPr lang="en-US" sz="3200" dirty="0">
                <a:solidFill>
                  <a:schemeClr val="bg1"/>
                </a:solidFill>
              </a:rPr>
              <a:t>myCar.color; //  undefined</a:t>
            </a:r>
          </a:p>
        </p:txBody>
      </p:sp>
      <p:sp>
        <p:nvSpPr>
          <p:cNvPr id="6" name="TextBox 5">
            <a:extLst>
              <a:ext uri="{FF2B5EF4-FFF2-40B4-BE49-F238E27FC236}">
                <a16:creationId xmlns:a16="http://schemas.microsoft.com/office/drawing/2014/main" id="{64DCDBDD-4233-EA43-A514-FCFF03D99A21}"/>
              </a:ext>
            </a:extLst>
          </p:cNvPr>
          <p:cNvSpPr txBox="1"/>
          <p:nvPr/>
        </p:nvSpPr>
        <p:spPr>
          <a:xfrm>
            <a:off x="1887984" y="2902997"/>
            <a:ext cx="8416031" cy="369332"/>
          </a:xfrm>
          <a:prstGeom prst="rect">
            <a:avLst/>
          </a:prstGeom>
          <a:noFill/>
        </p:spPr>
        <p:txBody>
          <a:bodyPr wrap="square" rtlCol="0">
            <a:spAutoFit/>
          </a:bodyPr>
          <a:lstStyle/>
          <a:p>
            <a:r>
              <a:rPr lang="en-US" dirty="0">
                <a:solidFill>
                  <a:schemeClr val="bg1"/>
                </a:solidFill>
              </a:rPr>
              <a:t>JavaScript  objects can also be accessed or set using a bracket notation. </a:t>
            </a:r>
          </a:p>
        </p:txBody>
      </p:sp>
      <p:sp>
        <p:nvSpPr>
          <p:cNvPr id="7" name="TextBox 6">
            <a:extLst>
              <a:ext uri="{FF2B5EF4-FFF2-40B4-BE49-F238E27FC236}">
                <a16:creationId xmlns:a16="http://schemas.microsoft.com/office/drawing/2014/main" id="{FE37DAD3-ECF5-4F46-8A36-49D212C9621A}"/>
              </a:ext>
            </a:extLst>
          </p:cNvPr>
          <p:cNvSpPr txBox="1"/>
          <p:nvPr/>
        </p:nvSpPr>
        <p:spPr>
          <a:xfrm>
            <a:off x="3781887" y="3923930"/>
            <a:ext cx="5274201" cy="1938992"/>
          </a:xfrm>
          <a:prstGeom prst="rect">
            <a:avLst/>
          </a:prstGeom>
          <a:noFill/>
        </p:spPr>
        <p:txBody>
          <a:bodyPr wrap="none" rtlCol="0">
            <a:spAutoFit/>
          </a:bodyPr>
          <a:lstStyle/>
          <a:p>
            <a:r>
              <a:rPr lang="en-US" sz="2800" dirty="0">
                <a:solidFill>
                  <a:schemeClr val="bg1"/>
                </a:solidFill>
              </a:rPr>
              <a:t>myCar[‘make’] = ‘Ford’;</a:t>
            </a:r>
          </a:p>
          <a:p>
            <a:r>
              <a:rPr lang="en-US" sz="2800" dirty="0">
                <a:solidFill>
                  <a:schemeClr val="bg1"/>
                </a:solidFill>
              </a:rPr>
              <a:t>myCar[‘model’] = ‘Mustang’;</a:t>
            </a:r>
          </a:p>
          <a:p>
            <a:r>
              <a:rPr lang="en-US" sz="2800" dirty="0">
                <a:solidFill>
                  <a:schemeClr val="bg1"/>
                </a:solidFill>
              </a:rPr>
              <a:t>myCar[‘year’] = 1969;</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5763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FAE393-F9CB-294D-9D7A-771148C05B4E}"/>
              </a:ext>
            </a:extLst>
          </p:cNvPr>
          <p:cNvSpPr txBox="1"/>
          <p:nvPr/>
        </p:nvSpPr>
        <p:spPr>
          <a:xfrm>
            <a:off x="1189607" y="2077373"/>
            <a:ext cx="6169981" cy="3970318"/>
          </a:xfrm>
          <a:prstGeom prst="rect">
            <a:avLst/>
          </a:prstGeom>
          <a:noFill/>
        </p:spPr>
        <p:txBody>
          <a:bodyPr wrap="square" rtlCol="0">
            <a:spAutoFit/>
          </a:bodyPr>
          <a:lstStyle/>
          <a:p>
            <a:r>
              <a:rPr lang="en-US" dirty="0">
                <a:solidFill>
                  <a:schemeClr val="bg1"/>
                </a:solidFill>
              </a:rPr>
              <a:t>var myObj = new Object(), </a:t>
            </a:r>
          </a:p>
          <a:p>
            <a:r>
              <a:rPr lang="en-US" dirty="0">
                <a:solidFill>
                  <a:schemeClr val="bg1"/>
                </a:solidFill>
              </a:rPr>
              <a:t>str = ‘myString’, </a:t>
            </a:r>
          </a:p>
          <a:p>
            <a:r>
              <a:rPr lang="en-US" dirty="0">
                <a:solidFill>
                  <a:schemeClr val="bg1"/>
                </a:solidFill>
              </a:rPr>
              <a:t>rand = Math.random(),</a:t>
            </a:r>
          </a:p>
          <a:p>
            <a:r>
              <a:rPr lang="en-US" dirty="0">
                <a:solidFill>
                  <a:schemeClr val="bg1"/>
                </a:solidFill>
              </a:rPr>
              <a:t>obj = new Object(); </a:t>
            </a:r>
          </a:p>
          <a:p>
            <a:endParaRPr lang="en-US" dirty="0">
              <a:solidFill>
                <a:schemeClr val="bg1"/>
              </a:solidFill>
            </a:endParaRPr>
          </a:p>
          <a:p>
            <a:endParaRPr lang="en-US" dirty="0">
              <a:solidFill>
                <a:schemeClr val="bg1"/>
              </a:solidFill>
            </a:endParaRPr>
          </a:p>
          <a:p>
            <a:r>
              <a:rPr lang="en-US" dirty="0">
                <a:solidFill>
                  <a:schemeClr val="bg1"/>
                </a:solidFill>
              </a:rPr>
              <a:t>myObj. type                            = 'Dot syntax’;</a:t>
            </a:r>
          </a:p>
          <a:p>
            <a:r>
              <a:rPr lang="en-US" dirty="0">
                <a:solidFill>
                  <a:schemeClr val="bg1"/>
                </a:solidFill>
              </a:rPr>
              <a:t>myObj ['date created’]         = 'String with space’; </a:t>
            </a:r>
          </a:p>
          <a:p>
            <a:r>
              <a:rPr lang="en-US" dirty="0">
                <a:solidFill>
                  <a:schemeClr val="bg1"/>
                </a:solidFill>
              </a:rPr>
              <a:t>myObj [str]                               = 'String value’;</a:t>
            </a:r>
          </a:p>
          <a:p>
            <a:r>
              <a:rPr lang="en-US" dirty="0">
                <a:solidFill>
                  <a:schemeClr val="bg1"/>
                </a:solidFill>
              </a:rPr>
              <a:t>myObj [rand]                           = 'Random Number’;</a:t>
            </a:r>
          </a:p>
          <a:p>
            <a:r>
              <a:rPr lang="en-US" dirty="0">
                <a:solidFill>
                  <a:schemeClr val="bg1"/>
                </a:solidFill>
              </a:rPr>
              <a:t>myObj [obj]                              = 'Object’; </a:t>
            </a:r>
          </a:p>
          <a:p>
            <a:r>
              <a:rPr lang="en-US" dirty="0">
                <a:solidFill>
                  <a:schemeClr val="bg1"/>
                </a:solidFill>
              </a:rPr>
              <a:t>myObj [’’]                                 = 'Even an empty string’; </a:t>
            </a:r>
          </a:p>
          <a:p>
            <a:endParaRPr lang="en-US" dirty="0">
              <a:solidFill>
                <a:schemeClr val="bg1"/>
              </a:solidFill>
            </a:endParaRPr>
          </a:p>
          <a:p>
            <a:r>
              <a:rPr lang="en-US" dirty="0">
                <a:solidFill>
                  <a:schemeClr val="bg1"/>
                </a:solidFill>
              </a:rPr>
              <a:t>console.log(myObj);</a:t>
            </a:r>
          </a:p>
        </p:txBody>
      </p:sp>
      <p:sp>
        <p:nvSpPr>
          <p:cNvPr id="5" name="TextBox 4">
            <a:extLst>
              <a:ext uri="{FF2B5EF4-FFF2-40B4-BE49-F238E27FC236}">
                <a16:creationId xmlns:a16="http://schemas.microsoft.com/office/drawing/2014/main" id="{FBA8CA17-7D92-7C4F-AA5E-7F15080B41B4}"/>
              </a:ext>
            </a:extLst>
          </p:cNvPr>
          <p:cNvSpPr txBox="1"/>
          <p:nvPr/>
        </p:nvSpPr>
        <p:spPr>
          <a:xfrm>
            <a:off x="723529" y="1003177"/>
            <a:ext cx="10147176" cy="938719"/>
          </a:xfrm>
          <a:prstGeom prst="rect">
            <a:avLst/>
          </a:prstGeom>
          <a:noFill/>
        </p:spPr>
        <p:txBody>
          <a:bodyPr wrap="square" rtlCol="0">
            <a:spAutoFit/>
          </a:bodyPr>
          <a:lstStyle/>
          <a:p>
            <a:r>
              <a:rPr lang="en-US" sz="1100" b="1" dirty="0">
                <a:solidFill>
                  <a:schemeClr val="bg1"/>
                </a:solidFill>
              </a:rPr>
              <a:t>An object property name can be any valid JavaScript string, or anything that can be converted to a string</a:t>
            </a:r>
            <a:r>
              <a:rPr lang="en-US" sz="1100" dirty="0">
                <a:solidFill>
                  <a:schemeClr val="bg1"/>
                </a:solidFill>
              </a:rPr>
              <a:t>, including the empty string. </a:t>
            </a:r>
          </a:p>
          <a:p>
            <a:r>
              <a:rPr lang="en-US" sz="1100" dirty="0">
                <a:solidFill>
                  <a:schemeClr val="bg1"/>
                </a:solidFill>
              </a:rPr>
              <a:t>However, any property name that is not a valid JavaScript identifier (for example, a property name that has a space or a hyphen, or that starts with a number) can only be accessed using the square bracket notation. This notation is also very useful when property names are to be dynamically determined (when the property name is not determined until runtime). </a:t>
            </a:r>
          </a:p>
          <a:p>
            <a:r>
              <a:rPr lang="en-US" sz="1100" dirty="0">
                <a:solidFill>
                  <a:schemeClr val="bg1"/>
                </a:solidFill>
              </a:rPr>
              <a:t>Examples are as follows:</a:t>
            </a:r>
          </a:p>
        </p:txBody>
      </p:sp>
      <p:sp>
        <p:nvSpPr>
          <p:cNvPr id="6" name="Down Arrow 5">
            <a:extLst>
              <a:ext uri="{FF2B5EF4-FFF2-40B4-BE49-F238E27FC236}">
                <a16:creationId xmlns:a16="http://schemas.microsoft.com/office/drawing/2014/main" id="{A48FC0BD-20AD-E040-A0A4-DB8AA96844B4}"/>
              </a:ext>
            </a:extLst>
          </p:cNvPr>
          <p:cNvSpPr/>
          <p:nvPr/>
        </p:nvSpPr>
        <p:spPr>
          <a:xfrm rot="5400000">
            <a:off x="2769833" y="4864964"/>
            <a:ext cx="577048" cy="95878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4263802-3862-3A4D-82CD-DAF067929D2D}"/>
              </a:ext>
            </a:extLst>
          </p:cNvPr>
          <p:cNvSpPr txBox="1"/>
          <p:nvPr/>
        </p:nvSpPr>
        <p:spPr>
          <a:xfrm>
            <a:off x="7883373" y="2521258"/>
            <a:ext cx="3737498" cy="1815882"/>
          </a:xfrm>
          <a:prstGeom prst="rect">
            <a:avLst/>
          </a:prstGeom>
          <a:noFill/>
        </p:spPr>
        <p:txBody>
          <a:bodyPr wrap="square" rtlCol="0">
            <a:spAutoFit/>
          </a:bodyPr>
          <a:lstStyle/>
          <a:p>
            <a:r>
              <a:rPr lang="en-US" sz="1400" dirty="0">
                <a:solidFill>
                  <a:schemeClr val="bg1"/>
                </a:solidFill>
              </a:rPr>
              <a:t>Please note that all keys in the square bracket notation are converted to string unless they're Symbols, since JavaScript object property names (keys) can only be strings or Symbols (at some point, private names will also be added as the </a:t>
            </a:r>
            <a:r>
              <a:rPr lang="en-US" sz="1400" dirty="0">
                <a:solidFill>
                  <a:schemeClr val="bg1"/>
                </a:solidFill>
                <a:hlinkClick r:id="rId2">
                  <a:extLst>
                    <a:ext uri="{A12FA001-AC4F-418D-AE19-62706E023703}">
                      <ahyp:hlinkClr xmlns:ahyp="http://schemas.microsoft.com/office/drawing/2018/hyperlinkcolor" val="tx"/>
                    </a:ext>
                  </a:extLst>
                </a:hlinkClick>
              </a:rPr>
              <a:t>class fields proposal</a:t>
            </a:r>
            <a:r>
              <a:rPr lang="en-US" sz="1400" dirty="0">
                <a:solidFill>
                  <a:schemeClr val="bg1"/>
                </a:solidFill>
              </a:rPr>
              <a:t> progresses, but you won't use them with [] form.</a:t>
            </a:r>
          </a:p>
        </p:txBody>
      </p:sp>
      <p:sp>
        <p:nvSpPr>
          <p:cNvPr id="10" name="Frame 9">
            <a:extLst>
              <a:ext uri="{FF2B5EF4-FFF2-40B4-BE49-F238E27FC236}">
                <a16:creationId xmlns:a16="http://schemas.microsoft.com/office/drawing/2014/main" id="{891CE0C0-85CA-414F-BAA1-94C8397FB832}"/>
              </a:ext>
            </a:extLst>
          </p:cNvPr>
          <p:cNvSpPr/>
          <p:nvPr/>
        </p:nvSpPr>
        <p:spPr>
          <a:xfrm>
            <a:off x="7883373" y="2401408"/>
            <a:ext cx="3737498" cy="2028549"/>
          </a:xfrm>
          <a:prstGeom prst="frame">
            <a:avLst>
              <a:gd name="adj1" fmla="val 19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924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B743E-EEF6-064E-9B7C-AF848641F72E}"/>
              </a:ext>
            </a:extLst>
          </p:cNvPr>
          <p:cNvSpPr txBox="1"/>
          <p:nvPr/>
        </p:nvSpPr>
        <p:spPr>
          <a:xfrm>
            <a:off x="2068497" y="3071674"/>
            <a:ext cx="4213013" cy="1477328"/>
          </a:xfrm>
          <a:prstGeom prst="rect">
            <a:avLst/>
          </a:prstGeom>
          <a:noFill/>
        </p:spPr>
        <p:txBody>
          <a:bodyPr wrap="none" rtlCol="0">
            <a:spAutoFit/>
          </a:bodyPr>
          <a:lstStyle/>
          <a:p>
            <a:r>
              <a:rPr lang="en-US" dirty="0">
                <a:solidFill>
                  <a:schemeClr val="bg1"/>
                </a:solidFill>
              </a:rPr>
              <a:t> var propertyName = 'make’;</a:t>
            </a:r>
          </a:p>
          <a:p>
            <a:r>
              <a:rPr lang="en-US" dirty="0">
                <a:solidFill>
                  <a:schemeClr val="bg1"/>
                </a:solidFill>
              </a:rPr>
              <a:t> myCar[propertyName] = 'Ford’;</a:t>
            </a:r>
          </a:p>
          <a:p>
            <a:endParaRPr lang="en-US" dirty="0">
              <a:solidFill>
                <a:schemeClr val="bg1"/>
              </a:solidFill>
            </a:endParaRPr>
          </a:p>
          <a:p>
            <a:r>
              <a:rPr lang="en-US" dirty="0">
                <a:solidFill>
                  <a:schemeClr val="bg1"/>
                </a:solidFill>
              </a:rPr>
              <a:t> propertyName = 'model’;</a:t>
            </a:r>
          </a:p>
          <a:p>
            <a:r>
              <a:rPr lang="en-US" dirty="0">
                <a:solidFill>
                  <a:schemeClr val="bg1"/>
                </a:solidFill>
              </a:rPr>
              <a:t> myCar[propertyName] = 'Mustang';</a:t>
            </a:r>
          </a:p>
        </p:txBody>
      </p:sp>
      <p:sp>
        <p:nvSpPr>
          <p:cNvPr id="5" name="TextBox 4">
            <a:extLst>
              <a:ext uri="{FF2B5EF4-FFF2-40B4-BE49-F238E27FC236}">
                <a16:creationId xmlns:a16="http://schemas.microsoft.com/office/drawing/2014/main" id="{DA270446-E78A-AE46-859D-D8DFAA8795BF}"/>
              </a:ext>
            </a:extLst>
          </p:cNvPr>
          <p:cNvSpPr txBox="1"/>
          <p:nvPr/>
        </p:nvSpPr>
        <p:spPr>
          <a:xfrm>
            <a:off x="1417744" y="1589104"/>
            <a:ext cx="9178958" cy="369332"/>
          </a:xfrm>
          <a:prstGeom prst="rect">
            <a:avLst/>
          </a:prstGeom>
          <a:noFill/>
        </p:spPr>
        <p:txBody>
          <a:bodyPr wrap="square" rtlCol="0">
            <a:spAutoFit/>
          </a:bodyPr>
          <a:lstStyle/>
          <a:p>
            <a:r>
              <a:rPr lang="en-US" dirty="0">
                <a:solidFill>
                  <a:schemeClr val="bg1"/>
                </a:solidFill>
              </a:rPr>
              <a:t>You can also access properties by using a string value that is stored in a variable:</a:t>
            </a:r>
          </a:p>
        </p:txBody>
      </p:sp>
    </p:spTree>
    <p:extLst>
      <p:ext uri="{BB962C8B-B14F-4D97-AF65-F5344CB8AC3E}">
        <p14:creationId xmlns:p14="http://schemas.microsoft.com/office/powerpoint/2010/main" val="58537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F8343-B72B-354A-AD00-B02D13C7855B}"/>
              </a:ext>
            </a:extLst>
          </p:cNvPr>
          <p:cNvSpPr txBox="1"/>
          <p:nvPr/>
        </p:nvSpPr>
        <p:spPr>
          <a:xfrm>
            <a:off x="1896862" y="2371012"/>
            <a:ext cx="8575829" cy="3477875"/>
          </a:xfrm>
          <a:prstGeom prst="rect">
            <a:avLst/>
          </a:prstGeom>
          <a:noFill/>
        </p:spPr>
        <p:txBody>
          <a:bodyPr wrap="square" rtlCol="0">
            <a:spAutoFit/>
          </a:bodyPr>
          <a:lstStyle/>
          <a:p>
            <a:r>
              <a:rPr lang="en-US" sz="2000" dirty="0">
                <a:solidFill>
                  <a:schemeClr val="bg1"/>
                </a:solidFill>
              </a:rPr>
              <a:t>function showProps(obj, objName) { </a:t>
            </a:r>
          </a:p>
          <a:p>
            <a:r>
              <a:rPr lang="en-US" sz="2000" dirty="0">
                <a:solidFill>
                  <a:schemeClr val="bg1"/>
                </a:solidFill>
              </a:rPr>
              <a:t>    var result = ``; </a:t>
            </a:r>
          </a:p>
          <a:p>
            <a:r>
              <a:rPr lang="en-US" sz="2000" dirty="0">
                <a:solidFill>
                  <a:schemeClr val="bg1"/>
                </a:solidFill>
              </a:rPr>
              <a:t>    for (var i in obj) {</a:t>
            </a:r>
          </a:p>
          <a:p>
            <a:r>
              <a:rPr lang="en-US" sz="2000" dirty="0">
                <a:solidFill>
                  <a:schemeClr val="bg1"/>
                </a:solidFill>
              </a:rPr>
              <a:t>  </a:t>
            </a:r>
            <a:r>
              <a:rPr lang="en-US" sz="2000" dirty="0">
                <a:solidFill>
                  <a:schemeClr val="accent4"/>
                </a:solidFill>
              </a:rPr>
              <a:t>    </a:t>
            </a:r>
            <a:r>
              <a:rPr lang="en-US" sz="1200" dirty="0">
                <a:solidFill>
                  <a:schemeClr val="accent4"/>
                </a:solidFill>
              </a:rPr>
              <a:t>// obj.hasOwnProperty() is used to filter out properties from the object's prototype chain </a:t>
            </a:r>
          </a:p>
          <a:p>
            <a:endParaRPr lang="en-US" sz="2000" dirty="0">
              <a:solidFill>
                <a:schemeClr val="bg1"/>
              </a:solidFill>
            </a:endParaRPr>
          </a:p>
          <a:p>
            <a:r>
              <a:rPr lang="en-US" sz="2000" dirty="0">
                <a:solidFill>
                  <a:schemeClr val="bg1"/>
                </a:solidFill>
              </a:rPr>
              <a:t>  if (obj.hasOwnProperty(i)) {</a:t>
            </a:r>
            <a:br>
              <a:rPr lang="en-US" sz="2000" dirty="0">
                <a:solidFill>
                  <a:schemeClr val="bg1"/>
                </a:solidFill>
              </a:rPr>
            </a:br>
            <a:r>
              <a:rPr lang="en-US" sz="2000" dirty="0">
                <a:solidFill>
                  <a:schemeClr val="bg1"/>
                </a:solidFill>
              </a:rPr>
              <a:t>       result += `${objName}.${i} = ${obj[i]}\n`; </a:t>
            </a:r>
          </a:p>
          <a:p>
            <a:r>
              <a:rPr lang="en-US" sz="2000" dirty="0">
                <a:solidFill>
                  <a:schemeClr val="bg1"/>
                </a:solidFill>
              </a:rPr>
              <a:t>      }</a:t>
            </a:r>
          </a:p>
          <a:p>
            <a:r>
              <a:rPr lang="en-US" sz="2000" dirty="0">
                <a:solidFill>
                  <a:schemeClr val="bg1"/>
                </a:solidFill>
              </a:rPr>
              <a:t>   } </a:t>
            </a:r>
          </a:p>
          <a:p>
            <a:r>
              <a:rPr lang="en-US" sz="2000" dirty="0">
                <a:solidFill>
                  <a:schemeClr val="bg1"/>
                </a:solidFill>
              </a:rPr>
              <a:t>   return result;</a:t>
            </a:r>
          </a:p>
          <a:p>
            <a:r>
              <a:rPr lang="en-US" sz="2000" dirty="0">
                <a:solidFill>
                  <a:schemeClr val="bg1"/>
                </a:solidFill>
              </a:rPr>
              <a:t>}</a:t>
            </a:r>
          </a:p>
        </p:txBody>
      </p:sp>
      <p:sp>
        <p:nvSpPr>
          <p:cNvPr id="5" name="TextBox 4">
            <a:extLst>
              <a:ext uri="{FF2B5EF4-FFF2-40B4-BE49-F238E27FC236}">
                <a16:creationId xmlns:a16="http://schemas.microsoft.com/office/drawing/2014/main" id="{F0F25970-CF01-F448-97F2-FAC8E91D4CBD}"/>
              </a:ext>
            </a:extLst>
          </p:cNvPr>
          <p:cNvSpPr txBox="1"/>
          <p:nvPr/>
        </p:nvSpPr>
        <p:spPr>
          <a:xfrm>
            <a:off x="1808085" y="701336"/>
            <a:ext cx="8303581" cy="1200329"/>
          </a:xfrm>
          <a:prstGeom prst="rect">
            <a:avLst/>
          </a:prstGeom>
          <a:noFill/>
        </p:spPr>
        <p:txBody>
          <a:bodyPr wrap="square" rtlCol="0">
            <a:spAutoFit/>
          </a:bodyPr>
          <a:lstStyle/>
          <a:p>
            <a:r>
              <a:rPr lang="en-US" dirty="0">
                <a:solidFill>
                  <a:schemeClr val="bg1"/>
                </a:solidFill>
              </a:rPr>
              <a:t>You can use the bracket notation with </a:t>
            </a:r>
            <a:r>
              <a:rPr lang="en-US" dirty="0">
                <a:solidFill>
                  <a:schemeClr val="bg1"/>
                </a:solidFill>
                <a:hlinkClick r:id="rId2">
                  <a:extLst>
                    <a:ext uri="{A12FA001-AC4F-418D-AE19-62706E023703}">
                      <ahyp:hlinkClr xmlns:ahyp="http://schemas.microsoft.com/office/drawing/2018/hyperlinkcolor" val="tx"/>
                    </a:ext>
                  </a:extLst>
                </a:hlinkClick>
              </a:rPr>
              <a:t>for...in</a:t>
            </a:r>
            <a:r>
              <a:rPr lang="en-US" dirty="0">
                <a:solidFill>
                  <a:schemeClr val="bg1"/>
                </a:solidFill>
              </a:rPr>
              <a:t> to iterate over all the enumerable properties of an object. To illustrate how this works, the following function displays the properties of the object when you pass the object and the object's name as arguments to the function:</a:t>
            </a:r>
          </a:p>
        </p:txBody>
      </p:sp>
      <p:sp>
        <p:nvSpPr>
          <p:cNvPr id="6" name="Frame 5">
            <a:extLst>
              <a:ext uri="{FF2B5EF4-FFF2-40B4-BE49-F238E27FC236}">
                <a16:creationId xmlns:a16="http://schemas.microsoft.com/office/drawing/2014/main" id="{CDC5E60C-72CD-5A42-AE91-1DCA795CBAAC}"/>
              </a:ext>
            </a:extLst>
          </p:cNvPr>
          <p:cNvSpPr/>
          <p:nvPr/>
        </p:nvSpPr>
        <p:spPr>
          <a:xfrm>
            <a:off x="1680840" y="2079931"/>
            <a:ext cx="7374384" cy="4190260"/>
          </a:xfrm>
          <a:prstGeom prst="frame">
            <a:avLst>
              <a:gd name="adj1" fmla="val 14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ight Arrow 6">
            <a:extLst>
              <a:ext uri="{FF2B5EF4-FFF2-40B4-BE49-F238E27FC236}">
                <a16:creationId xmlns:a16="http://schemas.microsoft.com/office/drawing/2014/main" id="{3E014F42-B156-0E4F-B8BE-AE6B3DDDE8E1}"/>
              </a:ext>
            </a:extLst>
          </p:cNvPr>
          <p:cNvSpPr/>
          <p:nvPr/>
        </p:nvSpPr>
        <p:spPr>
          <a:xfrm rot="10800000">
            <a:off x="9271246" y="3271911"/>
            <a:ext cx="1970842" cy="167607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18E02F-1D92-8A42-B4EF-50119600E0DC}"/>
              </a:ext>
            </a:extLst>
          </p:cNvPr>
          <p:cNvSpPr/>
          <p:nvPr/>
        </p:nvSpPr>
        <p:spPr>
          <a:xfrm>
            <a:off x="1005045" y="3179934"/>
            <a:ext cx="56778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50512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702EE9-0FC2-3143-933E-E8BC227E22CC}"/>
              </a:ext>
            </a:extLst>
          </p:cNvPr>
          <p:cNvSpPr txBox="1"/>
          <p:nvPr/>
        </p:nvSpPr>
        <p:spPr>
          <a:xfrm>
            <a:off x="2391299" y="3429000"/>
            <a:ext cx="6370655" cy="1938992"/>
          </a:xfrm>
          <a:prstGeom prst="rect">
            <a:avLst/>
          </a:prstGeom>
          <a:noFill/>
        </p:spPr>
        <p:txBody>
          <a:bodyPr wrap="none" rtlCol="0">
            <a:spAutoFit/>
          </a:bodyPr>
          <a:lstStyle/>
          <a:p>
            <a:r>
              <a:rPr lang="en-US" sz="4000" dirty="0">
                <a:solidFill>
                  <a:schemeClr val="bg1"/>
                </a:solidFill>
              </a:rPr>
              <a:t>myCar.make = Ford</a:t>
            </a:r>
          </a:p>
          <a:p>
            <a:r>
              <a:rPr lang="en-US" sz="4000" dirty="0">
                <a:solidFill>
                  <a:schemeClr val="bg1"/>
                </a:solidFill>
              </a:rPr>
              <a:t>myCar.model = Mustang</a:t>
            </a:r>
          </a:p>
          <a:p>
            <a:r>
              <a:rPr lang="en-US" sz="4000" dirty="0">
                <a:solidFill>
                  <a:schemeClr val="bg1"/>
                </a:solidFill>
              </a:rPr>
              <a:t>myCar.year = 1969</a:t>
            </a:r>
          </a:p>
        </p:txBody>
      </p:sp>
      <p:sp>
        <p:nvSpPr>
          <p:cNvPr id="5" name="TextBox 4">
            <a:extLst>
              <a:ext uri="{FF2B5EF4-FFF2-40B4-BE49-F238E27FC236}">
                <a16:creationId xmlns:a16="http://schemas.microsoft.com/office/drawing/2014/main" id="{5023D543-237F-4148-AB47-190DBC118FCA}"/>
              </a:ext>
            </a:extLst>
          </p:cNvPr>
          <p:cNvSpPr txBox="1"/>
          <p:nvPr/>
        </p:nvSpPr>
        <p:spPr>
          <a:xfrm>
            <a:off x="1984137" y="1722268"/>
            <a:ext cx="8223726" cy="369332"/>
          </a:xfrm>
          <a:prstGeom prst="rect">
            <a:avLst/>
          </a:prstGeom>
          <a:noFill/>
        </p:spPr>
        <p:txBody>
          <a:bodyPr wrap="none" rtlCol="0">
            <a:spAutoFit/>
          </a:bodyPr>
          <a:lstStyle/>
          <a:p>
            <a:r>
              <a:rPr lang="en-US" dirty="0">
                <a:solidFill>
                  <a:schemeClr val="bg1"/>
                </a:solidFill>
              </a:rPr>
              <a:t>the function call showProps(myCar, "myCar") would return the following:</a:t>
            </a:r>
          </a:p>
        </p:txBody>
      </p:sp>
      <p:sp>
        <p:nvSpPr>
          <p:cNvPr id="7" name="TextBox 6">
            <a:extLst>
              <a:ext uri="{FF2B5EF4-FFF2-40B4-BE49-F238E27FC236}">
                <a16:creationId xmlns:a16="http://schemas.microsoft.com/office/drawing/2014/main" id="{D22136F0-B1BA-0D44-8123-FFC56B410E82}"/>
              </a:ext>
            </a:extLst>
          </p:cNvPr>
          <p:cNvSpPr txBox="1"/>
          <p:nvPr/>
        </p:nvSpPr>
        <p:spPr>
          <a:xfrm>
            <a:off x="1131247" y="2503502"/>
            <a:ext cx="567784" cy="1200329"/>
          </a:xfrm>
          <a:prstGeom prst="rect">
            <a:avLst/>
          </a:prstGeom>
          <a:noFill/>
        </p:spPr>
        <p:txBody>
          <a:bodyPr wrap="none" rtlCol="0">
            <a:spAutoFit/>
          </a:bodyPr>
          <a:lstStyle/>
          <a:p>
            <a:r>
              <a:rPr lang="en-US" sz="5400" dirty="0">
                <a:ln w="0"/>
                <a:solidFill>
                  <a:schemeClr val="bg1"/>
                </a:solidFill>
                <a:effectLst>
                  <a:outerShdw blurRad="38100" dist="19050" dir="2700000" algn="tl" rotWithShape="0">
                    <a:schemeClr val="dk1">
                      <a:alpha val="40000"/>
                    </a:schemeClr>
                  </a:outerShdw>
                </a:effectLst>
              </a:rPr>
              <a:t>2</a:t>
            </a:r>
          </a:p>
          <a:p>
            <a:endParaRPr lang="en-US" dirty="0"/>
          </a:p>
        </p:txBody>
      </p:sp>
      <p:sp>
        <p:nvSpPr>
          <p:cNvPr id="8" name="Right Arrow 7">
            <a:extLst>
              <a:ext uri="{FF2B5EF4-FFF2-40B4-BE49-F238E27FC236}">
                <a16:creationId xmlns:a16="http://schemas.microsoft.com/office/drawing/2014/main" id="{EE4CF58D-D241-C84A-8AFF-FB37D3FB39BC}"/>
              </a:ext>
            </a:extLst>
          </p:cNvPr>
          <p:cNvSpPr/>
          <p:nvPr/>
        </p:nvSpPr>
        <p:spPr>
          <a:xfrm rot="10800000">
            <a:off x="9197267" y="3908394"/>
            <a:ext cx="1686757" cy="127616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27038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318B-75D7-3D4B-9033-C11C1BF120AE}"/>
              </a:ext>
            </a:extLst>
          </p:cNvPr>
          <p:cNvSpPr>
            <a:spLocks noGrp="1"/>
          </p:cNvSpPr>
          <p:nvPr>
            <p:ph type="ctrTitle"/>
          </p:nvPr>
        </p:nvSpPr>
        <p:spPr>
          <a:xfrm>
            <a:off x="790971" y="-208461"/>
            <a:ext cx="9826722" cy="2677648"/>
          </a:xfrm>
        </p:spPr>
        <p:txBody>
          <a:bodyPr/>
          <a:lstStyle/>
          <a:p>
            <a:r>
              <a:rPr lang="en-US" dirty="0"/>
              <a:t>3 Native ways to list object properties</a:t>
            </a:r>
          </a:p>
        </p:txBody>
      </p:sp>
      <p:sp>
        <p:nvSpPr>
          <p:cNvPr id="4" name="TextBox 3">
            <a:extLst>
              <a:ext uri="{FF2B5EF4-FFF2-40B4-BE49-F238E27FC236}">
                <a16:creationId xmlns:a16="http://schemas.microsoft.com/office/drawing/2014/main" id="{A2A313C5-EB62-5644-9971-C63D37379F4A}"/>
              </a:ext>
            </a:extLst>
          </p:cNvPr>
          <p:cNvSpPr txBox="1"/>
          <p:nvPr/>
        </p:nvSpPr>
        <p:spPr>
          <a:xfrm>
            <a:off x="1353222" y="3208316"/>
            <a:ext cx="9826723" cy="2585323"/>
          </a:xfrm>
          <a:prstGeom prst="rect">
            <a:avLst/>
          </a:prstGeom>
          <a:noFill/>
        </p:spPr>
        <p:txBody>
          <a:bodyPr wrap="square" rtlCol="0">
            <a:spAutoFit/>
          </a:bodyPr>
          <a:lstStyle/>
          <a:p>
            <a:r>
              <a:rPr lang="en-US" dirty="0">
                <a:solidFill>
                  <a:schemeClr val="bg1"/>
                </a:solidFill>
                <a:hlinkClick r:id="rId2" tooltip="en-US/docs/JavaScript/Reference/Statements/for...in">
                  <a:extLst>
                    <a:ext uri="{A12FA001-AC4F-418D-AE19-62706E023703}">
                      <ahyp:hlinkClr xmlns:ahyp="http://schemas.microsoft.com/office/drawing/2018/hyperlinkcolor" val="tx"/>
                    </a:ext>
                  </a:extLst>
                </a:hlinkClick>
              </a:rPr>
              <a:t>for...in</a:t>
            </a:r>
            <a:r>
              <a:rPr lang="en-US" dirty="0">
                <a:solidFill>
                  <a:schemeClr val="bg1"/>
                </a:solidFill>
              </a:rPr>
              <a:t> loops</a:t>
            </a:r>
            <a:br>
              <a:rPr lang="en-US" dirty="0">
                <a:solidFill>
                  <a:schemeClr val="bg1"/>
                </a:solidFill>
              </a:rPr>
            </a:br>
            <a:r>
              <a:rPr lang="en-US" dirty="0">
                <a:solidFill>
                  <a:schemeClr val="bg1"/>
                </a:solidFill>
              </a:rPr>
              <a:t>This method traverses all enumerable properties of an object and its prototype chain</a:t>
            </a:r>
          </a:p>
          <a:p>
            <a:r>
              <a:rPr lang="en-US" dirty="0">
                <a:solidFill>
                  <a:schemeClr val="bg1"/>
                </a:solidFill>
                <a:hlinkClick r:id="rId3" tooltip="The Object.keys() method returns an array of a given object's own enumerable property names, in the same order as we get with a normal loop.">
                  <a:extLst>
                    <a:ext uri="{A12FA001-AC4F-418D-AE19-62706E023703}">
                      <ahyp:hlinkClr xmlns:ahyp="http://schemas.microsoft.com/office/drawing/2018/hyperlinkcolor" val="tx"/>
                    </a:ext>
                  </a:extLst>
                </a:hlinkClick>
              </a:rPr>
              <a:t>Object.keys(o)</a:t>
            </a:r>
            <a:br>
              <a:rPr lang="en-US" dirty="0">
                <a:solidFill>
                  <a:schemeClr val="bg1"/>
                </a:solidFill>
              </a:rPr>
            </a:br>
            <a:r>
              <a:rPr lang="en-US" dirty="0">
                <a:solidFill>
                  <a:schemeClr val="bg1"/>
                </a:solidFill>
              </a:rPr>
              <a:t>This method returns an array with all the own (not in the prototype chain) enumerable properties' names ("keys") of an object o.</a:t>
            </a:r>
          </a:p>
          <a:p>
            <a:r>
              <a:rPr lang="en-US" dirty="0">
                <a:solidFill>
                  <a:schemeClr val="bg1"/>
                </a:solidFill>
                <a:hlinkClick r:id="rId4" tooltip="The Object.getOwnPropertyNames() method returns an array of all properties (including non-enumerable properties except for those which use Symbol) found directly in a given object.">
                  <a:extLst>
                    <a:ext uri="{A12FA001-AC4F-418D-AE19-62706E023703}">
                      <ahyp:hlinkClr xmlns:ahyp="http://schemas.microsoft.com/office/drawing/2018/hyperlinkcolor" val="tx"/>
                    </a:ext>
                  </a:extLst>
                </a:hlinkClick>
              </a:rPr>
              <a:t>Object.getOwnPropertyNames(o)</a:t>
            </a:r>
            <a:br>
              <a:rPr lang="en-US" dirty="0">
                <a:solidFill>
                  <a:schemeClr val="bg1"/>
                </a:solidFill>
              </a:rPr>
            </a:br>
            <a:r>
              <a:rPr lang="en-US" dirty="0">
                <a:solidFill>
                  <a:schemeClr val="bg1"/>
                </a:solidFill>
              </a:rPr>
              <a:t>This method returns an array containing all own properties' names (enumerable or not) of an object o.</a:t>
            </a:r>
          </a:p>
          <a:p>
            <a:endParaRPr lang="en-US" dirty="0"/>
          </a:p>
        </p:txBody>
      </p:sp>
      <p:sp>
        <p:nvSpPr>
          <p:cNvPr id="5" name="TextBox 4">
            <a:extLst>
              <a:ext uri="{FF2B5EF4-FFF2-40B4-BE49-F238E27FC236}">
                <a16:creationId xmlns:a16="http://schemas.microsoft.com/office/drawing/2014/main" id="{CD54E620-9017-FE4B-A1AE-886A35FDF35B}"/>
              </a:ext>
            </a:extLst>
          </p:cNvPr>
          <p:cNvSpPr txBox="1"/>
          <p:nvPr/>
        </p:nvSpPr>
        <p:spPr>
          <a:xfrm>
            <a:off x="1020933" y="3244334"/>
            <a:ext cx="389850" cy="369332"/>
          </a:xfrm>
          <a:prstGeom prst="rect">
            <a:avLst/>
          </a:prstGeom>
          <a:noFill/>
        </p:spPr>
        <p:txBody>
          <a:bodyPr wrap="none" rtlCol="0">
            <a:spAutoFit/>
          </a:bodyPr>
          <a:lstStyle/>
          <a:p>
            <a:r>
              <a:rPr lang="en-US" dirty="0">
                <a:solidFill>
                  <a:schemeClr val="bg1"/>
                </a:solidFill>
              </a:rPr>
              <a:t>1-</a:t>
            </a:r>
          </a:p>
        </p:txBody>
      </p:sp>
      <p:sp>
        <p:nvSpPr>
          <p:cNvPr id="6" name="TextBox 5">
            <a:extLst>
              <a:ext uri="{FF2B5EF4-FFF2-40B4-BE49-F238E27FC236}">
                <a16:creationId xmlns:a16="http://schemas.microsoft.com/office/drawing/2014/main" id="{2D164BD0-49D2-2E4C-BCF1-F27CB13B6E97}"/>
              </a:ext>
            </a:extLst>
          </p:cNvPr>
          <p:cNvSpPr txBox="1"/>
          <p:nvPr/>
        </p:nvSpPr>
        <p:spPr>
          <a:xfrm>
            <a:off x="1012055" y="3806068"/>
            <a:ext cx="389850" cy="369332"/>
          </a:xfrm>
          <a:prstGeom prst="rect">
            <a:avLst/>
          </a:prstGeom>
          <a:noFill/>
        </p:spPr>
        <p:txBody>
          <a:bodyPr wrap="none" rtlCol="0">
            <a:spAutoFit/>
          </a:bodyPr>
          <a:lstStyle/>
          <a:p>
            <a:r>
              <a:rPr lang="en-US" dirty="0">
                <a:solidFill>
                  <a:schemeClr val="bg1"/>
                </a:solidFill>
              </a:rPr>
              <a:t>2-</a:t>
            </a:r>
          </a:p>
        </p:txBody>
      </p:sp>
      <p:sp>
        <p:nvSpPr>
          <p:cNvPr id="7" name="TextBox 6">
            <a:extLst>
              <a:ext uri="{FF2B5EF4-FFF2-40B4-BE49-F238E27FC236}">
                <a16:creationId xmlns:a16="http://schemas.microsoft.com/office/drawing/2014/main" id="{AD1BA047-2A8F-6346-993E-EABA2DF3C82F}"/>
              </a:ext>
            </a:extLst>
          </p:cNvPr>
          <p:cNvSpPr txBox="1"/>
          <p:nvPr/>
        </p:nvSpPr>
        <p:spPr>
          <a:xfrm>
            <a:off x="987714" y="4615187"/>
            <a:ext cx="389850" cy="369332"/>
          </a:xfrm>
          <a:prstGeom prst="rect">
            <a:avLst/>
          </a:prstGeom>
          <a:noFill/>
        </p:spPr>
        <p:txBody>
          <a:bodyPr wrap="none" rtlCol="0">
            <a:spAutoFit/>
          </a:bodyPr>
          <a:lstStyle/>
          <a:p>
            <a:r>
              <a:rPr lang="en-US" dirty="0">
                <a:solidFill>
                  <a:schemeClr val="bg1"/>
                </a:solidFill>
              </a:rPr>
              <a:t>3-</a:t>
            </a:r>
          </a:p>
        </p:txBody>
      </p:sp>
    </p:spTree>
    <p:extLst>
      <p:ext uri="{BB962C8B-B14F-4D97-AF65-F5344CB8AC3E}">
        <p14:creationId xmlns:p14="http://schemas.microsoft.com/office/powerpoint/2010/main" val="1679903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1271</TotalTime>
  <Words>1129</Words>
  <Application>Microsoft Macintosh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CIT 261    Team 3 </vt:lpstr>
      <vt:lpstr>JavaScript Objects</vt:lpstr>
      <vt:lpstr>PowerPoint Presentation</vt:lpstr>
      <vt:lpstr>PowerPoint Presentation</vt:lpstr>
      <vt:lpstr>PowerPoint Presentation</vt:lpstr>
      <vt:lpstr>PowerPoint Presentation</vt:lpstr>
      <vt:lpstr>PowerPoint Presentation</vt:lpstr>
      <vt:lpstr>PowerPoint Presentation</vt:lpstr>
      <vt:lpstr>3 Native ways to list object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261    Team 3 </dc:title>
  <dc:creator>Sanchez Molina, Moises</dc:creator>
  <cp:lastModifiedBy>Sanchez Molina, Moises</cp:lastModifiedBy>
  <cp:revision>20</cp:revision>
  <dcterms:created xsi:type="dcterms:W3CDTF">2020-01-20T23:55:53Z</dcterms:created>
  <dcterms:modified xsi:type="dcterms:W3CDTF">2020-01-21T21:07:48Z</dcterms:modified>
</cp:coreProperties>
</file>