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API/Window" TargetMode="External"/><Relationship Id="rId2" Type="http://schemas.openxmlformats.org/officeDocument/2006/relationships/hyperlink" Target="https://developer.mozilla.org/en-US/docs/Web/API/Docu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m.spec.whatwg.org/" TargetMode="External"/><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m.spec.whatwg.org/" TargetMode="External"/><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API/HTMLTableEle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PI/HTML_DOM" TargetMode="External"/><Relationship Id="rId2"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F4E4-BAE9-7E4A-9B8F-350551E78031}"/>
              </a:ext>
            </a:extLst>
          </p:cNvPr>
          <p:cNvSpPr>
            <a:spLocks noGrp="1"/>
          </p:cNvSpPr>
          <p:nvPr>
            <p:ph type="ctrTitle"/>
          </p:nvPr>
        </p:nvSpPr>
        <p:spPr>
          <a:xfrm>
            <a:off x="258417" y="2295940"/>
            <a:ext cx="11933583" cy="4631635"/>
          </a:xfrm>
        </p:spPr>
        <p:txBody>
          <a:bodyPr/>
          <a:lstStyle/>
          <a:p>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Welcome Week 5 </a:t>
            </a:r>
            <a:br>
              <a:rPr lang="en-US" dirty="0">
                <a:solidFill>
                  <a:schemeClr val="tx1"/>
                </a:solidFill>
              </a:rPr>
            </a:br>
            <a:r>
              <a:rPr lang="en-US" dirty="0">
                <a:solidFill>
                  <a:schemeClr val="bg1"/>
                </a:solidFill>
              </a:rPr>
              <a:t>CIT 261    Team 3</a:t>
            </a: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Mobile Application Development</a:t>
            </a: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05817B74-2F1A-5844-A118-98A2121E7CE3}"/>
              </a:ext>
            </a:extLst>
          </p:cNvPr>
          <p:cNvSpPr>
            <a:spLocks noGrp="1"/>
          </p:cNvSpPr>
          <p:nvPr>
            <p:ph type="subTitle" idx="1"/>
          </p:nvPr>
        </p:nvSpPr>
        <p:spPr>
          <a:xfrm>
            <a:off x="258416" y="5280847"/>
            <a:ext cx="8473148" cy="1428066"/>
          </a:xfrm>
        </p:spPr>
        <p:txBody>
          <a:bodyPr>
            <a:noAutofit/>
          </a:bodyPr>
          <a:lstStyle/>
          <a:p>
            <a:r>
              <a:rPr lang="en-US" sz="3200" b="1" dirty="0"/>
              <a:t>DOM Manipulation Using createElement, appendChild, insertBefore, removeChild.</a:t>
            </a:r>
          </a:p>
        </p:txBody>
      </p:sp>
      <p:sp>
        <p:nvSpPr>
          <p:cNvPr id="5" name="TextBox 4">
            <a:extLst>
              <a:ext uri="{FF2B5EF4-FFF2-40B4-BE49-F238E27FC236}">
                <a16:creationId xmlns:a16="http://schemas.microsoft.com/office/drawing/2014/main" id="{E15A9CE2-566F-3749-A26D-D0069153682B}"/>
              </a:ext>
            </a:extLst>
          </p:cNvPr>
          <p:cNvSpPr txBox="1"/>
          <p:nvPr/>
        </p:nvSpPr>
        <p:spPr>
          <a:xfrm>
            <a:off x="9866243" y="6339581"/>
            <a:ext cx="2325757" cy="369332"/>
          </a:xfrm>
          <a:prstGeom prst="rect">
            <a:avLst/>
          </a:prstGeom>
          <a:noFill/>
        </p:spPr>
        <p:txBody>
          <a:bodyPr wrap="square" rtlCol="0">
            <a:spAutoFit/>
          </a:bodyPr>
          <a:lstStyle/>
          <a:p>
            <a:r>
              <a:rPr lang="en-US" dirty="0"/>
              <a:t>Moises R. Sanchez</a:t>
            </a:r>
          </a:p>
        </p:txBody>
      </p:sp>
    </p:spTree>
    <p:extLst>
      <p:ext uri="{BB962C8B-B14F-4D97-AF65-F5344CB8AC3E}">
        <p14:creationId xmlns:p14="http://schemas.microsoft.com/office/powerpoint/2010/main" val="165638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D1C3-F350-3045-88D8-A5D16A524763}"/>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12B4BE8E-9018-934A-BA50-7FBED2C63394}"/>
              </a:ext>
            </a:extLst>
          </p:cNvPr>
          <p:cNvSpPr>
            <a:spLocks noGrp="1"/>
          </p:cNvSpPr>
          <p:nvPr>
            <p:ph idx="1"/>
          </p:nvPr>
        </p:nvSpPr>
        <p:spPr>
          <a:xfrm>
            <a:off x="818712" y="2222287"/>
            <a:ext cx="10554574" cy="4417052"/>
          </a:xfrm>
        </p:spPr>
        <p:txBody>
          <a:bodyPr>
            <a:normAutofit/>
          </a:bodyPr>
          <a:lstStyle/>
          <a:p>
            <a:pPr marL="0" indent="0">
              <a:lnSpc>
                <a:spcPct val="150000"/>
              </a:lnSpc>
              <a:buNone/>
            </a:pPr>
            <a:r>
              <a:rPr lang="en-US" sz="2400" dirty="0"/>
              <a:t>The DOM was designed to be independent of any particular programming language, making the structural representation of the document available from a single, consistent API.</a:t>
            </a:r>
          </a:p>
          <a:p>
            <a:pPr marL="0" indent="0">
              <a:lnSpc>
                <a:spcPct val="150000"/>
              </a:lnSpc>
              <a:buNone/>
            </a:pPr>
            <a:r>
              <a:rPr lang="en-US" sz="2400" dirty="0"/>
              <a:t>Though we focus exclusively on JavaScript in this reference documentation, implementations of the DOM can be built for any language, as this Python example demonstrates:</a:t>
            </a:r>
          </a:p>
        </p:txBody>
      </p:sp>
    </p:spTree>
    <p:extLst>
      <p:ext uri="{BB962C8B-B14F-4D97-AF65-F5344CB8AC3E}">
        <p14:creationId xmlns:p14="http://schemas.microsoft.com/office/powerpoint/2010/main" val="200718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9F760-FE46-464A-8F43-C6ECA8D914FD}"/>
              </a:ext>
            </a:extLst>
          </p:cNvPr>
          <p:cNvSpPr>
            <a:spLocks noGrp="1"/>
          </p:cNvSpPr>
          <p:nvPr>
            <p:ph idx="1"/>
          </p:nvPr>
        </p:nvSpPr>
        <p:spPr>
          <a:xfrm>
            <a:off x="810000" y="2142847"/>
            <a:ext cx="10554574" cy="4267965"/>
          </a:xfrm>
        </p:spPr>
        <p:txBody>
          <a:bodyPr>
            <a:normAutofit/>
          </a:bodyPr>
          <a:lstStyle/>
          <a:p>
            <a:pPr marL="0" indent="0">
              <a:buNone/>
            </a:pPr>
            <a:r>
              <a:rPr lang="en-US" sz="2800" b="1" dirty="0"/>
              <a:t># Python DOM example</a:t>
            </a:r>
          </a:p>
          <a:p>
            <a:pPr marL="0" indent="0">
              <a:buNone/>
            </a:pPr>
            <a:r>
              <a:rPr lang="en-US" sz="2800" b="1" dirty="0"/>
              <a:t> import xml.dom.minidom as m</a:t>
            </a:r>
          </a:p>
          <a:p>
            <a:pPr marL="0" indent="0">
              <a:buNone/>
            </a:pPr>
            <a:r>
              <a:rPr lang="en-US" sz="2800" b="1" dirty="0"/>
              <a:t> doc = m.parse(r"C:\Projects\Py\chap1.xml") </a:t>
            </a:r>
          </a:p>
          <a:p>
            <a:pPr marL="0" indent="0">
              <a:buNone/>
            </a:pPr>
            <a:r>
              <a:rPr lang="en-US" sz="2800" b="1" dirty="0"/>
              <a:t>doc.nodeName # DOM property of document object</a:t>
            </a:r>
          </a:p>
          <a:p>
            <a:pPr marL="0" indent="0">
              <a:buNone/>
            </a:pPr>
            <a:r>
              <a:rPr lang="en-US" sz="2800" b="1" dirty="0"/>
              <a:t> p_list = doc.getElementsByTagName("para")</a:t>
            </a:r>
          </a:p>
        </p:txBody>
      </p:sp>
      <p:sp>
        <p:nvSpPr>
          <p:cNvPr id="5" name="Title 4">
            <a:extLst>
              <a:ext uri="{FF2B5EF4-FFF2-40B4-BE49-F238E27FC236}">
                <a16:creationId xmlns:a16="http://schemas.microsoft.com/office/drawing/2014/main" id="{8AC61518-D6FD-F645-A219-F49910A95515}"/>
              </a:ext>
            </a:extLst>
          </p:cNvPr>
          <p:cNvSpPr>
            <a:spLocks noGrp="1"/>
          </p:cNvSpPr>
          <p:nvPr>
            <p:ph type="title"/>
          </p:nvPr>
        </p:nvSpPr>
        <p:spPr/>
        <p:txBody>
          <a:bodyPr/>
          <a:lstStyle/>
          <a:p>
            <a:r>
              <a:rPr lang="en-US" dirty="0"/>
              <a:t>Example: Python</a:t>
            </a:r>
          </a:p>
        </p:txBody>
      </p:sp>
    </p:spTree>
    <p:extLst>
      <p:ext uri="{BB962C8B-B14F-4D97-AF65-F5344CB8AC3E}">
        <p14:creationId xmlns:p14="http://schemas.microsoft.com/office/powerpoint/2010/main" val="147695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526B-8919-1A41-95B7-2629D3B5D111}"/>
              </a:ext>
            </a:extLst>
          </p:cNvPr>
          <p:cNvSpPr>
            <a:spLocks noGrp="1"/>
          </p:cNvSpPr>
          <p:nvPr>
            <p:ph type="title"/>
          </p:nvPr>
        </p:nvSpPr>
        <p:spPr>
          <a:xfrm>
            <a:off x="810001" y="290383"/>
            <a:ext cx="10571998" cy="1417638"/>
          </a:xfrm>
        </p:spPr>
        <p:txBody>
          <a:bodyPr/>
          <a:lstStyle/>
          <a:p>
            <a:r>
              <a:rPr lang="en-US" dirty="0"/>
              <a:t>Accessing the DOM</a:t>
            </a:r>
            <a:br>
              <a:rPr lang="en-US" dirty="0"/>
            </a:br>
            <a:endParaRPr lang="en-US" dirty="0"/>
          </a:p>
        </p:txBody>
      </p:sp>
      <p:sp>
        <p:nvSpPr>
          <p:cNvPr id="3" name="Content Placeholder 2">
            <a:extLst>
              <a:ext uri="{FF2B5EF4-FFF2-40B4-BE49-F238E27FC236}">
                <a16:creationId xmlns:a16="http://schemas.microsoft.com/office/drawing/2014/main" id="{2CDDA3E4-FC9F-8E42-862A-5FDA78BCAB4E}"/>
              </a:ext>
            </a:extLst>
          </p:cNvPr>
          <p:cNvSpPr>
            <a:spLocks noGrp="1"/>
          </p:cNvSpPr>
          <p:nvPr>
            <p:ph idx="1"/>
          </p:nvPr>
        </p:nvSpPr>
        <p:spPr>
          <a:xfrm>
            <a:off x="810001" y="2421070"/>
            <a:ext cx="10554574" cy="3636511"/>
          </a:xfrm>
        </p:spPr>
        <p:txBody>
          <a:bodyPr/>
          <a:lstStyle/>
          <a:p>
            <a:pPr marL="0" indent="0">
              <a:lnSpc>
                <a:spcPct val="150000"/>
              </a:lnSpc>
              <a:buNone/>
            </a:pPr>
            <a:r>
              <a:rPr lang="en-US" sz="2400" dirty="0"/>
              <a:t>You don't have to do anything special to begin using the DOM.</a:t>
            </a:r>
          </a:p>
          <a:p>
            <a:pPr marL="0" indent="0">
              <a:lnSpc>
                <a:spcPct val="150000"/>
              </a:lnSpc>
              <a:buNone/>
            </a:pPr>
            <a:r>
              <a:rPr lang="en-US" sz="2400" dirty="0"/>
              <a:t>Different browsers have different implementations of the DOM, and these implementations exhibit varying degrees of conformance to the actual DOM standard (a subject we try to avoid in this documentation), but every web browser uses some document object model to make web pages accessible via JavaScript.</a:t>
            </a:r>
          </a:p>
          <a:p>
            <a:endParaRPr lang="en-US" dirty="0"/>
          </a:p>
        </p:txBody>
      </p:sp>
    </p:spTree>
    <p:extLst>
      <p:ext uri="{BB962C8B-B14F-4D97-AF65-F5344CB8AC3E}">
        <p14:creationId xmlns:p14="http://schemas.microsoft.com/office/powerpoint/2010/main" val="92273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5AD7-94F1-6942-A847-E3C44ECD18F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6A64AE-E66F-3C46-8CCC-F83BEF180023}"/>
              </a:ext>
            </a:extLst>
          </p:cNvPr>
          <p:cNvSpPr>
            <a:spLocks noGrp="1"/>
          </p:cNvSpPr>
          <p:nvPr>
            <p:ph idx="1"/>
          </p:nvPr>
        </p:nvSpPr>
        <p:spPr>
          <a:xfrm>
            <a:off x="818711" y="1321904"/>
            <a:ext cx="11148001" cy="5685183"/>
          </a:xfrm>
        </p:spPr>
        <p:txBody>
          <a:bodyPr>
            <a:normAutofit/>
          </a:bodyPr>
          <a:lstStyle/>
          <a:p>
            <a:pPr marL="0" indent="0">
              <a:lnSpc>
                <a:spcPct val="150000"/>
              </a:lnSpc>
              <a:buNone/>
            </a:pPr>
            <a:r>
              <a:rPr lang="en-US" sz="2400" dirty="0"/>
              <a:t>When you create a script–whether it's inline in a &lt;script&gt; element or included in the web page by means of a script loading instruction–you can immediately begin using the API for the </a:t>
            </a:r>
            <a:r>
              <a:rPr lang="en-US" sz="2400" dirty="0">
                <a:hlinkClick r:id="rId2" tooltip="The Document interface represents any web page loaded in the browser and serves as an entry point into the web page's content, which is the DOM tree.">
                  <a:extLst>
                    <a:ext uri="{A12FA001-AC4F-418D-AE19-62706E023703}">
                      <ahyp:hlinkClr xmlns:ahyp="http://schemas.microsoft.com/office/drawing/2018/hyperlinkcolor" val="tx"/>
                    </a:ext>
                  </a:extLst>
                </a:hlinkClick>
              </a:rPr>
              <a:t>document</a:t>
            </a:r>
            <a:r>
              <a:rPr lang="en-US" sz="2400" dirty="0"/>
              <a:t> or </a:t>
            </a:r>
            <a:r>
              <a:rPr lang="en-US" sz="2400" dirty="0">
                <a:hlinkClick r:id="rId3" tooltip="The Window interface represents a window containing a DOM document; the document property points to the DOM document loaded in that window.">
                  <a:extLst>
                    <a:ext uri="{A12FA001-AC4F-418D-AE19-62706E023703}">
                      <ahyp:hlinkClr xmlns:ahyp="http://schemas.microsoft.com/office/drawing/2018/hyperlinkcolor" val="tx"/>
                    </a:ext>
                  </a:extLst>
                </a:hlinkClick>
              </a:rPr>
              <a:t>window</a:t>
            </a:r>
            <a:r>
              <a:rPr lang="en-US" sz="2400" dirty="0"/>
              <a:t> elements to manipulate the document itself or to get at the children of that document, which are the various elements in the web page.</a:t>
            </a:r>
          </a:p>
        </p:txBody>
      </p:sp>
    </p:spTree>
    <p:extLst>
      <p:ext uri="{BB962C8B-B14F-4D97-AF65-F5344CB8AC3E}">
        <p14:creationId xmlns:p14="http://schemas.microsoft.com/office/powerpoint/2010/main" val="276658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1952-4C05-4D4C-BA74-10BEFA428F26}"/>
              </a:ext>
            </a:extLst>
          </p:cNvPr>
          <p:cNvSpPr>
            <a:spLocks noGrp="1"/>
          </p:cNvSpPr>
          <p:nvPr>
            <p:ph type="title"/>
          </p:nvPr>
        </p:nvSpPr>
        <p:spPr>
          <a:xfrm>
            <a:off x="730953" y="288235"/>
            <a:ext cx="11871863" cy="1172817"/>
          </a:xfrm>
        </p:spPr>
        <p:txBody>
          <a:bodyPr/>
          <a:lstStyle/>
          <a:p>
            <a:r>
              <a:rPr lang="en-US" sz="3200" b="0" dirty="0"/>
              <a:t>This following JavaScript will display an alert when the document is loaded</a:t>
            </a:r>
            <a:endParaRPr lang="en-US" sz="3200" dirty="0"/>
          </a:p>
        </p:txBody>
      </p:sp>
      <p:sp>
        <p:nvSpPr>
          <p:cNvPr id="5" name="Content Placeholder 4">
            <a:extLst>
              <a:ext uri="{FF2B5EF4-FFF2-40B4-BE49-F238E27FC236}">
                <a16:creationId xmlns:a16="http://schemas.microsoft.com/office/drawing/2014/main" id="{97C2595C-931B-9F42-82AE-49318930F3FE}"/>
              </a:ext>
            </a:extLst>
          </p:cNvPr>
          <p:cNvSpPr>
            <a:spLocks noGrp="1"/>
          </p:cNvSpPr>
          <p:nvPr>
            <p:ph idx="1"/>
          </p:nvPr>
        </p:nvSpPr>
        <p:spPr>
          <a:xfrm>
            <a:off x="818712" y="2222287"/>
            <a:ext cx="11177818" cy="3636511"/>
          </a:xfrm>
        </p:spPr>
        <p:txBody>
          <a:bodyPr>
            <a:normAutofit/>
          </a:bodyPr>
          <a:lstStyle/>
          <a:p>
            <a:pPr marL="0" indent="0">
              <a:buNone/>
            </a:pPr>
            <a:r>
              <a:rPr lang="en-US" sz="2800" dirty="0"/>
              <a:t>(and when the whole DOM is available for use):</a:t>
            </a:r>
          </a:p>
          <a:p>
            <a:pPr marL="0" indent="0">
              <a:buNone/>
            </a:pPr>
            <a:endParaRPr lang="en-US" sz="2800" dirty="0"/>
          </a:p>
          <a:p>
            <a:pPr marL="0" indent="0">
              <a:buNone/>
            </a:pPr>
            <a:r>
              <a:rPr lang="en-US" sz="2800" b="1" dirty="0"/>
              <a:t>&lt;body onload="window.alert('Welcome to my home page!');"&gt;</a:t>
            </a:r>
          </a:p>
          <a:p>
            <a:pPr marL="0" indent="0">
              <a:buNone/>
            </a:pPr>
            <a:endParaRPr lang="en-US" sz="2800" dirty="0"/>
          </a:p>
        </p:txBody>
      </p:sp>
    </p:spTree>
    <p:extLst>
      <p:ext uri="{BB962C8B-B14F-4D97-AF65-F5344CB8AC3E}">
        <p14:creationId xmlns:p14="http://schemas.microsoft.com/office/powerpoint/2010/main" val="370519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0396-EFBE-2747-AC9A-A5D1E4114940}"/>
              </a:ext>
            </a:extLst>
          </p:cNvPr>
          <p:cNvSpPr>
            <a:spLocks noGrp="1"/>
          </p:cNvSpPr>
          <p:nvPr>
            <p:ph type="title"/>
          </p:nvPr>
        </p:nvSpPr>
        <p:spPr>
          <a:xfrm>
            <a:off x="382618" y="268356"/>
            <a:ext cx="11610599" cy="1311965"/>
          </a:xfrm>
        </p:spPr>
        <p:txBody>
          <a:bodyPr/>
          <a:lstStyle/>
          <a:p>
            <a:r>
              <a:rPr lang="en-US" sz="3000" dirty="0">
                <a:solidFill>
                  <a:schemeClr val="tx1"/>
                </a:solidFill>
              </a:rPr>
              <a:t>Example. This function creates a new H1 element, adds text to that element, and then adds the H1 to the tree for this document:</a:t>
            </a:r>
          </a:p>
        </p:txBody>
      </p:sp>
      <p:sp>
        <p:nvSpPr>
          <p:cNvPr id="3" name="Content Placeholder 2">
            <a:extLst>
              <a:ext uri="{FF2B5EF4-FFF2-40B4-BE49-F238E27FC236}">
                <a16:creationId xmlns:a16="http://schemas.microsoft.com/office/drawing/2014/main" id="{A24820FD-B886-A04A-853B-92336BA4CAD8}"/>
              </a:ext>
            </a:extLst>
          </p:cNvPr>
          <p:cNvSpPr>
            <a:spLocks noGrp="1"/>
          </p:cNvSpPr>
          <p:nvPr>
            <p:ph idx="1"/>
          </p:nvPr>
        </p:nvSpPr>
        <p:spPr>
          <a:xfrm>
            <a:off x="3133303" y="1476853"/>
            <a:ext cx="10554574" cy="5659443"/>
          </a:xfrm>
        </p:spPr>
        <p:txBody>
          <a:bodyPr>
            <a:normAutofit/>
          </a:bodyPr>
          <a:lstStyle/>
          <a:p>
            <a:pPr marL="0" indent="0">
              <a:buNone/>
            </a:pPr>
            <a:r>
              <a:rPr lang="en-US" sz="1400" b="1" dirty="0"/>
              <a:t>&lt;html&gt; </a:t>
            </a:r>
          </a:p>
          <a:p>
            <a:pPr marL="0" indent="0">
              <a:buNone/>
            </a:pPr>
            <a:r>
              <a:rPr lang="en-US" sz="1400" b="1" dirty="0"/>
              <a:t>     &lt;head&gt; </a:t>
            </a:r>
          </a:p>
          <a:p>
            <a:pPr marL="0" indent="0">
              <a:buNone/>
            </a:pPr>
            <a:r>
              <a:rPr lang="en-US" sz="1400" b="1" dirty="0"/>
              <a:t>           &lt;script&gt; </a:t>
            </a:r>
          </a:p>
          <a:p>
            <a:pPr marL="0" indent="0">
              <a:buNone/>
            </a:pPr>
            <a:r>
              <a:rPr lang="en-US" sz="1400" b="1" dirty="0"/>
              <a:t>// run this function when the document is loaded</a:t>
            </a:r>
          </a:p>
          <a:p>
            <a:pPr marL="0" indent="0">
              <a:buNone/>
            </a:pPr>
            <a:r>
              <a:rPr lang="en-US" sz="1400" b="1" dirty="0"/>
              <a:t> window.onload = function() { </a:t>
            </a:r>
          </a:p>
          <a:p>
            <a:pPr marL="0" indent="0">
              <a:buNone/>
            </a:pPr>
            <a:r>
              <a:rPr lang="en-US" sz="1400" b="1" dirty="0"/>
              <a:t>// create a couple of elements in an otherwise empty HTML page</a:t>
            </a:r>
          </a:p>
          <a:p>
            <a:pPr marL="0" indent="0">
              <a:buNone/>
            </a:pPr>
            <a:r>
              <a:rPr lang="en-US" sz="1400" b="1" dirty="0"/>
              <a:t> const heading = document.createElement("h1");</a:t>
            </a:r>
          </a:p>
          <a:p>
            <a:pPr marL="0" indent="0">
              <a:buNone/>
            </a:pPr>
            <a:r>
              <a:rPr lang="en-US" sz="1400" b="1" dirty="0"/>
              <a:t> const heading_text = document.createTextNode("Big Head!"); heading.appendChild(heading_text); document.body.appendChild(heading);</a:t>
            </a:r>
          </a:p>
          <a:p>
            <a:pPr marL="0" indent="0">
              <a:buNone/>
            </a:pPr>
            <a:r>
              <a:rPr lang="en-US" sz="1400" b="1" dirty="0"/>
              <a:t> } </a:t>
            </a:r>
          </a:p>
          <a:p>
            <a:pPr marL="0" indent="0">
              <a:buNone/>
            </a:pPr>
            <a:r>
              <a:rPr lang="en-US" sz="1400" b="1" dirty="0"/>
              <a:t>         &lt;/script&gt;</a:t>
            </a:r>
          </a:p>
          <a:p>
            <a:pPr marL="0" indent="0">
              <a:buNone/>
            </a:pPr>
            <a:r>
              <a:rPr lang="en-US" sz="1400" b="1" dirty="0"/>
              <a:t>               &lt;/head&gt;</a:t>
            </a:r>
          </a:p>
          <a:p>
            <a:pPr marL="0" indent="0">
              <a:buNone/>
            </a:pPr>
            <a:r>
              <a:rPr lang="en-US" sz="1400" b="1" dirty="0"/>
              <a:t>          &lt;body&gt; </a:t>
            </a:r>
          </a:p>
          <a:p>
            <a:pPr marL="0" indent="0">
              <a:buNone/>
            </a:pPr>
            <a:r>
              <a:rPr lang="en-US" sz="1400" b="1" dirty="0"/>
              <a:t>      &lt;/body&gt;</a:t>
            </a:r>
          </a:p>
          <a:p>
            <a:pPr marL="0" indent="0">
              <a:buNone/>
            </a:pPr>
            <a:r>
              <a:rPr lang="en-US" sz="1400" b="1" dirty="0"/>
              <a:t> &lt;/html&gt;</a:t>
            </a:r>
          </a:p>
        </p:txBody>
      </p:sp>
    </p:spTree>
    <p:extLst>
      <p:ext uri="{BB962C8B-B14F-4D97-AF65-F5344CB8AC3E}">
        <p14:creationId xmlns:p14="http://schemas.microsoft.com/office/powerpoint/2010/main" val="4237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E74D-49E3-434B-95A5-C280FDF62186}"/>
              </a:ext>
            </a:extLst>
          </p:cNvPr>
          <p:cNvSpPr>
            <a:spLocks noGrp="1"/>
          </p:cNvSpPr>
          <p:nvPr>
            <p:ph type="title"/>
          </p:nvPr>
        </p:nvSpPr>
        <p:spPr/>
        <p:txBody>
          <a:bodyPr/>
          <a:lstStyle/>
          <a:p>
            <a:r>
              <a:rPr lang="en-US" dirty="0"/>
              <a:t>What Is JavaScript  DOM?</a:t>
            </a:r>
          </a:p>
        </p:txBody>
      </p:sp>
      <p:sp>
        <p:nvSpPr>
          <p:cNvPr id="3" name="Content Placeholder 2">
            <a:extLst>
              <a:ext uri="{FF2B5EF4-FFF2-40B4-BE49-F238E27FC236}">
                <a16:creationId xmlns:a16="http://schemas.microsoft.com/office/drawing/2014/main" id="{02666921-22A1-684E-A764-038E4BE13ABC}"/>
              </a:ext>
            </a:extLst>
          </p:cNvPr>
          <p:cNvSpPr>
            <a:spLocks noGrp="1"/>
          </p:cNvSpPr>
          <p:nvPr>
            <p:ph idx="1"/>
          </p:nvPr>
        </p:nvSpPr>
        <p:spPr>
          <a:xfrm>
            <a:off x="810000" y="1500809"/>
            <a:ext cx="10554574" cy="5526156"/>
          </a:xfrm>
        </p:spPr>
        <p:txBody>
          <a:bodyPr>
            <a:normAutofit/>
          </a:bodyPr>
          <a:lstStyle/>
          <a:p>
            <a:pPr marL="0" indent="0">
              <a:lnSpc>
                <a:spcPct val="150000"/>
              </a:lnSpc>
              <a:buNone/>
            </a:pPr>
            <a:r>
              <a:rPr lang="en-US" sz="2400" dirty="0"/>
              <a:t>The Document Object Model (DOM) is a programming interface for HTML and XML documents. </a:t>
            </a:r>
          </a:p>
          <a:p>
            <a:pPr marL="0" indent="0">
              <a:lnSpc>
                <a:spcPct val="150000"/>
              </a:lnSpc>
              <a:buNone/>
            </a:pPr>
            <a:r>
              <a:rPr lang="en-US" sz="2400" dirty="0"/>
              <a:t>It represents the page so that programs can change the document structure, style, and content. </a:t>
            </a:r>
          </a:p>
          <a:p>
            <a:pPr marL="0" indent="0">
              <a:lnSpc>
                <a:spcPct val="150000"/>
              </a:lnSpc>
              <a:buNone/>
            </a:pPr>
            <a:r>
              <a:rPr lang="en-US" sz="2400" dirty="0"/>
              <a:t>The DOM represents the document as nodes and objects. That way, programming languages can connect to the page.</a:t>
            </a:r>
          </a:p>
        </p:txBody>
      </p:sp>
    </p:spTree>
    <p:extLst>
      <p:ext uri="{BB962C8B-B14F-4D97-AF65-F5344CB8AC3E}">
        <p14:creationId xmlns:p14="http://schemas.microsoft.com/office/powerpoint/2010/main" val="310005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D832-621C-DF47-B53E-2294C89BA6AC}"/>
              </a:ext>
            </a:extLst>
          </p:cNvPr>
          <p:cNvSpPr>
            <a:spLocks noGrp="1"/>
          </p:cNvSpPr>
          <p:nvPr>
            <p:ph type="title"/>
          </p:nvPr>
        </p:nvSpPr>
        <p:spPr/>
        <p:txBody>
          <a:bodyPr/>
          <a:lstStyle/>
          <a:p>
            <a:r>
              <a:rPr lang="en-US" dirty="0"/>
              <a:t>A Web page is a document.</a:t>
            </a:r>
          </a:p>
        </p:txBody>
      </p:sp>
      <p:sp>
        <p:nvSpPr>
          <p:cNvPr id="3" name="Content Placeholder 2">
            <a:extLst>
              <a:ext uri="{FF2B5EF4-FFF2-40B4-BE49-F238E27FC236}">
                <a16:creationId xmlns:a16="http://schemas.microsoft.com/office/drawing/2014/main" id="{8BEFBB14-7365-A64F-A8D0-6BEEFC9E2F32}"/>
              </a:ext>
            </a:extLst>
          </p:cNvPr>
          <p:cNvSpPr>
            <a:spLocks noGrp="1"/>
          </p:cNvSpPr>
          <p:nvPr>
            <p:ph idx="1"/>
          </p:nvPr>
        </p:nvSpPr>
        <p:spPr>
          <a:xfrm>
            <a:off x="818712" y="2222287"/>
            <a:ext cx="10554574" cy="4387235"/>
          </a:xfrm>
        </p:spPr>
        <p:txBody>
          <a:bodyPr>
            <a:normAutofit/>
          </a:bodyPr>
          <a:lstStyle/>
          <a:p>
            <a:pPr marL="0" indent="0">
              <a:lnSpc>
                <a:spcPct val="150000"/>
              </a:lnSpc>
              <a:buNone/>
            </a:pPr>
            <a:r>
              <a:rPr lang="en-US" sz="2400" dirty="0"/>
              <a:t>This document can be either displayed in the browser window or as the HTML source.</a:t>
            </a:r>
          </a:p>
          <a:p>
            <a:pPr marL="0" indent="0">
              <a:lnSpc>
                <a:spcPct val="150000"/>
              </a:lnSpc>
              <a:buNone/>
            </a:pPr>
            <a:r>
              <a:rPr lang="en-US" sz="2400" dirty="0"/>
              <a:t>But it is the same document in both cases. The Document Object Model (DOM) represents that same document so it can be manipulated. </a:t>
            </a:r>
          </a:p>
          <a:p>
            <a:pPr marL="0" indent="0">
              <a:lnSpc>
                <a:spcPct val="150000"/>
              </a:lnSpc>
              <a:buNone/>
            </a:pPr>
            <a:r>
              <a:rPr lang="en-US" sz="2400" dirty="0"/>
              <a:t>The DOM is an object-oriented representation of the web page, which can be modified with a scripting language such as JavaScript.</a:t>
            </a:r>
          </a:p>
        </p:txBody>
      </p:sp>
    </p:spTree>
    <p:extLst>
      <p:ext uri="{BB962C8B-B14F-4D97-AF65-F5344CB8AC3E}">
        <p14:creationId xmlns:p14="http://schemas.microsoft.com/office/powerpoint/2010/main" val="361421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40D-A379-1047-87A0-74BEFA37C4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0032C3-566B-7F4D-9A4C-7F6D965F2069}"/>
              </a:ext>
            </a:extLst>
          </p:cNvPr>
          <p:cNvSpPr>
            <a:spLocks noGrp="1"/>
          </p:cNvSpPr>
          <p:nvPr>
            <p:ph idx="1"/>
          </p:nvPr>
        </p:nvSpPr>
        <p:spPr/>
        <p:txBody>
          <a:bodyPr>
            <a:normAutofit/>
          </a:bodyPr>
          <a:lstStyle/>
          <a:p>
            <a:pPr marL="0" indent="0">
              <a:lnSpc>
                <a:spcPct val="150000"/>
              </a:lnSpc>
              <a:buNone/>
            </a:pPr>
            <a:r>
              <a:rPr lang="en-US" sz="2400" dirty="0"/>
              <a:t>The </a:t>
            </a:r>
            <a:r>
              <a:rPr lang="en-US" sz="2400" dirty="0">
                <a:hlinkClick r:id="rId2">
                  <a:extLst>
                    <a:ext uri="{A12FA001-AC4F-418D-AE19-62706E023703}">
                      <ahyp:hlinkClr xmlns:ahyp="http://schemas.microsoft.com/office/drawing/2018/hyperlinkcolor" val="tx"/>
                    </a:ext>
                  </a:extLst>
                </a:hlinkClick>
              </a:rPr>
              <a:t>W3C DOM</a:t>
            </a:r>
            <a:r>
              <a:rPr lang="en-US" sz="2400" dirty="0"/>
              <a:t> and </a:t>
            </a:r>
            <a:r>
              <a:rPr lang="en-US" sz="2400" dirty="0">
                <a:hlinkClick r:id="rId3">
                  <a:extLst>
                    <a:ext uri="{A12FA001-AC4F-418D-AE19-62706E023703}">
                      <ahyp:hlinkClr xmlns:ahyp="http://schemas.microsoft.com/office/drawing/2018/hyperlinkcolor" val="tx"/>
                    </a:ext>
                  </a:extLst>
                </a:hlinkClick>
              </a:rPr>
              <a:t>WHATWG DOM</a:t>
            </a:r>
            <a:r>
              <a:rPr lang="en-US" sz="2400" dirty="0"/>
              <a:t> standards are implemented in most modern browsers. Many browsers extend the standard, so care must be exercised when using them on the web where documents may be accessed by various browsers with different DOMs.</a:t>
            </a:r>
          </a:p>
        </p:txBody>
      </p:sp>
    </p:spTree>
    <p:extLst>
      <p:ext uri="{BB962C8B-B14F-4D97-AF65-F5344CB8AC3E}">
        <p14:creationId xmlns:p14="http://schemas.microsoft.com/office/powerpoint/2010/main" val="72228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58F4-4B8F-3348-8D1D-F4618118BD9B}"/>
              </a:ext>
            </a:extLst>
          </p:cNvPr>
          <p:cNvSpPr>
            <a:spLocks noGrp="1"/>
          </p:cNvSpPr>
          <p:nvPr>
            <p:ph type="title"/>
          </p:nvPr>
        </p:nvSpPr>
        <p:spPr/>
        <p:txBody>
          <a:bodyPr/>
          <a:lstStyle/>
          <a:p>
            <a:r>
              <a:rPr lang="en-US" dirty="0">
                <a:solidFill>
                  <a:schemeClr val="tx1"/>
                </a:solidFill>
              </a:rPr>
              <a:t>W3C DOM and WHATWG DOM</a:t>
            </a:r>
          </a:p>
        </p:txBody>
      </p:sp>
      <p:sp>
        <p:nvSpPr>
          <p:cNvPr id="3" name="Content Placeholder 2">
            <a:extLst>
              <a:ext uri="{FF2B5EF4-FFF2-40B4-BE49-F238E27FC236}">
                <a16:creationId xmlns:a16="http://schemas.microsoft.com/office/drawing/2014/main" id="{F426E686-8E96-0A42-8482-233A011CD6F6}"/>
              </a:ext>
            </a:extLst>
          </p:cNvPr>
          <p:cNvSpPr>
            <a:spLocks noGrp="1"/>
          </p:cNvSpPr>
          <p:nvPr>
            <p:ph idx="1"/>
          </p:nvPr>
        </p:nvSpPr>
        <p:spPr>
          <a:xfrm>
            <a:off x="609990" y="2431009"/>
            <a:ext cx="10554574" cy="3636511"/>
          </a:xfrm>
        </p:spPr>
        <p:txBody>
          <a:bodyPr>
            <a:normAutofit/>
          </a:bodyPr>
          <a:lstStyle/>
          <a:p>
            <a:pPr marL="0" indent="0">
              <a:lnSpc>
                <a:spcPct val="150000"/>
              </a:lnSpc>
              <a:buNone/>
            </a:pPr>
            <a:r>
              <a:rPr lang="en-US" sz="2400" dirty="0"/>
              <a:t>The </a:t>
            </a:r>
            <a:r>
              <a:rPr lang="en-US" sz="2400" dirty="0">
                <a:hlinkClick r:id="rId2">
                  <a:extLst>
                    <a:ext uri="{A12FA001-AC4F-418D-AE19-62706E023703}">
                      <ahyp:hlinkClr xmlns:ahyp="http://schemas.microsoft.com/office/drawing/2018/hyperlinkcolor" val="tx"/>
                    </a:ext>
                  </a:extLst>
                </a:hlinkClick>
              </a:rPr>
              <a:t>W3C DOM</a:t>
            </a:r>
            <a:r>
              <a:rPr lang="en-US" sz="2400" dirty="0"/>
              <a:t> and </a:t>
            </a:r>
            <a:r>
              <a:rPr lang="en-US" sz="2400" dirty="0">
                <a:hlinkClick r:id="rId3">
                  <a:extLst>
                    <a:ext uri="{A12FA001-AC4F-418D-AE19-62706E023703}">
                      <ahyp:hlinkClr xmlns:ahyp="http://schemas.microsoft.com/office/drawing/2018/hyperlinkcolor" val="tx"/>
                    </a:ext>
                  </a:extLst>
                </a:hlinkClick>
              </a:rPr>
              <a:t>WHATWG DOM</a:t>
            </a:r>
            <a:r>
              <a:rPr lang="en-US" sz="2400" dirty="0"/>
              <a:t> standards are implemented in most modern browsers. </a:t>
            </a:r>
          </a:p>
          <a:p>
            <a:pPr marL="0" indent="0">
              <a:lnSpc>
                <a:spcPct val="150000"/>
              </a:lnSpc>
              <a:buNone/>
            </a:pPr>
            <a:r>
              <a:rPr lang="en-US" sz="2400" dirty="0"/>
              <a:t>Many browsers extend the standard, so care must be exercised when using them on the web where documents may be accessed by various browsers with different DOMs.</a:t>
            </a:r>
          </a:p>
        </p:txBody>
      </p:sp>
    </p:spTree>
    <p:extLst>
      <p:ext uri="{BB962C8B-B14F-4D97-AF65-F5344CB8AC3E}">
        <p14:creationId xmlns:p14="http://schemas.microsoft.com/office/powerpoint/2010/main" val="329630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6C99-451A-204D-82B2-DA217FCF5949}"/>
              </a:ext>
            </a:extLst>
          </p:cNvPr>
          <p:cNvSpPr>
            <a:spLocks noGrp="1"/>
          </p:cNvSpPr>
          <p:nvPr>
            <p:ph type="title"/>
          </p:nvPr>
        </p:nvSpPr>
        <p:spPr/>
        <p:txBody>
          <a:bodyPr/>
          <a:lstStyle/>
          <a:p>
            <a:r>
              <a:rPr lang="en-US" dirty="0"/>
              <a:t>EXAMPLE: The standard DOM </a:t>
            </a:r>
          </a:p>
        </p:txBody>
      </p:sp>
      <p:sp>
        <p:nvSpPr>
          <p:cNvPr id="3" name="Content Placeholder 2">
            <a:extLst>
              <a:ext uri="{FF2B5EF4-FFF2-40B4-BE49-F238E27FC236}">
                <a16:creationId xmlns:a16="http://schemas.microsoft.com/office/drawing/2014/main" id="{9DB0BFFD-3733-B740-B54F-992E3F4D76F4}"/>
              </a:ext>
            </a:extLst>
          </p:cNvPr>
          <p:cNvSpPr>
            <a:spLocks noGrp="1"/>
          </p:cNvSpPr>
          <p:nvPr>
            <p:ph idx="1"/>
          </p:nvPr>
        </p:nvSpPr>
        <p:spPr>
          <a:xfrm>
            <a:off x="818712" y="2222287"/>
            <a:ext cx="10554574" cy="4188525"/>
          </a:xfrm>
        </p:spPr>
        <p:txBody>
          <a:bodyPr>
            <a:noAutofit/>
          </a:bodyPr>
          <a:lstStyle/>
          <a:p>
            <a:pPr marL="0" indent="0">
              <a:lnSpc>
                <a:spcPct val="150000"/>
              </a:lnSpc>
              <a:buNone/>
            </a:pPr>
            <a:r>
              <a:rPr lang="en-US" sz="2400" dirty="0"/>
              <a:t>Specifies that the getElementsByTagName method in the code below must return a list of all the &lt;p&gt; elements in the document:</a:t>
            </a:r>
          </a:p>
          <a:p>
            <a:pPr marL="0" indent="0">
              <a:lnSpc>
                <a:spcPct val="150000"/>
              </a:lnSpc>
              <a:buNone/>
            </a:pPr>
            <a:r>
              <a:rPr lang="en-US" sz="2400" b="1" dirty="0"/>
              <a:t>const paragraphs = document.getElementsByTagName("p");</a:t>
            </a:r>
          </a:p>
          <a:p>
            <a:pPr marL="0" indent="0">
              <a:lnSpc>
                <a:spcPct val="150000"/>
              </a:lnSpc>
              <a:buNone/>
            </a:pPr>
            <a:r>
              <a:rPr lang="en-US" sz="2400" b="1" dirty="0"/>
              <a:t> // paragraphs[0] is the first &lt;p&gt; element </a:t>
            </a:r>
          </a:p>
          <a:p>
            <a:pPr marL="0" indent="0">
              <a:lnSpc>
                <a:spcPct val="150000"/>
              </a:lnSpc>
              <a:buNone/>
            </a:pPr>
            <a:r>
              <a:rPr lang="en-US" sz="2400" b="1" dirty="0"/>
              <a:t>// paragraphs[1] is the second &lt;p&gt; element, etc.</a:t>
            </a:r>
          </a:p>
          <a:p>
            <a:pPr marL="0" indent="0">
              <a:lnSpc>
                <a:spcPct val="150000"/>
              </a:lnSpc>
              <a:buNone/>
            </a:pPr>
            <a:r>
              <a:rPr lang="en-US" sz="2400" b="1" dirty="0"/>
              <a:t> alert(paragraphs[0].nodeName)</a:t>
            </a:r>
          </a:p>
        </p:txBody>
      </p:sp>
    </p:spTree>
    <p:extLst>
      <p:ext uri="{BB962C8B-B14F-4D97-AF65-F5344CB8AC3E}">
        <p14:creationId xmlns:p14="http://schemas.microsoft.com/office/powerpoint/2010/main" val="102404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32DA-45F2-2C4F-AD80-4E283B4D0E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1E2CA0-CACE-364C-833B-4808D0BEDC97}"/>
              </a:ext>
            </a:extLst>
          </p:cNvPr>
          <p:cNvSpPr>
            <a:spLocks noGrp="1"/>
          </p:cNvSpPr>
          <p:nvPr>
            <p:ph idx="1"/>
          </p:nvPr>
        </p:nvSpPr>
        <p:spPr>
          <a:xfrm>
            <a:off x="810000" y="2023577"/>
            <a:ext cx="10554574" cy="4635713"/>
          </a:xfrm>
        </p:spPr>
        <p:txBody>
          <a:bodyPr>
            <a:normAutofit lnSpcReduction="10000"/>
          </a:bodyPr>
          <a:lstStyle/>
          <a:p>
            <a:pPr marL="0" indent="0">
              <a:lnSpc>
                <a:spcPct val="150000"/>
              </a:lnSpc>
              <a:buNone/>
            </a:pPr>
            <a:r>
              <a:rPr lang="en-US" sz="2400" dirty="0"/>
              <a:t>All of the properties, methods, and events available for manipulating and creating web pages are organized into objects</a:t>
            </a:r>
          </a:p>
          <a:p>
            <a:pPr marL="0" indent="0">
              <a:lnSpc>
                <a:spcPct val="150000"/>
              </a:lnSpc>
              <a:buNone/>
            </a:pPr>
            <a:r>
              <a:rPr lang="en-US" sz="2400" dirty="0"/>
              <a:t>(for example, the document object that represents the document itself, the table object that implements the special </a:t>
            </a:r>
            <a:r>
              <a:rPr lang="en-US" sz="2400" dirty="0">
                <a:hlinkClick r:id="rId2" tooltip="The HTMLTableElement interface provides special properties and methods (beyond the regular HTMLElement object interface it also has available to it by inheritance) for manipulating the layout and presentation of tables in an HTML document.">
                  <a:extLst>
                    <a:ext uri="{A12FA001-AC4F-418D-AE19-62706E023703}">
                      <ahyp:hlinkClr xmlns:ahyp="http://schemas.microsoft.com/office/drawing/2018/hyperlinkcolor" val="tx"/>
                    </a:ext>
                  </a:extLst>
                </a:hlinkClick>
              </a:rPr>
              <a:t>HTMLTableElement</a:t>
            </a:r>
            <a:r>
              <a:rPr lang="en-US" sz="2400" dirty="0"/>
              <a:t> DOM interface for accessing HTML tables, and so forth). </a:t>
            </a:r>
          </a:p>
          <a:p>
            <a:pPr marL="0" indent="0">
              <a:lnSpc>
                <a:spcPct val="150000"/>
              </a:lnSpc>
              <a:buNone/>
            </a:pPr>
            <a:r>
              <a:rPr lang="en-US" sz="2400" dirty="0"/>
              <a:t>This documentation provides an object-by-object reference to the DOM.</a:t>
            </a:r>
          </a:p>
        </p:txBody>
      </p:sp>
    </p:spTree>
    <p:extLst>
      <p:ext uri="{BB962C8B-B14F-4D97-AF65-F5344CB8AC3E}">
        <p14:creationId xmlns:p14="http://schemas.microsoft.com/office/powerpoint/2010/main" val="250888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8013-EF6D-1C41-86BC-A11459DFCE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CE7420-8C85-CC4D-918B-14D0F72BAF02}"/>
              </a:ext>
            </a:extLst>
          </p:cNvPr>
          <p:cNvSpPr>
            <a:spLocks noGrp="1"/>
          </p:cNvSpPr>
          <p:nvPr>
            <p:ph idx="1"/>
          </p:nvPr>
        </p:nvSpPr>
        <p:spPr>
          <a:xfrm>
            <a:off x="818712" y="1908313"/>
            <a:ext cx="10554574" cy="4810539"/>
          </a:xfrm>
        </p:spPr>
        <p:txBody>
          <a:bodyPr>
            <a:normAutofit/>
          </a:bodyPr>
          <a:lstStyle/>
          <a:p>
            <a:pPr marL="0" indent="0">
              <a:lnSpc>
                <a:spcPct val="150000"/>
              </a:lnSpc>
              <a:buNone/>
            </a:pPr>
            <a:r>
              <a:rPr lang="en-US" sz="2400" dirty="0"/>
              <a:t>The modern DOM is built using multiple APIs that work together. </a:t>
            </a:r>
          </a:p>
          <a:p>
            <a:pPr marL="0" indent="0">
              <a:lnSpc>
                <a:spcPct val="150000"/>
              </a:lnSpc>
              <a:buNone/>
            </a:pPr>
            <a:r>
              <a:rPr lang="en-US" sz="2400" dirty="0"/>
              <a:t>The core </a:t>
            </a:r>
            <a:r>
              <a:rPr lang="en-US" sz="2400" dirty="0">
                <a:hlinkClick r:id="rId2">
                  <a:extLst>
                    <a:ext uri="{A12FA001-AC4F-418D-AE19-62706E023703}">
                      <ahyp:hlinkClr xmlns:ahyp="http://schemas.microsoft.com/office/drawing/2018/hyperlinkcolor" val="tx"/>
                    </a:ext>
                  </a:extLst>
                </a:hlinkClick>
              </a:rPr>
              <a:t>DOM</a:t>
            </a:r>
            <a:r>
              <a:rPr lang="en-US" sz="2400" dirty="0"/>
              <a:t> defines the objects that fundamentally describe a document and the objects within it. </a:t>
            </a:r>
          </a:p>
          <a:p>
            <a:pPr marL="0" indent="0">
              <a:lnSpc>
                <a:spcPct val="150000"/>
              </a:lnSpc>
              <a:buNone/>
            </a:pPr>
            <a:r>
              <a:rPr lang="en-US" sz="2400" dirty="0"/>
              <a:t>This is expanded upon as needed by other APIs that add new features and capabilities to the DOM.</a:t>
            </a:r>
          </a:p>
          <a:p>
            <a:pPr marL="0" indent="0">
              <a:lnSpc>
                <a:spcPct val="150000"/>
              </a:lnSpc>
              <a:buNone/>
            </a:pPr>
            <a:r>
              <a:rPr lang="en-US" sz="2400" dirty="0"/>
              <a:t> For example, the </a:t>
            </a:r>
            <a:r>
              <a:rPr lang="en-US" sz="2400" dirty="0">
                <a:hlinkClick r:id="rId3">
                  <a:extLst>
                    <a:ext uri="{A12FA001-AC4F-418D-AE19-62706E023703}">
                      <ahyp:hlinkClr xmlns:ahyp="http://schemas.microsoft.com/office/drawing/2018/hyperlinkcolor" val="tx"/>
                    </a:ext>
                  </a:extLst>
                </a:hlinkClick>
              </a:rPr>
              <a:t>HTML DOM API</a:t>
            </a:r>
            <a:r>
              <a:rPr lang="en-US" sz="2400" dirty="0"/>
              <a:t> adds support for representing HTML documents to the core DOM.</a:t>
            </a:r>
          </a:p>
        </p:txBody>
      </p:sp>
    </p:spTree>
    <p:extLst>
      <p:ext uri="{BB962C8B-B14F-4D97-AF65-F5344CB8AC3E}">
        <p14:creationId xmlns:p14="http://schemas.microsoft.com/office/powerpoint/2010/main" val="427740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DCD0-862D-8540-B80A-BF1380C9B5DF}"/>
              </a:ext>
            </a:extLst>
          </p:cNvPr>
          <p:cNvSpPr>
            <a:spLocks noGrp="1"/>
          </p:cNvSpPr>
          <p:nvPr>
            <p:ph type="title"/>
          </p:nvPr>
        </p:nvSpPr>
        <p:spPr>
          <a:xfrm>
            <a:off x="792576" y="437322"/>
            <a:ext cx="10571998" cy="1318247"/>
          </a:xfrm>
        </p:spPr>
        <p:txBody>
          <a:bodyPr/>
          <a:lstStyle/>
          <a:p>
            <a:r>
              <a:rPr lang="en-US" dirty="0"/>
              <a:t>DOM and JavaScript</a:t>
            </a:r>
            <a:br>
              <a:rPr lang="en-US" dirty="0"/>
            </a:br>
            <a:endParaRPr lang="en-US" dirty="0"/>
          </a:p>
        </p:txBody>
      </p:sp>
      <p:sp>
        <p:nvSpPr>
          <p:cNvPr id="3" name="Content Placeholder 2">
            <a:extLst>
              <a:ext uri="{FF2B5EF4-FFF2-40B4-BE49-F238E27FC236}">
                <a16:creationId xmlns:a16="http://schemas.microsoft.com/office/drawing/2014/main" id="{34DC4946-7661-BF49-A315-08EEC1851242}"/>
              </a:ext>
            </a:extLst>
          </p:cNvPr>
          <p:cNvSpPr>
            <a:spLocks noGrp="1"/>
          </p:cNvSpPr>
          <p:nvPr>
            <p:ph idx="1"/>
          </p:nvPr>
        </p:nvSpPr>
        <p:spPr>
          <a:xfrm>
            <a:off x="937981" y="2401192"/>
            <a:ext cx="10554574" cy="3636511"/>
          </a:xfrm>
        </p:spPr>
        <p:txBody>
          <a:bodyPr>
            <a:normAutofit/>
          </a:bodyPr>
          <a:lstStyle/>
          <a:p>
            <a:pPr marL="0" indent="0">
              <a:lnSpc>
                <a:spcPct val="150000"/>
              </a:lnSpc>
              <a:buNone/>
            </a:pPr>
            <a:r>
              <a:rPr lang="en-US" sz="2400" dirty="0"/>
              <a:t>In the beginning, JavaScript and the DOM were tightly intertwined, but eventually, they evolved into separate entities. </a:t>
            </a:r>
          </a:p>
          <a:p>
            <a:pPr marL="0" indent="0">
              <a:lnSpc>
                <a:spcPct val="150000"/>
              </a:lnSpc>
              <a:buNone/>
            </a:pPr>
            <a:r>
              <a:rPr lang="en-US" sz="2400" dirty="0"/>
              <a:t>The page content is stored in the DOM and may be accessed and manipulated via JavaScript, so that we may write this approximative equation: </a:t>
            </a:r>
          </a:p>
          <a:p>
            <a:pPr marL="0" indent="0" algn="ctr">
              <a:buNone/>
            </a:pPr>
            <a:r>
              <a:rPr lang="en-US" sz="2800" b="1" dirty="0"/>
              <a:t>API = DOM + JavaScript</a:t>
            </a:r>
          </a:p>
        </p:txBody>
      </p:sp>
    </p:spTree>
    <p:extLst>
      <p:ext uri="{BB962C8B-B14F-4D97-AF65-F5344CB8AC3E}">
        <p14:creationId xmlns:p14="http://schemas.microsoft.com/office/powerpoint/2010/main" val="90608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100</TotalTime>
  <Words>934</Words>
  <Application>Microsoft Macintosh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    Welcome Week 5  CIT 261    Team 3   Mobile Application Development   </vt:lpstr>
      <vt:lpstr>What Is JavaScript  DOM?</vt:lpstr>
      <vt:lpstr>A Web page is a document.</vt:lpstr>
      <vt:lpstr>PowerPoint Presentation</vt:lpstr>
      <vt:lpstr>W3C DOM and WHATWG DOM</vt:lpstr>
      <vt:lpstr>EXAMPLE: The standard DOM </vt:lpstr>
      <vt:lpstr>PowerPoint Presentation</vt:lpstr>
      <vt:lpstr>PowerPoint Presentation</vt:lpstr>
      <vt:lpstr>DOM and JavaScript </vt:lpstr>
      <vt:lpstr>THE DOM</vt:lpstr>
      <vt:lpstr>Example: Python</vt:lpstr>
      <vt:lpstr>Accessing the DOM </vt:lpstr>
      <vt:lpstr>PowerPoint Presentation</vt:lpstr>
      <vt:lpstr>This following JavaScript will display an alert when the document is loaded</vt:lpstr>
      <vt:lpstr>Example. This function creates a new H1 element, adds text to that element, and then adds the H1 to the tree for this document: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Week 3  Mobile Application Development   CIT 261    Team 3 </dc:title>
  <dc:creator>Sanchez Molina, Moises</dc:creator>
  <cp:lastModifiedBy>Sanchez Molina, Moises</cp:lastModifiedBy>
  <cp:revision>8</cp:revision>
  <dcterms:created xsi:type="dcterms:W3CDTF">2020-02-03T17:44:53Z</dcterms:created>
  <dcterms:modified xsi:type="dcterms:W3CDTF">2020-02-03T19:24:56Z</dcterms:modified>
</cp:coreProperties>
</file>