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2" r:id="rId1"/>
  </p:sldMasterIdLst>
  <p:notesMasterIdLst>
    <p:notesMasterId r:id="rId87"/>
  </p:notesMasterIdLst>
  <p:sldIdLst>
    <p:sldId id="408" r:id="rId2"/>
    <p:sldId id="318" r:id="rId3"/>
    <p:sldId id="257" r:id="rId4"/>
    <p:sldId id="397" r:id="rId5"/>
    <p:sldId id="258" r:id="rId6"/>
    <p:sldId id="260" r:id="rId7"/>
    <p:sldId id="411" r:id="rId8"/>
    <p:sldId id="40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412" r:id="rId23"/>
    <p:sldId id="276" r:id="rId24"/>
    <p:sldId id="277" r:id="rId25"/>
    <p:sldId id="278" r:id="rId26"/>
    <p:sldId id="279" r:id="rId27"/>
    <p:sldId id="280" r:id="rId28"/>
    <p:sldId id="281" r:id="rId29"/>
    <p:sldId id="390" r:id="rId30"/>
    <p:sldId id="283" r:id="rId31"/>
    <p:sldId id="284" r:id="rId32"/>
    <p:sldId id="286" r:id="rId33"/>
    <p:sldId id="287" r:id="rId34"/>
    <p:sldId id="288" r:id="rId35"/>
    <p:sldId id="414" r:id="rId36"/>
    <p:sldId id="289" r:id="rId37"/>
    <p:sldId id="290" r:id="rId38"/>
    <p:sldId id="404" r:id="rId39"/>
    <p:sldId id="291" r:id="rId40"/>
    <p:sldId id="292" r:id="rId41"/>
    <p:sldId id="391" r:id="rId42"/>
    <p:sldId id="392" r:id="rId43"/>
    <p:sldId id="393" r:id="rId44"/>
    <p:sldId id="293" r:id="rId45"/>
    <p:sldId id="405" r:id="rId46"/>
    <p:sldId id="407" r:id="rId47"/>
    <p:sldId id="294" r:id="rId48"/>
    <p:sldId id="371" r:id="rId49"/>
    <p:sldId id="308" r:id="rId50"/>
    <p:sldId id="309" r:id="rId51"/>
    <p:sldId id="310" r:id="rId52"/>
    <p:sldId id="372" r:id="rId53"/>
    <p:sldId id="374" r:id="rId54"/>
    <p:sldId id="316" r:id="rId55"/>
    <p:sldId id="375" r:id="rId56"/>
    <p:sldId id="376" r:id="rId57"/>
    <p:sldId id="320" r:id="rId58"/>
    <p:sldId id="321" r:id="rId59"/>
    <p:sldId id="387" r:id="rId60"/>
    <p:sldId id="330" r:id="rId61"/>
    <p:sldId id="380" r:id="rId62"/>
    <p:sldId id="332" r:id="rId63"/>
    <p:sldId id="381" r:id="rId64"/>
    <p:sldId id="339" r:id="rId65"/>
    <p:sldId id="382" r:id="rId66"/>
    <p:sldId id="399" r:id="rId67"/>
    <p:sldId id="342" r:id="rId68"/>
    <p:sldId id="343" r:id="rId69"/>
    <p:sldId id="388" r:id="rId70"/>
    <p:sldId id="344" r:id="rId71"/>
    <p:sldId id="345" r:id="rId72"/>
    <p:sldId id="346" r:id="rId73"/>
    <p:sldId id="347" r:id="rId74"/>
    <p:sldId id="383" r:id="rId75"/>
    <p:sldId id="350" r:id="rId76"/>
    <p:sldId id="351" r:id="rId77"/>
    <p:sldId id="352" r:id="rId78"/>
    <p:sldId id="385" r:id="rId79"/>
    <p:sldId id="358" r:id="rId80"/>
    <p:sldId id="359" r:id="rId81"/>
    <p:sldId id="360" r:id="rId82"/>
    <p:sldId id="400" r:id="rId83"/>
    <p:sldId id="394" r:id="rId84"/>
    <p:sldId id="395" r:id="rId85"/>
    <p:sldId id="413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6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4" y="80"/>
      </p:cViewPr>
      <p:guideLst>
        <p:guide orient="horz" pos="2205"/>
        <p:guide pos="64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стантин Ратвин" userId="e580e2c332464349" providerId="LiveId" clId="{7CA57794-8F55-4E8E-BAC2-CE711FBF02CD}"/>
    <pc:docChg chg="undo custSel addSld delSld modSld">
      <pc:chgData name="Константин Ратвин" userId="e580e2c332464349" providerId="LiveId" clId="{7CA57794-8F55-4E8E-BAC2-CE711FBF02CD}" dt="2024-02-15T07:52:34.669" v="253" actId="20577"/>
      <pc:docMkLst>
        <pc:docMk/>
      </pc:docMkLst>
      <pc:sldChg chg="addSp delSp modSp mod">
        <pc:chgData name="Константин Ратвин" userId="e580e2c332464349" providerId="LiveId" clId="{7CA57794-8F55-4E8E-BAC2-CE711FBF02CD}" dt="2024-01-25T17:09:22.482" v="31" actId="1076"/>
        <pc:sldMkLst>
          <pc:docMk/>
          <pc:sldMk cId="1518768031" sldId="258"/>
        </pc:sldMkLst>
        <pc:spChg chg="mod">
          <ac:chgData name="Константин Ратвин" userId="e580e2c332464349" providerId="LiveId" clId="{7CA57794-8F55-4E8E-BAC2-CE711FBF02CD}" dt="2024-01-25T17:09:08.837" v="28" actId="1076"/>
          <ac:spMkLst>
            <pc:docMk/>
            <pc:sldMk cId="1518768031" sldId="258"/>
            <ac:spMk id="2" creationId="{00000000-0000-0000-0000-000000000000}"/>
          </ac:spMkLst>
        </pc:spChg>
        <pc:spChg chg="del mod">
          <ac:chgData name="Константин Ратвин" userId="e580e2c332464349" providerId="LiveId" clId="{7CA57794-8F55-4E8E-BAC2-CE711FBF02CD}" dt="2024-01-25T17:09:12.152" v="29" actId="478"/>
          <ac:spMkLst>
            <pc:docMk/>
            <pc:sldMk cId="1518768031" sldId="258"/>
            <ac:spMk id="3" creationId="{00000000-0000-0000-0000-000000000000}"/>
          </ac:spMkLst>
        </pc:spChg>
        <pc:spChg chg="add del mod">
          <ac:chgData name="Константин Ратвин" userId="e580e2c332464349" providerId="LiveId" clId="{7CA57794-8F55-4E8E-BAC2-CE711FBF02CD}" dt="2024-01-25T17:09:15.758" v="30" actId="478"/>
          <ac:spMkLst>
            <pc:docMk/>
            <pc:sldMk cId="1518768031" sldId="258"/>
            <ac:spMk id="10" creationId="{59975F5B-2ACD-D0CD-051C-9CCD3A9C5952}"/>
          </ac:spMkLst>
        </pc:spChg>
        <pc:picChg chg="del">
          <ac:chgData name="Константин Ратвин" userId="e580e2c332464349" providerId="LiveId" clId="{7CA57794-8F55-4E8E-BAC2-CE711FBF02CD}" dt="2024-01-25T17:08:17.754" v="9" actId="478"/>
          <ac:picMkLst>
            <pc:docMk/>
            <pc:sldMk cId="1518768031" sldId="258"/>
            <ac:picMk id="6" creationId="{00000000-0000-0000-0000-000000000000}"/>
          </ac:picMkLst>
        </pc:picChg>
        <pc:picChg chg="add mod">
          <ac:chgData name="Константин Ратвин" userId="e580e2c332464349" providerId="LiveId" clId="{7CA57794-8F55-4E8E-BAC2-CE711FBF02CD}" dt="2024-01-25T17:09:22.482" v="31" actId="1076"/>
          <ac:picMkLst>
            <pc:docMk/>
            <pc:sldMk cId="1518768031" sldId="258"/>
            <ac:picMk id="8" creationId="{44671D91-BD8C-4C7C-D541-F5F127F9AF02}"/>
          </ac:picMkLst>
        </pc:picChg>
      </pc:sldChg>
      <pc:sldChg chg="addSp delSp modSp mod">
        <pc:chgData name="Константин Ратвин" userId="e580e2c332464349" providerId="LiveId" clId="{7CA57794-8F55-4E8E-BAC2-CE711FBF02CD}" dt="2024-01-25T17:11:26.528" v="39" actId="1076"/>
        <pc:sldMkLst>
          <pc:docMk/>
          <pc:sldMk cId="4243150722" sldId="260"/>
        </pc:sldMkLst>
        <pc:spChg chg="del">
          <ac:chgData name="Константин Ратвин" userId="e580e2c332464349" providerId="LiveId" clId="{7CA57794-8F55-4E8E-BAC2-CE711FBF02CD}" dt="2024-01-25T17:11:04.929" v="35" actId="478"/>
          <ac:spMkLst>
            <pc:docMk/>
            <pc:sldMk cId="4243150722" sldId="260"/>
            <ac:spMk id="4" creationId="{3B15F7AD-CB36-0A84-3F53-355A62EE190D}"/>
          </ac:spMkLst>
        </pc:spChg>
        <pc:spChg chg="add del mod">
          <ac:chgData name="Константин Ратвин" userId="e580e2c332464349" providerId="LiveId" clId="{7CA57794-8F55-4E8E-BAC2-CE711FBF02CD}" dt="2024-01-25T17:11:18.084" v="37" actId="478"/>
          <ac:spMkLst>
            <pc:docMk/>
            <pc:sldMk cId="4243150722" sldId="260"/>
            <ac:spMk id="9" creationId="{91B9CE1E-AA56-AED8-E616-B1545DD02442}"/>
          </ac:spMkLst>
        </pc:spChg>
        <pc:picChg chg="del">
          <ac:chgData name="Константин Ратвин" userId="e580e2c332464349" providerId="LiveId" clId="{7CA57794-8F55-4E8E-BAC2-CE711FBF02CD}" dt="2024-01-25T17:10:57.821" v="32" actId="478"/>
          <ac:picMkLst>
            <pc:docMk/>
            <pc:sldMk cId="4243150722" sldId="260"/>
            <ac:picMk id="3" creationId="{00000000-0000-0000-0000-000000000000}"/>
          </ac:picMkLst>
        </pc:picChg>
        <pc:picChg chg="add mod">
          <ac:chgData name="Константин Ратвин" userId="e580e2c332464349" providerId="LiveId" clId="{7CA57794-8F55-4E8E-BAC2-CE711FBF02CD}" dt="2024-01-25T17:11:26.528" v="39" actId="1076"/>
          <ac:picMkLst>
            <pc:docMk/>
            <pc:sldMk cId="4243150722" sldId="260"/>
            <ac:picMk id="7" creationId="{41BBA420-B4E4-1BB2-80BF-71ECFD975663}"/>
          </ac:picMkLst>
        </pc:picChg>
      </pc:sldChg>
      <pc:sldChg chg="modSp mod">
        <pc:chgData name="Константин Ратвин" userId="e580e2c332464349" providerId="LiveId" clId="{7CA57794-8F55-4E8E-BAC2-CE711FBF02CD}" dt="2024-02-10T18:11:32.810" v="204" actId="14100"/>
        <pc:sldMkLst>
          <pc:docMk/>
          <pc:sldMk cId="1346601553" sldId="266"/>
        </pc:sldMkLst>
        <pc:graphicFrameChg chg="mod modGraphic">
          <ac:chgData name="Константин Ратвин" userId="e580e2c332464349" providerId="LiveId" clId="{7CA57794-8F55-4E8E-BAC2-CE711FBF02CD}" dt="2024-02-10T18:11:32.810" v="204" actId="14100"/>
          <ac:graphicFrameMkLst>
            <pc:docMk/>
            <pc:sldMk cId="1346601553" sldId="266"/>
            <ac:graphicFrameMk id="4" creationId="{00000000-0000-0000-0000-000000000000}"/>
          </ac:graphicFrameMkLst>
        </pc:graphicFrameChg>
        <pc:graphicFrameChg chg="mod modGraphic">
          <ac:chgData name="Константин Ратвин" userId="e580e2c332464349" providerId="LiveId" clId="{7CA57794-8F55-4E8E-BAC2-CE711FBF02CD}" dt="2024-02-10T18:11:28.972" v="203" actId="14100"/>
          <ac:graphicFrameMkLst>
            <pc:docMk/>
            <pc:sldMk cId="1346601553" sldId="266"/>
            <ac:graphicFrameMk id="5" creationId="{00000000-0000-0000-0000-000000000000}"/>
          </ac:graphicFrameMkLst>
        </pc:graphicFrameChg>
      </pc:sldChg>
      <pc:sldChg chg="modSp mod">
        <pc:chgData name="Константин Ратвин" userId="e580e2c332464349" providerId="LiveId" clId="{7CA57794-8F55-4E8E-BAC2-CE711FBF02CD}" dt="2024-02-10T18:12:13.433" v="206" actId="14100"/>
        <pc:sldMkLst>
          <pc:docMk/>
          <pc:sldMk cId="4039184525" sldId="271"/>
        </pc:sldMkLst>
        <pc:spChg chg="mod">
          <ac:chgData name="Константин Ратвин" userId="e580e2c332464349" providerId="LiveId" clId="{7CA57794-8F55-4E8E-BAC2-CE711FBF02CD}" dt="2024-02-10T18:12:13.433" v="206" actId="14100"/>
          <ac:spMkLst>
            <pc:docMk/>
            <pc:sldMk cId="4039184525" sldId="271"/>
            <ac:spMk id="2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12:06.636" v="205" actId="14100"/>
        <pc:sldMkLst>
          <pc:docMk/>
          <pc:sldMk cId="833218166" sldId="272"/>
        </pc:sldMkLst>
        <pc:spChg chg="mod">
          <ac:chgData name="Константин Ратвин" userId="e580e2c332464349" providerId="LiveId" clId="{7CA57794-8F55-4E8E-BAC2-CE711FBF02CD}" dt="2024-02-10T18:12:06.636" v="205" actId="14100"/>
          <ac:spMkLst>
            <pc:docMk/>
            <pc:sldMk cId="833218166" sldId="272"/>
            <ac:spMk id="2" creationId="{00000000-0000-0000-0000-000000000000}"/>
          </ac:spMkLst>
        </pc:spChg>
        <pc:spChg chg="mod">
          <ac:chgData name="Константин Ратвин" userId="e580e2c332464349" providerId="LiveId" clId="{7CA57794-8F55-4E8E-BAC2-CE711FBF02CD}" dt="2024-01-25T18:49:04.175" v="41" actId="27636"/>
          <ac:spMkLst>
            <pc:docMk/>
            <pc:sldMk cId="833218166" sldId="272"/>
            <ac:spMk id="3" creationId="{00000000-0000-0000-0000-000000000000}"/>
          </ac:spMkLst>
        </pc:spChg>
      </pc:sldChg>
      <pc:sldChg chg="modSp">
        <pc:chgData name="Константин Ратвин" userId="e580e2c332464349" providerId="LiveId" clId="{7CA57794-8F55-4E8E-BAC2-CE711FBF02CD}" dt="2024-02-10T05:42:18.029" v="65" actId="20577"/>
        <pc:sldMkLst>
          <pc:docMk/>
          <pc:sldMk cId="925736251" sldId="291"/>
        </pc:sldMkLst>
        <pc:spChg chg="mod">
          <ac:chgData name="Константин Ратвин" userId="e580e2c332464349" providerId="LiveId" clId="{7CA57794-8F55-4E8E-BAC2-CE711FBF02CD}" dt="2024-02-10T05:42:18.029" v="65" actId="20577"/>
          <ac:spMkLst>
            <pc:docMk/>
            <pc:sldMk cId="925736251" sldId="291"/>
            <ac:spMk id="3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15:49.750" v="223" actId="404"/>
        <pc:sldMkLst>
          <pc:docMk/>
          <pc:sldMk cId="1574167848" sldId="292"/>
        </pc:sldMkLst>
        <pc:spChg chg="mod">
          <ac:chgData name="Константин Ратвин" userId="e580e2c332464349" providerId="LiveId" clId="{7CA57794-8F55-4E8E-BAC2-CE711FBF02CD}" dt="2024-02-10T18:15:49.750" v="223" actId="404"/>
          <ac:spMkLst>
            <pc:docMk/>
            <pc:sldMk cId="1574167848" sldId="292"/>
            <ac:spMk id="3" creationId="{00000000-0000-0000-0000-000000000000}"/>
          </ac:spMkLst>
        </pc:spChg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3030050947" sldId="297"/>
        </pc:sldMkLst>
      </pc:sldChg>
      <pc:sldChg chg="modSp mod">
        <pc:chgData name="Константин Ратвин" userId="e580e2c332464349" providerId="LiveId" clId="{7CA57794-8F55-4E8E-BAC2-CE711FBF02CD}" dt="2024-02-10T18:17:16.933" v="228" actId="14100"/>
        <pc:sldMkLst>
          <pc:docMk/>
          <pc:sldMk cId="2900064481" sldId="308"/>
        </pc:sldMkLst>
        <pc:graphicFrameChg chg="mod modGraphic">
          <ac:chgData name="Константин Ратвин" userId="e580e2c332464349" providerId="LiveId" clId="{7CA57794-8F55-4E8E-BAC2-CE711FBF02CD}" dt="2024-02-10T18:17:16.933" v="228" actId="14100"/>
          <ac:graphicFrameMkLst>
            <pc:docMk/>
            <pc:sldMk cId="2900064481" sldId="308"/>
            <ac:graphicFrameMk id="5" creationId="{00000000-0000-0000-0000-000000000000}"/>
          </ac:graphicFrameMkLst>
        </pc:graphicFrameChg>
      </pc:sldChg>
      <pc:sldChg chg="modSp mod">
        <pc:chgData name="Константин Ратвин" userId="e580e2c332464349" providerId="LiveId" clId="{7CA57794-8F55-4E8E-BAC2-CE711FBF02CD}" dt="2024-02-10T18:17:29.215" v="230" actId="14100"/>
        <pc:sldMkLst>
          <pc:docMk/>
          <pc:sldMk cId="3977761690" sldId="309"/>
        </pc:sldMkLst>
        <pc:spChg chg="mod">
          <ac:chgData name="Константин Ратвин" userId="e580e2c332464349" providerId="LiveId" clId="{7CA57794-8F55-4E8E-BAC2-CE711FBF02CD}" dt="2024-02-10T18:17:29.215" v="230" actId="14100"/>
          <ac:spMkLst>
            <pc:docMk/>
            <pc:sldMk cId="3977761690" sldId="309"/>
            <ac:spMk id="3" creationId="{00000000-0000-0000-0000-000000000000}"/>
          </ac:spMkLst>
        </pc:spChg>
      </pc:sldChg>
      <pc:sldChg chg="del">
        <pc:chgData name="Константин Ратвин" userId="e580e2c332464349" providerId="LiveId" clId="{7CA57794-8F55-4E8E-BAC2-CE711FBF02CD}" dt="2024-02-10T18:18:07.990" v="231" actId="47"/>
        <pc:sldMkLst>
          <pc:docMk/>
          <pc:sldMk cId="1381012672" sldId="311"/>
        </pc:sldMkLst>
      </pc:sldChg>
      <pc:sldChg chg="del">
        <pc:chgData name="Константин Ратвин" userId="e580e2c332464349" providerId="LiveId" clId="{7CA57794-8F55-4E8E-BAC2-CE711FBF02CD}" dt="2024-02-10T18:18:07.990" v="231" actId="47"/>
        <pc:sldMkLst>
          <pc:docMk/>
          <pc:sldMk cId="2014766426" sldId="312"/>
        </pc:sldMkLst>
      </pc:sldChg>
      <pc:sldChg chg="del">
        <pc:chgData name="Константин Ратвин" userId="e580e2c332464349" providerId="LiveId" clId="{7CA57794-8F55-4E8E-BAC2-CE711FBF02CD}" dt="2024-02-10T18:18:07.990" v="231" actId="47"/>
        <pc:sldMkLst>
          <pc:docMk/>
          <pc:sldMk cId="3723156398" sldId="313"/>
        </pc:sldMkLst>
      </pc:sldChg>
      <pc:sldChg chg="modSp add">
        <pc:chgData name="Константин Ратвин" userId="e580e2c332464349" providerId="LiveId" clId="{7CA57794-8F55-4E8E-BAC2-CE711FBF02CD}" dt="2024-02-10T11:33:13.730" v="202" actId="20577"/>
        <pc:sldMkLst>
          <pc:docMk/>
          <pc:sldMk cId="1616885061" sldId="318"/>
        </pc:sldMkLst>
        <pc:graphicFrameChg chg="mod">
          <ac:chgData name="Константин Ратвин" userId="e580e2c332464349" providerId="LiveId" clId="{7CA57794-8F55-4E8E-BAC2-CE711FBF02CD}" dt="2024-02-10T11:33:13.730" v="202" actId="20577"/>
          <ac:graphicFrameMkLst>
            <pc:docMk/>
            <pc:sldMk cId="1616885061" sldId="318"/>
            <ac:graphicFrameMk id="7" creationId="{AC773B75-9BE2-FA67-3D0F-12CC8C55D7D5}"/>
          </ac:graphicFrameMkLst>
        </pc:graphicFrameChg>
      </pc:sldChg>
      <pc:sldChg chg="del">
        <pc:chgData name="Константин Ратвин" userId="e580e2c332464349" providerId="LiveId" clId="{7CA57794-8F55-4E8E-BAC2-CE711FBF02CD}" dt="2024-02-10T18:23:08.807" v="232" actId="47"/>
        <pc:sldMkLst>
          <pc:docMk/>
          <pc:sldMk cId="54822743" sldId="334"/>
        </pc:sldMkLst>
      </pc:sldChg>
      <pc:sldChg chg="del">
        <pc:chgData name="Константин Ратвин" userId="e580e2c332464349" providerId="LiveId" clId="{7CA57794-8F55-4E8E-BAC2-CE711FBF02CD}" dt="2024-02-10T18:23:08.807" v="232" actId="47"/>
        <pc:sldMkLst>
          <pc:docMk/>
          <pc:sldMk cId="1695060151" sldId="335"/>
        </pc:sldMkLst>
      </pc:sldChg>
      <pc:sldChg chg="del">
        <pc:chgData name="Константин Ратвин" userId="e580e2c332464349" providerId="LiveId" clId="{7CA57794-8F55-4E8E-BAC2-CE711FBF02CD}" dt="2024-02-10T18:23:08.807" v="232" actId="47"/>
        <pc:sldMkLst>
          <pc:docMk/>
          <pc:sldMk cId="2586255419" sldId="336"/>
        </pc:sldMkLst>
      </pc:sldChg>
      <pc:sldChg chg="del">
        <pc:chgData name="Константин Ратвин" userId="e580e2c332464349" providerId="LiveId" clId="{7CA57794-8F55-4E8E-BAC2-CE711FBF02CD}" dt="2024-02-10T18:23:08.807" v="232" actId="47"/>
        <pc:sldMkLst>
          <pc:docMk/>
          <pc:sldMk cId="1260632666" sldId="337"/>
        </pc:sldMkLst>
      </pc:sldChg>
      <pc:sldChg chg="del">
        <pc:chgData name="Константин Ратвин" userId="e580e2c332464349" providerId="LiveId" clId="{7CA57794-8F55-4E8E-BAC2-CE711FBF02CD}" dt="2024-02-10T18:23:08.807" v="232" actId="47"/>
        <pc:sldMkLst>
          <pc:docMk/>
          <pc:sldMk cId="1288479539" sldId="338"/>
        </pc:sldMkLst>
      </pc:sldChg>
      <pc:sldChg chg="modSp mod">
        <pc:chgData name="Константин Ратвин" userId="e580e2c332464349" providerId="LiveId" clId="{7CA57794-8F55-4E8E-BAC2-CE711FBF02CD}" dt="2024-01-25T18:51:29.192" v="42" actId="14100"/>
        <pc:sldMkLst>
          <pc:docMk/>
          <pc:sldMk cId="2661466520" sldId="343"/>
        </pc:sldMkLst>
        <pc:spChg chg="mod">
          <ac:chgData name="Константин Ратвин" userId="e580e2c332464349" providerId="LiveId" clId="{7CA57794-8F55-4E8E-BAC2-CE711FBF02CD}" dt="2024-01-25T18:51:29.192" v="42" actId="14100"/>
          <ac:spMkLst>
            <pc:docMk/>
            <pc:sldMk cId="2661466520" sldId="343"/>
            <ac:spMk id="3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1-25T18:51:41.529" v="43" actId="14100"/>
        <pc:sldMkLst>
          <pc:docMk/>
          <pc:sldMk cId="3594359387" sldId="344"/>
        </pc:sldMkLst>
        <pc:spChg chg="mod">
          <ac:chgData name="Константин Ратвин" userId="e580e2c332464349" providerId="LiveId" clId="{7CA57794-8F55-4E8E-BAC2-CE711FBF02CD}" dt="2024-01-25T18:51:41.529" v="43" actId="14100"/>
          <ac:spMkLst>
            <pc:docMk/>
            <pc:sldMk cId="3594359387" sldId="344"/>
            <ac:spMk id="3" creationId="{00000000-0000-0000-0000-000000000000}"/>
          </ac:spMkLst>
        </pc:spChg>
      </pc:sldChg>
      <pc:sldChg chg="del">
        <pc:chgData name="Константин Ратвин" userId="e580e2c332464349" providerId="LiveId" clId="{7CA57794-8F55-4E8E-BAC2-CE711FBF02CD}" dt="2024-02-10T18:24:39.426" v="234" actId="47"/>
        <pc:sldMkLst>
          <pc:docMk/>
          <pc:sldMk cId="3528324413" sldId="353"/>
        </pc:sldMkLst>
      </pc:sldChg>
      <pc:sldChg chg="del">
        <pc:chgData name="Константин Ратвин" userId="e580e2c332464349" providerId="LiveId" clId="{7CA57794-8F55-4E8E-BAC2-CE711FBF02CD}" dt="2024-02-10T18:24:39.426" v="234" actId="47"/>
        <pc:sldMkLst>
          <pc:docMk/>
          <pc:sldMk cId="2447275109" sldId="354"/>
        </pc:sldMkLst>
      </pc:sldChg>
      <pc:sldChg chg="del">
        <pc:chgData name="Константин Ратвин" userId="e580e2c332464349" providerId="LiveId" clId="{7CA57794-8F55-4E8E-BAC2-CE711FBF02CD}" dt="2024-02-10T18:24:39.426" v="234" actId="47"/>
        <pc:sldMkLst>
          <pc:docMk/>
          <pc:sldMk cId="2394975232" sldId="355"/>
        </pc:sldMkLst>
      </pc:sldChg>
      <pc:sldChg chg="del">
        <pc:chgData name="Константин Ратвин" userId="e580e2c332464349" providerId="LiveId" clId="{7CA57794-8F55-4E8E-BAC2-CE711FBF02CD}" dt="2024-02-10T18:24:45.195" v="235" actId="47"/>
        <pc:sldMkLst>
          <pc:docMk/>
          <pc:sldMk cId="2976971480" sldId="356"/>
        </pc:sldMkLst>
      </pc:sldChg>
      <pc:sldChg chg="modSp mod">
        <pc:chgData name="Константин Ратвин" userId="e580e2c332464349" providerId="LiveId" clId="{7CA57794-8F55-4E8E-BAC2-CE711FBF02CD}" dt="2024-02-10T18:25:14.963" v="240" actId="403"/>
        <pc:sldMkLst>
          <pc:docMk/>
          <pc:sldMk cId="454126894" sldId="358"/>
        </pc:sldMkLst>
        <pc:spChg chg="mod">
          <ac:chgData name="Константин Ратвин" userId="e580e2c332464349" providerId="LiveId" clId="{7CA57794-8F55-4E8E-BAC2-CE711FBF02CD}" dt="2024-02-10T18:25:14.963" v="240" actId="403"/>
          <ac:spMkLst>
            <pc:docMk/>
            <pc:sldMk cId="454126894" sldId="358"/>
            <ac:spMk id="4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25:24.120" v="243" actId="27636"/>
        <pc:sldMkLst>
          <pc:docMk/>
          <pc:sldMk cId="4239038352" sldId="359"/>
        </pc:sldMkLst>
        <pc:spChg chg="mod">
          <ac:chgData name="Константин Ратвин" userId="e580e2c332464349" providerId="LiveId" clId="{7CA57794-8F55-4E8E-BAC2-CE711FBF02CD}" dt="2024-02-10T18:25:20.083" v="241" actId="14100"/>
          <ac:spMkLst>
            <pc:docMk/>
            <pc:sldMk cId="4239038352" sldId="359"/>
            <ac:spMk id="2" creationId="{00000000-0000-0000-0000-000000000000}"/>
          </ac:spMkLst>
        </pc:spChg>
        <pc:spChg chg="mod">
          <ac:chgData name="Константин Ратвин" userId="e580e2c332464349" providerId="LiveId" clId="{7CA57794-8F55-4E8E-BAC2-CE711FBF02CD}" dt="2024-02-10T18:25:24.120" v="243" actId="27636"/>
          <ac:spMkLst>
            <pc:docMk/>
            <pc:sldMk cId="4239038352" sldId="359"/>
            <ac:spMk id="4" creationId="{00000000-0000-0000-0000-000000000000}"/>
          </ac:spMkLst>
        </pc:spChg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1856698311" sldId="364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3656901227" sldId="365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3093298878" sldId="366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862040349" sldId="367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1043059046" sldId="368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3249221813" sldId="369"/>
        </pc:sldMkLst>
      </pc:sldChg>
      <pc:sldChg chg="del">
        <pc:chgData name="Константин Ратвин" userId="e580e2c332464349" providerId="LiveId" clId="{7CA57794-8F55-4E8E-BAC2-CE711FBF02CD}" dt="2024-02-10T18:17:08.511" v="227" actId="47"/>
        <pc:sldMkLst>
          <pc:docMk/>
          <pc:sldMk cId="2687246994" sldId="370"/>
        </pc:sldMkLst>
      </pc:sldChg>
      <pc:sldChg chg="del">
        <pc:chgData name="Константин Ратвин" userId="e580e2c332464349" providerId="LiveId" clId="{7CA57794-8F55-4E8E-BAC2-CE711FBF02CD}" dt="2024-02-10T18:18:07.990" v="231" actId="47"/>
        <pc:sldMkLst>
          <pc:docMk/>
          <pc:sldMk cId="3049809292" sldId="373"/>
        </pc:sldMkLst>
      </pc:sldChg>
      <pc:sldChg chg="modSp del mod">
        <pc:chgData name="Константин Ратвин" userId="e580e2c332464349" providerId="LiveId" clId="{7CA57794-8F55-4E8E-BAC2-CE711FBF02CD}" dt="2024-02-10T18:24:07.915" v="233" actId="47"/>
        <pc:sldMkLst>
          <pc:docMk/>
          <pc:sldMk cId="1579163615" sldId="384"/>
        </pc:sldMkLst>
        <pc:spChg chg="mod">
          <ac:chgData name="Константин Ратвин" userId="e580e2c332464349" providerId="LiveId" clId="{7CA57794-8F55-4E8E-BAC2-CE711FBF02CD}" dt="2024-01-25T18:52:03.716" v="45" actId="14100"/>
          <ac:spMkLst>
            <pc:docMk/>
            <pc:sldMk cId="1579163615" sldId="384"/>
            <ac:spMk id="2" creationId="{00000000-0000-0000-0000-000000000000}"/>
          </ac:spMkLst>
        </pc:spChg>
        <pc:spChg chg="mod">
          <ac:chgData name="Константин Ратвин" userId="e580e2c332464349" providerId="LiveId" clId="{7CA57794-8F55-4E8E-BAC2-CE711FBF02CD}" dt="2024-01-25T18:51:58.498" v="44" actId="14100"/>
          <ac:spMkLst>
            <pc:docMk/>
            <pc:sldMk cId="1579163615" sldId="384"/>
            <ac:spMk id="3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25:03.026" v="237" actId="1076"/>
        <pc:sldMkLst>
          <pc:docMk/>
          <pc:sldMk cId="206100338" sldId="385"/>
        </pc:sldMkLst>
        <pc:graphicFrameChg chg="mod modGraphic">
          <ac:chgData name="Константин Ратвин" userId="e580e2c332464349" providerId="LiveId" clId="{7CA57794-8F55-4E8E-BAC2-CE711FBF02CD}" dt="2024-02-10T18:25:03.026" v="237" actId="1076"/>
          <ac:graphicFrameMkLst>
            <pc:docMk/>
            <pc:sldMk cId="206100338" sldId="385"/>
            <ac:graphicFrameMk id="4" creationId="{00000000-0000-0000-0000-000000000000}"/>
          </ac:graphicFrameMkLst>
        </pc:graphicFrameChg>
      </pc:sldChg>
      <pc:sldChg chg="modSp">
        <pc:chgData name="Константин Ратвин" userId="e580e2c332464349" providerId="LiveId" clId="{7CA57794-8F55-4E8E-BAC2-CE711FBF02CD}" dt="2024-02-10T18:13:48.438" v="213" actId="14100"/>
        <pc:sldMkLst>
          <pc:docMk/>
          <pc:sldMk cId="3272015156" sldId="390"/>
        </pc:sldMkLst>
        <pc:picChg chg="mod">
          <ac:chgData name="Константин Ратвин" userId="e580e2c332464349" providerId="LiveId" clId="{7CA57794-8F55-4E8E-BAC2-CE711FBF02CD}" dt="2024-02-10T18:13:48.438" v="213" actId="14100"/>
          <ac:picMkLst>
            <pc:docMk/>
            <pc:sldMk cId="3272015156" sldId="390"/>
            <ac:picMk id="2050" creationId="{00000000-0000-0000-0000-000000000000}"/>
          </ac:picMkLst>
        </pc:picChg>
      </pc:sldChg>
      <pc:sldChg chg="modSp mod">
        <pc:chgData name="Константин Ратвин" userId="e580e2c332464349" providerId="LiveId" clId="{7CA57794-8F55-4E8E-BAC2-CE711FBF02CD}" dt="2024-02-10T18:16:04.597" v="225" actId="6549"/>
        <pc:sldMkLst>
          <pc:docMk/>
          <pc:sldMk cId="3531523972" sldId="391"/>
        </pc:sldMkLst>
        <pc:spChg chg="mod">
          <ac:chgData name="Константин Ратвин" userId="e580e2c332464349" providerId="LiveId" clId="{7CA57794-8F55-4E8E-BAC2-CE711FBF02CD}" dt="2024-02-10T18:16:04.597" v="225" actId="6549"/>
          <ac:spMkLst>
            <pc:docMk/>
            <pc:sldMk cId="3531523972" sldId="391"/>
            <ac:spMk id="2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16:26.270" v="226" actId="14100"/>
        <pc:sldMkLst>
          <pc:docMk/>
          <pc:sldMk cId="1332514756" sldId="393"/>
        </pc:sldMkLst>
        <pc:spChg chg="mod">
          <ac:chgData name="Константин Ратвин" userId="e580e2c332464349" providerId="LiveId" clId="{7CA57794-8F55-4E8E-BAC2-CE711FBF02CD}" dt="2024-02-10T18:16:26.270" v="226" actId="14100"/>
          <ac:spMkLst>
            <pc:docMk/>
            <pc:sldMk cId="1332514756" sldId="393"/>
            <ac:spMk id="3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0T18:25:45.379" v="248" actId="27636"/>
        <pc:sldMkLst>
          <pc:docMk/>
          <pc:sldMk cId="1616244928" sldId="394"/>
        </pc:sldMkLst>
        <pc:spChg chg="mod">
          <ac:chgData name="Константин Ратвин" userId="e580e2c332464349" providerId="LiveId" clId="{7CA57794-8F55-4E8E-BAC2-CE711FBF02CD}" dt="2024-01-25T18:52:25.753" v="46" actId="1076"/>
          <ac:spMkLst>
            <pc:docMk/>
            <pc:sldMk cId="1616244928" sldId="394"/>
            <ac:spMk id="2" creationId="{00000000-0000-0000-0000-000000000000}"/>
          </ac:spMkLst>
        </pc:spChg>
        <pc:spChg chg="mod">
          <ac:chgData name="Константин Ратвин" userId="e580e2c332464349" providerId="LiveId" clId="{7CA57794-8F55-4E8E-BAC2-CE711FBF02CD}" dt="2024-02-10T18:25:45.379" v="248" actId="27636"/>
          <ac:spMkLst>
            <pc:docMk/>
            <pc:sldMk cId="1616244928" sldId="394"/>
            <ac:spMk id="3" creationId="{00000000-0000-0000-0000-000000000000}"/>
          </ac:spMkLst>
        </pc:spChg>
      </pc:sldChg>
      <pc:sldChg chg="modSp mod">
        <pc:chgData name="Константин Ратвин" userId="e580e2c332464349" providerId="LiveId" clId="{7CA57794-8F55-4E8E-BAC2-CE711FBF02CD}" dt="2024-02-15T07:52:34.669" v="253" actId="20577"/>
        <pc:sldMkLst>
          <pc:docMk/>
          <pc:sldMk cId="703697032" sldId="395"/>
        </pc:sldMkLst>
        <pc:spChg chg="mod">
          <ac:chgData name="Константин Ратвин" userId="e580e2c332464349" providerId="LiveId" clId="{7CA57794-8F55-4E8E-BAC2-CE711FBF02CD}" dt="2024-01-25T18:52:37.663" v="48" actId="1076"/>
          <ac:spMkLst>
            <pc:docMk/>
            <pc:sldMk cId="703697032" sldId="395"/>
            <ac:spMk id="2" creationId="{00000000-0000-0000-0000-000000000000}"/>
          </ac:spMkLst>
        </pc:spChg>
        <pc:spChg chg="mod">
          <ac:chgData name="Константин Ратвин" userId="e580e2c332464349" providerId="LiveId" clId="{7CA57794-8F55-4E8E-BAC2-CE711FBF02CD}" dt="2024-02-15T07:52:34.669" v="253" actId="20577"/>
          <ac:spMkLst>
            <pc:docMk/>
            <pc:sldMk cId="703697032" sldId="395"/>
            <ac:spMk id="3" creationId="{00000000-0000-0000-0000-000000000000}"/>
          </ac:spMkLst>
        </pc:spChg>
      </pc:sldChg>
      <pc:sldChg chg="addSp delSp modSp mod">
        <pc:chgData name="Константин Ратвин" userId="e580e2c332464349" providerId="LiveId" clId="{7CA57794-8F55-4E8E-BAC2-CE711FBF02CD}" dt="2024-01-25T16:58:53.405" v="4"/>
        <pc:sldMkLst>
          <pc:docMk/>
          <pc:sldMk cId="181047767" sldId="408"/>
        </pc:sldMkLst>
        <pc:spChg chg="mod">
          <ac:chgData name="Константин Ратвин" userId="e580e2c332464349" providerId="LiveId" clId="{7CA57794-8F55-4E8E-BAC2-CE711FBF02CD}" dt="2024-01-25T16:58:33.022" v="1" actId="20577"/>
          <ac:spMkLst>
            <pc:docMk/>
            <pc:sldMk cId="181047767" sldId="408"/>
            <ac:spMk id="2" creationId="{29CB47F8-9ED5-C4F6-7993-38D7794B4E33}"/>
          </ac:spMkLst>
        </pc:spChg>
        <pc:spChg chg="del">
          <ac:chgData name="Константин Ратвин" userId="e580e2c332464349" providerId="LiveId" clId="{7CA57794-8F55-4E8E-BAC2-CE711FBF02CD}" dt="2024-01-25T16:58:50.326" v="2" actId="478"/>
          <ac:spMkLst>
            <pc:docMk/>
            <pc:sldMk cId="181047767" sldId="408"/>
            <ac:spMk id="4" creationId="{2FB302D7-F862-58CB-57EB-979B365D563E}"/>
          </ac:spMkLst>
        </pc:spChg>
        <pc:spChg chg="add del mod">
          <ac:chgData name="Константин Ратвин" userId="e580e2c332464349" providerId="LiveId" clId="{7CA57794-8F55-4E8E-BAC2-CE711FBF02CD}" dt="2024-01-25T16:58:53.057" v="3" actId="478"/>
          <ac:spMkLst>
            <pc:docMk/>
            <pc:sldMk cId="181047767" sldId="408"/>
            <ac:spMk id="7" creationId="{7A2C61D0-307D-4F80-2109-B720C200F31A}"/>
          </ac:spMkLst>
        </pc:spChg>
        <pc:spChg chg="add mod">
          <ac:chgData name="Константин Ратвин" userId="e580e2c332464349" providerId="LiveId" clId="{7CA57794-8F55-4E8E-BAC2-CE711FBF02CD}" dt="2024-01-25T16:58:53.405" v="4"/>
          <ac:spMkLst>
            <pc:docMk/>
            <pc:sldMk cId="181047767" sldId="408"/>
            <ac:spMk id="8" creationId="{F6436486-F520-8594-8969-A491AF67B501}"/>
          </ac:spMkLst>
        </pc:spChg>
      </pc:sldChg>
      <pc:sldChg chg="del">
        <pc:chgData name="Константин Ратвин" userId="e580e2c332464349" providerId="LiveId" clId="{7CA57794-8F55-4E8E-BAC2-CE711FBF02CD}" dt="2024-01-25T16:59:17.126" v="6" actId="47"/>
        <pc:sldMkLst>
          <pc:docMk/>
          <pc:sldMk cId="2462712191" sldId="409"/>
        </pc:sldMkLst>
      </pc:sldChg>
      <pc:sldChg chg="del">
        <pc:chgData name="Константин Ратвин" userId="e580e2c332464349" providerId="LiveId" clId="{7CA57794-8F55-4E8E-BAC2-CE711FBF02CD}" dt="2024-01-25T16:59:21.540" v="7" actId="47"/>
        <pc:sldMkLst>
          <pc:docMk/>
          <pc:sldMk cId="1635813049" sldId="410"/>
        </pc:sldMkLst>
      </pc:sldChg>
      <pc:sldChg chg="modSp mod">
        <pc:chgData name="Константин Ратвин" userId="e580e2c332464349" providerId="LiveId" clId="{7CA57794-8F55-4E8E-BAC2-CE711FBF02CD}" dt="2024-02-10T18:13:02.860" v="211" actId="1076"/>
        <pc:sldMkLst>
          <pc:docMk/>
          <pc:sldMk cId="963388715" sldId="412"/>
        </pc:sldMkLst>
        <pc:graphicFrameChg chg="mod modGraphic">
          <ac:chgData name="Константин Ратвин" userId="e580e2c332464349" providerId="LiveId" clId="{7CA57794-8F55-4E8E-BAC2-CE711FBF02CD}" dt="2024-02-10T18:13:02.860" v="211" actId="1076"/>
          <ac:graphicFrameMkLst>
            <pc:docMk/>
            <pc:sldMk cId="963388715" sldId="412"/>
            <ac:graphicFrameMk id="2" creationId="{2E336E29-921B-BD8A-CC9E-F7693F7F9E14}"/>
          </ac:graphicFrameMkLst>
        </pc:graphicFrameChg>
      </pc:sldChg>
      <pc:sldChg chg="modSp mod">
        <pc:chgData name="Константин Ратвин" userId="e580e2c332464349" providerId="LiveId" clId="{7CA57794-8F55-4E8E-BAC2-CE711FBF02CD}" dt="2024-01-25T18:52:46.676" v="50" actId="20577"/>
        <pc:sldMkLst>
          <pc:docMk/>
          <pc:sldMk cId="2443725929" sldId="413"/>
        </pc:sldMkLst>
        <pc:spChg chg="mod">
          <ac:chgData name="Константин Ратвин" userId="e580e2c332464349" providerId="LiveId" clId="{7CA57794-8F55-4E8E-BAC2-CE711FBF02CD}" dt="2024-01-25T18:52:46.676" v="50" actId="20577"/>
          <ac:spMkLst>
            <pc:docMk/>
            <pc:sldMk cId="2443725929" sldId="413"/>
            <ac:spMk id="2" creationId="{29CB47F8-9ED5-C4F6-7993-38D7794B4E33}"/>
          </ac:spMkLst>
        </pc:spChg>
      </pc:sldChg>
      <pc:sldChg chg="modSp add del">
        <pc:chgData name="Константин Ратвин" userId="e580e2c332464349" providerId="LiveId" clId="{7CA57794-8F55-4E8E-BAC2-CE711FBF02CD}" dt="2024-01-26T12:01:15.058" v="53" actId="47"/>
        <pc:sldMkLst>
          <pc:docMk/>
          <pc:sldMk cId="2480993955" sldId="414"/>
        </pc:sldMkLst>
        <pc:graphicFrameChg chg="mod">
          <ac:chgData name="Константин Ратвин" userId="e580e2c332464349" providerId="LiveId" clId="{7CA57794-8F55-4E8E-BAC2-CE711FBF02CD}" dt="2024-01-25T17:00:39.633" v="8" actId="207"/>
          <ac:graphicFrameMkLst>
            <pc:docMk/>
            <pc:sldMk cId="2480993955" sldId="414"/>
            <ac:graphicFrameMk id="7" creationId="{AC773B75-9BE2-FA67-3D0F-12CC8C55D7D5}"/>
          </ac:graphicFrameMkLst>
        </pc:graphicFrameChg>
      </pc:sldChg>
      <pc:sldChg chg="modSp new mod">
        <pc:chgData name="Константин Ратвин" userId="e580e2c332464349" providerId="LiveId" clId="{7CA57794-8F55-4E8E-BAC2-CE711FBF02CD}" dt="2024-02-10T05:46:37.855" v="104" actId="948"/>
        <pc:sldMkLst>
          <pc:docMk/>
          <pc:sldMk cId="3759014251" sldId="414"/>
        </pc:sldMkLst>
        <pc:spChg chg="mod">
          <ac:chgData name="Константин Ратвин" userId="e580e2c332464349" providerId="LiveId" clId="{7CA57794-8F55-4E8E-BAC2-CE711FBF02CD}" dt="2024-02-10T05:45:00.752" v="86" actId="20577"/>
          <ac:spMkLst>
            <pc:docMk/>
            <pc:sldMk cId="3759014251" sldId="414"/>
            <ac:spMk id="2" creationId="{D2718653-75A3-046A-1A12-4B2B037E2BCE}"/>
          </ac:spMkLst>
        </pc:spChg>
        <pc:spChg chg="mod">
          <ac:chgData name="Константин Ратвин" userId="e580e2c332464349" providerId="LiveId" clId="{7CA57794-8F55-4E8E-BAC2-CE711FBF02CD}" dt="2024-02-10T05:46:37.855" v="104" actId="948"/>
          <ac:spMkLst>
            <pc:docMk/>
            <pc:sldMk cId="3759014251" sldId="414"/>
            <ac:spMk id="3" creationId="{D32FC07E-FA94-0FDE-4B95-38966B49485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7DEC5-D64E-473E-A2B4-CE65143F4DF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C5EC97-3C66-4E3A-8F0C-43C8B344D1E5}">
      <dgm:prSet/>
      <dgm:spPr>
        <a:solidFill>
          <a:srgbClr val="7030A0"/>
        </a:solidFill>
      </dgm:spPr>
      <dgm:t>
        <a:bodyPr/>
        <a:lstStyle/>
        <a:p>
          <a:r>
            <a:rPr lang="ru-RU" b="0" i="0" dirty="0"/>
            <a:t>Основные понятия о базах данных</a:t>
          </a:r>
          <a:endParaRPr lang="en-US" dirty="0"/>
        </a:p>
      </dgm:t>
    </dgm:pt>
    <dgm:pt modelId="{E92AC7AF-A0B8-4672-870B-3041A683A6EB}" type="parTrans" cxnId="{47811D7F-F48A-4605-B703-EACC815A2C23}">
      <dgm:prSet/>
      <dgm:spPr/>
      <dgm:t>
        <a:bodyPr/>
        <a:lstStyle/>
        <a:p>
          <a:endParaRPr lang="en-US"/>
        </a:p>
      </dgm:t>
    </dgm:pt>
    <dgm:pt modelId="{8542A36C-BAB8-422C-BF6D-195CCF869D79}" type="sibTrans" cxnId="{47811D7F-F48A-4605-B703-EACC815A2C23}">
      <dgm:prSet/>
      <dgm:spPr/>
      <dgm:t>
        <a:bodyPr/>
        <a:lstStyle/>
        <a:p>
          <a:endParaRPr lang="en-US"/>
        </a:p>
      </dgm:t>
    </dgm:pt>
    <dgm:pt modelId="{6AC2E8F7-EF02-4B9A-9B82-DD508F049463}">
      <dgm:prSet/>
      <dgm:spPr>
        <a:solidFill>
          <a:srgbClr val="7030A0"/>
        </a:solidFill>
      </dgm:spPr>
      <dgm:t>
        <a:bodyPr/>
        <a:lstStyle/>
        <a:p>
          <a:r>
            <a:rPr lang="ru-RU" b="0" i="0" dirty="0"/>
            <a:t>Классификация СУБД </a:t>
          </a:r>
          <a:r>
            <a:rPr lang="en-US" b="0" i="0" dirty="0"/>
            <a:t>NoSQL</a:t>
          </a:r>
          <a:endParaRPr lang="en-US" dirty="0"/>
        </a:p>
      </dgm:t>
    </dgm:pt>
    <dgm:pt modelId="{05732311-1E7D-4884-8869-03EFA167C1D5}" type="parTrans" cxnId="{3B658277-67F1-41D9-BEE3-6E0E16E38233}">
      <dgm:prSet/>
      <dgm:spPr/>
      <dgm:t>
        <a:bodyPr/>
        <a:lstStyle/>
        <a:p>
          <a:endParaRPr lang="en-US"/>
        </a:p>
      </dgm:t>
    </dgm:pt>
    <dgm:pt modelId="{48268F00-6055-43C2-8843-78E0463A34D4}" type="sibTrans" cxnId="{3B658277-67F1-41D9-BEE3-6E0E16E38233}">
      <dgm:prSet/>
      <dgm:spPr/>
      <dgm:t>
        <a:bodyPr/>
        <a:lstStyle/>
        <a:p>
          <a:endParaRPr lang="en-US"/>
        </a:p>
      </dgm:t>
    </dgm:pt>
    <dgm:pt modelId="{BC1F7680-E6E5-4B09-A004-B65D2DE71B51}">
      <dgm:prSet/>
      <dgm:spPr>
        <a:solidFill>
          <a:srgbClr val="7030A0"/>
        </a:solidFill>
      </dgm:spPr>
      <dgm:t>
        <a:bodyPr/>
        <a:lstStyle/>
        <a:p>
          <a:r>
            <a:rPr lang="ru-RU" b="0" i="0" dirty="0"/>
            <a:t>Эволюция Баз Данных</a:t>
          </a:r>
          <a:endParaRPr lang="en-US" dirty="0"/>
        </a:p>
      </dgm:t>
    </dgm:pt>
    <dgm:pt modelId="{128C6E46-532D-48B2-B56C-EB5B0DC17567}" type="parTrans" cxnId="{D2FC4EE5-2BA1-4E44-9A7B-A52C535DCBA0}">
      <dgm:prSet/>
      <dgm:spPr/>
      <dgm:t>
        <a:bodyPr/>
        <a:lstStyle/>
        <a:p>
          <a:endParaRPr lang="en-US"/>
        </a:p>
      </dgm:t>
    </dgm:pt>
    <dgm:pt modelId="{3B9C4EED-57AC-4EF9-BE14-0A657018F732}" type="sibTrans" cxnId="{D2FC4EE5-2BA1-4E44-9A7B-A52C535DCBA0}">
      <dgm:prSet/>
      <dgm:spPr/>
      <dgm:t>
        <a:bodyPr/>
        <a:lstStyle/>
        <a:p>
          <a:endParaRPr lang="en-US"/>
        </a:p>
      </dgm:t>
    </dgm:pt>
    <dgm:pt modelId="{62F120F8-980D-4CCB-9088-E93C80944A60}">
      <dgm:prSet/>
      <dgm:spPr/>
      <dgm:t>
        <a:bodyPr/>
        <a:lstStyle/>
        <a:p>
          <a:r>
            <a:rPr lang="ru-RU" b="0" i="0" dirty="0"/>
            <a:t>Система контейнеризации </a:t>
          </a:r>
          <a:r>
            <a:rPr lang="ro-RO" b="0" i="0" dirty="0"/>
            <a:t>Docker</a:t>
          </a:r>
          <a:endParaRPr lang="en-US" i="0" dirty="0"/>
        </a:p>
      </dgm:t>
    </dgm:pt>
    <dgm:pt modelId="{FF24419C-F0CA-4729-92B9-CEB2E8F2A40E}" type="parTrans" cxnId="{FC72E817-C8C9-4C13-9C32-8AAF5265596A}">
      <dgm:prSet/>
      <dgm:spPr/>
      <dgm:t>
        <a:bodyPr/>
        <a:lstStyle/>
        <a:p>
          <a:endParaRPr lang="en-US"/>
        </a:p>
      </dgm:t>
    </dgm:pt>
    <dgm:pt modelId="{627A83BD-D7F4-4277-BA86-3C8C2EEA157B}" type="sibTrans" cxnId="{FC72E817-C8C9-4C13-9C32-8AAF5265596A}">
      <dgm:prSet/>
      <dgm:spPr/>
      <dgm:t>
        <a:bodyPr/>
        <a:lstStyle/>
        <a:p>
          <a:endParaRPr lang="en-US"/>
        </a:p>
      </dgm:t>
    </dgm:pt>
    <dgm:pt modelId="{0594DC0A-D95D-47E4-A035-50C69C378D08}">
      <dgm:prSet/>
      <dgm:spPr/>
      <dgm:t>
        <a:bodyPr/>
        <a:lstStyle/>
        <a:p>
          <a:r>
            <a:rPr lang="ru-RU" b="0" i="0" dirty="0"/>
            <a:t>Базовые возможности </a:t>
          </a:r>
          <a:r>
            <a:rPr lang="ro-RO" b="0" i="0" dirty="0"/>
            <a:t>mongodb</a:t>
          </a:r>
          <a:endParaRPr lang="en-US" dirty="0"/>
        </a:p>
      </dgm:t>
    </dgm:pt>
    <dgm:pt modelId="{F97B02A8-333D-4639-A736-2270B84CC3EB}" type="parTrans" cxnId="{804C6BA4-3220-4AA7-A70A-7B0B69D842BA}">
      <dgm:prSet/>
      <dgm:spPr/>
      <dgm:t>
        <a:bodyPr/>
        <a:lstStyle/>
        <a:p>
          <a:endParaRPr lang="en-US"/>
        </a:p>
      </dgm:t>
    </dgm:pt>
    <dgm:pt modelId="{6F352C37-25C2-46D2-8C03-6E7D30E943D8}" type="sibTrans" cxnId="{804C6BA4-3220-4AA7-A70A-7B0B69D842BA}">
      <dgm:prSet/>
      <dgm:spPr/>
      <dgm:t>
        <a:bodyPr/>
        <a:lstStyle/>
        <a:p>
          <a:endParaRPr lang="en-US"/>
        </a:p>
      </dgm:t>
    </dgm:pt>
    <dgm:pt modelId="{46E9FA81-0E61-47CD-955A-E3DF93A694AF}">
      <dgm:prSet/>
      <dgm:spPr>
        <a:solidFill>
          <a:srgbClr val="328A9E"/>
        </a:solidFill>
      </dgm:spPr>
      <dgm:t>
        <a:bodyPr/>
        <a:lstStyle/>
        <a:p>
          <a:r>
            <a:rPr lang="ru-RU" b="0" i="0" dirty="0"/>
            <a:t>Гостевая лекция</a:t>
          </a:r>
          <a:br>
            <a:rPr lang="ru-RU" b="0" i="0" dirty="0"/>
          </a:br>
          <a:r>
            <a:rPr lang="en-US" b="0" i="0" dirty="0"/>
            <a:t>Manticore</a:t>
          </a:r>
          <a:br>
            <a:rPr lang="en-US" b="0" i="0" dirty="0"/>
          </a:br>
          <a:r>
            <a:rPr lang="ru-RU" b="0" i="0" dirty="0"/>
            <a:t>(</a:t>
          </a:r>
          <a:r>
            <a:rPr lang="en-US" b="0" i="0" dirty="0"/>
            <a:t>7 </a:t>
          </a:r>
          <a:r>
            <a:rPr lang="ru-RU" b="0" i="0" dirty="0"/>
            <a:t>марта)</a:t>
          </a:r>
          <a:endParaRPr lang="en-US" dirty="0"/>
        </a:p>
      </dgm:t>
    </dgm:pt>
    <dgm:pt modelId="{37ACA3DF-2B2D-427B-825A-81552759A68F}" type="parTrans" cxnId="{3E7819AC-454B-42BC-A6E7-576F7805C5B8}">
      <dgm:prSet/>
      <dgm:spPr/>
      <dgm:t>
        <a:bodyPr/>
        <a:lstStyle/>
        <a:p>
          <a:endParaRPr lang="en-US"/>
        </a:p>
      </dgm:t>
    </dgm:pt>
    <dgm:pt modelId="{B11F7DA7-7257-48D6-8D92-B0CB7EFCFDA9}" type="sibTrans" cxnId="{3E7819AC-454B-42BC-A6E7-576F7805C5B8}">
      <dgm:prSet/>
      <dgm:spPr/>
      <dgm:t>
        <a:bodyPr/>
        <a:lstStyle/>
        <a:p>
          <a:endParaRPr lang="en-US"/>
        </a:p>
      </dgm:t>
    </dgm:pt>
    <dgm:pt modelId="{5679AABB-9087-4700-9EAE-3347A553164D}">
      <dgm:prSet/>
      <dgm:spPr/>
      <dgm:t>
        <a:bodyPr/>
        <a:lstStyle/>
        <a:p>
          <a:r>
            <a:rPr lang="ru-RU" b="0" i="0" dirty="0"/>
            <a:t>Ключ-значение СУБД (</a:t>
          </a:r>
          <a:r>
            <a:rPr lang="en-US" b="0" i="0" dirty="0"/>
            <a:t>Redis)</a:t>
          </a:r>
          <a:endParaRPr lang="en-US" dirty="0"/>
        </a:p>
      </dgm:t>
    </dgm:pt>
    <dgm:pt modelId="{91F0F10D-379B-4977-8258-57E570F58F0B}" type="parTrans" cxnId="{D32166FA-159E-47BC-9E8A-C8B2B609A31E}">
      <dgm:prSet/>
      <dgm:spPr/>
      <dgm:t>
        <a:bodyPr/>
        <a:lstStyle/>
        <a:p>
          <a:endParaRPr lang="en-US"/>
        </a:p>
      </dgm:t>
    </dgm:pt>
    <dgm:pt modelId="{0F2024CE-130F-47F9-AD56-A8FC5C09C728}" type="sibTrans" cxnId="{D32166FA-159E-47BC-9E8A-C8B2B609A31E}">
      <dgm:prSet/>
      <dgm:spPr/>
      <dgm:t>
        <a:bodyPr/>
        <a:lstStyle/>
        <a:p>
          <a:endParaRPr lang="en-US"/>
        </a:p>
      </dgm:t>
    </dgm:pt>
    <dgm:pt modelId="{385DE214-6079-40C2-8E9B-9D734F478BC6}">
      <dgm:prSet/>
      <dgm:spPr>
        <a:solidFill>
          <a:srgbClr val="328A9E"/>
        </a:solidFill>
      </dgm:spPr>
      <dgm:t>
        <a:bodyPr/>
        <a:lstStyle/>
        <a:p>
          <a:r>
            <a:rPr lang="ru-RU" b="0" i="0" dirty="0"/>
            <a:t>Гостевая лекция</a:t>
          </a:r>
          <a:br>
            <a:rPr lang="ru-RU" b="0" i="0" dirty="0"/>
          </a:br>
          <a:r>
            <a:rPr lang="en-US" b="0" i="0" dirty="0" err="1"/>
            <a:t>Tarantool</a:t>
          </a:r>
          <a:br>
            <a:rPr lang="ru-RU" b="0" i="0" dirty="0"/>
          </a:br>
          <a:r>
            <a:rPr lang="ru-RU" b="0" i="0" dirty="0"/>
            <a:t>(21 марта)</a:t>
          </a:r>
          <a:endParaRPr lang="en-US" dirty="0"/>
        </a:p>
      </dgm:t>
    </dgm:pt>
    <dgm:pt modelId="{177097E0-2D0A-4323-8121-76B77D57ACEA}" type="parTrans" cxnId="{1236F67C-50F1-446E-90E1-6858B538F569}">
      <dgm:prSet/>
      <dgm:spPr/>
      <dgm:t>
        <a:bodyPr/>
        <a:lstStyle/>
        <a:p>
          <a:endParaRPr lang="en-US"/>
        </a:p>
      </dgm:t>
    </dgm:pt>
    <dgm:pt modelId="{A95D5F65-DD18-4C0B-B8B5-F8FCA527A73E}" type="sibTrans" cxnId="{1236F67C-50F1-446E-90E1-6858B538F569}">
      <dgm:prSet/>
      <dgm:spPr/>
      <dgm:t>
        <a:bodyPr/>
        <a:lstStyle/>
        <a:p>
          <a:endParaRPr lang="en-US"/>
        </a:p>
      </dgm:t>
    </dgm:pt>
    <dgm:pt modelId="{6E7CAD29-CA0A-46BD-B56F-682C9D5AB1AB}">
      <dgm:prSet/>
      <dgm:spPr/>
      <dgm:t>
        <a:bodyPr/>
        <a:lstStyle/>
        <a:p>
          <a:r>
            <a:rPr lang="ru-RU" b="0" i="0" dirty="0"/>
            <a:t>Витрины данных. МРР-СУБД (</a:t>
          </a:r>
          <a:r>
            <a:rPr lang="en-US" b="0" i="0" dirty="0"/>
            <a:t>DWH</a:t>
          </a:r>
          <a:r>
            <a:rPr lang="ru-RU" b="0" i="0" dirty="0"/>
            <a:t>)</a:t>
          </a:r>
          <a:endParaRPr lang="en-US" dirty="0"/>
        </a:p>
      </dgm:t>
    </dgm:pt>
    <dgm:pt modelId="{271AE18C-25E3-464D-AAFB-8AFA515CF966}" type="parTrans" cxnId="{8C406D95-7A66-4B51-9FD2-E3F7F68E43BD}">
      <dgm:prSet/>
      <dgm:spPr/>
      <dgm:t>
        <a:bodyPr/>
        <a:lstStyle/>
        <a:p>
          <a:endParaRPr lang="en-US"/>
        </a:p>
      </dgm:t>
    </dgm:pt>
    <dgm:pt modelId="{92F12797-F71A-4E13-87F5-12B885B5C244}" type="sibTrans" cxnId="{8C406D95-7A66-4B51-9FD2-E3F7F68E43BD}">
      <dgm:prSet/>
      <dgm:spPr/>
      <dgm:t>
        <a:bodyPr/>
        <a:lstStyle/>
        <a:p>
          <a:endParaRPr lang="en-US"/>
        </a:p>
      </dgm:t>
    </dgm:pt>
    <dgm:pt modelId="{CD707CE3-14FC-4112-91EB-0EC3AD37F07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b="0" i="0" dirty="0"/>
            <a:t>Гостевая лекция</a:t>
          </a:r>
          <a:br>
            <a:rPr lang="en-US" b="0" i="0" dirty="0"/>
          </a:br>
          <a:r>
            <a:rPr lang="en-US" b="0" i="0" dirty="0" err="1"/>
            <a:t>YeniseiDB</a:t>
          </a:r>
          <a:br>
            <a:rPr lang="ru-RU" b="0" i="0" dirty="0"/>
          </a:br>
          <a:r>
            <a:rPr lang="ru-RU" b="0" i="0" dirty="0"/>
            <a:t>(4 апреля)</a:t>
          </a:r>
          <a:endParaRPr lang="en-US" dirty="0"/>
        </a:p>
      </dgm:t>
    </dgm:pt>
    <dgm:pt modelId="{48FAE18D-84C0-4202-AEFD-B545643D0A24}" type="parTrans" cxnId="{9200324D-57BE-4FE6-BDC4-7A185E86639D}">
      <dgm:prSet/>
      <dgm:spPr/>
      <dgm:t>
        <a:bodyPr/>
        <a:lstStyle/>
        <a:p>
          <a:endParaRPr lang="en-US"/>
        </a:p>
      </dgm:t>
    </dgm:pt>
    <dgm:pt modelId="{CA46C6C4-94F1-4958-B6E5-7C92C40C932B}" type="sibTrans" cxnId="{9200324D-57BE-4FE6-BDC4-7A185E86639D}">
      <dgm:prSet/>
      <dgm:spPr/>
      <dgm:t>
        <a:bodyPr/>
        <a:lstStyle/>
        <a:p>
          <a:endParaRPr lang="en-US"/>
        </a:p>
      </dgm:t>
    </dgm:pt>
    <dgm:pt modelId="{1116C960-D0BF-4CF1-811D-4D14B7303A9B}">
      <dgm:prSet/>
      <dgm:spPr/>
      <dgm:t>
        <a:bodyPr/>
        <a:lstStyle/>
        <a:p>
          <a:r>
            <a:rPr lang="ru-RU" b="0" i="0" dirty="0" err="1"/>
            <a:t>Графовые</a:t>
          </a:r>
          <a:r>
            <a:rPr lang="ru-RU" b="0" i="0" dirty="0"/>
            <a:t> СУБД (</a:t>
          </a:r>
          <a:r>
            <a:rPr lang="en-US" b="0" i="0" dirty="0"/>
            <a:t>Neo4j)</a:t>
          </a:r>
          <a:endParaRPr lang="en-US" dirty="0"/>
        </a:p>
      </dgm:t>
    </dgm:pt>
    <dgm:pt modelId="{E7BD924B-6A2D-4349-A50C-3AD99B75404D}" type="parTrans" cxnId="{14C7128E-005A-44DD-81A5-A908DBFFC1AE}">
      <dgm:prSet/>
      <dgm:spPr/>
      <dgm:t>
        <a:bodyPr/>
        <a:lstStyle/>
        <a:p>
          <a:endParaRPr lang="en-US"/>
        </a:p>
      </dgm:t>
    </dgm:pt>
    <dgm:pt modelId="{4B80D78E-2F94-4310-BBC6-F2535AE4433E}" type="sibTrans" cxnId="{14C7128E-005A-44DD-81A5-A908DBFFC1AE}">
      <dgm:prSet/>
      <dgm:spPr/>
      <dgm:t>
        <a:bodyPr/>
        <a:lstStyle/>
        <a:p>
          <a:endParaRPr lang="en-US"/>
        </a:p>
      </dgm:t>
    </dgm:pt>
    <dgm:pt modelId="{EA2514D1-8833-4EE8-8000-5B779028C1B0}">
      <dgm:prSet/>
      <dgm:spPr/>
      <dgm:t>
        <a:bodyPr/>
        <a:lstStyle/>
        <a:p>
          <a:r>
            <a:rPr lang="ru-RU" b="0" i="0" dirty="0"/>
            <a:t>Распределенные СУБД (</a:t>
          </a:r>
          <a:r>
            <a:rPr lang="en-US" b="0" i="0" dirty="0"/>
            <a:t>YDB, </a:t>
          </a:r>
          <a:r>
            <a:rPr lang="en-US" b="0" i="0" dirty="0" err="1"/>
            <a:t>CockroachDB</a:t>
          </a:r>
          <a:r>
            <a:rPr lang="en-US" b="0" i="0" dirty="0"/>
            <a:t>)</a:t>
          </a:r>
          <a:endParaRPr lang="en-US" dirty="0"/>
        </a:p>
      </dgm:t>
    </dgm:pt>
    <dgm:pt modelId="{85AEB489-62BB-4CA4-8247-131BE0AB97EB}" type="parTrans" cxnId="{C1F3E761-6DF8-4A4A-B4C3-9D07297D42BC}">
      <dgm:prSet/>
      <dgm:spPr/>
      <dgm:t>
        <a:bodyPr/>
        <a:lstStyle/>
        <a:p>
          <a:endParaRPr lang="en-US"/>
        </a:p>
      </dgm:t>
    </dgm:pt>
    <dgm:pt modelId="{C40A3788-A28E-48D7-A287-97C872857B35}" type="sibTrans" cxnId="{C1F3E761-6DF8-4A4A-B4C3-9D07297D42BC}">
      <dgm:prSet/>
      <dgm:spPr/>
      <dgm:t>
        <a:bodyPr/>
        <a:lstStyle/>
        <a:p>
          <a:endParaRPr lang="en-US"/>
        </a:p>
      </dgm:t>
    </dgm:pt>
    <dgm:pt modelId="{05A6C253-50E0-437F-BDBF-C69B4D12DCD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b="0" i="0" dirty="0"/>
            <a:t>Гостевая лекция</a:t>
          </a:r>
          <a:br>
            <a:rPr lang="ru-RU" b="0" i="0" dirty="0"/>
          </a:br>
          <a:r>
            <a:rPr lang="ro-RO" dirty="0"/>
            <a:t>ScyllaDB</a:t>
          </a:r>
          <a:br>
            <a:rPr lang="ru-RU" dirty="0"/>
          </a:br>
          <a:r>
            <a:rPr lang="ru-RU" dirty="0"/>
            <a:t>(25 апреля)</a:t>
          </a:r>
        </a:p>
      </dgm:t>
    </dgm:pt>
    <dgm:pt modelId="{B7B55480-C7AC-4E84-9B29-5835AA501530}" type="parTrans" cxnId="{AB10EB96-AE64-4E25-ADB9-6020E6903123}">
      <dgm:prSet/>
      <dgm:spPr/>
      <dgm:t>
        <a:bodyPr/>
        <a:lstStyle/>
        <a:p>
          <a:endParaRPr lang="ru-RU"/>
        </a:p>
      </dgm:t>
    </dgm:pt>
    <dgm:pt modelId="{AEFAE31C-A337-43B9-ADAF-022FAE86D077}" type="sibTrans" cxnId="{AB10EB96-AE64-4E25-ADB9-6020E6903123}">
      <dgm:prSet/>
      <dgm:spPr/>
      <dgm:t>
        <a:bodyPr/>
        <a:lstStyle/>
        <a:p>
          <a:endParaRPr lang="ru-RU"/>
        </a:p>
      </dgm:t>
    </dgm:pt>
    <dgm:pt modelId="{FB7BC0D2-AC47-4BF7-A539-274C56EB59EE}">
      <dgm:prSet/>
      <dgm:spPr/>
      <dgm:t>
        <a:bodyPr/>
        <a:lstStyle/>
        <a:p>
          <a:r>
            <a:rPr lang="ru-RU" dirty="0"/>
            <a:t>Векторные СУБД. </a:t>
          </a:r>
          <a:r>
            <a:rPr lang="ro-RO" dirty="0"/>
            <a:t>Weaviate</a:t>
          </a:r>
          <a:endParaRPr lang="ru-RU" dirty="0"/>
        </a:p>
      </dgm:t>
    </dgm:pt>
    <dgm:pt modelId="{49BB467B-CC8A-458D-AB7F-A30844E01CB8}" type="parTrans" cxnId="{34B65DAA-8DCD-48A1-8145-8344546027F5}">
      <dgm:prSet/>
      <dgm:spPr/>
      <dgm:t>
        <a:bodyPr/>
        <a:lstStyle/>
        <a:p>
          <a:endParaRPr lang="ru-RU"/>
        </a:p>
      </dgm:t>
    </dgm:pt>
    <dgm:pt modelId="{32D36E6B-58A1-4B6F-B03E-C20C22EC2B27}" type="sibTrans" cxnId="{34B65DAA-8DCD-48A1-8145-8344546027F5}">
      <dgm:prSet/>
      <dgm:spPr/>
      <dgm:t>
        <a:bodyPr/>
        <a:lstStyle/>
        <a:p>
          <a:endParaRPr lang="ru-RU"/>
        </a:p>
      </dgm:t>
    </dgm:pt>
    <dgm:pt modelId="{765E01CF-7D19-4CBC-A094-ADD8484A1EAA}">
      <dgm:prSet/>
      <dgm:spPr/>
      <dgm:t>
        <a:bodyPr/>
        <a:lstStyle/>
        <a:p>
          <a:r>
            <a:rPr lang="ru-RU" dirty="0"/>
            <a:t>Итоговое занятие</a:t>
          </a:r>
          <a:br>
            <a:rPr lang="ru-RU" dirty="0"/>
          </a:br>
          <a:r>
            <a:rPr lang="ru-RU" dirty="0"/>
            <a:t>(16 мая)</a:t>
          </a:r>
        </a:p>
      </dgm:t>
    </dgm:pt>
    <dgm:pt modelId="{06F0D122-DB46-461B-86F3-833F57012844}" type="parTrans" cxnId="{CF90EB3D-7DC6-4389-A96C-645F06D34EAE}">
      <dgm:prSet/>
      <dgm:spPr/>
      <dgm:t>
        <a:bodyPr/>
        <a:lstStyle/>
        <a:p>
          <a:endParaRPr lang="ru-RU"/>
        </a:p>
      </dgm:t>
    </dgm:pt>
    <dgm:pt modelId="{3249139B-35E0-4124-AD5F-E4F972885A0A}" type="sibTrans" cxnId="{CF90EB3D-7DC6-4389-A96C-645F06D34EAE}">
      <dgm:prSet/>
      <dgm:spPr/>
      <dgm:t>
        <a:bodyPr/>
        <a:lstStyle/>
        <a:p>
          <a:endParaRPr lang="ru-RU"/>
        </a:p>
      </dgm:t>
    </dgm:pt>
    <dgm:pt modelId="{BB56BEEE-8A3D-4470-957B-C53ADF5E228E}" type="pres">
      <dgm:prSet presAssocID="{C157DEC5-D64E-473E-A2B4-CE65143F4DF6}" presName="Name0" presStyleCnt="0">
        <dgm:presLayoutVars>
          <dgm:dir/>
          <dgm:resizeHandles val="exact"/>
        </dgm:presLayoutVars>
      </dgm:prSet>
      <dgm:spPr/>
    </dgm:pt>
    <dgm:pt modelId="{721D923A-735E-403F-BCD5-693A9DC0C450}" type="pres">
      <dgm:prSet presAssocID="{A4C5EC97-3C66-4E3A-8F0C-43C8B344D1E5}" presName="node" presStyleLbl="node1" presStyleIdx="0" presStyleCnt="15" custLinFactNeighborX="-978" custLinFactNeighborY="-208">
        <dgm:presLayoutVars>
          <dgm:bulletEnabled val="1"/>
        </dgm:presLayoutVars>
      </dgm:prSet>
      <dgm:spPr/>
    </dgm:pt>
    <dgm:pt modelId="{DF8DD594-9F27-4F23-8D97-54D84C3FA8C1}" type="pres">
      <dgm:prSet presAssocID="{8542A36C-BAB8-422C-BF6D-195CCF869D79}" presName="sibTrans" presStyleLbl="sibTrans1D1" presStyleIdx="0" presStyleCnt="14"/>
      <dgm:spPr/>
    </dgm:pt>
    <dgm:pt modelId="{5E28F8CB-37B9-4DE5-A9D1-94F9A924CB62}" type="pres">
      <dgm:prSet presAssocID="{8542A36C-BAB8-422C-BF6D-195CCF869D79}" presName="connectorText" presStyleLbl="sibTrans1D1" presStyleIdx="0" presStyleCnt="14"/>
      <dgm:spPr/>
    </dgm:pt>
    <dgm:pt modelId="{42037B10-1ACC-429A-A2E8-846C4F92578B}" type="pres">
      <dgm:prSet presAssocID="{6AC2E8F7-EF02-4B9A-9B82-DD508F049463}" presName="node" presStyleLbl="node1" presStyleIdx="1" presStyleCnt="15">
        <dgm:presLayoutVars>
          <dgm:bulletEnabled val="1"/>
        </dgm:presLayoutVars>
      </dgm:prSet>
      <dgm:spPr/>
    </dgm:pt>
    <dgm:pt modelId="{1B742D1A-2C9E-4B83-AC1B-BE9D084CE509}" type="pres">
      <dgm:prSet presAssocID="{48268F00-6055-43C2-8843-78E0463A34D4}" presName="sibTrans" presStyleLbl="sibTrans1D1" presStyleIdx="1" presStyleCnt="14"/>
      <dgm:spPr/>
    </dgm:pt>
    <dgm:pt modelId="{832949CF-7120-4EC9-AB54-1EFF630B7FB4}" type="pres">
      <dgm:prSet presAssocID="{48268F00-6055-43C2-8843-78E0463A34D4}" presName="connectorText" presStyleLbl="sibTrans1D1" presStyleIdx="1" presStyleCnt="14"/>
      <dgm:spPr/>
    </dgm:pt>
    <dgm:pt modelId="{ED0FBE5F-4DA7-4D1D-AE4E-F1EE9DC5A252}" type="pres">
      <dgm:prSet presAssocID="{BC1F7680-E6E5-4B09-A004-B65D2DE71B51}" presName="node" presStyleLbl="node1" presStyleIdx="2" presStyleCnt="15">
        <dgm:presLayoutVars>
          <dgm:bulletEnabled val="1"/>
        </dgm:presLayoutVars>
      </dgm:prSet>
      <dgm:spPr/>
    </dgm:pt>
    <dgm:pt modelId="{D38F1421-D384-4EA8-98EC-A81E6D92BF3B}" type="pres">
      <dgm:prSet presAssocID="{3B9C4EED-57AC-4EF9-BE14-0A657018F732}" presName="sibTrans" presStyleLbl="sibTrans1D1" presStyleIdx="2" presStyleCnt="14"/>
      <dgm:spPr/>
    </dgm:pt>
    <dgm:pt modelId="{C492D68B-691B-4E33-9792-131CACBCC653}" type="pres">
      <dgm:prSet presAssocID="{3B9C4EED-57AC-4EF9-BE14-0A657018F732}" presName="connectorText" presStyleLbl="sibTrans1D1" presStyleIdx="2" presStyleCnt="14"/>
      <dgm:spPr/>
    </dgm:pt>
    <dgm:pt modelId="{F6C21C86-20D2-4F21-AE58-FC4AEE493B2E}" type="pres">
      <dgm:prSet presAssocID="{62F120F8-980D-4CCB-9088-E93C80944A60}" presName="node" presStyleLbl="node1" presStyleIdx="3" presStyleCnt="15">
        <dgm:presLayoutVars>
          <dgm:bulletEnabled val="1"/>
        </dgm:presLayoutVars>
      </dgm:prSet>
      <dgm:spPr/>
    </dgm:pt>
    <dgm:pt modelId="{D0F1473C-1DE6-4BFD-BF8D-AC0BC70ABFAD}" type="pres">
      <dgm:prSet presAssocID="{627A83BD-D7F4-4277-BA86-3C8C2EEA157B}" presName="sibTrans" presStyleLbl="sibTrans1D1" presStyleIdx="3" presStyleCnt="14"/>
      <dgm:spPr/>
    </dgm:pt>
    <dgm:pt modelId="{B7A3BA5D-F7B3-4721-8F02-3B3CF012816A}" type="pres">
      <dgm:prSet presAssocID="{627A83BD-D7F4-4277-BA86-3C8C2EEA157B}" presName="connectorText" presStyleLbl="sibTrans1D1" presStyleIdx="3" presStyleCnt="14"/>
      <dgm:spPr/>
    </dgm:pt>
    <dgm:pt modelId="{A6CE5718-1AA7-48A9-9A64-88B2B0A270B9}" type="pres">
      <dgm:prSet presAssocID="{0594DC0A-D95D-47E4-A035-50C69C378D08}" presName="node" presStyleLbl="node1" presStyleIdx="4" presStyleCnt="15">
        <dgm:presLayoutVars>
          <dgm:bulletEnabled val="1"/>
        </dgm:presLayoutVars>
      </dgm:prSet>
      <dgm:spPr/>
    </dgm:pt>
    <dgm:pt modelId="{2C49869C-0260-44CC-A693-68EC9C215CED}" type="pres">
      <dgm:prSet presAssocID="{6F352C37-25C2-46D2-8C03-6E7D30E943D8}" presName="sibTrans" presStyleLbl="sibTrans1D1" presStyleIdx="4" presStyleCnt="14"/>
      <dgm:spPr/>
    </dgm:pt>
    <dgm:pt modelId="{279A1C00-CA82-4A96-8AAA-8A2995915117}" type="pres">
      <dgm:prSet presAssocID="{6F352C37-25C2-46D2-8C03-6E7D30E943D8}" presName="connectorText" presStyleLbl="sibTrans1D1" presStyleIdx="4" presStyleCnt="14"/>
      <dgm:spPr/>
    </dgm:pt>
    <dgm:pt modelId="{067F0BEE-5DA0-4503-AD2C-9C8AD43EC3E2}" type="pres">
      <dgm:prSet presAssocID="{46E9FA81-0E61-47CD-955A-E3DF93A694AF}" presName="node" presStyleLbl="node1" presStyleIdx="5" presStyleCnt="15">
        <dgm:presLayoutVars>
          <dgm:bulletEnabled val="1"/>
        </dgm:presLayoutVars>
      </dgm:prSet>
      <dgm:spPr/>
    </dgm:pt>
    <dgm:pt modelId="{A80E552C-FDBB-4019-B1F2-C2D3C1F14DBA}" type="pres">
      <dgm:prSet presAssocID="{B11F7DA7-7257-48D6-8D92-B0CB7EFCFDA9}" presName="sibTrans" presStyleLbl="sibTrans1D1" presStyleIdx="5" presStyleCnt="14"/>
      <dgm:spPr/>
    </dgm:pt>
    <dgm:pt modelId="{D6E4BE9D-C4D2-4813-85E5-424BDD3BCDFB}" type="pres">
      <dgm:prSet presAssocID="{B11F7DA7-7257-48D6-8D92-B0CB7EFCFDA9}" presName="connectorText" presStyleLbl="sibTrans1D1" presStyleIdx="5" presStyleCnt="14"/>
      <dgm:spPr/>
    </dgm:pt>
    <dgm:pt modelId="{EE8E44FF-6BB3-4D26-8C5C-51E795BF2F02}" type="pres">
      <dgm:prSet presAssocID="{5679AABB-9087-4700-9EAE-3347A553164D}" presName="node" presStyleLbl="node1" presStyleIdx="6" presStyleCnt="15">
        <dgm:presLayoutVars>
          <dgm:bulletEnabled val="1"/>
        </dgm:presLayoutVars>
      </dgm:prSet>
      <dgm:spPr/>
    </dgm:pt>
    <dgm:pt modelId="{36077A90-B0F8-409F-9C38-F1C565B35A8F}" type="pres">
      <dgm:prSet presAssocID="{0F2024CE-130F-47F9-AD56-A8FC5C09C728}" presName="sibTrans" presStyleLbl="sibTrans1D1" presStyleIdx="6" presStyleCnt="14"/>
      <dgm:spPr/>
    </dgm:pt>
    <dgm:pt modelId="{70B13FA7-2938-4B31-B888-6274AA3ED3E1}" type="pres">
      <dgm:prSet presAssocID="{0F2024CE-130F-47F9-AD56-A8FC5C09C728}" presName="connectorText" presStyleLbl="sibTrans1D1" presStyleIdx="6" presStyleCnt="14"/>
      <dgm:spPr/>
    </dgm:pt>
    <dgm:pt modelId="{A9CFB23B-7153-4836-B8C1-58A79F6BEE9C}" type="pres">
      <dgm:prSet presAssocID="{385DE214-6079-40C2-8E9B-9D734F478BC6}" presName="node" presStyleLbl="node1" presStyleIdx="7" presStyleCnt="15">
        <dgm:presLayoutVars>
          <dgm:bulletEnabled val="1"/>
        </dgm:presLayoutVars>
      </dgm:prSet>
      <dgm:spPr/>
    </dgm:pt>
    <dgm:pt modelId="{D72EF03E-479C-4453-9AE3-007732E19AEE}" type="pres">
      <dgm:prSet presAssocID="{A95D5F65-DD18-4C0B-B8B5-F8FCA527A73E}" presName="sibTrans" presStyleLbl="sibTrans1D1" presStyleIdx="7" presStyleCnt="14"/>
      <dgm:spPr/>
    </dgm:pt>
    <dgm:pt modelId="{7FF17354-1D4E-4AE8-87E8-1ADE70ECF6FC}" type="pres">
      <dgm:prSet presAssocID="{A95D5F65-DD18-4C0B-B8B5-F8FCA527A73E}" presName="connectorText" presStyleLbl="sibTrans1D1" presStyleIdx="7" presStyleCnt="14"/>
      <dgm:spPr/>
    </dgm:pt>
    <dgm:pt modelId="{AD99E3CC-0982-44DE-A126-F5A84FBEFEE5}" type="pres">
      <dgm:prSet presAssocID="{6E7CAD29-CA0A-46BD-B56F-682C9D5AB1AB}" presName="node" presStyleLbl="node1" presStyleIdx="8" presStyleCnt="15">
        <dgm:presLayoutVars>
          <dgm:bulletEnabled val="1"/>
        </dgm:presLayoutVars>
      </dgm:prSet>
      <dgm:spPr/>
    </dgm:pt>
    <dgm:pt modelId="{990F8609-FC89-4102-B6B8-698F792EBCA2}" type="pres">
      <dgm:prSet presAssocID="{92F12797-F71A-4E13-87F5-12B885B5C244}" presName="sibTrans" presStyleLbl="sibTrans1D1" presStyleIdx="8" presStyleCnt="14"/>
      <dgm:spPr/>
    </dgm:pt>
    <dgm:pt modelId="{FAA40383-B887-49C6-B257-CE5AA9EB130E}" type="pres">
      <dgm:prSet presAssocID="{92F12797-F71A-4E13-87F5-12B885B5C244}" presName="connectorText" presStyleLbl="sibTrans1D1" presStyleIdx="8" presStyleCnt="14"/>
      <dgm:spPr/>
    </dgm:pt>
    <dgm:pt modelId="{19ADA646-844B-4BED-8E5A-A6EF51953C7C}" type="pres">
      <dgm:prSet presAssocID="{CD707CE3-14FC-4112-91EB-0EC3AD37F070}" presName="node" presStyleLbl="node1" presStyleIdx="9" presStyleCnt="15">
        <dgm:presLayoutVars>
          <dgm:bulletEnabled val="1"/>
        </dgm:presLayoutVars>
      </dgm:prSet>
      <dgm:spPr/>
    </dgm:pt>
    <dgm:pt modelId="{9629D8DE-40E4-460E-9E30-B161B2B56D2A}" type="pres">
      <dgm:prSet presAssocID="{CA46C6C4-94F1-4958-B6E5-7C92C40C932B}" presName="sibTrans" presStyleLbl="sibTrans1D1" presStyleIdx="9" presStyleCnt="14"/>
      <dgm:spPr/>
    </dgm:pt>
    <dgm:pt modelId="{D39869FD-ECBB-4FEE-A09E-FF4CA3D3208C}" type="pres">
      <dgm:prSet presAssocID="{CA46C6C4-94F1-4958-B6E5-7C92C40C932B}" presName="connectorText" presStyleLbl="sibTrans1D1" presStyleIdx="9" presStyleCnt="14"/>
      <dgm:spPr/>
    </dgm:pt>
    <dgm:pt modelId="{0C194A09-BBD2-4B67-B827-217380D20DB0}" type="pres">
      <dgm:prSet presAssocID="{1116C960-D0BF-4CF1-811D-4D14B7303A9B}" presName="node" presStyleLbl="node1" presStyleIdx="10" presStyleCnt="15">
        <dgm:presLayoutVars>
          <dgm:bulletEnabled val="1"/>
        </dgm:presLayoutVars>
      </dgm:prSet>
      <dgm:spPr/>
    </dgm:pt>
    <dgm:pt modelId="{E884EF59-37F4-4366-9D59-E8ABC8026122}" type="pres">
      <dgm:prSet presAssocID="{4B80D78E-2F94-4310-BBC6-F2535AE4433E}" presName="sibTrans" presStyleLbl="sibTrans1D1" presStyleIdx="10" presStyleCnt="14"/>
      <dgm:spPr/>
    </dgm:pt>
    <dgm:pt modelId="{E6FCADFB-F413-4218-BDDC-511A664DFC77}" type="pres">
      <dgm:prSet presAssocID="{4B80D78E-2F94-4310-BBC6-F2535AE4433E}" presName="connectorText" presStyleLbl="sibTrans1D1" presStyleIdx="10" presStyleCnt="14"/>
      <dgm:spPr/>
    </dgm:pt>
    <dgm:pt modelId="{F1C1EC16-6120-4C79-BDBE-19AA311B3CBE}" type="pres">
      <dgm:prSet presAssocID="{EA2514D1-8833-4EE8-8000-5B779028C1B0}" presName="node" presStyleLbl="node1" presStyleIdx="11" presStyleCnt="15">
        <dgm:presLayoutVars>
          <dgm:bulletEnabled val="1"/>
        </dgm:presLayoutVars>
      </dgm:prSet>
      <dgm:spPr/>
    </dgm:pt>
    <dgm:pt modelId="{58D643B1-C9CA-430D-B5A1-2EC0C543E94C}" type="pres">
      <dgm:prSet presAssocID="{C40A3788-A28E-48D7-A287-97C872857B35}" presName="sibTrans" presStyleLbl="sibTrans1D1" presStyleIdx="11" presStyleCnt="14"/>
      <dgm:spPr/>
    </dgm:pt>
    <dgm:pt modelId="{5FB9A125-5AA9-4AB2-81CA-DF262EF2CAF0}" type="pres">
      <dgm:prSet presAssocID="{C40A3788-A28E-48D7-A287-97C872857B35}" presName="connectorText" presStyleLbl="sibTrans1D1" presStyleIdx="11" presStyleCnt="14"/>
      <dgm:spPr/>
    </dgm:pt>
    <dgm:pt modelId="{CB59154F-1086-433A-AF35-A10646F4D9B8}" type="pres">
      <dgm:prSet presAssocID="{05A6C253-50E0-437F-BDBF-C69B4D12DCDB}" presName="node" presStyleLbl="node1" presStyleIdx="12" presStyleCnt="15">
        <dgm:presLayoutVars>
          <dgm:bulletEnabled val="1"/>
        </dgm:presLayoutVars>
      </dgm:prSet>
      <dgm:spPr/>
    </dgm:pt>
    <dgm:pt modelId="{18D869C3-ECEA-4501-96ED-11F70F55B64D}" type="pres">
      <dgm:prSet presAssocID="{AEFAE31C-A337-43B9-ADAF-022FAE86D077}" presName="sibTrans" presStyleLbl="sibTrans1D1" presStyleIdx="12" presStyleCnt="14"/>
      <dgm:spPr/>
    </dgm:pt>
    <dgm:pt modelId="{EEB58716-C63B-483E-9EDE-1403FD341E6E}" type="pres">
      <dgm:prSet presAssocID="{AEFAE31C-A337-43B9-ADAF-022FAE86D077}" presName="connectorText" presStyleLbl="sibTrans1D1" presStyleIdx="12" presStyleCnt="14"/>
      <dgm:spPr/>
    </dgm:pt>
    <dgm:pt modelId="{DC0E4BE6-904E-49AA-84FA-279DB41DD635}" type="pres">
      <dgm:prSet presAssocID="{FB7BC0D2-AC47-4BF7-A539-274C56EB59EE}" presName="node" presStyleLbl="node1" presStyleIdx="13" presStyleCnt="15">
        <dgm:presLayoutVars>
          <dgm:bulletEnabled val="1"/>
        </dgm:presLayoutVars>
      </dgm:prSet>
      <dgm:spPr/>
    </dgm:pt>
    <dgm:pt modelId="{235D5C2E-636F-4CAE-B9C6-36C6C442D410}" type="pres">
      <dgm:prSet presAssocID="{32D36E6B-58A1-4B6F-B03E-C20C22EC2B27}" presName="sibTrans" presStyleLbl="sibTrans1D1" presStyleIdx="13" presStyleCnt="14"/>
      <dgm:spPr/>
    </dgm:pt>
    <dgm:pt modelId="{EFF7DCBC-B635-4AFF-8F5C-E784D0121857}" type="pres">
      <dgm:prSet presAssocID="{32D36E6B-58A1-4B6F-B03E-C20C22EC2B27}" presName="connectorText" presStyleLbl="sibTrans1D1" presStyleIdx="13" presStyleCnt="14"/>
      <dgm:spPr/>
    </dgm:pt>
    <dgm:pt modelId="{4F41FC3A-11E9-492B-A1B9-8CFA84CD2B89}" type="pres">
      <dgm:prSet presAssocID="{765E01CF-7D19-4CBC-A094-ADD8484A1EAA}" presName="node" presStyleLbl="node1" presStyleIdx="14" presStyleCnt="15">
        <dgm:presLayoutVars>
          <dgm:bulletEnabled val="1"/>
        </dgm:presLayoutVars>
      </dgm:prSet>
      <dgm:spPr/>
    </dgm:pt>
  </dgm:ptLst>
  <dgm:cxnLst>
    <dgm:cxn modelId="{DDF5A005-B25E-4D11-B647-F4E6B64B9178}" type="presOf" srcId="{8542A36C-BAB8-422C-BF6D-195CCF869D79}" destId="{DF8DD594-9F27-4F23-8D97-54D84C3FA8C1}" srcOrd="0" destOrd="0" presId="urn:microsoft.com/office/officeart/2016/7/layout/RepeatingBendingProcessNew"/>
    <dgm:cxn modelId="{AA0D1609-8B30-4AF2-8ED3-7C056E29066D}" type="presOf" srcId="{5679AABB-9087-4700-9EAE-3347A553164D}" destId="{EE8E44FF-6BB3-4D26-8C5C-51E795BF2F02}" srcOrd="0" destOrd="0" presId="urn:microsoft.com/office/officeart/2016/7/layout/RepeatingBendingProcessNew"/>
    <dgm:cxn modelId="{FC72E817-C8C9-4C13-9C32-8AAF5265596A}" srcId="{C157DEC5-D64E-473E-A2B4-CE65143F4DF6}" destId="{62F120F8-980D-4CCB-9088-E93C80944A60}" srcOrd="3" destOrd="0" parTransId="{FF24419C-F0CA-4729-92B9-CEB2E8F2A40E}" sibTransId="{627A83BD-D7F4-4277-BA86-3C8C2EEA157B}"/>
    <dgm:cxn modelId="{7908FF18-A349-4F3B-A455-EC288415E81F}" type="presOf" srcId="{AEFAE31C-A337-43B9-ADAF-022FAE86D077}" destId="{18D869C3-ECEA-4501-96ED-11F70F55B64D}" srcOrd="0" destOrd="0" presId="urn:microsoft.com/office/officeart/2016/7/layout/RepeatingBendingProcessNew"/>
    <dgm:cxn modelId="{9E8C3119-1445-4224-B041-6FF50D40D87A}" type="presOf" srcId="{62F120F8-980D-4CCB-9088-E93C80944A60}" destId="{F6C21C86-20D2-4F21-AE58-FC4AEE493B2E}" srcOrd="0" destOrd="0" presId="urn:microsoft.com/office/officeart/2016/7/layout/RepeatingBendingProcessNew"/>
    <dgm:cxn modelId="{81233A19-764C-489A-8AAA-3740854FAD1A}" type="presOf" srcId="{32D36E6B-58A1-4B6F-B03E-C20C22EC2B27}" destId="{EFF7DCBC-B635-4AFF-8F5C-E784D0121857}" srcOrd="1" destOrd="0" presId="urn:microsoft.com/office/officeart/2016/7/layout/RepeatingBendingProcessNew"/>
    <dgm:cxn modelId="{30698D22-ED3C-42D2-AB34-D828D6B72CCC}" type="presOf" srcId="{4B80D78E-2F94-4310-BBC6-F2535AE4433E}" destId="{E6FCADFB-F413-4218-BDDC-511A664DFC77}" srcOrd="1" destOrd="0" presId="urn:microsoft.com/office/officeart/2016/7/layout/RepeatingBendingProcessNew"/>
    <dgm:cxn modelId="{4D0D4E2D-8866-4277-93AD-35D13C31D99E}" type="presOf" srcId="{6F352C37-25C2-46D2-8C03-6E7D30E943D8}" destId="{2C49869C-0260-44CC-A693-68EC9C215CED}" srcOrd="0" destOrd="0" presId="urn:microsoft.com/office/officeart/2016/7/layout/RepeatingBendingProcessNew"/>
    <dgm:cxn modelId="{0A431133-3F8A-470A-ADF2-1D45567D845D}" type="presOf" srcId="{6F352C37-25C2-46D2-8C03-6E7D30E943D8}" destId="{279A1C00-CA82-4A96-8AAA-8A2995915117}" srcOrd="1" destOrd="0" presId="urn:microsoft.com/office/officeart/2016/7/layout/RepeatingBendingProcessNew"/>
    <dgm:cxn modelId="{1CDF713C-7E29-4E25-940E-E113D74E8581}" type="presOf" srcId="{48268F00-6055-43C2-8843-78E0463A34D4}" destId="{832949CF-7120-4EC9-AB54-1EFF630B7FB4}" srcOrd="1" destOrd="0" presId="urn:microsoft.com/office/officeart/2016/7/layout/RepeatingBendingProcessNew"/>
    <dgm:cxn modelId="{CF90EB3D-7DC6-4389-A96C-645F06D34EAE}" srcId="{C157DEC5-D64E-473E-A2B4-CE65143F4DF6}" destId="{765E01CF-7D19-4CBC-A094-ADD8484A1EAA}" srcOrd="14" destOrd="0" parTransId="{06F0D122-DB46-461B-86F3-833F57012844}" sibTransId="{3249139B-35E0-4124-AD5F-E4F972885A0A}"/>
    <dgm:cxn modelId="{767ADB5E-7B4C-4BD1-8784-3C40DD87A92E}" type="presOf" srcId="{0594DC0A-D95D-47E4-A035-50C69C378D08}" destId="{A6CE5718-1AA7-48A9-9A64-88B2B0A270B9}" srcOrd="0" destOrd="0" presId="urn:microsoft.com/office/officeart/2016/7/layout/RepeatingBendingProcessNew"/>
    <dgm:cxn modelId="{F21B485F-7DB6-453A-A82B-A61984846531}" type="presOf" srcId="{32D36E6B-58A1-4B6F-B03E-C20C22EC2B27}" destId="{235D5C2E-636F-4CAE-B9C6-36C6C442D410}" srcOrd="0" destOrd="0" presId="urn:microsoft.com/office/officeart/2016/7/layout/RepeatingBendingProcessNew"/>
    <dgm:cxn modelId="{C1F3E761-6DF8-4A4A-B4C3-9D07297D42BC}" srcId="{C157DEC5-D64E-473E-A2B4-CE65143F4DF6}" destId="{EA2514D1-8833-4EE8-8000-5B779028C1B0}" srcOrd="11" destOrd="0" parTransId="{85AEB489-62BB-4CA4-8247-131BE0AB97EB}" sibTransId="{C40A3788-A28E-48D7-A287-97C872857B35}"/>
    <dgm:cxn modelId="{0649EE49-D0BE-41C9-9D00-0A551637F5E0}" type="presOf" srcId="{CA46C6C4-94F1-4958-B6E5-7C92C40C932B}" destId="{D39869FD-ECBB-4FEE-A09E-FF4CA3D3208C}" srcOrd="1" destOrd="0" presId="urn:microsoft.com/office/officeart/2016/7/layout/RepeatingBendingProcessNew"/>
    <dgm:cxn modelId="{F530804C-361A-4799-8CDE-99C73B437D57}" type="presOf" srcId="{B11F7DA7-7257-48D6-8D92-B0CB7EFCFDA9}" destId="{D6E4BE9D-C4D2-4813-85E5-424BDD3BCDFB}" srcOrd="1" destOrd="0" presId="urn:microsoft.com/office/officeart/2016/7/layout/RepeatingBendingProcessNew"/>
    <dgm:cxn modelId="{9200324D-57BE-4FE6-BDC4-7A185E86639D}" srcId="{C157DEC5-D64E-473E-A2B4-CE65143F4DF6}" destId="{CD707CE3-14FC-4112-91EB-0EC3AD37F070}" srcOrd="9" destOrd="0" parTransId="{48FAE18D-84C0-4202-AEFD-B545643D0A24}" sibTransId="{CA46C6C4-94F1-4958-B6E5-7C92C40C932B}"/>
    <dgm:cxn modelId="{5B8F3951-807F-48B8-8955-0190E4A11A44}" type="presOf" srcId="{92F12797-F71A-4E13-87F5-12B885B5C244}" destId="{990F8609-FC89-4102-B6B8-698F792EBCA2}" srcOrd="0" destOrd="0" presId="urn:microsoft.com/office/officeart/2016/7/layout/RepeatingBendingProcessNew"/>
    <dgm:cxn modelId="{2A0B1172-888C-4841-9951-EBDA281AD0AA}" type="presOf" srcId="{0F2024CE-130F-47F9-AD56-A8FC5C09C728}" destId="{70B13FA7-2938-4B31-B888-6274AA3ED3E1}" srcOrd="1" destOrd="0" presId="urn:microsoft.com/office/officeart/2016/7/layout/RepeatingBendingProcessNew"/>
    <dgm:cxn modelId="{4ED78D53-4EE8-4A15-BA2E-A79578220442}" type="presOf" srcId="{A4C5EC97-3C66-4E3A-8F0C-43C8B344D1E5}" destId="{721D923A-735E-403F-BCD5-693A9DC0C450}" srcOrd="0" destOrd="0" presId="urn:microsoft.com/office/officeart/2016/7/layout/RepeatingBendingProcessNew"/>
    <dgm:cxn modelId="{3B658277-67F1-41D9-BEE3-6E0E16E38233}" srcId="{C157DEC5-D64E-473E-A2B4-CE65143F4DF6}" destId="{6AC2E8F7-EF02-4B9A-9B82-DD508F049463}" srcOrd="1" destOrd="0" parTransId="{05732311-1E7D-4884-8869-03EFA167C1D5}" sibTransId="{48268F00-6055-43C2-8843-78E0463A34D4}"/>
    <dgm:cxn modelId="{7904AF77-0F25-47B5-BA82-2D1C66B85E6F}" type="presOf" srcId="{6AC2E8F7-EF02-4B9A-9B82-DD508F049463}" destId="{42037B10-1ACC-429A-A2E8-846C4F92578B}" srcOrd="0" destOrd="0" presId="urn:microsoft.com/office/officeart/2016/7/layout/RepeatingBendingProcessNew"/>
    <dgm:cxn modelId="{A64B2E7B-6150-4062-82F0-F5582CACDCC2}" type="presOf" srcId="{627A83BD-D7F4-4277-BA86-3C8C2EEA157B}" destId="{B7A3BA5D-F7B3-4721-8F02-3B3CF012816A}" srcOrd="1" destOrd="0" presId="urn:microsoft.com/office/officeart/2016/7/layout/RepeatingBendingProcessNew"/>
    <dgm:cxn modelId="{4DA9B07B-D407-4B49-B9E1-1FC81440D9F6}" type="presOf" srcId="{46E9FA81-0E61-47CD-955A-E3DF93A694AF}" destId="{067F0BEE-5DA0-4503-AD2C-9C8AD43EC3E2}" srcOrd="0" destOrd="0" presId="urn:microsoft.com/office/officeart/2016/7/layout/RepeatingBendingProcessNew"/>
    <dgm:cxn modelId="{1236F67C-50F1-446E-90E1-6858B538F569}" srcId="{C157DEC5-D64E-473E-A2B4-CE65143F4DF6}" destId="{385DE214-6079-40C2-8E9B-9D734F478BC6}" srcOrd="7" destOrd="0" parTransId="{177097E0-2D0A-4323-8121-76B77D57ACEA}" sibTransId="{A95D5F65-DD18-4C0B-B8B5-F8FCA527A73E}"/>
    <dgm:cxn modelId="{47811D7F-F48A-4605-B703-EACC815A2C23}" srcId="{C157DEC5-D64E-473E-A2B4-CE65143F4DF6}" destId="{A4C5EC97-3C66-4E3A-8F0C-43C8B344D1E5}" srcOrd="0" destOrd="0" parTransId="{E92AC7AF-A0B8-4672-870B-3041A683A6EB}" sibTransId="{8542A36C-BAB8-422C-BF6D-195CCF869D79}"/>
    <dgm:cxn modelId="{D3E05A80-48C1-4A3C-8877-849E72381246}" type="presOf" srcId="{765E01CF-7D19-4CBC-A094-ADD8484A1EAA}" destId="{4F41FC3A-11E9-492B-A1B9-8CFA84CD2B89}" srcOrd="0" destOrd="0" presId="urn:microsoft.com/office/officeart/2016/7/layout/RepeatingBendingProcessNew"/>
    <dgm:cxn modelId="{033E9C8B-4D40-4DEE-B8FC-BEA5F61ADFAD}" type="presOf" srcId="{BC1F7680-E6E5-4B09-A004-B65D2DE71B51}" destId="{ED0FBE5F-4DA7-4D1D-AE4E-F1EE9DC5A252}" srcOrd="0" destOrd="0" presId="urn:microsoft.com/office/officeart/2016/7/layout/RepeatingBendingProcessNew"/>
    <dgm:cxn modelId="{152B9E8B-38A0-4615-8EDF-06A9FFF51AEC}" type="presOf" srcId="{CA46C6C4-94F1-4958-B6E5-7C92C40C932B}" destId="{9629D8DE-40E4-460E-9E30-B161B2B56D2A}" srcOrd="0" destOrd="0" presId="urn:microsoft.com/office/officeart/2016/7/layout/RepeatingBendingProcessNew"/>
    <dgm:cxn modelId="{14C7128E-005A-44DD-81A5-A908DBFFC1AE}" srcId="{C157DEC5-D64E-473E-A2B4-CE65143F4DF6}" destId="{1116C960-D0BF-4CF1-811D-4D14B7303A9B}" srcOrd="10" destOrd="0" parTransId="{E7BD924B-6A2D-4349-A50C-3AD99B75404D}" sibTransId="{4B80D78E-2F94-4310-BBC6-F2535AE4433E}"/>
    <dgm:cxn modelId="{2AEFFC8E-4495-49C9-A777-7E8A454A22B8}" type="presOf" srcId="{385DE214-6079-40C2-8E9B-9D734F478BC6}" destId="{A9CFB23B-7153-4836-B8C1-58A79F6BEE9C}" srcOrd="0" destOrd="0" presId="urn:microsoft.com/office/officeart/2016/7/layout/RepeatingBendingProcessNew"/>
    <dgm:cxn modelId="{C7708C92-DBAC-4D40-9B83-DA58AE5819C3}" type="presOf" srcId="{05A6C253-50E0-437F-BDBF-C69B4D12DCDB}" destId="{CB59154F-1086-433A-AF35-A10646F4D9B8}" srcOrd="0" destOrd="0" presId="urn:microsoft.com/office/officeart/2016/7/layout/RepeatingBendingProcessNew"/>
    <dgm:cxn modelId="{8C406D95-7A66-4B51-9FD2-E3F7F68E43BD}" srcId="{C157DEC5-D64E-473E-A2B4-CE65143F4DF6}" destId="{6E7CAD29-CA0A-46BD-B56F-682C9D5AB1AB}" srcOrd="8" destOrd="0" parTransId="{271AE18C-25E3-464D-AAFB-8AFA515CF966}" sibTransId="{92F12797-F71A-4E13-87F5-12B885B5C244}"/>
    <dgm:cxn modelId="{AB10EB96-AE64-4E25-ADB9-6020E6903123}" srcId="{C157DEC5-D64E-473E-A2B4-CE65143F4DF6}" destId="{05A6C253-50E0-437F-BDBF-C69B4D12DCDB}" srcOrd="12" destOrd="0" parTransId="{B7B55480-C7AC-4E84-9B29-5835AA501530}" sibTransId="{AEFAE31C-A337-43B9-ADAF-022FAE86D077}"/>
    <dgm:cxn modelId="{A2DE5198-015B-443F-88C5-1E1B5F58A1ED}" type="presOf" srcId="{C157DEC5-D64E-473E-A2B4-CE65143F4DF6}" destId="{BB56BEEE-8A3D-4470-957B-C53ADF5E228E}" srcOrd="0" destOrd="0" presId="urn:microsoft.com/office/officeart/2016/7/layout/RepeatingBendingProcessNew"/>
    <dgm:cxn modelId="{2A99C9A0-518D-42F6-B943-51DA0ACD69AD}" type="presOf" srcId="{4B80D78E-2F94-4310-BBC6-F2535AE4433E}" destId="{E884EF59-37F4-4366-9D59-E8ABC8026122}" srcOrd="0" destOrd="0" presId="urn:microsoft.com/office/officeart/2016/7/layout/RepeatingBendingProcessNew"/>
    <dgm:cxn modelId="{4F7D43A4-3402-4CE2-87FC-076A222C29C0}" type="presOf" srcId="{A95D5F65-DD18-4C0B-B8B5-F8FCA527A73E}" destId="{D72EF03E-479C-4453-9AE3-007732E19AEE}" srcOrd="0" destOrd="0" presId="urn:microsoft.com/office/officeart/2016/7/layout/RepeatingBendingProcessNew"/>
    <dgm:cxn modelId="{804C6BA4-3220-4AA7-A70A-7B0B69D842BA}" srcId="{C157DEC5-D64E-473E-A2B4-CE65143F4DF6}" destId="{0594DC0A-D95D-47E4-A035-50C69C378D08}" srcOrd="4" destOrd="0" parTransId="{F97B02A8-333D-4639-A736-2270B84CC3EB}" sibTransId="{6F352C37-25C2-46D2-8C03-6E7D30E943D8}"/>
    <dgm:cxn modelId="{34B65DAA-8DCD-48A1-8145-8344546027F5}" srcId="{C157DEC5-D64E-473E-A2B4-CE65143F4DF6}" destId="{FB7BC0D2-AC47-4BF7-A539-274C56EB59EE}" srcOrd="13" destOrd="0" parTransId="{49BB467B-CC8A-458D-AB7F-A30844E01CB8}" sibTransId="{32D36E6B-58A1-4B6F-B03E-C20C22EC2B27}"/>
    <dgm:cxn modelId="{84FB93AB-E4FC-46EB-9682-B1D44075E5BA}" type="presOf" srcId="{EA2514D1-8833-4EE8-8000-5B779028C1B0}" destId="{F1C1EC16-6120-4C79-BDBE-19AA311B3CBE}" srcOrd="0" destOrd="0" presId="urn:microsoft.com/office/officeart/2016/7/layout/RepeatingBendingProcessNew"/>
    <dgm:cxn modelId="{08ECA4AB-3DB1-494D-940F-9B19E4F54F33}" type="presOf" srcId="{627A83BD-D7F4-4277-BA86-3C8C2EEA157B}" destId="{D0F1473C-1DE6-4BFD-BF8D-AC0BC70ABFAD}" srcOrd="0" destOrd="0" presId="urn:microsoft.com/office/officeart/2016/7/layout/RepeatingBendingProcessNew"/>
    <dgm:cxn modelId="{3E7819AC-454B-42BC-A6E7-576F7805C5B8}" srcId="{C157DEC5-D64E-473E-A2B4-CE65143F4DF6}" destId="{46E9FA81-0E61-47CD-955A-E3DF93A694AF}" srcOrd="5" destOrd="0" parTransId="{37ACA3DF-2B2D-427B-825A-81552759A68F}" sibTransId="{B11F7DA7-7257-48D6-8D92-B0CB7EFCFDA9}"/>
    <dgm:cxn modelId="{C574C9B0-CBA9-46CE-AD9D-AABFF6E0C87E}" type="presOf" srcId="{AEFAE31C-A337-43B9-ADAF-022FAE86D077}" destId="{EEB58716-C63B-483E-9EDE-1403FD341E6E}" srcOrd="1" destOrd="0" presId="urn:microsoft.com/office/officeart/2016/7/layout/RepeatingBendingProcessNew"/>
    <dgm:cxn modelId="{B6161AB1-315E-4856-8721-1E7529C8C4F8}" type="presOf" srcId="{1116C960-D0BF-4CF1-811D-4D14B7303A9B}" destId="{0C194A09-BBD2-4B67-B827-217380D20DB0}" srcOrd="0" destOrd="0" presId="urn:microsoft.com/office/officeart/2016/7/layout/RepeatingBendingProcessNew"/>
    <dgm:cxn modelId="{14147AB4-E928-4C45-8227-1D08C930F51B}" type="presOf" srcId="{92F12797-F71A-4E13-87F5-12B885B5C244}" destId="{FAA40383-B887-49C6-B257-CE5AA9EB130E}" srcOrd="1" destOrd="0" presId="urn:microsoft.com/office/officeart/2016/7/layout/RepeatingBendingProcessNew"/>
    <dgm:cxn modelId="{10AC0EC9-4CE4-431A-A81B-A4AF7544271F}" type="presOf" srcId="{3B9C4EED-57AC-4EF9-BE14-0A657018F732}" destId="{D38F1421-D384-4EA8-98EC-A81E6D92BF3B}" srcOrd="0" destOrd="0" presId="urn:microsoft.com/office/officeart/2016/7/layout/RepeatingBendingProcessNew"/>
    <dgm:cxn modelId="{9DB637CA-3C63-46E8-B20D-6C673542E265}" type="presOf" srcId="{3B9C4EED-57AC-4EF9-BE14-0A657018F732}" destId="{C492D68B-691B-4E33-9792-131CACBCC653}" srcOrd="1" destOrd="0" presId="urn:microsoft.com/office/officeart/2016/7/layout/RepeatingBendingProcessNew"/>
    <dgm:cxn modelId="{F0390FD8-8E04-4909-9C28-0FCC8CEECB2F}" type="presOf" srcId="{B11F7DA7-7257-48D6-8D92-B0CB7EFCFDA9}" destId="{A80E552C-FDBB-4019-B1F2-C2D3C1F14DBA}" srcOrd="0" destOrd="0" presId="urn:microsoft.com/office/officeart/2016/7/layout/RepeatingBendingProcessNew"/>
    <dgm:cxn modelId="{D1C619D8-5603-4907-97AA-A21A1A8D3854}" type="presOf" srcId="{8542A36C-BAB8-422C-BF6D-195CCF869D79}" destId="{5E28F8CB-37B9-4DE5-A9D1-94F9A924CB62}" srcOrd="1" destOrd="0" presId="urn:microsoft.com/office/officeart/2016/7/layout/RepeatingBendingProcessNew"/>
    <dgm:cxn modelId="{B06852E0-88A2-4F46-8DDE-590C3F69DE36}" type="presOf" srcId="{CD707CE3-14FC-4112-91EB-0EC3AD37F070}" destId="{19ADA646-844B-4BED-8E5A-A6EF51953C7C}" srcOrd="0" destOrd="0" presId="urn:microsoft.com/office/officeart/2016/7/layout/RepeatingBendingProcessNew"/>
    <dgm:cxn modelId="{D2FC4EE5-2BA1-4E44-9A7B-A52C535DCBA0}" srcId="{C157DEC5-D64E-473E-A2B4-CE65143F4DF6}" destId="{BC1F7680-E6E5-4B09-A004-B65D2DE71B51}" srcOrd="2" destOrd="0" parTransId="{128C6E46-532D-48B2-B56C-EB5B0DC17567}" sibTransId="{3B9C4EED-57AC-4EF9-BE14-0A657018F732}"/>
    <dgm:cxn modelId="{4BA704EB-2F23-4645-B2A1-25B9E9057D59}" type="presOf" srcId="{6E7CAD29-CA0A-46BD-B56F-682C9D5AB1AB}" destId="{AD99E3CC-0982-44DE-A126-F5A84FBEFEE5}" srcOrd="0" destOrd="0" presId="urn:microsoft.com/office/officeart/2016/7/layout/RepeatingBendingProcessNew"/>
    <dgm:cxn modelId="{AF6A8AEC-CAFC-414C-945A-8BB4780EB5C7}" type="presOf" srcId="{0F2024CE-130F-47F9-AD56-A8FC5C09C728}" destId="{36077A90-B0F8-409F-9C38-F1C565B35A8F}" srcOrd="0" destOrd="0" presId="urn:microsoft.com/office/officeart/2016/7/layout/RepeatingBendingProcessNew"/>
    <dgm:cxn modelId="{ACBBB5ED-E4EB-4126-A029-2DB7E9AD637F}" type="presOf" srcId="{C40A3788-A28E-48D7-A287-97C872857B35}" destId="{5FB9A125-5AA9-4AB2-81CA-DF262EF2CAF0}" srcOrd="1" destOrd="0" presId="urn:microsoft.com/office/officeart/2016/7/layout/RepeatingBendingProcessNew"/>
    <dgm:cxn modelId="{DE5647F7-8A58-42A3-98D4-93BA3F1D4984}" type="presOf" srcId="{48268F00-6055-43C2-8843-78E0463A34D4}" destId="{1B742D1A-2C9E-4B83-AC1B-BE9D084CE509}" srcOrd="0" destOrd="0" presId="urn:microsoft.com/office/officeart/2016/7/layout/RepeatingBendingProcessNew"/>
    <dgm:cxn modelId="{D32166FA-159E-47BC-9E8A-C8B2B609A31E}" srcId="{C157DEC5-D64E-473E-A2B4-CE65143F4DF6}" destId="{5679AABB-9087-4700-9EAE-3347A553164D}" srcOrd="6" destOrd="0" parTransId="{91F0F10D-379B-4977-8258-57E570F58F0B}" sibTransId="{0F2024CE-130F-47F9-AD56-A8FC5C09C728}"/>
    <dgm:cxn modelId="{F6BCCCFA-FD3C-4E52-B952-62FBF2D178A0}" type="presOf" srcId="{C40A3788-A28E-48D7-A287-97C872857B35}" destId="{58D643B1-C9CA-430D-B5A1-2EC0C543E94C}" srcOrd="0" destOrd="0" presId="urn:microsoft.com/office/officeart/2016/7/layout/RepeatingBendingProcessNew"/>
    <dgm:cxn modelId="{F47F08FE-C854-453C-9514-DD1AB09E9837}" type="presOf" srcId="{FB7BC0D2-AC47-4BF7-A539-274C56EB59EE}" destId="{DC0E4BE6-904E-49AA-84FA-279DB41DD635}" srcOrd="0" destOrd="0" presId="urn:microsoft.com/office/officeart/2016/7/layout/RepeatingBendingProcessNew"/>
    <dgm:cxn modelId="{4042ACFE-D0FD-4AB1-89EA-C4FACE46A0B1}" type="presOf" srcId="{A95D5F65-DD18-4C0B-B8B5-F8FCA527A73E}" destId="{7FF17354-1D4E-4AE8-87E8-1ADE70ECF6FC}" srcOrd="1" destOrd="0" presId="urn:microsoft.com/office/officeart/2016/7/layout/RepeatingBendingProcessNew"/>
    <dgm:cxn modelId="{5812AC22-4231-4910-812D-6A05AFEAB64A}" type="presParOf" srcId="{BB56BEEE-8A3D-4470-957B-C53ADF5E228E}" destId="{721D923A-735E-403F-BCD5-693A9DC0C450}" srcOrd="0" destOrd="0" presId="urn:microsoft.com/office/officeart/2016/7/layout/RepeatingBendingProcessNew"/>
    <dgm:cxn modelId="{E055A571-7A93-456A-85A9-2F78537A765E}" type="presParOf" srcId="{BB56BEEE-8A3D-4470-957B-C53ADF5E228E}" destId="{DF8DD594-9F27-4F23-8D97-54D84C3FA8C1}" srcOrd="1" destOrd="0" presId="urn:microsoft.com/office/officeart/2016/7/layout/RepeatingBendingProcessNew"/>
    <dgm:cxn modelId="{E8AA0F88-6E87-4FAC-890A-06FF06021596}" type="presParOf" srcId="{DF8DD594-9F27-4F23-8D97-54D84C3FA8C1}" destId="{5E28F8CB-37B9-4DE5-A9D1-94F9A924CB62}" srcOrd="0" destOrd="0" presId="urn:microsoft.com/office/officeart/2016/7/layout/RepeatingBendingProcessNew"/>
    <dgm:cxn modelId="{BD811160-3D1C-49B2-A76D-E9C2D2DA7860}" type="presParOf" srcId="{BB56BEEE-8A3D-4470-957B-C53ADF5E228E}" destId="{42037B10-1ACC-429A-A2E8-846C4F92578B}" srcOrd="2" destOrd="0" presId="urn:microsoft.com/office/officeart/2016/7/layout/RepeatingBendingProcessNew"/>
    <dgm:cxn modelId="{162061A7-E7CB-46A0-B092-B79759DA69D5}" type="presParOf" srcId="{BB56BEEE-8A3D-4470-957B-C53ADF5E228E}" destId="{1B742D1A-2C9E-4B83-AC1B-BE9D084CE509}" srcOrd="3" destOrd="0" presId="urn:microsoft.com/office/officeart/2016/7/layout/RepeatingBendingProcessNew"/>
    <dgm:cxn modelId="{C7DE6792-22BD-4D93-ACA6-E5B8B3B15453}" type="presParOf" srcId="{1B742D1A-2C9E-4B83-AC1B-BE9D084CE509}" destId="{832949CF-7120-4EC9-AB54-1EFF630B7FB4}" srcOrd="0" destOrd="0" presId="urn:microsoft.com/office/officeart/2016/7/layout/RepeatingBendingProcessNew"/>
    <dgm:cxn modelId="{0A4D1573-8FA7-4EE8-BBDF-F0EB92AF2CA0}" type="presParOf" srcId="{BB56BEEE-8A3D-4470-957B-C53ADF5E228E}" destId="{ED0FBE5F-4DA7-4D1D-AE4E-F1EE9DC5A252}" srcOrd="4" destOrd="0" presId="urn:microsoft.com/office/officeart/2016/7/layout/RepeatingBendingProcessNew"/>
    <dgm:cxn modelId="{5AA7ED71-1764-4DBD-8CFF-81CF4361F6D5}" type="presParOf" srcId="{BB56BEEE-8A3D-4470-957B-C53ADF5E228E}" destId="{D38F1421-D384-4EA8-98EC-A81E6D92BF3B}" srcOrd="5" destOrd="0" presId="urn:microsoft.com/office/officeart/2016/7/layout/RepeatingBendingProcessNew"/>
    <dgm:cxn modelId="{5BB201F6-A4BE-4C05-B333-6033C74C0C01}" type="presParOf" srcId="{D38F1421-D384-4EA8-98EC-A81E6D92BF3B}" destId="{C492D68B-691B-4E33-9792-131CACBCC653}" srcOrd="0" destOrd="0" presId="urn:microsoft.com/office/officeart/2016/7/layout/RepeatingBendingProcessNew"/>
    <dgm:cxn modelId="{17D995C5-FC60-46DE-881D-BAC4E5C56024}" type="presParOf" srcId="{BB56BEEE-8A3D-4470-957B-C53ADF5E228E}" destId="{F6C21C86-20D2-4F21-AE58-FC4AEE493B2E}" srcOrd="6" destOrd="0" presId="urn:microsoft.com/office/officeart/2016/7/layout/RepeatingBendingProcessNew"/>
    <dgm:cxn modelId="{7638373A-265C-423E-B6FD-93B0DF82D84A}" type="presParOf" srcId="{BB56BEEE-8A3D-4470-957B-C53ADF5E228E}" destId="{D0F1473C-1DE6-4BFD-BF8D-AC0BC70ABFAD}" srcOrd="7" destOrd="0" presId="urn:microsoft.com/office/officeart/2016/7/layout/RepeatingBendingProcessNew"/>
    <dgm:cxn modelId="{977396BD-626A-4F3C-AC76-70369848DD42}" type="presParOf" srcId="{D0F1473C-1DE6-4BFD-BF8D-AC0BC70ABFAD}" destId="{B7A3BA5D-F7B3-4721-8F02-3B3CF012816A}" srcOrd="0" destOrd="0" presId="urn:microsoft.com/office/officeart/2016/7/layout/RepeatingBendingProcessNew"/>
    <dgm:cxn modelId="{92E4D8FB-E06B-4E9C-B33E-3F50F4724647}" type="presParOf" srcId="{BB56BEEE-8A3D-4470-957B-C53ADF5E228E}" destId="{A6CE5718-1AA7-48A9-9A64-88B2B0A270B9}" srcOrd="8" destOrd="0" presId="urn:microsoft.com/office/officeart/2016/7/layout/RepeatingBendingProcessNew"/>
    <dgm:cxn modelId="{040691C5-7C2F-4DAD-8D76-05116CF59B0E}" type="presParOf" srcId="{BB56BEEE-8A3D-4470-957B-C53ADF5E228E}" destId="{2C49869C-0260-44CC-A693-68EC9C215CED}" srcOrd="9" destOrd="0" presId="urn:microsoft.com/office/officeart/2016/7/layout/RepeatingBendingProcessNew"/>
    <dgm:cxn modelId="{58E3F315-3AF1-485A-946D-1F7A52C61BE8}" type="presParOf" srcId="{2C49869C-0260-44CC-A693-68EC9C215CED}" destId="{279A1C00-CA82-4A96-8AAA-8A2995915117}" srcOrd="0" destOrd="0" presId="urn:microsoft.com/office/officeart/2016/7/layout/RepeatingBendingProcessNew"/>
    <dgm:cxn modelId="{26F9998D-137D-474D-B695-A0B5806A5671}" type="presParOf" srcId="{BB56BEEE-8A3D-4470-957B-C53ADF5E228E}" destId="{067F0BEE-5DA0-4503-AD2C-9C8AD43EC3E2}" srcOrd="10" destOrd="0" presId="urn:microsoft.com/office/officeart/2016/7/layout/RepeatingBendingProcessNew"/>
    <dgm:cxn modelId="{F2F7CC37-6425-4B27-8B35-6C0035178F58}" type="presParOf" srcId="{BB56BEEE-8A3D-4470-957B-C53ADF5E228E}" destId="{A80E552C-FDBB-4019-B1F2-C2D3C1F14DBA}" srcOrd="11" destOrd="0" presId="urn:microsoft.com/office/officeart/2016/7/layout/RepeatingBendingProcessNew"/>
    <dgm:cxn modelId="{4E34DE3A-37DE-4F11-996E-B5C1C356DB7B}" type="presParOf" srcId="{A80E552C-FDBB-4019-B1F2-C2D3C1F14DBA}" destId="{D6E4BE9D-C4D2-4813-85E5-424BDD3BCDFB}" srcOrd="0" destOrd="0" presId="urn:microsoft.com/office/officeart/2016/7/layout/RepeatingBendingProcessNew"/>
    <dgm:cxn modelId="{CEBD68E1-AD44-4F47-980E-517742CD1333}" type="presParOf" srcId="{BB56BEEE-8A3D-4470-957B-C53ADF5E228E}" destId="{EE8E44FF-6BB3-4D26-8C5C-51E795BF2F02}" srcOrd="12" destOrd="0" presId="urn:microsoft.com/office/officeart/2016/7/layout/RepeatingBendingProcessNew"/>
    <dgm:cxn modelId="{94170E58-64AA-4FF0-9894-A38DB1F8851C}" type="presParOf" srcId="{BB56BEEE-8A3D-4470-957B-C53ADF5E228E}" destId="{36077A90-B0F8-409F-9C38-F1C565B35A8F}" srcOrd="13" destOrd="0" presId="urn:microsoft.com/office/officeart/2016/7/layout/RepeatingBendingProcessNew"/>
    <dgm:cxn modelId="{09668116-F375-4C24-916C-6DF4CB37CF7F}" type="presParOf" srcId="{36077A90-B0F8-409F-9C38-F1C565B35A8F}" destId="{70B13FA7-2938-4B31-B888-6274AA3ED3E1}" srcOrd="0" destOrd="0" presId="urn:microsoft.com/office/officeart/2016/7/layout/RepeatingBendingProcessNew"/>
    <dgm:cxn modelId="{80215EC8-9D3F-4047-8D1D-5A448AB55C74}" type="presParOf" srcId="{BB56BEEE-8A3D-4470-957B-C53ADF5E228E}" destId="{A9CFB23B-7153-4836-B8C1-58A79F6BEE9C}" srcOrd="14" destOrd="0" presId="urn:microsoft.com/office/officeart/2016/7/layout/RepeatingBendingProcessNew"/>
    <dgm:cxn modelId="{71F85BAF-F43A-4534-8E23-CE800566E5DA}" type="presParOf" srcId="{BB56BEEE-8A3D-4470-957B-C53ADF5E228E}" destId="{D72EF03E-479C-4453-9AE3-007732E19AEE}" srcOrd="15" destOrd="0" presId="urn:microsoft.com/office/officeart/2016/7/layout/RepeatingBendingProcessNew"/>
    <dgm:cxn modelId="{81C87191-331C-4E14-9A2B-08945395842D}" type="presParOf" srcId="{D72EF03E-479C-4453-9AE3-007732E19AEE}" destId="{7FF17354-1D4E-4AE8-87E8-1ADE70ECF6FC}" srcOrd="0" destOrd="0" presId="urn:microsoft.com/office/officeart/2016/7/layout/RepeatingBendingProcessNew"/>
    <dgm:cxn modelId="{6A17E5CB-5B0A-4C5E-8431-B12BDFBB588A}" type="presParOf" srcId="{BB56BEEE-8A3D-4470-957B-C53ADF5E228E}" destId="{AD99E3CC-0982-44DE-A126-F5A84FBEFEE5}" srcOrd="16" destOrd="0" presId="urn:microsoft.com/office/officeart/2016/7/layout/RepeatingBendingProcessNew"/>
    <dgm:cxn modelId="{84B669C6-B0E9-4BA2-BF34-169EF383161A}" type="presParOf" srcId="{BB56BEEE-8A3D-4470-957B-C53ADF5E228E}" destId="{990F8609-FC89-4102-B6B8-698F792EBCA2}" srcOrd="17" destOrd="0" presId="urn:microsoft.com/office/officeart/2016/7/layout/RepeatingBendingProcessNew"/>
    <dgm:cxn modelId="{0BFCCD75-64AA-4176-B435-E72CB24D451B}" type="presParOf" srcId="{990F8609-FC89-4102-B6B8-698F792EBCA2}" destId="{FAA40383-B887-49C6-B257-CE5AA9EB130E}" srcOrd="0" destOrd="0" presId="urn:microsoft.com/office/officeart/2016/7/layout/RepeatingBendingProcessNew"/>
    <dgm:cxn modelId="{BEE1632C-4634-493C-AD05-6EF7412F83BC}" type="presParOf" srcId="{BB56BEEE-8A3D-4470-957B-C53ADF5E228E}" destId="{19ADA646-844B-4BED-8E5A-A6EF51953C7C}" srcOrd="18" destOrd="0" presId="urn:microsoft.com/office/officeart/2016/7/layout/RepeatingBendingProcessNew"/>
    <dgm:cxn modelId="{C3407037-5B46-4C9A-8C95-AAF05033C22D}" type="presParOf" srcId="{BB56BEEE-8A3D-4470-957B-C53ADF5E228E}" destId="{9629D8DE-40E4-460E-9E30-B161B2B56D2A}" srcOrd="19" destOrd="0" presId="urn:microsoft.com/office/officeart/2016/7/layout/RepeatingBendingProcessNew"/>
    <dgm:cxn modelId="{A9812DE8-1AD8-4986-8EEA-274527205F76}" type="presParOf" srcId="{9629D8DE-40E4-460E-9E30-B161B2B56D2A}" destId="{D39869FD-ECBB-4FEE-A09E-FF4CA3D3208C}" srcOrd="0" destOrd="0" presId="urn:microsoft.com/office/officeart/2016/7/layout/RepeatingBendingProcessNew"/>
    <dgm:cxn modelId="{FB4FEF09-816C-4D94-8660-5D6596CDB695}" type="presParOf" srcId="{BB56BEEE-8A3D-4470-957B-C53ADF5E228E}" destId="{0C194A09-BBD2-4B67-B827-217380D20DB0}" srcOrd="20" destOrd="0" presId="urn:microsoft.com/office/officeart/2016/7/layout/RepeatingBendingProcessNew"/>
    <dgm:cxn modelId="{DB15A49D-A683-4AB3-A38C-2C886B075D60}" type="presParOf" srcId="{BB56BEEE-8A3D-4470-957B-C53ADF5E228E}" destId="{E884EF59-37F4-4366-9D59-E8ABC8026122}" srcOrd="21" destOrd="0" presId="urn:microsoft.com/office/officeart/2016/7/layout/RepeatingBendingProcessNew"/>
    <dgm:cxn modelId="{13D120D1-7C47-45D7-AD9D-9BF4C4B7CE16}" type="presParOf" srcId="{E884EF59-37F4-4366-9D59-E8ABC8026122}" destId="{E6FCADFB-F413-4218-BDDC-511A664DFC77}" srcOrd="0" destOrd="0" presId="urn:microsoft.com/office/officeart/2016/7/layout/RepeatingBendingProcessNew"/>
    <dgm:cxn modelId="{B94DEF5B-118F-42C2-BEF5-F1D905E20640}" type="presParOf" srcId="{BB56BEEE-8A3D-4470-957B-C53ADF5E228E}" destId="{F1C1EC16-6120-4C79-BDBE-19AA311B3CBE}" srcOrd="22" destOrd="0" presId="urn:microsoft.com/office/officeart/2016/7/layout/RepeatingBendingProcessNew"/>
    <dgm:cxn modelId="{EE65432E-19F7-4CB5-AB92-4B9AD32ABDB9}" type="presParOf" srcId="{BB56BEEE-8A3D-4470-957B-C53ADF5E228E}" destId="{58D643B1-C9CA-430D-B5A1-2EC0C543E94C}" srcOrd="23" destOrd="0" presId="urn:microsoft.com/office/officeart/2016/7/layout/RepeatingBendingProcessNew"/>
    <dgm:cxn modelId="{85C916CE-44EC-4DBA-8A5E-86514E2ADBFB}" type="presParOf" srcId="{58D643B1-C9CA-430D-B5A1-2EC0C543E94C}" destId="{5FB9A125-5AA9-4AB2-81CA-DF262EF2CAF0}" srcOrd="0" destOrd="0" presId="urn:microsoft.com/office/officeart/2016/7/layout/RepeatingBendingProcessNew"/>
    <dgm:cxn modelId="{B43094FE-8477-44D2-B198-8849AB02E0BD}" type="presParOf" srcId="{BB56BEEE-8A3D-4470-957B-C53ADF5E228E}" destId="{CB59154F-1086-433A-AF35-A10646F4D9B8}" srcOrd="24" destOrd="0" presId="urn:microsoft.com/office/officeart/2016/7/layout/RepeatingBendingProcessNew"/>
    <dgm:cxn modelId="{2EBE8BC5-A7D2-415B-A9F6-3E7C09254098}" type="presParOf" srcId="{BB56BEEE-8A3D-4470-957B-C53ADF5E228E}" destId="{18D869C3-ECEA-4501-96ED-11F70F55B64D}" srcOrd="25" destOrd="0" presId="urn:microsoft.com/office/officeart/2016/7/layout/RepeatingBendingProcessNew"/>
    <dgm:cxn modelId="{85115304-2DE5-43BC-A952-1324160C7203}" type="presParOf" srcId="{18D869C3-ECEA-4501-96ED-11F70F55B64D}" destId="{EEB58716-C63B-483E-9EDE-1403FD341E6E}" srcOrd="0" destOrd="0" presId="urn:microsoft.com/office/officeart/2016/7/layout/RepeatingBendingProcessNew"/>
    <dgm:cxn modelId="{9C8757C9-A76F-4B6B-85F9-EF7DA0056C25}" type="presParOf" srcId="{BB56BEEE-8A3D-4470-957B-C53ADF5E228E}" destId="{DC0E4BE6-904E-49AA-84FA-279DB41DD635}" srcOrd="26" destOrd="0" presId="urn:microsoft.com/office/officeart/2016/7/layout/RepeatingBendingProcessNew"/>
    <dgm:cxn modelId="{75520F98-8F50-4606-96F7-B7C5BF799112}" type="presParOf" srcId="{BB56BEEE-8A3D-4470-957B-C53ADF5E228E}" destId="{235D5C2E-636F-4CAE-B9C6-36C6C442D410}" srcOrd="27" destOrd="0" presId="urn:microsoft.com/office/officeart/2016/7/layout/RepeatingBendingProcessNew"/>
    <dgm:cxn modelId="{14FC784F-AA83-4C49-9F8E-471D899441C6}" type="presParOf" srcId="{235D5C2E-636F-4CAE-B9C6-36C6C442D410}" destId="{EFF7DCBC-B635-4AFF-8F5C-E784D0121857}" srcOrd="0" destOrd="0" presId="urn:microsoft.com/office/officeart/2016/7/layout/RepeatingBendingProcessNew"/>
    <dgm:cxn modelId="{068414F1-3FC2-4CFE-A2D0-56A03B78B64C}" type="presParOf" srcId="{BB56BEEE-8A3D-4470-957B-C53ADF5E228E}" destId="{4F41FC3A-11E9-492B-A1B9-8CFA84CD2B89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2ABC1-12B1-4AF0-9CA1-B3C9D7F4D1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2BAF41C-0508-47F7-B7BC-78568821B885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RDBMS (OLDSQL)</a:t>
          </a:r>
          <a:endParaRPr lang="ru-RU" dirty="0"/>
        </a:p>
      </dgm:t>
    </dgm:pt>
    <dgm:pt modelId="{7EEA904A-82EB-4A56-B9F2-A75D13AECF8C}" type="parTrans" cxnId="{D394A326-1A9E-4255-BAF9-1A9937430135}">
      <dgm:prSet/>
      <dgm:spPr/>
      <dgm:t>
        <a:bodyPr/>
        <a:lstStyle/>
        <a:p>
          <a:endParaRPr lang="ru-RU"/>
        </a:p>
      </dgm:t>
    </dgm:pt>
    <dgm:pt modelId="{D19402B8-99F3-4383-AD3B-A8340672B94C}" type="sibTrans" cxnId="{D394A326-1A9E-4255-BAF9-1A9937430135}">
      <dgm:prSet/>
      <dgm:spPr/>
      <dgm:t>
        <a:bodyPr/>
        <a:lstStyle/>
        <a:p>
          <a:endParaRPr lang="ru-RU"/>
        </a:p>
      </dgm:t>
    </dgm:pt>
    <dgm:pt modelId="{767448EE-A5F5-4B71-AD71-8826C8E09119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NOSQL</a:t>
          </a:r>
          <a:endParaRPr lang="ru-RU" dirty="0"/>
        </a:p>
      </dgm:t>
    </dgm:pt>
    <dgm:pt modelId="{5FCBE35A-4967-42F6-AAAB-F9A26196401E}" type="parTrans" cxnId="{D8458621-835A-45BF-A072-1FC24C3357AC}">
      <dgm:prSet/>
      <dgm:spPr/>
      <dgm:t>
        <a:bodyPr/>
        <a:lstStyle/>
        <a:p>
          <a:endParaRPr lang="ru-RU"/>
        </a:p>
      </dgm:t>
    </dgm:pt>
    <dgm:pt modelId="{0E242078-A017-4ADD-976A-4D1F8EF2D777}" type="sibTrans" cxnId="{D8458621-835A-45BF-A072-1FC24C3357AC}">
      <dgm:prSet/>
      <dgm:spPr/>
      <dgm:t>
        <a:bodyPr/>
        <a:lstStyle/>
        <a:p>
          <a:endParaRPr lang="ru-RU"/>
        </a:p>
      </dgm:t>
    </dgm:pt>
    <dgm:pt modelId="{B65313C2-BBFB-482B-AB9A-04157DAA112D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NEWSQL</a:t>
          </a:r>
          <a:endParaRPr lang="ru-RU" dirty="0"/>
        </a:p>
      </dgm:t>
    </dgm:pt>
    <dgm:pt modelId="{4A0F4B22-8BEE-46BF-9713-6C416940713F}" type="parTrans" cxnId="{B856AB8C-176F-4C5E-9043-EF1E9C2DF423}">
      <dgm:prSet/>
      <dgm:spPr/>
      <dgm:t>
        <a:bodyPr/>
        <a:lstStyle/>
        <a:p>
          <a:endParaRPr lang="ru-RU"/>
        </a:p>
      </dgm:t>
    </dgm:pt>
    <dgm:pt modelId="{4EF278B4-9B06-4B6C-9340-04A7895C46D0}" type="sibTrans" cxnId="{B856AB8C-176F-4C5E-9043-EF1E9C2DF423}">
      <dgm:prSet/>
      <dgm:spPr/>
      <dgm:t>
        <a:bodyPr/>
        <a:lstStyle/>
        <a:p>
          <a:endParaRPr lang="ru-RU"/>
        </a:p>
      </dgm:t>
    </dgm:pt>
    <dgm:pt modelId="{CAE7DB42-4E45-43BB-8A27-F1B9206A2874}" type="pres">
      <dgm:prSet presAssocID="{3DB2ABC1-12B1-4AF0-9CA1-B3C9D7F4D1B9}" presName="Name0" presStyleCnt="0">
        <dgm:presLayoutVars>
          <dgm:dir/>
          <dgm:resizeHandles val="exact"/>
        </dgm:presLayoutVars>
      </dgm:prSet>
      <dgm:spPr/>
    </dgm:pt>
    <dgm:pt modelId="{FA4E92EE-4167-4359-8E6B-5563C1A3ADB5}" type="pres">
      <dgm:prSet presAssocID="{82BAF41C-0508-47F7-B7BC-78568821B885}" presName="node" presStyleLbl="node1" presStyleIdx="0" presStyleCnt="3">
        <dgm:presLayoutVars>
          <dgm:bulletEnabled val="1"/>
        </dgm:presLayoutVars>
      </dgm:prSet>
      <dgm:spPr/>
    </dgm:pt>
    <dgm:pt modelId="{B8CA5E3C-0736-49C9-BB21-0D8DFDD41B13}" type="pres">
      <dgm:prSet presAssocID="{D19402B8-99F3-4383-AD3B-A8340672B94C}" presName="sibTrans" presStyleLbl="sibTrans2D1" presStyleIdx="0" presStyleCnt="2"/>
      <dgm:spPr/>
    </dgm:pt>
    <dgm:pt modelId="{BA032942-1897-4493-B020-5124E4523DAD}" type="pres">
      <dgm:prSet presAssocID="{D19402B8-99F3-4383-AD3B-A8340672B94C}" presName="connectorText" presStyleLbl="sibTrans2D1" presStyleIdx="0" presStyleCnt="2"/>
      <dgm:spPr/>
    </dgm:pt>
    <dgm:pt modelId="{9AB986DE-CBBA-49CA-B769-103370558EAE}" type="pres">
      <dgm:prSet presAssocID="{767448EE-A5F5-4B71-AD71-8826C8E09119}" presName="node" presStyleLbl="node1" presStyleIdx="1" presStyleCnt="3" custLinFactNeighborX="3542" custLinFactNeighborY="1644">
        <dgm:presLayoutVars>
          <dgm:bulletEnabled val="1"/>
        </dgm:presLayoutVars>
      </dgm:prSet>
      <dgm:spPr/>
    </dgm:pt>
    <dgm:pt modelId="{8F856DB9-B508-46C5-8A3E-D0BF3DA26C0A}" type="pres">
      <dgm:prSet presAssocID="{0E242078-A017-4ADD-976A-4D1F8EF2D777}" presName="sibTrans" presStyleLbl="sibTrans2D1" presStyleIdx="1" presStyleCnt="2"/>
      <dgm:spPr/>
    </dgm:pt>
    <dgm:pt modelId="{25A9E093-87E1-47B9-89EC-F27D6908495C}" type="pres">
      <dgm:prSet presAssocID="{0E242078-A017-4ADD-976A-4D1F8EF2D777}" presName="connectorText" presStyleLbl="sibTrans2D1" presStyleIdx="1" presStyleCnt="2"/>
      <dgm:spPr/>
    </dgm:pt>
    <dgm:pt modelId="{52C73677-19C3-49BB-B277-3612CCC710CB}" type="pres">
      <dgm:prSet presAssocID="{B65313C2-BBFB-482B-AB9A-04157DAA11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ACB11C-4EDE-4BCC-B437-9EB0FAEB719A}" type="presOf" srcId="{D19402B8-99F3-4383-AD3B-A8340672B94C}" destId="{BA032942-1897-4493-B020-5124E4523DAD}" srcOrd="1" destOrd="0" presId="urn:microsoft.com/office/officeart/2005/8/layout/process1"/>
    <dgm:cxn modelId="{D8458621-835A-45BF-A072-1FC24C3357AC}" srcId="{3DB2ABC1-12B1-4AF0-9CA1-B3C9D7F4D1B9}" destId="{767448EE-A5F5-4B71-AD71-8826C8E09119}" srcOrd="1" destOrd="0" parTransId="{5FCBE35A-4967-42F6-AAAB-F9A26196401E}" sibTransId="{0E242078-A017-4ADD-976A-4D1F8EF2D777}"/>
    <dgm:cxn modelId="{D394A326-1A9E-4255-BAF9-1A9937430135}" srcId="{3DB2ABC1-12B1-4AF0-9CA1-B3C9D7F4D1B9}" destId="{82BAF41C-0508-47F7-B7BC-78568821B885}" srcOrd="0" destOrd="0" parTransId="{7EEA904A-82EB-4A56-B9F2-A75D13AECF8C}" sibTransId="{D19402B8-99F3-4383-AD3B-A8340672B94C}"/>
    <dgm:cxn modelId="{D4F3A231-AE60-4ED0-97E5-E8C4F01BF5E7}" type="presOf" srcId="{D19402B8-99F3-4383-AD3B-A8340672B94C}" destId="{B8CA5E3C-0736-49C9-BB21-0D8DFDD41B13}" srcOrd="0" destOrd="0" presId="urn:microsoft.com/office/officeart/2005/8/layout/process1"/>
    <dgm:cxn modelId="{AF9ACC43-BBD6-4753-BE57-D0A7556E0031}" type="presOf" srcId="{767448EE-A5F5-4B71-AD71-8826C8E09119}" destId="{9AB986DE-CBBA-49CA-B769-103370558EAE}" srcOrd="0" destOrd="0" presId="urn:microsoft.com/office/officeart/2005/8/layout/process1"/>
    <dgm:cxn modelId="{FFEF7570-5F03-4DE3-98FC-1FE85FB23D12}" type="presOf" srcId="{0E242078-A017-4ADD-976A-4D1F8EF2D777}" destId="{25A9E093-87E1-47B9-89EC-F27D6908495C}" srcOrd="1" destOrd="0" presId="urn:microsoft.com/office/officeart/2005/8/layout/process1"/>
    <dgm:cxn modelId="{A632647E-1484-44FD-8AB7-0844494C622F}" type="presOf" srcId="{0E242078-A017-4ADD-976A-4D1F8EF2D777}" destId="{8F856DB9-B508-46C5-8A3E-D0BF3DA26C0A}" srcOrd="0" destOrd="0" presId="urn:microsoft.com/office/officeart/2005/8/layout/process1"/>
    <dgm:cxn modelId="{DD2CF386-92D9-4224-914D-BA0EC4FC9EB1}" type="presOf" srcId="{82BAF41C-0508-47F7-B7BC-78568821B885}" destId="{FA4E92EE-4167-4359-8E6B-5563C1A3ADB5}" srcOrd="0" destOrd="0" presId="urn:microsoft.com/office/officeart/2005/8/layout/process1"/>
    <dgm:cxn modelId="{B856AB8C-176F-4C5E-9043-EF1E9C2DF423}" srcId="{3DB2ABC1-12B1-4AF0-9CA1-B3C9D7F4D1B9}" destId="{B65313C2-BBFB-482B-AB9A-04157DAA112D}" srcOrd="2" destOrd="0" parTransId="{4A0F4B22-8BEE-46BF-9713-6C416940713F}" sibTransId="{4EF278B4-9B06-4B6C-9340-04A7895C46D0}"/>
    <dgm:cxn modelId="{1069BDBD-6D5F-4996-82AD-D0D6E7F1F684}" type="presOf" srcId="{B65313C2-BBFB-482B-AB9A-04157DAA112D}" destId="{52C73677-19C3-49BB-B277-3612CCC710CB}" srcOrd="0" destOrd="0" presId="urn:microsoft.com/office/officeart/2005/8/layout/process1"/>
    <dgm:cxn modelId="{446693CB-22BF-4BDC-AC94-605472FAC86E}" type="presOf" srcId="{3DB2ABC1-12B1-4AF0-9CA1-B3C9D7F4D1B9}" destId="{CAE7DB42-4E45-43BB-8A27-F1B9206A2874}" srcOrd="0" destOrd="0" presId="urn:microsoft.com/office/officeart/2005/8/layout/process1"/>
    <dgm:cxn modelId="{F502ABE8-81E9-4881-B96D-26BCA1F70AE3}" type="presParOf" srcId="{CAE7DB42-4E45-43BB-8A27-F1B9206A2874}" destId="{FA4E92EE-4167-4359-8E6B-5563C1A3ADB5}" srcOrd="0" destOrd="0" presId="urn:microsoft.com/office/officeart/2005/8/layout/process1"/>
    <dgm:cxn modelId="{4B4282BA-C4CB-4D60-94ED-A8D835DE4969}" type="presParOf" srcId="{CAE7DB42-4E45-43BB-8A27-F1B9206A2874}" destId="{B8CA5E3C-0736-49C9-BB21-0D8DFDD41B13}" srcOrd="1" destOrd="0" presId="urn:microsoft.com/office/officeart/2005/8/layout/process1"/>
    <dgm:cxn modelId="{C96FE464-82B0-46DA-BE8E-7955C2972A40}" type="presParOf" srcId="{B8CA5E3C-0736-49C9-BB21-0D8DFDD41B13}" destId="{BA032942-1897-4493-B020-5124E4523DAD}" srcOrd="0" destOrd="0" presId="urn:microsoft.com/office/officeart/2005/8/layout/process1"/>
    <dgm:cxn modelId="{F8AA9489-82D4-4379-8740-FA4C061124DD}" type="presParOf" srcId="{CAE7DB42-4E45-43BB-8A27-F1B9206A2874}" destId="{9AB986DE-CBBA-49CA-B769-103370558EAE}" srcOrd="2" destOrd="0" presId="urn:microsoft.com/office/officeart/2005/8/layout/process1"/>
    <dgm:cxn modelId="{BD6AA602-B0F6-4901-B059-3F3573E5BC2E}" type="presParOf" srcId="{CAE7DB42-4E45-43BB-8A27-F1B9206A2874}" destId="{8F856DB9-B508-46C5-8A3E-D0BF3DA26C0A}" srcOrd="3" destOrd="0" presId="urn:microsoft.com/office/officeart/2005/8/layout/process1"/>
    <dgm:cxn modelId="{25E757B0-DC21-4607-83FF-E09CD9E986C2}" type="presParOf" srcId="{8F856DB9-B508-46C5-8A3E-D0BF3DA26C0A}" destId="{25A9E093-87E1-47B9-89EC-F27D6908495C}" srcOrd="0" destOrd="0" presId="urn:microsoft.com/office/officeart/2005/8/layout/process1"/>
    <dgm:cxn modelId="{A26648ED-2774-49DE-B62A-A61264746DFD}" type="presParOf" srcId="{CAE7DB42-4E45-43BB-8A27-F1B9206A2874}" destId="{52C73677-19C3-49BB-B277-3612CCC710C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594-9F27-4F23-8D97-54D84C3FA8C1}">
      <dsp:nvSpPr>
        <dsp:cNvPr id="0" name=""/>
        <dsp:cNvSpPr/>
      </dsp:nvSpPr>
      <dsp:spPr>
        <a:xfrm>
          <a:off x="1644278" y="458044"/>
          <a:ext cx="354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243" y="45720"/>
              </a:lnTo>
              <a:lnTo>
                <a:pt x="194243" y="47774"/>
              </a:lnTo>
              <a:lnTo>
                <a:pt x="354286" y="47774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799" y="501871"/>
        <a:ext cx="19244" cy="3785"/>
      </dsp:txXfrm>
    </dsp:sp>
    <dsp:sp modelId="{721D923A-735E-403F-BCD5-693A9DC0C450}">
      <dsp:nvSpPr>
        <dsp:cNvPr id="0" name=""/>
        <dsp:cNvSpPr/>
      </dsp:nvSpPr>
      <dsp:spPr>
        <a:xfrm>
          <a:off x="0" y="9940"/>
          <a:ext cx="1646078" cy="987647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Основные понятия о базах данных</a:t>
          </a:r>
          <a:endParaRPr lang="en-US" sz="1300" kern="1200" dirty="0"/>
        </a:p>
      </dsp:txBody>
      <dsp:txXfrm>
        <a:off x="0" y="9940"/>
        <a:ext cx="1646078" cy="987647"/>
      </dsp:txXfrm>
    </dsp:sp>
    <dsp:sp modelId="{1B742D1A-2C9E-4B83-AC1B-BE9D084CE509}">
      <dsp:nvSpPr>
        <dsp:cNvPr id="0" name=""/>
        <dsp:cNvSpPr/>
      </dsp:nvSpPr>
      <dsp:spPr>
        <a:xfrm>
          <a:off x="3675244" y="460098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9778" y="503925"/>
        <a:ext cx="18929" cy="3785"/>
      </dsp:txXfrm>
    </dsp:sp>
    <dsp:sp modelId="{42037B10-1ACC-429A-A2E8-846C4F92578B}">
      <dsp:nvSpPr>
        <dsp:cNvPr id="0" name=""/>
        <dsp:cNvSpPr/>
      </dsp:nvSpPr>
      <dsp:spPr>
        <a:xfrm>
          <a:off x="2030965" y="11995"/>
          <a:ext cx="1646078" cy="987647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Классификация СУБД </a:t>
          </a:r>
          <a:r>
            <a:rPr lang="en-US" sz="1300" b="0" i="0" kern="1200" dirty="0"/>
            <a:t>NoSQL</a:t>
          </a:r>
          <a:endParaRPr lang="en-US" sz="1300" kern="1200" dirty="0"/>
        </a:p>
      </dsp:txBody>
      <dsp:txXfrm>
        <a:off x="2030965" y="11995"/>
        <a:ext cx="1646078" cy="987647"/>
      </dsp:txXfrm>
    </dsp:sp>
    <dsp:sp modelId="{D38F1421-D384-4EA8-98EC-A81E6D92BF3B}">
      <dsp:nvSpPr>
        <dsp:cNvPr id="0" name=""/>
        <dsp:cNvSpPr/>
      </dsp:nvSpPr>
      <dsp:spPr>
        <a:xfrm>
          <a:off x="5699920" y="460098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54" y="503925"/>
        <a:ext cx="18929" cy="3785"/>
      </dsp:txXfrm>
    </dsp:sp>
    <dsp:sp modelId="{ED0FBE5F-4DA7-4D1D-AE4E-F1EE9DC5A252}">
      <dsp:nvSpPr>
        <dsp:cNvPr id="0" name=""/>
        <dsp:cNvSpPr/>
      </dsp:nvSpPr>
      <dsp:spPr>
        <a:xfrm>
          <a:off x="4055642" y="11995"/>
          <a:ext cx="1646078" cy="987647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Эволюция Баз Данных</a:t>
          </a:r>
          <a:endParaRPr lang="en-US" sz="1300" kern="1200" dirty="0"/>
        </a:p>
      </dsp:txBody>
      <dsp:txXfrm>
        <a:off x="4055642" y="11995"/>
        <a:ext cx="1646078" cy="987647"/>
      </dsp:txXfrm>
    </dsp:sp>
    <dsp:sp modelId="{D0F1473C-1DE6-4BFD-BF8D-AC0BC70ABFAD}">
      <dsp:nvSpPr>
        <dsp:cNvPr id="0" name=""/>
        <dsp:cNvSpPr/>
      </dsp:nvSpPr>
      <dsp:spPr>
        <a:xfrm>
          <a:off x="7724597" y="460098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89131" y="503925"/>
        <a:ext cx="18929" cy="3785"/>
      </dsp:txXfrm>
    </dsp:sp>
    <dsp:sp modelId="{F6C21C86-20D2-4F21-AE58-FC4AEE493B2E}">
      <dsp:nvSpPr>
        <dsp:cNvPr id="0" name=""/>
        <dsp:cNvSpPr/>
      </dsp:nvSpPr>
      <dsp:spPr>
        <a:xfrm>
          <a:off x="6080318" y="1199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Система контейнеризации </a:t>
          </a:r>
          <a:r>
            <a:rPr lang="ro-RO" sz="1300" b="0" i="0" kern="1200" dirty="0"/>
            <a:t>Docker</a:t>
          </a:r>
          <a:endParaRPr lang="en-US" sz="1300" i="0" kern="1200" dirty="0"/>
        </a:p>
      </dsp:txBody>
      <dsp:txXfrm>
        <a:off x="6080318" y="11995"/>
        <a:ext cx="1646078" cy="987647"/>
      </dsp:txXfrm>
    </dsp:sp>
    <dsp:sp modelId="{2C49869C-0260-44CC-A693-68EC9C215CED}">
      <dsp:nvSpPr>
        <dsp:cNvPr id="0" name=""/>
        <dsp:cNvSpPr/>
      </dsp:nvSpPr>
      <dsp:spPr>
        <a:xfrm>
          <a:off x="829328" y="997842"/>
          <a:ext cx="8098706" cy="347998"/>
        </a:xfrm>
        <a:custGeom>
          <a:avLst/>
          <a:gdLst/>
          <a:ahLst/>
          <a:cxnLst/>
          <a:rect l="0" t="0" r="0" b="0"/>
          <a:pathLst>
            <a:path>
              <a:moveTo>
                <a:pt x="8098706" y="0"/>
              </a:moveTo>
              <a:lnTo>
                <a:pt x="8098706" y="191099"/>
              </a:lnTo>
              <a:lnTo>
                <a:pt x="0" y="191099"/>
              </a:lnTo>
              <a:lnTo>
                <a:pt x="0" y="347998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5992" y="1169948"/>
        <a:ext cx="405377" cy="3785"/>
      </dsp:txXfrm>
    </dsp:sp>
    <dsp:sp modelId="{A6CE5718-1AA7-48A9-9A64-88B2B0A270B9}">
      <dsp:nvSpPr>
        <dsp:cNvPr id="0" name=""/>
        <dsp:cNvSpPr/>
      </dsp:nvSpPr>
      <dsp:spPr>
        <a:xfrm>
          <a:off x="8104995" y="1199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Базовые возможности </a:t>
          </a:r>
          <a:r>
            <a:rPr lang="ro-RO" sz="1300" b="0" i="0" kern="1200" dirty="0"/>
            <a:t>mongodb</a:t>
          </a:r>
          <a:endParaRPr lang="en-US" sz="1300" kern="1200" dirty="0"/>
        </a:p>
      </dsp:txBody>
      <dsp:txXfrm>
        <a:off x="8104995" y="11995"/>
        <a:ext cx="1646078" cy="987647"/>
      </dsp:txXfrm>
    </dsp:sp>
    <dsp:sp modelId="{A80E552C-FDBB-4019-B1F2-C2D3C1F14DBA}">
      <dsp:nvSpPr>
        <dsp:cNvPr id="0" name=""/>
        <dsp:cNvSpPr/>
      </dsp:nvSpPr>
      <dsp:spPr>
        <a:xfrm>
          <a:off x="1650567" y="1826343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5101" y="1870171"/>
        <a:ext cx="18929" cy="3785"/>
      </dsp:txXfrm>
    </dsp:sp>
    <dsp:sp modelId="{067F0BEE-5DA0-4503-AD2C-9C8AD43EC3E2}">
      <dsp:nvSpPr>
        <dsp:cNvPr id="0" name=""/>
        <dsp:cNvSpPr/>
      </dsp:nvSpPr>
      <dsp:spPr>
        <a:xfrm>
          <a:off x="6288" y="1378240"/>
          <a:ext cx="1646078" cy="987647"/>
        </a:xfrm>
        <a:prstGeom prst="rect">
          <a:avLst/>
        </a:prstGeom>
        <a:solidFill>
          <a:srgbClr val="328A9E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Гостевая лекция</a:t>
          </a:r>
          <a:br>
            <a:rPr lang="ru-RU" sz="1300" b="0" i="0" kern="1200" dirty="0"/>
          </a:br>
          <a:r>
            <a:rPr lang="en-US" sz="1300" b="0" i="0" kern="1200" dirty="0"/>
            <a:t>Manticore</a:t>
          </a:r>
          <a:br>
            <a:rPr lang="en-US" sz="1300" b="0" i="0" kern="1200" dirty="0"/>
          </a:br>
          <a:r>
            <a:rPr lang="ru-RU" sz="1300" b="0" i="0" kern="1200" dirty="0"/>
            <a:t>(</a:t>
          </a:r>
          <a:r>
            <a:rPr lang="en-US" sz="1300" b="0" i="0" kern="1200" dirty="0"/>
            <a:t>7 </a:t>
          </a:r>
          <a:r>
            <a:rPr lang="ru-RU" sz="1300" b="0" i="0" kern="1200" dirty="0"/>
            <a:t>марта)</a:t>
          </a:r>
          <a:endParaRPr lang="en-US" sz="1300" kern="1200" dirty="0"/>
        </a:p>
      </dsp:txBody>
      <dsp:txXfrm>
        <a:off x="6288" y="1378240"/>
        <a:ext cx="1646078" cy="987647"/>
      </dsp:txXfrm>
    </dsp:sp>
    <dsp:sp modelId="{36077A90-B0F8-409F-9C38-F1C565B35A8F}">
      <dsp:nvSpPr>
        <dsp:cNvPr id="0" name=""/>
        <dsp:cNvSpPr/>
      </dsp:nvSpPr>
      <dsp:spPr>
        <a:xfrm>
          <a:off x="3675244" y="1826343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9778" y="1870171"/>
        <a:ext cx="18929" cy="3785"/>
      </dsp:txXfrm>
    </dsp:sp>
    <dsp:sp modelId="{EE8E44FF-6BB3-4D26-8C5C-51E795BF2F02}">
      <dsp:nvSpPr>
        <dsp:cNvPr id="0" name=""/>
        <dsp:cNvSpPr/>
      </dsp:nvSpPr>
      <dsp:spPr>
        <a:xfrm>
          <a:off x="2030965" y="1378240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Ключ-значение СУБД (</a:t>
          </a:r>
          <a:r>
            <a:rPr lang="en-US" sz="1300" b="0" i="0" kern="1200" dirty="0"/>
            <a:t>Redis)</a:t>
          </a:r>
          <a:endParaRPr lang="en-US" sz="1300" kern="1200" dirty="0"/>
        </a:p>
      </dsp:txBody>
      <dsp:txXfrm>
        <a:off x="2030965" y="1378240"/>
        <a:ext cx="1646078" cy="987647"/>
      </dsp:txXfrm>
    </dsp:sp>
    <dsp:sp modelId="{D72EF03E-479C-4453-9AE3-007732E19AEE}">
      <dsp:nvSpPr>
        <dsp:cNvPr id="0" name=""/>
        <dsp:cNvSpPr/>
      </dsp:nvSpPr>
      <dsp:spPr>
        <a:xfrm>
          <a:off x="5699920" y="1826343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54" y="1870171"/>
        <a:ext cx="18929" cy="3785"/>
      </dsp:txXfrm>
    </dsp:sp>
    <dsp:sp modelId="{A9CFB23B-7153-4836-B8C1-58A79F6BEE9C}">
      <dsp:nvSpPr>
        <dsp:cNvPr id="0" name=""/>
        <dsp:cNvSpPr/>
      </dsp:nvSpPr>
      <dsp:spPr>
        <a:xfrm>
          <a:off x="4055642" y="1378240"/>
          <a:ext cx="1646078" cy="987647"/>
        </a:xfrm>
        <a:prstGeom prst="rect">
          <a:avLst/>
        </a:prstGeom>
        <a:solidFill>
          <a:srgbClr val="328A9E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Гостевая лекция</a:t>
          </a:r>
          <a:br>
            <a:rPr lang="ru-RU" sz="1300" b="0" i="0" kern="1200" dirty="0"/>
          </a:br>
          <a:r>
            <a:rPr lang="en-US" sz="1300" b="0" i="0" kern="1200" dirty="0" err="1"/>
            <a:t>Tarantool</a:t>
          </a:r>
          <a:br>
            <a:rPr lang="ru-RU" sz="1300" b="0" i="0" kern="1200" dirty="0"/>
          </a:br>
          <a:r>
            <a:rPr lang="ru-RU" sz="1300" b="0" i="0" kern="1200" dirty="0"/>
            <a:t>(21 марта)</a:t>
          </a:r>
          <a:endParaRPr lang="en-US" sz="1300" kern="1200" dirty="0"/>
        </a:p>
      </dsp:txBody>
      <dsp:txXfrm>
        <a:off x="4055642" y="1378240"/>
        <a:ext cx="1646078" cy="987647"/>
      </dsp:txXfrm>
    </dsp:sp>
    <dsp:sp modelId="{990F8609-FC89-4102-B6B8-698F792EBCA2}">
      <dsp:nvSpPr>
        <dsp:cNvPr id="0" name=""/>
        <dsp:cNvSpPr/>
      </dsp:nvSpPr>
      <dsp:spPr>
        <a:xfrm>
          <a:off x="7724597" y="1826343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89131" y="1870171"/>
        <a:ext cx="18929" cy="3785"/>
      </dsp:txXfrm>
    </dsp:sp>
    <dsp:sp modelId="{AD99E3CC-0982-44DE-A126-F5A84FBEFEE5}">
      <dsp:nvSpPr>
        <dsp:cNvPr id="0" name=""/>
        <dsp:cNvSpPr/>
      </dsp:nvSpPr>
      <dsp:spPr>
        <a:xfrm>
          <a:off x="6080318" y="1378240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Витрины данных. МРР-СУБД (</a:t>
          </a:r>
          <a:r>
            <a:rPr lang="en-US" sz="1300" b="0" i="0" kern="1200" dirty="0"/>
            <a:t>DWH</a:t>
          </a:r>
          <a:r>
            <a:rPr lang="ru-RU" sz="1300" b="0" i="0" kern="1200" dirty="0"/>
            <a:t>)</a:t>
          </a:r>
          <a:endParaRPr lang="en-US" sz="1300" kern="1200" dirty="0"/>
        </a:p>
      </dsp:txBody>
      <dsp:txXfrm>
        <a:off x="6080318" y="1378240"/>
        <a:ext cx="1646078" cy="987647"/>
      </dsp:txXfrm>
    </dsp:sp>
    <dsp:sp modelId="{9629D8DE-40E4-460E-9E30-B161B2B56D2A}">
      <dsp:nvSpPr>
        <dsp:cNvPr id="0" name=""/>
        <dsp:cNvSpPr/>
      </dsp:nvSpPr>
      <dsp:spPr>
        <a:xfrm>
          <a:off x="829328" y="2364087"/>
          <a:ext cx="8098706" cy="347998"/>
        </a:xfrm>
        <a:custGeom>
          <a:avLst/>
          <a:gdLst/>
          <a:ahLst/>
          <a:cxnLst/>
          <a:rect l="0" t="0" r="0" b="0"/>
          <a:pathLst>
            <a:path>
              <a:moveTo>
                <a:pt x="8098706" y="0"/>
              </a:moveTo>
              <a:lnTo>
                <a:pt x="8098706" y="191099"/>
              </a:lnTo>
              <a:lnTo>
                <a:pt x="0" y="191099"/>
              </a:lnTo>
              <a:lnTo>
                <a:pt x="0" y="347998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5992" y="2536193"/>
        <a:ext cx="405377" cy="3785"/>
      </dsp:txXfrm>
    </dsp:sp>
    <dsp:sp modelId="{19ADA646-844B-4BED-8E5A-A6EF51953C7C}">
      <dsp:nvSpPr>
        <dsp:cNvPr id="0" name=""/>
        <dsp:cNvSpPr/>
      </dsp:nvSpPr>
      <dsp:spPr>
        <a:xfrm>
          <a:off x="8104995" y="1378240"/>
          <a:ext cx="1646078" cy="98764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Гостевая лекция</a:t>
          </a:r>
          <a:br>
            <a:rPr lang="en-US" sz="1300" b="0" i="0" kern="1200" dirty="0"/>
          </a:br>
          <a:r>
            <a:rPr lang="en-US" sz="1300" b="0" i="0" kern="1200" dirty="0" err="1"/>
            <a:t>YeniseiDB</a:t>
          </a:r>
          <a:br>
            <a:rPr lang="ru-RU" sz="1300" b="0" i="0" kern="1200" dirty="0"/>
          </a:br>
          <a:r>
            <a:rPr lang="ru-RU" sz="1300" b="0" i="0" kern="1200" dirty="0"/>
            <a:t>(4 апреля)</a:t>
          </a:r>
          <a:endParaRPr lang="en-US" sz="1300" kern="1200" dirty="0"/>
        </a:p>
      </dsp:txBody>
      <dsp:txXfrm>
        <a:off x="8104995" y="1378240"/>
        <a:ext cx="1646078" cy="987647"/>
      </dsp:txXfrm>
    </dsp:sp>
    <dsp:sp modelId="{E884EF59-37F4-4366-9D59-E8ABC8026122}">
      <dsp:nvSpPr>
        <dsp:cNvPr id="0" name=""/>
        <dsp:cNvSpPr/>
      </dsp:nvSpPr>
      <dsp:spPr>
        <a:xfrm>
          <a:off x="1650567" y="3192589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5101" y="3236416"/>
        <a:ext cx="18929" cy="3785"/>
      </dsp:txXfrm>
    </dsp:sp>
    <dsp:sp modelId="{0C194A09-BBD2-4B67-B827-217380D20DB0}">
      <dsp:nvSpPr>
        <dsp:cNvPr id="0" name=""/>
        <dsp:cNvSpPr/>
      </dsp:nvSpPr>
      <dsp:spPr>
        <a:xfrm>
          <a:off x="6288" y="274448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 err="1"/>
            <a:t>Графовые</a:t>
          </a:r>
          <a:r>
            <a:rPr lang="ru-RU" sz="1300" b="0" i="0" kern="1200" dirty="0"/>
            <a:t> СУБД (</a:t>
          </a:r>
          <a:r>
            <a:rPr lang="en-US" sz="1300" b="0" i="0" kern="1200" dirty="0"/>
            <a:t>Neo4j)</a:t>
          </a:r>
          <a:endParaRPr lang="en-US" sz="1300" kern="1200" dirty="0"/>
        </a:p>
      </dsp:txBody>
      <dsp:txXfrm>
        <a:off x="6288" y="2744485"/>
        <a:ext cx="1646078" cy="987647"/>
      </dsp:txXfrm>
    </dsp:sp>
    <dsp:sp modelId="{58D643B1-C9CA-430D-B5A1-2EC0C543E94C}">
      <dsp:nvSpPr>
        <dsp:cNvPr id="0" name=""/>
        <dsp:cNvSpPr/>
      </dsp:nvSpPr>
      <dsp:spPr>
        <a:xfrm>
          <a:off x="3675244" y="3192589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9778" y="3236416"/>
        <a:ext cx="18929" cy="3785"/>
      </dsp:txXfrm>
    </dsp:sp>
    <dsp:sp modelId="{F1C1EC16-6120-4C79-BDBE-19AA311B3CBE}">
      <dsp:nvSpPr>
        <dsp:cNvPr id="0" name=""/>
        <dsp:cNvSpPr/>
      </dsp:nvSpPr>
      <dsp:spPr>
        <a:xfrm>
          <a:off x="2030965" y="274448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Распределенные СУБД (</a:t>
          </a:r>
          <a:r>
            <a:rPr lang="en-US" sz="1300" b="0" i="0" kern="1200" dirty="0"/>
            <a:t>YDB, </a:t>
          </a:r>
          <a:r>
            <a:rPr lang="en-US" sz="1300" b="0" i="0" kern="1200" dirty="0" err="1"/>
            <a:t>CockroachDB</a:t>
          </a:r>
          <a:r>
            <a:rPr lang="en-US" sz="1300" b="0" i="0" kern="1200" dirty="0"/>
            <a:t>)</a:t>
          </a:r>
          <a:endParaRPr lang="en-US" sz="1300" kern="1200" dirty="0"/>
        </a:p>
      </dsp:txBody>
      <dsp:txXfrm>
        <a:off x="2030965" y="2744485"/>
        <a:ext cx="1646078" cy="987647"/>
      </dsp:txXfrm>
    </dsp:sp>
    <dsp:sp modelId="{18D869C3-ECEA-4501-96ED-11F70F55B64D}">
      <dsp:nvSpPr>
        <dsp:cNvPr id="0" name=""/>
        <dsp:cNvSpPr/>
      </dsp:nvSpPr>
      <dsp:spPr>
        <a:xfrm>
          <a:off x="5699920" y="3192589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864454" y="3236416"/>
        <a:ext cx="18929" cy="3785"/>
      </dsp:txXfrm>
    </dsp:sp>
    <dsp:sp modelId="{CB59154F-1086-433A-AF35-A10646F4D9B8}">
      <dsp:nvSpPr>
        <dsp:cNvPr id="0" name=""/>
        <dsp:cNvSpPr/>
      </dsp:nvSpPr>
      <dsp:spPr>
        <a:xfrm>
          <a:off x="4055642" y="2744485"/>
          <a:ext cx="1646078" cy="98764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Гостевая лекция</a:t>
          </a:r>
          <a:br>
            <a:rPr lang="ru-RU" sz="1300" b="0" i="0" kern="1200" dirty="0"/>
          </a:br>
          <a:r>
            <a:rPr lang="ro-RO" sz="1300" kern="1200" dirty="0"/>
            <a:t>ScyllaDB</a:t>
          </a:r>
          <a:br>
            <a:rPr lang="ru-RU" sz="1300" kern="1200" dirty="0"/>
          </a:br>
          <a:r>
            <a:rPr lang="ru-RU" sz="1300" kern="1200" dirty="0"/>
            <a:t>(25 апреля)</a:t>
          </a:r>
        </a:p>
      </dsp:txBody>
      <dsp:txXfrm>
        <a:off x="4055642" y="2744485"/>
        <a:ext cx="1646078" cy="987647"/>
      </dsp:txXfrm>
    </dsp:sp>
    <dsp:sp modelId="{235D5C2E-636F-4CAE-B9C6-36C6C442D410}">
      <dsp:nvSpPr>
        <dsp:cNvPr id="0" name=""/>
        <dsp:cNvSpPr/>
      </dsp:nvSpPr>
      <dsp:spPr>
        <a:xfrm>
          <a:off x="7724597" y="3192589"/>
          <a:ext cx="347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99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889131" y="3236416"/>
        <a:ext cx="18929" cy="3785"/>
      </dsp:txXfrm>
    </dsp:sp>
    <dsp:sp modelId="{DC0E4BE6-904E-49AA-84FA-279DB41DD635}">
      <dsp:nvSpPr>
        <dsp:cNvPr id="0" name=""/>
        <dsp:cNvSpPr/>
      </dsp:nvSpPr>
      <dsp:spPr>
        <a:xfrm>
          <a:off x="6080318" y="274448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Векторные СУБД. </a:t>
          </a:r>
          <a:r>
            <a:rPr lang="ro-RO" sz="1300" kern="1200" dirty="0"/>
            <a:t>Weaviate</a:t>
          </a:r>
          <a:endParaRPr lang="ru-RU" sz="1300" kern="1200" dirty="0"/>
        </a:p>
      </dsp:txBody>
      <dsp:txXfrm>
        <a:off x="6080318" y="2744485"/>
        <a:ext cx="1646078" cy="987647"/>
      </dsp:txXfrm>
    </dsp:sp>
    <dsp:sp modelId="{4F41FC3A-11E9-492B-A1B9-8CFA84CD2B89}">
      <dsp:nvSpPr>
        <dsp:cNvPr id="0" name=""/>
        <dsp:cNvSpPr/>
      </dsp:nvSpPr>
      <dsp:spPr>
        <a:xfrm>
          <a:off x="8104995" y="2744485"/>
          <a:ext cx="1646078" cy="987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659" tIns="84666" rIns="80659" bIns="846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Итоговое занятие</a:t>
          </a:r>
          <a:br>
            <a:rPr lang="ru-RU" sz="1300" kern="1200" dirty="0"/>
          </a:br>
          <a:r>
            <a:rPr lang="ru-RU" sz="1300" kern="1200" dirty="0"/>
            <a:t>(16 мая)</a:t>
          </a:r>
        </a:p>
      </dsp:txBody>
      <dsp:txXfrm>
        <a:off x="8104995" y="2744485"/>
        <a:ext cx="1646078" cy="987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92EE-4167-4359-8E6B-5563C1A3ADB5}">
      <dsp:nvSpPr>
        <dsp:cNvPr id="0" name=""/>
        <dsp:cNvSpPr/>
      </dsp:nvSpPr>
      <dsp:spPr>
        <a:xfrm>
          <a:off x="7570" y="0"/>
          <a:ext cx="2262654" cy="803275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RDBMS (OLDSQL)</a:t>
          </a:r>
          <a:endParaRPr lang="ru-RU" sz="2100" kern="1200" dirty="0"/>
        </a:p>
      </dsp:txBody>
      <dsp:txXfrm>
        <a:off x="31097" y="23527"/>
        <a:ext cx="2215600" cy="756221"/>
      </dsp:txXfrm>
    </dsp:sp>
    <dsp:sp modelId="{B8CA5E3C-0736-49C9-BB21-0D8DFDD41B13}">
      <dsp:nvSpPr>
        <dsp:cNvPr id="0" name=""/>
        <dsp:cNvSpPr/>
      </dsp:nvSpPr>
      <dsp:spPr>
        <a:xfrm>
          <a:off x="2504504" y="121068"/>
          <a:ext cx="496673" cy="56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2504504" y="233296"/>
        <a:ext cx="347671" cy="336682"/>
      </dsp:txXfrm>
    </dsp:sp>
    <dsp:sp modelId="{9AB986DE-CBBA-49CA-B769-103370558EAE}">
      <dsp:nvSpPr>
        <dsp:cNvPr id="0" name=""/>
        <dsp:cNvSpPr/>
      </dsp:nvSpPr>
      <dsp:spPr>
        <a:xfrm>
          <a:off x="3207344" y="0"/>
          <a:ext cx="2262654" cy="80327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NOSQL</a:t>
          </a:r>
          <a:endParaRPr lang="ru-RU" sz="2100" kern="1200" dirty="0"/>
        </a:p>
      </dsp:txBody>
      <dsp:txXfrm>
        <a:off x="3230871" y="23527"/>
        <a:ext cx="2215600" cy="756221"/>
      </dsp:txXfrm>
    </dsp:sp>
    <dsp:sp modelId="{8F856DB9-B508-46C5-8A3E-D0BF3DA26C0A}">
      <dsp:nvSpPr>
        <dsp:cNvPr id="0" name=""/>
        <dsp:cNvSpPr/>
      </dsp:nvSpPr>
      <dsp:spPr>
        <a:xfrm>
          <a:off x="5688250" y="121068"/>
          <a:ext cx="462692" cy="56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5688250" y="233296"/>
        <a:ext cx="323884" cy="336682"/>
      </dsp:txXfrm>
    </dsp:sp>
    <dsp:sp modelId="{52C73677-19C3-49BB-B277-3612CCC710CB}">
      <dsp:nvSpPr>
        <dsp:cNvPr id="0" name=""/>
        <dsp:cNvSpPr/>
      </dsp:nvSpPr>
      <dsp:spPr>
        <a:xfrm>
          <a:off x="6343003" y="0"/>
          <a:ext cx="2262654" cy="80327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NEWSQL</a:t>
          </a:r>
          <a:endParaRPr lang="ru-RU" sz="2100" kern="1200" dirty="0"/>
        </a:p>
      </dsp:txBody>
      <dsp:txXfrm>
        <a:off x="6366530" y="23527"/>
        <a:ext cx="2215600" cy="75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E76A8-ED3F-42E8-B4B5-A2BCBE25BF72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55F96-B919-43DF-A62A-350DCF01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1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kS82zs65g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kS82zs65g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584EC-5FFD-4759-9CBB-E3047A3BE6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https://www.youtube.com/watch?v=LwkS82zs65g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4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https://www.youtube.com/watch?v=LwkS82zs65g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3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Определите стандартный набор отношений с точными значениями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критично, потому что отношения присваиваются элементами и делают возможным создание запросов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6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Беригите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свое время и делайте ваши данные простыми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ждя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понимания, использую уже готовые онтологии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9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каждому элементу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прочитан человеком, но обычно это вариация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55F96-B919-43DF-A62A-350DCF01AE54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3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56270CF-6678-443B-9D5E-56C6208FDFFE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FE7-921E-48B8-BB38-44AE46B47B9F}" type="datetime1">
              <a:rPr lang="ru-RU" smtClean="0"/>
              <a:t>15.02.2024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5A91-1574-4C13-83A5-96677E6691F2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2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8CC5-3D1B-4C10-96B6-D4AEB0C5E878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0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4C98-7D4A-4321-ACC9-90BC9977309B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9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55D-69EE-4703-954A-64C4D3C2AF2F}" type="datetime1">
              <a:rPr lang="ru-RU" smtClean="0"/>
              <a:t>15.02.2024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FA01-4C1E-4835-B964-D4CFC8F5BD95}" type="datetime1">
              <a:rPr lang="ru-RU" smtClean="0"/>
              <a:t>15.02.2024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7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2F-0CDD-453C-AF7C-4916AB3C6C9C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3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0E5A-6D32-41C0-864F-8F316DA050FC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54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4542"/>
            <a:ext cx="8825658" cy="2677648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620" y="3848031"/>
            <a:ext cx="8825658" cy="861420"/>
          </a:xfrm>
        </p:spPr>
        <p:txBody>
          <a:bodyPr anchor="t"/>
          <a:lstStyle>
            <a:lvl1pPr marL="0" indent="0" algn="ctr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5A0C298-CC1A-44FB-B056-9DC1DA14BB96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EEE22C5F-6963-5F1B-860F-562D15951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2024" y="5749637"/>
            <a:ext cx="5399088" cy="59896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Подпись 1:</a:t>
            </a:r>
          </a:p>
        </p:txBody>
      </p:sp>
    </p:spTree>
    <p:extLst>
      <p:ext uri="{BB962C8B-B14F-4D97-AF65-F5344CB8AC3E}">
        <p14:creationId xmlns:p14="http://schemas.microsoft.com/office/powerpoint/2010/main" val="24795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2D8-B923-4A2D-A207-B43D4BDAB547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9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06E8-7033-4624-ABD9-A3D9650BE979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036F-C706-43FA-9A69-79FD3E1842D7}" type="datetime1">
              <a:rPr lang="ru-RU" smtClean="0"/>
              <a:t>15.02.2024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7A67-BB0F-44F9-9B46-EA810E216966}" type="datetime1">
              <a:rPr lang="ru-RU" smtClean="0"/>
              <a:t>15.02.2024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1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AACB-F4A7-4F4B-AE95-5A06C60629D7}" type="datetime1">
              <a:rPr lang="ru-RU" smtClean="0"/>
              <a:t>15.02.2024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174-3A76-41A3-88AE-9CE8E30E603A}" type="datetime1">
              <a:rPr lang="ru-RU" smtClean="0"/>
              <a:t>15.02.2024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27F-691C-4BC3-B641-5826903CB422}" type="datetime1">
              <a:rPr lang="ru-RU" smtClean="0"/>
              <a:t>15.02.2024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8B35-75D0-4186-ACBB-7A88F32DBC2D}" type="datetime1">
              <a:rPr lang="ru-RU" smtClean="0"/>
              <a:t>15.02.2024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933DB8-1A86-49E3-B80A-AEDA5B96A3A6}" type="datetime1">
              <a:rPr lang="ru-RU" smtClean="0"/>
              <a:t>15.02.2024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91E045B-E5E4-4764-A42E-E7E81D649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  <p:sldLayoutId id="214748408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tisticsanddata.org/data/most-popular-databases-2006-2022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B47F8-9ED5-C4F6-7993-38D7794B4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Лекция №</a:t>
            </a:r>
            <a:r>
              <a:rPr lang="en-US" b="1" dirty="0"/>
              <a:t>3</a:t>
            </a:r>
            <a:br>
              <a:rPr lang="ru-RU" dirty="0"/>
            </a:br>
            <a:r>
              <a:rPr lang="ru-RU" dirty="0"/>
              <a:t>Эволюция Баз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A9E2C4-42E4-607A-F8B1-8EF48601B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Раздел 1. Основные понятия о базах данных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058D9-D06F-F640-202A-243D22F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</a:t>
            </a:fld>
            <a:endParaRPr lang="ru-RU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6436486-F520-8594-8969-A491AF67B501}"/>
              </a:ext>
            </a:extLst>
          </p:cNvPr>
          <p:cNvSpPr txBox="1">
            <a:spLocks/>
          </p:cNvSpPr>
          <p:nvPr/>
        </p:nvSpPr>
        <p:spPr>
          <a:xfrm>
            <a:off x="5015880" y="5661248"/>
            <a:ext cx="6624736" cy="667606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ru-RU" sz="1800" b="1" dirty="0" err="1">
                <a:solidFill>
                  <a:schemeClr val="bg1"/>
                </a:solidFill>
              </a:rPr>
              <a:t>Telegram</a:t>
            </a:r>
            <a:r>
              <a:rPr lang="ru-RU" sz="1800" b="1" dirty="0">
                <a:solidFill>
                  <a:schemeClr val="bg1"/>
                </a:solidFill>
              </a:rPr>
              <a:t>: </a:t>
            </a:r>
            <a:r>
              <a:rPr lang="ru-RU" sz="1800" dirty="0">
                <a:solidFill>
                  <a:schemeClr val="bg1"/>
                </a:solidFill>
              </a:rPr>
              <a:t>@KonstantinRatvin</a:t>
            </a:r>
          </a:p>
          <a:p>
            <a:pPr algn="r"/>
            <a:r>
              <a:rPr lang="ru-RU" sz="1800" b="1" dirty="0">
                <a:solidFill>
                  <a:schemeClr val="bg1"/>
                </a:solidFill>
              </a:rPr>
              <a:t>Преподаватель: </a:t>
            </a:r>
            <a:r>
              <a:rPr lang="ru-RU" sz="1800" dirty="0">
                <a:solidFill>
                  <a:schemeClr val="bg1"/>
                </a:solidFill>
              </a:rPr>
              <a:t>Ратвин Константин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8104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Time series?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933057"/>
            <a:ext cx="2376264" cy="2673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292154"/>
            <a:ext cx="1473750" cy="1271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357" y="2786029"/>
            <a:ext cx="2148750" cy="697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487" y="2636912"/>
            <a:ext cx="1294827" cy="846617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2783632" y="2292154"/>
            <a:ext cx="0" cy="1352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783632" y="3638711"/>
            <a:ext cx="1473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99856" y="2636912"/>
            <a:ext cx="0" cy="10081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99856" y="3638711"/>
            <a:ext cx="23762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464152" y="2564904"/>
            <a:ext cx="0" cy="10821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7464152" y="3638711"/>
            <a:ext cx="1872208" cy="1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2123031" y="2853385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Heart rate</a:t>
            </a:r>
            <a:endParaRPr lang="ru-R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264668" y="363871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  <a:endParaRPr lang="ru-RU" sz="12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176497" y="2996280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Life events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3370" y="361809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6836671" y="298187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Life events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323544" y="360369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  <a:endParaRPr lang="ru-RU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B7DA0F-F117-ED54-8E54-A581B0F8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81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452718"/>
            <a:ext cx="7200800" cy="1400530"/>
          </a:xfrm>
        </p:spPr>
        <p:txBody>
          <a:bodyPr>
            <a:normAutofit/>
          </a:bodyPr>
          <a:lstStyle/>
          <a:p>
            <a:r>
              <a:rPr lang="ru-RU" dirty="0"/>
              <a:t>Немного о реляционных БД</a:t>
            </a: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64329"/>
              </p:ext>
            </p:extLst>
          </p:nvPr>
        </p:nvGraphicFramePr>
        <p:xfrm>
          <a:off x="3359696" y="2286000"/>
          <a:ext cx="4896544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81">
                <a:tc>
                  <a:txBody>
                    <a:bodyPr/>
                    <a:lstStyle/>
                    <a:p>
                      <a:r>
                        <a:rPr lang="ru-RU" sz="1800" dirty="0"/>
                        <a:t>Название больницы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Св. </a:t>
                      </a:r>
                      <a:r>
                        <a:rPr lang="ru-RU" sz="2400" dirty="0" err="1"/>
                        <a:t>Иоана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38">
                <a:tc>
                  <a:txBody>
                    <a:bodyPr/>
                    <a:lstStyle/>
                    <a:p>
                      <a:r>
                        <a:rPr lang="ru-RU" sz="1800" dirty="0"/>
                        <a:t>Отделение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Трансплантация</a:t>
                      </a:r>
                      <a:r>
                        <a:rPr lang="ru-RU" sz="1800" baseline="0" dirty="0"/>
                        <a:t> сердца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ru-RU" sz="1800" dirty="0"/>
                        <a:t>Главный хирург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Доктор Сэм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ru-RU" sz="1800" dirty="0"/>
                        <a:t>Номер отделения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89600"/>
              </p:ext>
            </p:extLst>
          </p:nvPr>
        </p:nvGraphicFramePr>
        <p:xfrm>
          <a:off x="1047508" y="4653136"/>
          <a:ext cx="10098912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Название</a:t>
                      </a:r>
                      <a:r>
                        <a:rPr lang="ru-RU" sz="1800" baseline="0" dirty="0"/>
                        <a:t> препарата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Производитель</a:t>
                      </a:r>
                      <a:r>
                        <a:rPr lang="ru-RU" sz="1800" baseline="0" dirty="0"/>
                        <a:t> препарата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Размер дозы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Размерность</a:t>
                      </a:r>
                      <a:r>
                        <a:rPr lang="ru-RU" sz="1800" baseline="0" dirty="0"/>
                        <a:t> дозы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Фабиал</a:t>
                      </a:r>
                      <a:r>
                        <a:rPr lang="ru-RU" sz="1800" dirty="0"/>
                        <a:t> ООО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/>
                        <a:t>Парацетомол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Лек-МСК</a:t>
                      </a:r>
                      <a:r>
                        <a:rPr lang="ru-RU" sz="1800" baseline="0" dirty="0"/>
                        <a:t> АО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Рожки</a:t>
                      </a:r>
                      <a:r>
                        <a:rPr lang="ru-RU" sz="1800" baseline="0" dirty="0"/>
                        <a:t> ООО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F3331-5228-BC5C-8433-1637C18A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620688"/>
            <a:ext cx="7498080" cy="1143000"/>
          </a:xfrm>
        </p:spPr>
        <p:txBody>
          <a:bodyPr/>
          <a:lstStyle/>
          <a:p>
            <a:r>
              <a:rPr lang="ru-RU" dirty="0"/>
              <a:t>Процессы построения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585" y="1988840"/>
            <a:ext cx="10532962" cy="4608512"/>
          </a:xfrm>
        </p:spPr>
        <p:txBody>
          <a:bodyPr>
            <a:noAutofit/>
          </a:bodyPr>
          <a:lstStyle/>
          <a:p>
            <a:pPr lvl="1"/>
            <a:r>
              <a:rPr lang="ru-RU" sz="1400" b="1" dirty="0"/>
              <a:t>Нормализация</a:t>
            </a:r>
          </a:p>
          <a:p>
            <a:pPr lvl="2"/>
            <a:r>
              <a:rPr lang="ru-RU" sz="1200" dirty="0"/>
              <a:t>Дать каждому атрибуту свое поле. </a:t>
            </a:r>
          </a:p>
          <a:p>
            <a:pPr lvl="2"/>
            <a:r>
              <a:rPr lang="ru-RU" sz="1200" dirty="0"/>
              <a:t>Объединить атрибуты в таблицы и обеспечить единый связанный контекст. </a:t>
            </a:r>
          </a:p>
          <a:p>
            <a:pPr lvl="2"/>
            <a:r>
              <a:rPr lang="ru-RU" sz="1200" dirty="0"/>
              <a:t>Ввести один первичный ключ для каждой таблицы. </a:t>
            </a:r>
          </a:p>
          <a:p>
            <a:pPr lvl="2"/>
            <a:r>
              <a:rPr lang="ru-RU" sz="1200" dirty="0"/>
              <a:t>Удалить повторяющиеся атрибуты. </a:t>
            </a:r>
          </a:p>
          <a:p>
            <a:pPr lvl="1"/>
            <a:r>
              <a:rPr lang="ru-RU" sz="1400" b="1" dirty="0"/>
              <a:t>Ортогонализация</a:t>
            </a:r>
          </a:p>
          <a:p>
            <a:pPr lvl="2"/>
            <a:r>
              <a:rPr lang="ru-RU" sz="1200" dirty="0"/>
              <a:t>Создать связанные таблицы независимо от общего контекста. </a:t>
            </a:r>
            <a:br>
              <a:rPr lang="ru-RU" sz="1200" dirty="0"/>
            </a:br>
            <a:r>
              <a:rPr lang="ru-RU" sz="1200" i="1" dirty="0"/>
              <a:t>Это максимизирует повторное использование данных, позволяя объединять таблицы с другими таблицами для создания любого контекста</a:t>
            </a:r>
          </a:p>
          <a:p>
            <a:pPr lvl="1"/>
            <a:r>
              <a:rPr lang="ru-RU" sz="1400" b="1" dirty="0"/>
              <a:t>Обобщение</a:t>
            </a:r>
          </a:p>
          <a:p>
            <a:pPr lvl="2"/>
            <a:r>
              <a:rPr lang="ru-RU" sz="1200" dirty="0"/>
              <a:t>Создавать таблицы более общими, чтобы они могли бы быть использованы в другом контексте. </a:t>
            </a:r>
            <a:br>
              <a:rPr lang="ru-RU" sz="1200" dirty="0"/>
            </a:br>
            <a:r>
              <a:rPr lang="ru-RU" sz="1200" i="1" dirty="0"/>
              <a:t>Поиск и заменая Хирургов на Человека. </a:t>
            </a:r>
          </a:p>
          <a:p>
            <a:pPr lvl="2"/>
            <a:r>
              <a:rPr lang="ru-RU" sz="1200" dirty="0"/>
              <a:t>Однако, не стоит заниматься сильным обобщением. Это может внести недопонимания в целевую модель </a:t>
            </a:r>
            <a:r>
              <a:rPr lang="ru-RU" sz="1200" dirty="0">
                <a:sym typeface="Wingdings"/>
              </a:rPr>
              <a:t></a:t>
            </a:r>
            <a:endParaRPr lang="ru-RU" sz="1200" dirty="0"/>
          </a:p>
          <a:p>
            <a:pPr lvl="1"/>
            <a:r>
              <a:rPr lang="ru-RU" sz="1400" b="1" dirty="0"/>
              <a:t>Настройка</a:t>
            </a:r>
          </a:p>
          <a:p>
            <a:pPr lvl="2"/>
            <a:r>
              <a:rPr lang="ru-RU" sz="1200" dirty="0"/>
              <a:t>Модификация таблиц для более производительного выполнения операций чтения и записи.</a:t>
            </a:r>
            <a:br>
              <a:rPr lang="en-US" sz="1200" dirty="0"/>
            </a:br>
            <a:r>
              <a:rPr lang="ru-RU" sz="1200" i="1" dirty="0"/>
              <a:t>Например, ускорение чтения с помощью материализованного представления и дублирование атрибутов по всей таблице, чтобы исключить объединение.</a:t>
            </a:r>
          </a:p>
          <a:p>
            <a:pPr marL="82296" indent="0">
              <a:buNone/>
            </a:pP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01421D-1180-1D0E-B6AD-5A85D86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6413423" y="2100139"/>
            <a:ext cx="4176464" cy="4721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33198"/>
            <a:ext cx="7498080" cy="1143000"/>
          </a:xfrm>
        </p:spPr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9396"/>
              </p:ext>
            </p:extLst>
          </p:nvPr>
        </p:nvGraphicFramePr>
        <p:xfrm>
          <a:off x="1203017" y="2346860"/>
          <a:ext cx="4823155" cy="1630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708"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 больницы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Св. </a:t>
                      </a:r>
                      <a:r>
                        <a:rPr lang="ru-RU" sz="1800" dirty="0" err="1"/>
                        <a:t>Иоана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Отделение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Трансплантация</a:t>
                      </a:r>
                      <a:r>
                        <a:rPr lang="ru-RU" sz="1400" baseline="0" dirty="0"/>
                        <a:t> сердца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Главный хирург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Доктор Сэм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отделения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14195"/>
              </p:ext>
            </p:extLst>
          </p:nvPr>
        </p:nvGraphicFramePr>
        <p:xfrm>
          <a:off x="1206500" y="4531161"/>
          <a:ext cx="4823156" cy="177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  <a:r>
                        <a:rPr lang="ru-RU" sz="1400" baseline="0" dirty="0"/>
                        <a:t> препарата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Производитель</a:t>
                      </a:r>
                      <a:r>
                        <a:rPr lang="ru-RU" sz="1400" baseline="0" dirty="0"/>
                        <a:t> препарата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дозы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Размерность</a:t>
                      </a:r>
                      <a:r>
                        <a:rPr lang="ru-RU" sz="1400" baseline="0" dirty="0"/>
                        <a:t> дозы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Фабиал</a:t>
                      </a:r>
                      <a:r>
                        <a:rPr lang="ru-RU" sz="1400" dirty="0"/>
                        <a:t> ООО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Парацетомол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Лек-МСК</a:t>
                      </a:r>
                      <a:r>
                        <a:rPr lang="ru-RU" sz="1400" baseline="0" dirty="0"/>
                        <a:t> АО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Рожки</a:t>
                      </a:r>
                      <a:r>
                        <a:rPr lang="ru-RU" sz="1400" baseline="0" dirty="0"/>
                        <a:t> ООО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76753" y="2556009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Hospital ID</a:t>
            </a:r>
          </a:p>
          <a:p>
            <a:r>
              <a:rPr lang="en-US" sz="1600" dirty="0"/>
              <a:t>Hospital Name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76753" y="2195969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Hospital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58278" y="3691822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Surgeon ID</a:t>
            </a:r>
          </a:p>
          <a:p>
            <a:r>
              <a:rPr lang="en-US" sz="1600" dirty="0"/>
              <a:t>Surgeon Name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454061" y="333178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Surgeon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69709" y="4795598"/>
            <a:ext cx="188793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u="sng" dirty="0"/>
              <a:t>Operation Codes ID</a:t>
            </a:r>
          </a:p>
          <a:p>
            <a:r>
              <a:rPr lang="en-US" sz="1100" dirty="0"/>
              <a:t>Operation Codes</a:t>
            </a:r>
            <a:r>
              <a:rPr lang="ru-RU" sz="1100" dirty="0"/>
              <a:t> </a:t>
            </a:r>
            <a:r>
              <a:rPr lang="en-US" sz="1100" dirty="0"/>
              <a:t>Type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465492" y="4435558"/>
            <a:ext cx="18786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Operation Codes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489648" y="5854181"/>
            <a:ext cx="187220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Drug ID</a:t>
            </a:r>
          </a:p>
          <a:p>
            <a:r>
              <a:rPr lang="en-US" sz="1200" dirty="0"/>
              <a:t>Drug Name</a:t>
            </a:r>
          </a:p>
          <a:p>
            <a:r>
              <a:rPr lang="en-US" sz="1200" dirty="0"/>
              <a:t>Drug Manufacturer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485431" y="5494141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Drugs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649889" y="5597912"/>
            <a:ext cx="1823095" cy="1101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Operation ID</a:t>
            </a:r>
          </a:p>
          <a:p>
            <a:r>
              <a:rPr lang="en-US" sz="1600" u="sng" dirty="0"/>
              <a:t>Drug ID</a:t>
            </a:r>
          </a:p>
          <a:p>
            <a:r>
              <a:rPr lang="en-US" sz="1600" dirty="0"/>
              <a:t>Dose Size</a:t>
            </a:r>
          </a:p>
          <a:p>
            <a:r>
              <a:rPr lang="en-US" sz="1600" dirty="0"/>
              <a:t>Dose UOM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645672" y="5237872"/>
            <a:ext cx="18230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Operation Drugs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668566" y="2530212"/>
            <a:ext cx="1800200" cy="926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Operation ID</a:t>
            </a:r>
          </a:p>
          <a:p>
            <a:r>
              <a:rPr lang="en-US" sz="1600" u="sng" dirty="0"/>
              <a:t>Hospital ID</a:t>
            </a:r>
          </a:p>
          <a:p>
            <a:r>
              <a:rPr lang="en-US" sz="1600" u="sng" dirty="0"/>
              <a:t>Surgeon ID</a:t>
            </a:r>
          </a:p>
          <a:p>
            <a:r>
              <a:rPr lang="en-US" sz="1600" dirty="0"/>
              <a:t>Operation Type</a:t>
            </a:r>
            <a:endParaRPr lang="ru-RU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668566" y="2170172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Operation</a:t>
            </a:r>
            <a:endParaRPr lang="ru-RU" sz="1600" dirty="0"/>
          </a:p>
        </p:txBody>
      </p:sp>
      <p:cxnSp>
        <p:nvCxnSpPr>
          <p:cNvPr id="28" name="Прямая со стрелкой 27"/>
          <p:cNvCxnSpPr>
            <a:cxnSpLocks/>
          </p:cNvCxnSpPr>
          <p:nvPr/>
        </p:nvCxnSpPr>
        <p:spPr>
          <a:xfrm>
            <a:off x="8359588" y="2346861"/>
            <a:ext cx="301529" cy="125669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15" idx="3"/>
            <a:endCxn id="25" idx="1"/>
          </p:cNvCxnSpPr>
          <p:nvPr/>
        </p:nvCxnSpPr>
        <p:spPr>
          <a:xfrm flipV="1">
            <a:off x="8330486" y="2993548"/>
            <a:ext cx="338080" cy="1022311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7" idx="3"/>
          </p:cNvCxnSpPr>
          <p:nvPr/>
        </p:nvCxnSpPr>
        <p:spPr>
          <a:xfrm flipV="1">
            <a:off x="8357639" y="3456882"/>
            <a:ext cx="812328" cy="1662752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22" idx="1"/>
          </p:cNvCxnSpPr>
          <p:nvPr/>
        </p:nvCxnSpPr>
        <p:spPr>
          <a:xfrm>
            <a:off x="8361856" y="6148625"/>
            <a:ext cx="288032" cy="0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  <a:stCxn id="25" idx="2"/>
            <a:endCxn id="23" idx="0"/>
          </p:cNvCxnSpPr>
          <p:nvPr/>
        </p:nvCxnSpPr>
        <p:spPr>
          <a:xfrm flipH="1">
            <a:off x="9557220" y="3456882"/>
            <a:ext cx="11447" cy="1780990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FBEC4-2C6D-77E2-7271-0EBBF63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0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РМ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0323"/>
              </p:ext>
            </p:extLst>
          </p:nvPr>
        </p:nvGraphicFramePr>
        <p:xfrm>
          <a:off x="2999656" y="2420889"/>
          <a:ext cx="6048672" cy="2589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3000</a:t>
                      </a:r>
                      <a:r>
                        <a:rPr lang="en-US" sz="1800" dirty="0"/>
                        <a:t>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индекс,город,улица,дом,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06376"/>
              </p:ext>
            </p:extLst>
          </p:nvPr>
        </p:nvGraphicFramePr>
        <p:xfrm>
          <a:off x="2279576" y="5373216"/>
          <a:ext cx="7848872" cy="1259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2DFF51-EC45-ED14-5415-AF542728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1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Возможный вариант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9616" y="2721712"/>
            <a:ext cx="214458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Order ID</a:t>
            </a:r>
          </a:p>
          <a:p>
            <a:r>
              <a:rPr lang="en-US" u="sng" dirty="0"/>
              <a:t>Customer ID</a:t>
            </a:r>
          </a:p>
          <a:p>
            <a:r>
              <a:rPr lang="en-US" dirty="0"/>
              <a:t>Order Date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39616" y="2361672"/>
            <a:ext cx="21445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39616" y="5373000"/>
            <a:ext cx="2144588" cy="137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Order ID</a:t>
            </a:r>
          </a:p>
          <a:p>
            <a:r>
              <a:rPr lang="en-US" u="sng" dirty="0"/>
              <a:t>Order Line ID</a:t>
            </a:r>
          </a:p>
          <a:p>
            <a:r>
              <a:rPr lang="en-US" u="sng" dirty="0"/>
              <a:t>Product ID</a:t>
            </a:r>
          </a:p>
          <a:p>
            <a:r>
              <a:rPr lang="en-US" dirty="0"/>
              <a:t>Product Price</a:t>
            </a:r>
          </a:p>
          <a:p>
            <a:r>
              <a:rPr lang="en-US" dirty="0"/>
              <a:t>Product Quantity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39616" y="5012960"/>
            <a:ext cx="21445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 Line Items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00056" y="2708920"/>
            <a:ext cx="3096344" cy="176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Phone</a:t>
            </a:r>
          </a:p>
          <a:p>
            <a:r>
              <a:rPr lang="en-US" dirty="0"/>
              <a:t>Customer Address Street</a:t>
            </a:r>
          </a:p>
          <a:p>
            <a:r>
              <a:rPr lang="en-US" dirty="0"/>
              <a:t>Customer Address City</a:t>
            </a:r>
          </a:p>
          <a:p>
            <a:r>
              <a:rPr lang="en-US" dirty="0"/>
              <a:t>Customer Address Postal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00056" y="2348880"/>
            <a:ext cx="30963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00056" y="5373000"/>
            <a:ext cx="3096344" cy="137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Product ID</a:t>
            </a:r>
          </a:p>
          <a:p>
            <a:r>
              <a:rPr lang="en-US" dirty="0"/>
              <a:t>Product Name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Product List Price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00056" y="5004927"/>
            <a:ext cx="30963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Products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3"/>
          </p:cNvCxnSpPr>
          <p:nvPr/>
        </p:nvCxnSpPr>
        <p:spPr>
          <a:xfrm flipV="1">
            <a:off x="4784204" y="3181340"/>
            <a:ext cx="1815852" cy="8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8" idx="0"/>
          </p:cNvCxnSpPr>
          <p:nvPr/>
        </p:nvCxnSpPr>
        <p:spPr>
          <a:xfrm>
            <a:off x="3711910" y="3657816"/>
            <a:ext cx="0" cy="1355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784204" y="5773628"/>
            <a:ext cx="1815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7054DE-1CB4-B13B-B2C3-6A02DE0C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4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836713"/>
            <a:ext cx="7055380" cy="700265"/>
          </a:xfrm>
        </p:spPr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6486" y="2268638"/>
            <a:ext cx="9233970" cy="4428961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b="1" dirty="0"/>
              <a:t>Плюсы:</a:t>
            </a:r>
            <a:endParaRPr lang="ru-RU" dirty="0"/>
          </a:p>
          <a:p>
            <a:pPr lvl="0"/>
            <a:r>
              <a:rPr lang="ru-RU" dirty="0"/>
              <a:t>Более гибкие запросы</a:t>
            </a:r>
          </a:p>
          <a:p>
            <a:pPr lvl="0"/>
            <a:r>
              <a:rPr lang="ru-RU" dirty="0"/>
              <a:t>Обновление данных в одном месте</a:t>
            </a:r>
          </a:p>
          <a:p>
            <a:pPr lvl="0"/>
            <a:r>
              <a:rPr lang="ru-RU" dirty="0" err="1"/>
              <a:t>Переиспользование</a:t>
            </a:r>
            <a:r>
              <a:rPr lang="ru-RU" dirty="0"/>
              <a:t> данных структур в любом контексте</a:t>
            </a:r>
          </a:p>
          <a:p>
            <a:pPr lvl="0"/>
            <a:r>
              <a:rPr lang="ru-RU" dirty="0"/>
              <a:t>Создание интеграции </a:t>
            </a:r>
            <a:r>
              <a:rPr lang="en-US" dirty="0"/>
              <a:t>DB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DB</a:t>
            </a:r>
            <a:endParaRPr lang="ru-RU" dirty="0"/>
          </a:p>
          <a:p>
            <a:pPr lvl="0"/>
            <a:r>
              <a:rPr lang="ru-RU" dirty="0"/>
              <a:t>Зрелый инструментарий</a:t>
            </a:r>
          </a:p>
          <a:p>
            <a:pPr lvl="0"/>
            <a:r>
              <a:rPr lang="en-US" dirty="0"/>
              <a:t>SQL</a:t>
            </a:r>
            <a:r>
              <a:rPr lang="ru-RU" dirty="0"/>
              <a:t> </a:t>
            </a:r>
            <a:r>
              <a:rPr lang="ru-RU" i="1" dirty="0"/>
              <a:t>(2019)</a:t>
            </a:r>
          </a:p>
          <a:p>
            <a:pPr lvl="0"/>
            <a:r>
              <a:rPr lang="ru-RU" dirty="0"/>
              <a:t>Легко найти эксперта. </a:t>
            </a:r>
          </a:p>
          <a:p>
            <a:pPr marL="82296" indent="0">
              <a:buNone/>
            </a:pPr>
            <a:r>
              <a:rPr lang="ru-RU" b="1" dirty="0"/>
              <a:t>Минусы:</a:t>
            </a:r>
            <a:endParaRPr lang="ru-RU" dirty="0"/>
          </a:p>
          <a:p>
            <a:pPr lvl="0"/>
            <a:r>
              <a:rPr lang="ru-RU" dirty="0"/>
              <a:t>Время разработки схемы и статичные отношения</a:t>
            </a:r>
          </a:p>
          <a:p>
            <a:pPr lvl="0"/>
            <a:r>
              <a:rPr lang="ru-RU" dirty="0"/>
              <a:t>Статические данные. Разработка до загрузки данных.</a:t>
            </a:r>
          </a:p>
          <a:p>
            <a:pPr lvl="0"/>
            <a:r>
              <a:rPr lang="ru-RU" dirty="0"/>
              <a:t>Тяжелая модель. Данные должны уничтожаться. </a:t>
            </a:r>
          </a:p>
          <a:p>
            <a:pPr lvl="0"/>
            <a:r>
              <a:rPr lang="ru-RU" dirty="0"/>
              <a:t>Требуется код для отображения измельченных реляционных данных обратно в унифицированные объектно-ориентированные структуры данных</a:t>
            </a:r>
          </a:p>
          <a:p>
            <a:pPr lvl="0"/>
            <a:r>
              <a:rPr lang="ru-RU" dirty="0"/>
              <a:t>Запросы могут быть не актуальны. Долгое время запроса.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AC9161-FD0E-594C-EEC8-97BF804F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700" y="2708920"/>
            <a:ext cx="7632732" cy="3539486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Используется максимальная гибкость в запросах и обновления боевых данных. </a:t>
            </a:r>
          </a:p>
          <a:p>
            <a:endParaRPr lang="ru-RU" sz="2400" dirty="0"/>
          </a:p>
          <a:p>
            <a:r>
              <a:rPr lang="ru-RU" sz="2400" b="1" dirty="0"/>
              <a:t>Пример: </a:t>
            </a:r>
            <a:r>
              <a:rPr lang="ru-RU" sz="2400" dirty="0"/>
              <a:t>традиционные приложения сущность-данные.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E5540E-5738-F36E-59B9-410509C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261" y="548680"/>
            <a:ext cx="8623131" cy="1143000"/>
          </a:xfrm>
        </p:spPr>
        <p:txBody>
          <a:bodyPr>
            <a:normAutofit/>
          </a:bodyPr>
          <a:lstStyle/>
          <a:p>
            <a:r>
              <a:rPr lang="ru-RU" sz="2800" dirty="0"/>
              <a:t>Пространственное моделирование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492897"/>
            <a:ext cx="8393484" cy="3861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1264" y="270892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source 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264" y="4269672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source 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6064" y="5830423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source 3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792" y="4005065"/>
            <a:ext cx="1468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Extract, 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Transform, and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Load process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4032" y="4315838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Warehouse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219" y="3470052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Visualization</a:t>
            </a:r>
          </a:p>
          <a:p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63016" y="4939412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Reporting</a:t>
            </a:r>
          </a:p>
          <a:p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742474" y="6304075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Business Intelligence</a:t>
            </a:r>
          </a:p>
          <a:p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8400257" y="2862808"/>
            <a:ext cx="962759" cy="145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400256" y="431583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400257" y="4315838"/>
            <a:ext cx="962759" cy="151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692464" y="4423559"/>
            <a:ext cx="423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337419" y="2862808"/>
            <a:ext cx="1480811" cy="10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3"/>
          </p:cNvCxnSpPr>
          <p:nvPr/>
        </p:nvCxnSpPr>
        <p:spPr>
          <a:xfrm flipV="1">
            <a:off x="3337418" y="4423558"/>
            <a:ext cx="8569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3"/>
          </p:cNvCxnSpPr>
          <p:nvPr/>
        </p:nvCxnSpPr>
        <p:spPr>
          <a:xfrm flipV="1">
            <a:off x="3322218" y="4914063"/>
            <a:ext cx="1483872" cy="10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0712" y="2256067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Warehousing</a:t>
            </a:r>
          </a:p>
          <a:p>
            <a:endParaRPr lang="ru-RU" sz="2000" b="1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95E4E0FC-644A-467A-67E3-DDC790A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8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8400" y="692697"/>
            <a:ext cx="7456436" cy="70986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644" y="2204864"/>
            <a:ext cx="4991356" cy="453650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sz="2400" dirty="0"/>
              <a:t>Концепция DW была предложена в 1990 г. Б. </a:t>
            </a:r>
            <a:r>
              <a:rPr lang="ru-RU" sz="2400" dirty="0" err="1"/>
              <a:t>Инмоном</a:t>
            </a:r>
            <a:r>
              <a:rPr lang="ru-RU" sz="2400" dirty="0"/>
              <a:t> </a:t>
            </a:r>
          </a:p>
          <a:p>
            <a:pPr marL="82296" indent="0">
              <a:buNone/>
            </a:pPr>
            <a:endParaRPr lang="ru-RU" sz="2400" dirty="0"/>
          </a:p>
          <a:p>
            <a:pPr marL="82296" indent="0">
              <a:buNone/>
            </a:pPr>
            <a:r>
              <a:rPr lang="ru-RU" sz="2400" b="1" dirty="0"/>
              <a:t>Хранилище данных (</a:t>
            </a:r>
            <a:r>
              <a:rPr lang="ru-RU" sz="2400" b="1" dirty="0" err="1"/>
              <a:t>Data</a:t>
            </a:r>
            <a:r>
              <a:rPr lang="ru-RU" sz="2400" b="1" dirty="0"/>
              <a:t> </a:t>
            </a:r>
            <a:r>
              <a:rPr lang="ru-RU" sz="2400" b="1" dirty="0" err="1"/>
              <a:t>Warehouse</a:t>
            </a:r>
            <a:r>
              <a:rPr lang="ru-RU" sz="2400" b="1" dirty="0"/>
              <a:t>) </a:t>
            </a:r>
            <a:r>
              <a:rPr lang="ru-RU" sz="2400" dirty="0"/>
              <a:t>— большая предметно-ориентированная информационная корпоративная база данных, специально разработанная и предназначенная для подготовки отчётов, анализа бизнес-процессов с целью поддержки принятия решений в организации.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7DDD26-1B74-1E30-82D3-3A5C320C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0" y="2708920"/>
            <a:ext cx="4475990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A72B2D-775E-C18A-72B0-74C1D3D2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66520-63CC-42BE-0F04-66E70A92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EBEBEB"/>
                </a:solidFill>
              </a:rPr>
              <a:t>Образовательный путь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71B122-C5CE-725A-949B-555533ED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1E045B-E5E4-4764-A42E-E7E81D649765}" type="slidenum">
              <a:rPr lang="ru-RU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>
              <a:solidFill>
                <a:srgbClr val="FFFFFF"/>
              </a:solidFill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AC773B75-9BE2-FA67-3D0F-12CC8C55D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27390"/>
              </p:ext>
            </p:extLst>
          </p:nvPr>
        </p:nvGraphicFramePr>
        <p:xfrm>
          <a:off x="1154954" y="2925232"/>
          <a:ext cx="9757363" cy="374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Рисунок 5" descr="Дурачусь (кошка Таффи)">
            <a:extLst>
              <a:ext uri="{FF2B5EF4-FFF2-40B4-BE49-F238E27FC236}">
                <a16:creationId xmlns:a16="http://schemas.microsoft.com/office/drawing/2014/main" id="{B8F1A1F6-97FE-7998-5CC9-5AC18FC611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47" y="5201528"/>
            <a:ext cx="1656472" cy="1656472"/>
          </a:xfrm>
          <a:prstGeom prst="rect">
            <a:avLst/>
          </a:prstGeom>
        </p:spPr>
      </p:pic>
      <p:pic>
        <p:nvPicPr>
          <p:cNvPr id="11" name="Рисунок 10" descr="Королева (кошка Таффи)">
            <a:extLst>
              <a:ext uri="{FF2B5EF4-FFF2-40B4-BE49-F238E27FC236}">
                <a16:creationId xmlns:a16="http://schemas.microsoft.com/office/drawing/2014/main" id="{9EA9E190-15BC-8A96-561C-FB3B17FDC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2610400"/>
            <a:ext cx="1637200" cy="16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830" y="620688"/>
            <a:ext cx="9511426" cy="11430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Принципы организации хранилища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2233" y="2204864"/>
            <a:ext cx="9406255" cy="4248472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sz="2400" dirty="0"/>
              <a:t>Проблемно-предметная ориентация. Данные объединяются в категории и хранятся в соответствии с областями, которые они описывают, а не с приложениями, которые они используют.</a:t>
            </a:r>
            <a:endParaRPr lang="en-US" sz="2400" dirty="0"/>
          </a:p>
          <a:p>
            <a:pPr marL="82296" indent="0">
              <a:buNone/>
            </a:pPr>
            <a:endParaRPr lang="ru-RU" sz="2400" dirty="0"/>
          </a:p>
          <a:p>
            <a:pPr lvl="1"/>
            <a:r>
              <a:rPr lang="ru-RU" sz="2200" b="1" dirty="0"/>
              <a:t>Интегрированность</a:t>
            </a:r>
          </a:p>
          <a:p>
            <a:pPr lvl="1"/>
            <a:endParaRPr lang="ru-RU" sz="2200" b="1" dirty="0"/>
          </a:p>
          <a:p>
            <a:pPr lvl="1"/>
            <a:r>
              <a:rPr lang="ru-RU" sz="2200" b="1" dirty="0"/>
              <a:t>Неизменяемость</a:t>
            </a:r>
            <a:endParaRPr lang="ru-RU" sz="2200" dirty="0"/>
          </a:p>
          <a:p>
            <a:pPr lvl="1"/>
            <a:endParaRPr lang="ru-RU" sz="2200" b="1" dirty="0"/>
          </a:p>
          <a:p>
            <a:pPr lvl="1"/>
            <a:r>
              <a:rPr lang="ru-RU" sz="2200" b="1" dirty="0"/>
              <a:t>Зависимость от времени</a:t>
            </a:r>
            <a:endParaRPr 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4F92BE-364C-3F2C-8D1C-EA2BCBD1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692696"/>
            <a:ext cx="7488832" cy="896474"/>
          </a:xfrm>
        </p:spPr>
        <p:txBody>
          <a:bodyPr>
            <a:normAutofit/>
          </a:bodyPr>
          <a:lstStyle/>
          <a:p>
            <a:r>
              <a:rPr lang="ru-RU" sz="3600" dirty="0"/>
              <a:t>Процессы работы с данными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7468" y="2132856"/>
            <a:ext cx="9259012" cy="4725144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ru-RU" b="1" dirty="0"/>
              <a:t>Источниками данных могут быть:</a:t>
            </a:r>
          </a:p>
          <a:p>
            <a:pPr lvl="0"/>
            <a:r>
              <a:rPr lang="ru-RU" dirty="0"/>
              <a:t>Традиционные системы регистрации операций (БД)</a:t>
            </a:r>
          </a:p>
          <a:p>
            <a:pPr lvl="0"/>
            <a:r>
              <a:rPr lang="ru-RU" dirty="0"/>
              <a:t>Отдельные документы</a:t>
            </a:r>
          </a:p>
          <a:p>
            <a:pPr lvl="0"/>
            <a:r>
              <a:rPr lang="ru-RU" dirty="0"/>
              <a:t>Наборы данных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b="1" dirty="0"/>
              <a:t>Источники данных классифицируются:</a:t>
            </a:r>
          </a:p>
          <a:p>
            <a:pPr lvl="0"/>
            <a:r>
              <a:rPr lang="ru-RU" dirty="0"/>
              <a:t>Территориальное и административное размещение.</a:t>
            </a:r>
          </a:p>
          <a:p>
            <a:pPr lvl="0"/>
            <a:r>
              <a:rPr lang="ru-RU" dirty="0"/>
              <a:t>Степень достоверности.</a:t>
            </a:r>
          </a:p>
          <a:p>
            <a:pPr lvl="0"/>
            <a:r>
              <a:rPr lang="ru-RU" dirty="0"/>
              <a:t>Частота обновления.</a:t>
            </a:r>
          </a:p>
          <a:p>
            <a:pPr lvl="0"/>
            <a:r>
              <a:rPr lang="ru-RU" dirty="0"/>
              <a:t>Система хранения и управления данными.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b="1" dirty="0"/>
              <a:t>Операции с данными:</a:t>
            </a:r>
          </a:p>
          <a:p>
            <a:pPr lvl="0"/>
            <a:r>
              <a:rPr lang="ru-RU" b="1" dirty="0"/>
              <a:t>Извлечение</a:t>
            </a:r>
            <a:r>
              <a:rPr lang="ru-RU" dirty="0"/>
              <a:t> – перемещение информации от источников данных в отдельную БД, приведение их к единому формату.</a:t>
            </a:r>
          </a:p>
          <a:p>
            <a:pPr lvl="0"/>
            <a:r>
              <a:rPr lang="ru-RU" b="1" dirty="0"/>
              <a:t>Преобразование</a:t>
            </a:r>
            <a:r>
              <a:rPr lang="ru-RU" dirty="0"/>
              <a:t> – подготовка информации к хранению в оптимальной форме для реализации запроса, необходимого для принятия решений.</a:t>
            </a:r>
          </a:p>
          <a:p>
            <a:pPr lvl="0"/>
            <a:r>
              <a:rPr lang="ru-RU" b="1" dirty="0"/>
              <a:t>Загрузка</a:t>
            </a:r>
            <a:r>
              <a:rPr lang="ru-RU" dirty="0"/>
              <a:t> - помещение данных в хранилище, производится атомарно, путем добавления новых фактов или корректировкой существующих.</a:t>
            </a:r>
          </a:p>
          <a:p>
            <a:pPr lvl="0"/>
            <a:r>
              <a:rPr lang="ru-RU" b="1" dirty="0"/>
              <a:t>Анализ</a:t>
            </a:r>
            <a:r>
              <a:rPr lang="en-US" dirty="0"/>
              <a:t> - OLAP, Data Mining, Reporting </a:t>
            </a:r>
            <a:r>
              <a:rPr lang="ru-RU" dirty="0"/>
              <a:t>и </a:t>
            </a:r>
            <a:r>
              <a:rPr lang="ru-RU" dirty="0" err="1"/>
              <a:t>т.д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C527B5-BD80-0B92-C00D-C1D0C77A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Объект 3">
            <a:extLst>
              <a:ext uri="{FF2B5EF4-FFF2-40B4-BE49-F238E27FC236}">
                <a16:creationId xmlns:a16="http://schemas.microsoft.com/office/drawing/2014/main" id="{2E336E29-921B-BD8A-CC9E-F7693F7F9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888759"/>
              </p:ext>
            </p:extLst>
          </p:nvPr>
        </p:nvGraphicFramePr>
        <p:xfrm>
          <a:off x="0" y="154030"/>
          <a:ext cx="12191999" cy="670397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98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Характеристики</a:t>
                      </a:r>
                      <a:endParaRPr lang="ru-RU" sz="18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Хранилище данных</a:t>
                      </a:r>
                      <a:endParaRPr lang="ru-RU" sz="20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Транзакционная база данных</a:t>
                      </a:r>
                      <a:endParaRPr lang="ru-RU" sz="20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Подходящие рабочие нагрузки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Аналитика, отчеты, большие данные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Обработка транзакций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Источник данных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Сбор и нормализация данных из множества источников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Захват данных в исходном виде из одного источника, например из транзакционной системы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Захват данных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Пакетные операции записи, обычно по заданному расписанию</a:t>
                      </a:r>
                      <a:endParaRPr lang="ru-RU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Непрерывные операции записи по мере поступления новых данных для повышения пропускной способности транзакций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Нормализация данных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Денормализованные</a:t>
                      </a:r>
                      <a:r>
                        <a:rPr lang="ru-RU" sz="1600">
                          <a:effectLst/>
                        </a:rPr>
                        <a:t> схемы, например «звезда» или «снежинка»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Статические схемы с высокой степенью нормализации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Хранилище данных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Рассчитано на упрощение доступа и повышение скорости выполнения запросов за счет использования столбчатых хранилищ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Рассчитана на операции записи в один строчно-ориентированный физический блок с высокой пропускной способностью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66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 к данным</a:t>
                      </a:r>
                      <a:endParaRPr lang="ru-RU" sz="18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Рассчитано на уменьшение количества операций ввода-вывода и достижение максимальной пропускной способности при работе с данными</a:t>
                      </a:r>
                      <a:endParaRPr lang="ru-RU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Большое количество мелких операций чтения</a:t>
                      </a:r>
                      <a:endParaRPr lang="ru-RU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3622" marR="83622" marT="83622" marB="836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E48F73-107F-F3C3-6228-654B547B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548680"/>
            <a:ext cx="7441983" cy="11430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987" y="2132856"/>
            <a:ext cx="10025501" cy="4608512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ru-RU" b="1" dirty="0"/>
              <a:t>Моделирование контекста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Определить бизнес вопросы, на которые нужны ответы. </a:t>
            </a:r>
          </a:p>
          <a:p>
            <a:pPr lvl="1"/>
            <a:r>
              <a:rPr lang="ru-RU" dirty="0"/>
              <a:t>Определить какие факты помогут в ответе на один или несколько вопросов</a:t>
            </a:r>
          </a:p>
          <a:p>
            <a:pPr lvl="1"/>
            <a:r>
              <a:rPr lang="ru-RU" dirty="0"/>
              <a:t>Определить пространство (размеры), необходимые для объединения с фактом, чтобы ответить на вопросы бизнеса.</a:t>
            </a:r>
          </a:p>
          <a:p>
            <a:pPr lvl="1"/>
            <a:r>
              <a:rPr lang="ru-RU" dirty="0"/>
              <a:t>Создать </a:t>
            </a:r>
            <a:r>
              <a:rPr lang="ru-RU" dirty="0" err="1"/>
              <a:t>однозвездную</a:t>
            </a:r>
            <a:r>
              <a:rPr lang="ru-RU" dirty="0"/>
              <a:t> схему (или </a:t>
            </a:r>
            <a:r>
              <a:rPr lang="en-US" dirty="0"/>
              <a:t>OLAP </a:t>
            </a:r>
            <a:r>
              <a:rPr lang="ru-RU" dirty="0"/>
              <a:t>модель) для факта. </a:t>
            </a:r>
          </a:p>
          <a:p>
            <a:pPr lvl="0"/>
            <a:r>
              <a:rPr lang="en-US" b="1" dirty="0"/>
              <a:t>Extract, Load, Transform (ELT)</a:t>
            </a:r>
          </a:p>
          <a:p>
            <a:pPr lvl="1"/>
            <a:r>
              <a:rPr lang="ru-RU" dirty="0"/>
              <a:t>Извлечь данные из системы источника</a:t>
            </a:r>
          </a:p>
          <a:p>
            <a:pPr lvl="1"/>
            <a:r>
              <a:rPr lang="ru-RU" dirty="0"/>
              <a:t>Загрузить их в область пространственного хранилища (</a:t>
            </a:r>
            <a:r>
              <a:rPr lang="en-US" dirty="0"/>
              <a:t>warehouse)</a:t>
            </a:r>
            <a:endParaRPr lang="ru-RU" dirty="0"/>
          </a:p>
          <a:p>
            <a:pPr lvl="1"/>
            <a:r>
              <a:rPr lang="ru-RU" dirty="0"/>
              <a:t>Преобразовать в звездную схему. </a:t>
            </a:r>
          </a:p>
          <a:p>
            <a:pPr lvl="2"/>
            <a:r>
              <a:rPr lang="ru-RU" dirty="0"/>
              <a:t>Увеличение качества данных </a:t>
            </a:r>
            <a:r>
              <a:rPr lang="ru-RU" i="1" dirty="0"/>
              <a:t>(полнота, актуальность и корректность)</a:t>
            </a:r>
          </a:p>
          <a:p>
            <a:pPr lvl="0"/>
            <a:r>
              <a:rPr lang="ru-RU" b="1" dirty="0"/>
              <a:t>Семантический слой</a:t>
            </a:r>
          </a:p>
          <a:p>
            <a:pPr lvl="1"/>
            <a:r>
              <a:rPr lang="ru-RU" dirty="0"/>
              <a:t>Определить семантический слой для включения собственно службы отчетов. </a:t>
            </a:r>
          </a:p>
          <a:p>
            <a:pPr lvl="2"/>
            <a:r>
              <a:rPr lang="ru-RU" dirty="0"/>
              <a:t>Переименование колонок по принципу юзер-</a:t>
            </a:r>
            <a:r>
              <a:rPr lang="ru-RU" dirty="0" err="1"/>
              <a:t>френдли</a:t>
            </a:r>
            <a:endParaRPr lang="ru-RU" dirty="0"/>
          </a:p>
          <a:p>
            <a:pPr lvl="2"/>
            <a:r>
              <a:rPr lang="ru-RU" dirty="0"/>
              <a:t>Добавление описаний к колонкам</a:t>
            </a:r>
          </a:p>
          <a:p>
            <a:pPr lvl="2"/>
            <a:r>
              <a:rPr lang="en-US" dirty="0"/>
              <a:t>create "join paths" for error-free reporting</a:t>
            </a:r>
            <a:endParaRPr lang="ru-RU" dirty="0"/>
          </a:p>
          <a:p>
            <a:pPr lvl="0"/>
            <a:r>
              <a:rPr lang="ru-RU" b="1" dirty="0"/>
              <a:t>Настройка</a:t>
            </a:r>
          </a:p>
          <a:p>
            <a:pPr lvl="1"/>
            <a:r>
              <a:rPr lang="ru-RU" dirty="0"/>
              <a:t>Определение шаблонов запроса</a:t>
            </a:r>
          </a:p>
          <a:p>
            <a:pPr lvl="1"/>
            <a:r>
              <a:rPr lang="ru-RU" dirty="0"/>
              <a:t>Оптимизация запросов</a:t>
            </a:r>
          </a:p>
          <a:p>
            <a:pPr lvl="1"/>
            <a:r>
              <a:rPr lang="ru-RU" dirty="0"/>
              <a:t>Оптимизация индексов и полного сканирования таблицы</a:t>
            </a:r>
          </a:p>
          <a:p>
            <a:pPr lvl="1"/>
            <a:r>
              <a:rPr lang="ru-RU" dirty="0"/>
              <a:t>Выполнение специальной технологии </a:t>
            </a:r>
            <a:r>
              <a:rPr lang="en-US" dirty="0"/>
              <a:t>warehouse.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B5936E-B504-E25E-DA99-FDACDE67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Хранилища данных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3551" y="2937121"/>
            <a:ext cx="2284898" cy="78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Hospital ID</a:t>
            </a:r>
          </a:p>
          <a:p>
            <a:r>
              <a:rPr lang="en-US" dirty="0"/>
              <a:t>Attributes…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577081"/>
            <a:ext cx="22848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Hospital Dimension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63550" y="5003129"/>
            <a:ext cx="2337469" cy="80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Surgeon ID</a:t>
            </a:r>
          </a:p>
          <a:p>
            <a:r>
              <a:rPr lang="en-US" dirty="0"/>
              <a:t>Attributes…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63551" y="4643089"/>
            <a:ext cx="23374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Surgeon Dimension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9997" y="3684781"/>
            <a:ext cx="2218772" cy="157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Hospital ID</a:t>
            </a:r>
          </a:p>
          <a:p>
            <a:r>
              <a:rPr lang="en-US" u="sng" dirty="0"/>
              <a:t>Surgeon ID</a:t>
            </a:r>
          </a:p>
          <a:p>
            <a:r>
              <a:rPr lang="en-US" u="sng" dirty="0"/>
              <a:t>Operation ID</a:t>
            </a:r>
          </a:p>
          <a:p>
            <a:r>
              <a:rPr lang="en-US" u="sng" dirty="0"/>
              <a:t>Drug ID</a:t>
            </a:r>
          </a:p>
          <a:p>
            <a:r>
              <a:rPr lang="en-US" dirty="0"/>
              <a:t>Drug Dose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15881" y="3356992"/>
            <a:ext cx="221288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Drug Dose Facts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64873" y="5003129"/>
            <a:ext cx="1963576" cy="74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Operation ID</a:t>
            </a:r>
          </a:p>
          <a:p>
            <a:r>
              <a:rPr lang="en-US" dirty="0"/>
              <a:t>Attributes…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64873" y="4643089"/>
            <a:ext cx="1963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Operation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348449" y="3328953"/>
            <a:ext cx="661548" cy="1143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cxnSpLocks/>
            <a:stCxn id="8" idx="1"/>
            <a:endCxn id="6" idx="3"/>
          </p:cNvCxnSpPr>
          <p:nvPr/>
        </p:nvCxnSpPr>
        <p:spPr>
          <a:xfrm flipH="1">
            <a:off x="4401019" y="4472657"/>
            <a:ext cx="608979" cy="930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8" idx="3"/>
            <a:endCxn id="20" idx="1"/>
          </p:cNvCxnSpPr>
          <p:nvPr/>
        </p:nvCxnSpPr>
        <p:spPr>
          <a:xfrm flipV="1">
            <a:off x="7228769" y="3297161"/>
            <a:ext cx="936104" cy="11754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8164873" y="2907196"/>
            <a:ext cx="1963576" cy="77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Drug ID</a:t>
            </a:r>
          </a:p>
          <a:p>
            <a:r>
              <a:rPr lang="en-US" dirty="0"/>
              <a:t>Attributes…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164873" y="2563052"/>
            <a:ext cx="1963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Drug Dimension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cxnSpLocks/>
            <a:stCxn id="8" idx="3"/>
            <a:endCxn id="10" idx="1"/>
          </p:cNvCxnSpPr>
          <p:nvPr/>
        </p:nvCxnSpPr>
        <p:spPr>
          <a:xfrm>
            <a:off x="7228769" y="4472657"/>
            <a:ext cx="936104" cy="904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5EE27B6B-D975-988B-BFD1-AF8719D4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организации хранилища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681636"/>
              </p:ext>
            </p:extLst>
          </p:nvPr>
        </p:nvGraphicFramePr>
        <p:xfrm>
          <a:off x="3431704" y="2348881"/>
          <a:ext cx="5472608" cy="258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500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</a:t>
                      </a:r>
                      <a:r>
                        <a:rPr lang="ru-RU" sz="1800" dirty="0"/>
                        <a:t>,</a:t>
                      </a:r>
                      <a:br>
                        <a:rPr lang="en-US" sz="1800" dirty="0"/>
                      </a:br>
                      <a:r>
                        <a:rPr lang="ru-RU" sz="1800" dirty="0" err="1"/>
                        <a:t>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26168"/>
              </p:ext>
            </p:extLst>
          </p:nvPr>
        </p:nvGraphicFramePr>
        <p:xfrm>
          <a:off x="2135560" y="5157192"/>
          <a:ext cx="7848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C9D9A-0764-7E64-671F-CBB3920E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60413"/>
            <a:ext cx="7055380" cy="1400530"/>
          </a:xfrm>
        </p:spPr>
        <p:txBody>
          <a:bodyPr/>
          <a:lstStyle/>
          <a:p>
            <a:r>
              <a:rPr lang="ru-RU" dirty="0"/>
              <a:t>Ответ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79805" y="2564904"/>
            <a:ext cx="1872208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Order ID</a:t>
            </a:r>
          </a:p>
          <a:p>
            <a:r>
              <a:rPr lang="en-US" u="sng" dirty="0"/>
              <a:t>Order Line ID</a:t>
            </a:r>
          </a:p>
          <a:p>
            <a:r>
              <a:rPr lang="en-US" u="sng" dirty="0"/>
              <a:t>Order Date ID</a:t>
            </a:r>
          </a:p>
          <a:p>
            <a:r>
              <a:rPr lang="en-US" u="sng" dirty="0"/>
              <a:t>Customer ID</a:t>
            </a:r>
          </a:p>
          <a:p>
            <a:r>
              <a:rPr lang="en-US" u="sng" dirty="0"/>
              <a:t>Product ID</a:t>
            </a:r>
          </a:p>
          <a:p>
            <a:r>
              <a:rPr lang="en-US" dirty="0"/>
              <a:t>Product </a:t>
            </a:r>
            <a:r>
              <a:rPr lang="en-US" dirty="0" err="1"/>
              <a:t>Qty</a:t>
            </a:r>
            <a:endParaRPr lang="en-US" dirty="0"/>
          </a:p>
          <a:p>
            <a:r>
              <a:rPr lang="en-US" dirty="0"/>
              <a:t>Product Price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79805" y="220486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</a:t>
            </a:r>
            <a:r>
              <a:rPr lang="ru-RU" dirty="0"/>
              <a:t> </a:t>
            </a:r>
            <a:r>
              <a:rPr lang="en-US" dirty="0"/>
              <a:t>Fact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3792" y="4832860"/>
            <a:ext cx="1872208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Order Date ID</a:t>
            </a:r>
          </a:p>
          <a:p>
            <a:r>
              <a:rPr lang="en-US" dirty="0"/>
              <a:t>Order Date</a:t>
            </a:r>
          </a:p>
          <a:p>
            <a:r>
              <a:rPr lang="en-US" dirty="0"/>
              <a:t>Order Day</a:t>
            </a:r>
          </a:p>
          <a:p>
            <a:r>
              <a:rPr lang="en-US" dirty="0"/>
              <a:t>Order Month</a:t>
            </a:r>
          </a:p>
          <a:p>
            <a:r>
              <a:rPr lang="en-US" dirty="0"/>
              <a:t>Order Quarter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23792" y="447282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Date Dim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76120" y="2445262"/>
            <a:ext cx="3007854" cy="2317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Phone</a:t>
            </a:r>
          </a:p>
          <a:p>
            <a:r>
              <a:rPr lang="en-US" dirty="0"/>
              <a:t>Customer Area Code</a:t>
            </a:r>
          </a:p>
          <a:p>
            <a:r>
              <a:rPr lang="en-US" dirty="0"/>
              <a:t>Customer Address City</a:t>
            </a:r>
          </a:p>
          <a:p>
            <a:r>
              <a:rPr lang="en-US" dirty="0"/>
              <a:t>Customer Address Street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76120" y="2117067"/>
            <a:ext cx="30078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 Dim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81835" y="5348382"/>
            <a:ext cx="2510492" cy="1467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Product ID</a:t>
            </a:r>
          </a:p>
          <a:p>
            <a:r>
              <a:rPr lang="en-US" dirty="0"/>
              <a:t>Product Name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Product Categories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81835" y="4988342"/>
            <a:ext cx="25104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 Dim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cxnSpLocks/>
          </p:cNvCxnSpPr>
          <p:nvPr/>
        </p:nvCxnSpPr>
        <p:spPr>
          <a:xfrm>
            <a:off x="4052014" y="2875787"/>
            <a:ext cx="3117413" cy="455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endCxn id="11" idx="1"/>
          </p:cNvCxnSpPr>
          <p:nvPr/>
        </p:nvCxnSpPr>
        <p:spPr>
          <a:xfrm>
            <a:off x="4052013" y="3281386"/>
            <a:ext cx="3629822" cy="18869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</p:cNvCxnSpPr>
          <p:nvPr/>
        </p:nvCxnSpPr>
        <p:spPr>
          <a:xfrm>
            <a:off x="4052014" y="3933056"/>
            <a:ext cx="573659" cy="5397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D2023991-C7A8-B29C-C4FD-0926323C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10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48680"/>
            <a:ext cx="7776864" cy="936104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463" y="1988840"/>
            <a:ext cx="9423873" cy="482453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b="1" i="1" dirty="0"/>
              <a:t>Плюсы</a:t>
            </a:r>
          </a:p>
          <a:p>
            <a:pPr lvl="0"/>
            <a:r>
              <a:rPr lang="ru-RU" dirty="0"/>
              <a:t>Запросы в контексте</a:t>
            </a:r>
          </a:p>
          <a:p>
            <a:pPr lvl="0"/>
            <a:r>
              <a:rPr lang="ru-RU" dirty="0"/>
              <a:t>Собственная служба. </a:t>
            </a:r>
          </a:p>
          <a:p>
            <a:pPr lvl="0"/>
            <a:r>
              <a:rPr lang="ru-RU" dirty="0"/>
              <a:t>Высокая производительность. </a:t>
            </a:r>
          </a:p>
          <a:p>
            <a:pPr lvl="0"/>
            <a:r>
              <a:rPr lang="ru-RU" dirty="0"/>
              <a:t>Продвинутые инструменты и интеграция</a:t>
            </a:r>
          </a:p>
          <a:p>
            <a:pPr lvl="0"/>
            <a:r>
              <a:rPr lang="en-US" dirty="0"/>
              <a:t>SQL</a:t>
            </a:r>
            <a:endParaRPr lang="ru-RU" dirty="0"/>
          </a:p>
          <a:p>
            <a:pPr lvl="0"/>
            <a:r>
              <a:rPr lang="ru-RU" dirty="0"/>
              <a:t>Настройка данных для информативности. </a:t>
            </a:r>
          </a:p>
          <a:p>
            <a:pPr marL="82296" indent="0">
              <a:buNone/>
            </a:pPr>
            <a:r>
              <a:rPr lang="ru-RU" b="1" i="1" dirty="0"/>
              <a:t>Недостатки</a:t>
            </a:r>
          </a:p>
          <a:p>
            <a:pPr lvl="0"/>
            <a:r>
              <a:rPr lang="ru-RU" dirty="0"/>
              <a:t>Дорого</a:t>
            </a:r>
          </a:p>
          <a:p>
            <a:pPr lvl="0"/>
            <a:r>
              <a:rPr lang="ru-RU" dirty="0"/>
              <a:t>Время разработки, статичные структуры, разработка структур для первоначальной загрузки. </a:t>
            </a:r>
          </a:p>
          <a:p>
            <a:pPr lvl="0"/>
            <a:r>
              <a:rPr lang="ru-RU" dirty="0"/>
              <a:t>Запросы не </a:t>
            </a:r>
            <a:r>
              <a:rPr lang="ru-RU" dirty="0" err="1"/>
              <a:t>релевантны</a:t>
            </a:r>
            <a:r>
              <a:rPr lang="ru-RU" dirty="0"/>
              <a:t>. (нет актуальных данных)</a:t>
            </a:r>
          </a:p>
          <a:p>
            <a:pPr lvl="0"/>
            <a:r>
              <a:rPr lang="ru-RU" dirty="0"/>
              <a:t>Не может отвечать на запрос, которые не встроенные в данные модель. 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252502-1177-403B-F1DD-B9CAC01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0441" y="2489202"/>
            <a:ext cx="7377967" cy="353059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Использовать для перевода достоверных данных в контекстную информацию для обеспечения самообслуживания, специальных, гибких отчетов</a:t>
            </a:r>
          </a:p>
          <a:p>
            <a:endParaRPr lang="ru-RU" sz="2800" dirty="0"/>
          </a:p>
          <a:p>
            <a:pPr marL="82296" indent="0">
              <a:buNone/>
            </a:pPr>
            <a:r>
              <a:rPr lang="ru-RU" sz="2800" dirty="0"/>
              <a:t>Пример: </a:t>
            </a:r>
            <a:r>
              <a:rPr lang="en-US" sz="2800" dirty="0"/>
              <a:t>BI, Data Warehouse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19EE3D-DA2D-F411-938C-191C2D4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www.somkiat.cc/wp-content/uploads/2014/08/Screen-Shot-2557-08-09-at-10.05.55-PM-1024x75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61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8C334C-E33A-924A-AAE3-53CF961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348" y="6353984"/>
            <a:ext cx="838199" cy="3426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Aft>
                <a:spcPts val="600"/>
              </a:spcAft>
            </a:pPr>
            <a:fld id="{C91E045B-E5E4-4764-A42E-E7E81D649765}" type="slidenum">
              <a:rPr lang="en-US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29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Основные тезисы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423" y="2276872"/>
            <a:ext cx="9029057" cy="4285456"/>
          </a:xfrm>
        </p:spPr>
        <p:txBody>
          <a:bodyPr>
            <a:normAutofit/>
          </a:bodyPr>
          <a:lstStyle/>
          <a:p>
            <a:r>
              <a:rPr lang="ru-RU" sz="2800" dirty="0"/>
              <a:t>Рейтинг СУБД</a:t>
            </a:r>
          </a:p>
          <a:p>
            <a:r>
              <a:rPr lang="ru-RU" sz="2800" dirty="0"/>
              <a:t>Парадигмы построения баз данных</a:t>
            </a:r>
          </a:p>
          <a:p>
            <a:pPr lvl="1"/>
            <a:r>
              <a:rPr lang="ru-RU" sz="2600" dirty="0"/>
              <a:t>Реляционные СУБД</a:t>
            </a:r>
          </a:p>
          <a:p>
            <a:pPr lvl="1"/>
            <a:r>
              <a:rPr lang="ru-RU" sz="2600" dirty="0"/>
              <a:t>Хранилища данных (</a:t>
            </a:r>
            <a:r>
              <a:rPr lang="ru-RU" sz="2600" dirty="0" err="1"/>
              <a:t>warehouse</a:t>
            </a:r>
            <a:r>
              <a:rPr lang="ru-RU" sz="2600" dirty="0"/>
              <a:t>)</a:t>
            </a:r>
          </a:p>
          <a:p>
            <a:pPr lvl="1"/>
            <a:r>
              <a:rPr lang="ru-RU" sz="2600" dirty="0"/>
              <a:t>Классификация </a:t>
            </a:r>
            <a:r>
              <a:rPr lang="ru-RU" sz="2600" dirty="0" err="1"/>
              <a:t>NewSQL</a:t>
            </a:r>
            <a:endParaRPr lang="ru-RU" sz="2600" dirty="0"/>
          </a:p>
          <a:p>
            <a:pPr lvl="1"/>
            <a:r>
              <a:rPr lang="ru-RU" sz="2600" dirty="0"/>
              <a:t>Колоночные и «ключ-значения» модели</a:t>
            </a:r>
          </a:p>
          <a:p>
            <a:pPr lvl="1"/>
            <a:r>
              <a:rPr lang="ru-RU" sz="2600" dirty="0"/>
              <a:t>Документарные модели</a:t>
            </a:r>
          </a:p>
          <a:p>
            <a:pPr lvl="1"/>
            <a:r>
              <a:rPr lang="ru-RU" sz="2600" dirty="0" err="1"/>
              <a:t>Графовые</a:t>
            </a:r>
            <a:r>
              <a:rPr lang="ru-RU" sz="2600" dirty="0"/>
              <a:t> модели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CE850D-46E7-1DD9-29A2-111832E2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6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527" y="2420888"/>
            <a:ext cx="10113818" cy="382751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err="1"/>
              <a:t>NewSQL</a:t>
            </a:r>
            <a:r>
              <a:rPr lang="ru-RU" sz="2400" b="1" dirty="0"/>
              <a:t> – </a:t>
            </a:r>
            <a:r>
              <a:rPr lang="ru-RU" sz="2400" dirty="0"/>
              <a:t>класс современных реляционных СУБД, стремящихся совместить в себе преимущества </a:t>
            </a:r>
            <a:r>
              <a:rPr lang="en-US" sz="2400" dirty="0" err="1"/>
              <a:t>NoSQL</a:t>
            </a:r>
            <a:r>
              <a:rPr lang="ru-RU" sz="2400" dirty="0"/>
              <a:t> и транзакционные требования классических баз данных. 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ru-RU" sz="2400" dirty="0"/>
              <a:t>Данный термин был предложен в 2011 году Мэтью </a:t>
            </a:r>
            <a:r>
              <a:rPr lang="ru-RU" sz="2400" dirty="0" err="1"/>
              <a:t>Аслетом</a:t>
            </a:r>
            <a:r>
              <a:rPr lang="ru-RU" sz="2400" dirty="0"/>
              <a:t>, аналитиком 451 </a:t>
            </a:r>
            <a:r>
              <a:rPr lang="en-US" sz="2400" dirty="0"/>
              <a:t>Group</a:t>
            </a:r>
            <a:r>
              <a:rPr lang="ru-RU" sz="2400" dirty="0"/>
              <a:t>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5A6F5-226D-78B0-DAC6-2CD3601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6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527" y="2276872"/>
            <a:ext cx="10193212" cy="43080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Spanner</a:t>
            </a:r>
            <a:endParaRPr lang="ru-RU" dirty="0"/>
          </a:p>
          <a:p>
            <a:r>
              <a:rPr lang="en-US" dirty="0" err="1"/>
              <a:t>Clustrix</a:t>
            </a:r>
            <a:endParaRPr lang="ru-RU" dirty="0"/>
          </a:p>
          <a:p>
            <a:r>
              <a:rPr lang="en-US" dirty="0" err="1"/>
              <a:t>OrientDB</a:t>
            </a:r>
            <a:endParaRPr lang="ru-RU" dirty="0"/>
          </a:p>
          <a:p>
            <a:r>
              <a:rPr lang="en-US" dirty="0" err="1"/>
              <a:t>VoltDB</a:t>
            </a:r>
            <a:endParaRPr lang="ru-RU" dirty="0"/>
          </a:p>
          <a:p>
            <a:r>
              <a:rPr lang="en-US" dirty="0" err="1"/>
              <a:t>MemSQL</a:t>
            </a:r>
            <a:endParaRPr lang="ru-RU" dirty="0"/>
          </a:p>
          <a:p>
            <a:r>
              <a:rPr lang="en-US" dirty="0" err="1"/>
              <a:t>SQLFire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GemFire</a:t>
            </a:r>
            <a:r>
              <a:rPr lang="en-US" dirty="0"/>
              <a:t> XD </a:t>
            </a:r>
            <a:r>
              <a:rPr lang="ru-RU" dirty="0"/>
              <a:t>от </a:t>
            </a:r>
            <a:r>
              <a:rPr lang="en-US" dirty="0"/>
              <a:t>Pivotal</a:t>
            </a:r>
            <a:endParaRPr lang="ru-RU" dirty="0"/>
          </a:p>
          <a:p>
            <a:r>
              <a:rPr lang="en-US" dirty="0"/>
              <a:t>SAP HANA</a:t>
            </a:r>
            <a:endParaRPr lang="ru-RU" dirty="0"/>
          </a:p>
          <a:p>
            <a:r>
              <a:rPr lang="en-US" dirty="0" err="1"/>
              <a:t>FoundationDB</a:t>
            </a:r>
            <a:endParaRPr lang="ru-RU" dirty="0"/>
          </a:p>
          <a:p>
            <a:r>
              <a:rPr lang="en-US" dirty="0" err="1"/>
              <a:t>NuoDB</a:t>
            </a:r>
            <a:endParaRPr lang="ru-RU" dirty="0"/>
          </a:p>
          <a:p>
            <a:r>
              <a:rPr lang="en-US" dirty="0" err="1"/>
              <a:t>TransLattice</a:t>
            </a:r>
            <a:endParaRPr lang="ru-RU" dirty="0"/>
          </a:p>
          <a:p>
            <a:r>
              <a:rPr lang="en-US" dirty="0" err="1"/>
              <a:t>ActorDB</a:t>
            </a:r>
            <a:endParaRPr lang="ru-RU" dirty="0"/>
          </a:p>
          <a:p>
            <a:r>
              <a:rPr lang="en-US" dirty="0" err="1"/>
              <a:t>Trafodion</a:t>
            </a:r>
            <a:endParaRPr lang="ru-RU" dirty="0"/>
          </a:p>
          <a:p>
            <a:r>
              <a:rPr lang="en-US" dirty="0" err="1"/>
              <a:t>CockroachDB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A884E4-6486-4DCA-D41A-CF641279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74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Недостатки </a:t>
            </a:r>
            <a:r>
              <a:rPr lang="en-US" dirty="0" err="1">
                <a:effectLst/>
              </a:rPr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9576" y="2492897"/>
            <a:ext cx="7200684" cy="3312368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ru-RU" sz="2800" dirty="0"/>
              <a:t>В чем главные «фишки» «широко известной в узких кругах» технологии </a:t>
            </a:r>
            <a:r>
              <a:rPr lang="en-US" sz="2800" dirty="0" err="1"/>
              <a:t>NoSQL</a:t>
            </a:r>
            <a:r>
              <a:rPr lang="ru-RU" sz="2800" dirty="0"/>
              <a:t>?</a:t>
            </a:r>
          </a:p>
          <a:p>
            <a:pPr marL="82296" indent="0" algn="ctr">
              <a:buNone/>
            </a:pPr>
            <a:endParaRPr lang="ru-RU" sz="2800" dirty="0"/>
          </a:p>
          <a:p>
            <a:pPr marL="82296" indent="0" algn="ctr">
              <a:buNone/>
            </a:pPr>
            <a:r>
              <a:rPr lang="ru-RU" sz="2800" dirty="0"/>
              <a:t>Почему </a:t>
            </a:r>
            <a:r>
              <a:rPr lang="en-US" sz="2800" dirty="0" err="1"/>
              <a:t>NoSQL</a:t>
            </a:r>
            <a:r>
              <a:rPr lang="ru-RU" sz="2800" dirty="0"/>
              <a:t> плохо приживается в сфере бизнеса?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0C6478-3D62-C36F-8459-B173330E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Почему </a:t>
            </a:r>
            <a:r>
              <a:rPr lang="en-US" dirty="0" err="1">
                <a:effectLst/>
              </a:rPr>
              <a:t>NewSQL</a:t>
            </a:r>
            <a:r>
              <a:rPr lang="ru-RU" dirty="0">
                <a:effectLst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727" y="2389909"/>
            <a:ext cx="10127673" cy="4348179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приложения взаимодействуют в основном посредством </a:t>
            </a:r>
            <a:r>
              <a:rPr lang="en-US" dirty="0"/>
              <a:t>SQL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транзакции полностью поддерживают требования </a:t>
            </a:r>
            <a:r>
              <a:rPr lang="en-US" dirty="0"/>
              <a:t>ACID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при управлении не применяется механизм блокировок – таким образом, исключается вероятность конфликта между записываемыми и считываемыми в реальном времени данными;</a:t>
            </a:r>
          </a:p>
          <a:p>
            <a:pPr lvl="0"/>
            <a:r>
              <a:rPr lang="ru-RU" dirty="0"/>
              <a:t>архитектура </a:t>
            </a:r>
            <a:r>
              <a:rPr lang="en-US" dirty="0"/>
              <a:t>shared</a:t>
            </a:r>
            <a:r>
              <a:rPr lang="ru-RU" dirty="0"/>
              <a:t>—</a:t>
            </a:r>
            <a:r>
              <a:rPr lang="en-US" dirty="0"/>
              <a:t>nothing</a:t>
            </a:r>
            <a:r>
              <a:rPr lang="ru-RU" dirty="0"/>
              <a:t>, при которой каждой узел системы отвечает за свой набор данных, являясь независимым и самодостаточным, подразумевает легкую и быструю масштабируемость;</a:t>
            </a:r>
          </a:p>
          <a:p>
            <a:pPr lvl="0"/>
            <a:r>
              <a:rPr lang="ru-RU" dirty="0"/>
              <a:t>производительность узла СУБД на </a:t>
            </a:r>
            <a:r>
              <a:rPr lang="en-US" dirty="0" err="1"/>
              <a:t>NewSQL</a:t>
            </a:r>
            <a:r>
              <a:rPr lang="ru-RU" dirty="0"/>
              <a:t> намного выше, чем у традиционных РСУБД;</a:t>
            </a:r>
          </a:p>
          <a:p>
            <a:pPr lvl="0"/>
            <a:r>
              <a:rPr lang="ru-RU" dirty="0"/>
              <a:t>скорость отклика системы в 50 раз превышает эту величину у традиционных РСУБД.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E92831-CFE8-4386-D72E-17D80A8E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836713"/>
            <a:ext cx="6345260" cy="70986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Классификация </a:t>
            </a:r>
            <a:r>
              <a:rPr lang="en-US" dirty="0" err="1">
                <a:effectLst/>
              </a:rPr>
              <a:t>NewSQL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2945" y="2204864"/>
            <a:ext cx="9483437" cy="453650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b="1" dirty="0"/>
              <a:t>Новые базы данных:</a:t>
            </a:r>
            <a:r>
              <a:rPr lang="ru-RU" sz="2400" dirty="0"/>
              <a:t> </a:t>
            </a:r>
            <a:r>
              <a:rPr lang="en-US" sz="2400" dirty="0" err="1"/>
              <a:t>NewSQL</a:t>
            </a:r>
            <a:r>
              <a:rPr lang="ru-RU" sz="2400" dirty="0"/>
              <a:t> система разрабатывается полностью с нуля с целью достижения масштабируемости и производительности</a:t>
            </a:r>
          </a:p>
          <a:p>
            <a:pPr marL="82296" indent="0">
              <a:buNone/>
            </a:pPr>
            <a:endParaRPr lang="en-US" sz="2400" b="1" dirty="0"/>
          </a:p>
          <a:p>
            <a:pPr marL="82296" indent="0">
              <a:buNone/>
            </a:pPr>
            <a:r>
              <a:rPr lang="ru-RU" sz="2400" b="1" dirty="0"/>
              <a:t>Новый движок хранения данных:  </a:t>
            </a:r>
            <a:r>
              <a:rPr lang="ru-RU" sz="2400" dirty="0"/>
              <a:t>Самый популярный тут — </a:t>
            </a:r>
            <a:r>
              <a:rPr lang="en-US" sz="2400" dirty="0" err="1"/>
              <a:t>TokuDB</a:t>
            </a:r>
            <a:r>
              <a:rPr lang="ru-RU" sz="2400" dirty="0"/>
              <a:t> — движок для </a:t>
            </a:r>
            <a:r>
              <a:rPr lang="en-US" sz="2400" dirty="0"/>
              <a:t>MySQL</a:t>
            </a:r>
            <a:r>
              <a:rPr lang="ru-RU" sz="2400" dirty="0"/>
              <a:t>.</a:t>
            </a:r>
          </a:p>
          <a:p>
            <a:pPr marL="82296" indent="0">
              <a:buNone/>
            </a:pPr>
            <a:endParaRPr lang="en-US" sz="2400" b="1" dirty="0"/>
          </a:p>
          <a:p>
            <a:pPr marL="82296" indent="0">
              <a:buNone/>
            </a:pPr>
            <a:r>
              <a:rPr lang="ru-RU" sz="2400" b="1" dirty="0"/>
              <a:t>Прозрачное объединение в кластеры: </a:t>
            </a:r>
            <a:r>
              <a:rPr lang="ru-RU" sz="2400" dirty="0"/>
              <a:t>из нескольких физических узлов для хранения и обработки больших объемов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62F4DC-C188-9681-D492-1EDEC55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8653-75A3-046A-1A12-4B2B037E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 так с РСУБД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FC07E-FA94-0FDE-4B95-38966B4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17845" cy="38463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Сложность изменения схемы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Сложность горизонтального масштабирования </a:t>
            </a:r>
            <a:r>
              <a:rPr lang="ru-RU" sz="2400" u="sng" dirty="0"/>
              <a:t>нормализованных </a:t>
            </a:r>
            <a:r>
              <a:rPr lang="ru-RU" sz="2400" dirty="0"/>
              <a:t>данных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Рост IT рынка - окно возможностей для новых решений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Эволюция </a:t>
            </a:r>
            <a:r>
              <a:rPr lang="ru-RU" sz="2400" dirty="0" err="1"/>
              <a:t>стэка</a:t>
            </a:r>
            <a:r>
              <a:rPr lang="ru-RU" sz="2400" dirty="0"/>
              <a:t> </a:t>
            </a:r>
            <a:r>
              <a:rPr lang="ru-RU" sz="2400" dirty="0" err="1"/>
              <a:t>hardware</a:t>
            </a:r>
            <a:r>
              <a:rPr lang="ru-RU" sz="2400" dirty="0"/>
              <a:t> и </a:t>
            </a:r>
            <a:r>
              <a:rPr lang="ru-RU" sz="2400" dirty="0" err="1"/>
              <a:t>software</a:t>
            </a:r>
            <a:r>
              <a:rPr lang="ru-RU" sz="2400" dirty="0"/>
              <a:t> - «</a:t>
            </a:r>
            <a:r>
              <a:rPr lang="ru-RU" sz="2400" dirty="0" err="1"/>
              <a:t>it's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a </a:t>
            </a:r>
            <a:r>
              <a:rPr lang="ru-RU" sz="2400" dirty="0" err="1"/>
              <a:t>complete</a:t>
            </a:r>
            <a:r>
              <a:rPr lang="ru-RU" sz="2400" dirty="0"/>
              <a:t> </a:t>
            </a:r>
            <a:r>
              <a:rPr lang="ru-RU" sz="2400" dirty="0" err="1"/>
              <a:t>rewrite</a:t>
            </a:r>
            <a:r>
              <a:rPr lang="ru-RU" sz="2400" dirty="0"/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39650-4FFF-66BF-7BF9-7F338D6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14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261" y="619810"/>
            <a:ext cx="8191083" cy="89735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Что не так со старым </a:t>
            </a:r>
            <a:r>
              <a:rPr lang="en-US" dirty="0">
                <a:effectLst/>
              </a:rPr>
              <a:t>SQL DB</a:t>
            </a:r>
            <a:r>
              <a:rPr lang="ru-RU" dirty="0">
                <a:effectLst/>
              </a:rPr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063552" y="2369126"/>
            <a:ext cx="7647720" cy="4431001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Relevance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Velocity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Volume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Variety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Variability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928942-19DB-434E-B476-A05039D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34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720966"/>
            <a:ext cx="6345260" cy="70986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Что не так с </a:t>
            </a:r>
            <a:r>
              <a:rPr lang="en-US" dirty="0" err="1">
                <a:effectLst/>
              </a:rPr>
              <a:t>NewSQL</a:t>
            </a:r>
            <a:r>
              <a:rPr lang="ru-RU" dirty="0">
                <a:effectLst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5680" y="2332298"/>
            <a:ext cx="5328592" cy="4481077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Relevance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"/>
            </a:pPr>
            <a:r>
              <a:rPr lang="en-US" sz="4000" b="1" dirty="0">
                <a:solidFill>
                  <a:srgbClr val="00B050"/>
                </a:solidFill>
              </a:rPr>
              <a:t>Velocity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"/>
            </a:pPr>
            <a:r>
              <a:rPr lang="en-US" sz="4000" b="1" dirty="0">
                <a:solidFill>
                  <a:srgbClr val="00B050"/>
                </a:solidFill>
              </a:rPr>
              <a:t>Volume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Variety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Char char=""/>
            </a:pPr>
            <a:r>
              <a:rPr lang="en-US" sz="4000" b="1" dirty="0">
                <a:solidFill>
                  <a:srgbClr val="FF0000"/>
                </a:solidFill>
              </a:rPr>
              <a:t>Variability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21C0F-53D3-82D0-E8DB-C94370F8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33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80F6F6-201E-9ACC-53D1-4C24B3ED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38</a:t>
            </a:fld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9CC565-B59A-15BF-0E9F-3BB85568F2D0}"/>
              </a:ext>
            </a:extLst>
          </p:cNvPr>
          <p:cNvCxnSpPr>
            <a:cxnSpLocks/>
          </p:cNvCxnSpPr>
          <p:nvPr/>
        </p:nvCxnSpPr>
        <p:spPr>
          <a:xfrm flipH="1" flipV="1">
            <a:off x="1452619" y="447995"/>
            <a:ext cx="5791" cy="5576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2415E0-90AE-7361-9589-F4BB30567B53}"/>
              </a:ext>
            </a:extLst>
          </p:cNvPr>
          <p:cNvCxnSpPr>
            <a:cxnSpLocks/>
          </p:cNvCxnSpPr>
          <p:nvPr/>
        </p:nvCxnSpPr>
        <p:spPr>
          <a:xfrm flipV="1">
            <a:off x="1458410" y="5991378"/>
            <a:ext cx="9784414" cy="3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2887D-AEAF-05DF-C2BE-BE67DA88C634}"/>
              </a:ext>
            </a:extLst>
          </p:cNvPr>
          <p:cNvSpPr txBox="1"/>
          <p:nvPr/>
        </p:nvSpPr>
        <p:spPr>
          <a:xfrm>
            <a:off x="1730416" y="1371600"/>
            <a:ext cx="241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NoSQL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00E9-90EF-42CC-1A91-CFB14D0ECE0A}"/>
              </a:ext>
            </a:extLst>
          </p:cNvPr>
          <p:cNvSpPr txBox="1"/>
          <p:nvPr/>
        </p:nvSpPr>
        <p:spPr>
          <a:xfrm>
            <a:off x="5782522" y="833377"/>
            <a:ext cx="4519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NewSQL</a:t>
            </a:r>
          </a:p>
          <a:p>
            <a:pPr algn="r"/>
            <a:r>
              <a:rPr lang="en-US" sz="4000" b="1" i="1" dirty="0">
                <a:solidFill>
                  <a:srgbClr val="FF0000"/>
                </a:solidFill>
              </a:rPr>
              <a:t>(</a:t>
            </a:r>
            <a:r>
              <a:rPr lang="en-US" sz="4000" b="1" i="1" dirty="0" err="1">
                <a:solidFill>
                  <a:srgbClr val="FF0000"/>
                </a:solidFill>
              </a:rPr>
              <a:t>DistributedSQL</a:t>
            </a:r>
            <a:r>
              <a:rPr lang="en-US" sz="4000" b="1" i="1" dirty="0">
                <a:solidFill>
                  <a:srgbClr val="FF0000"/>
                </a:solidFill>
              </a:rPr>
              <a:t>)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07CC3-DC0D-7B12-6B97-B4EA1CAE657B}"/>
              </a:ext>
            </a:extLst>
          </p:cNvPr>
          <p:cNvSpPr txBox="1"/>
          <p:nvPr/>
        </p:nvSpPr>
        <p:spPr>
          <a:xfrm>
            <a:off x="7560148" y="5147460"/>
            <a:ext cx="3252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Traditional</a:t>
            </a:r>
            <a:endParaRPr lang="ru-RU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FF491-8BA6-7480-969A-8688E6E4518F}"/>
              </a:ext>
            </a:extLst>
          </p:cNvPr>
          <p:cNvSpPr txBox="1"/>
          <p:nvPr/>
        </p:nvSpPr>
        <p:spPr>
          <a:xfrm>
            <a:off x="1329161" y="6024623"/>
            <a:ext cx="20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</a:t>
            </a:r>
          </a:p>
          <a:p>
            <a:r>
              <a:rPr lang="en-US" dirty="0"/>
              <a:t>(none/</a:t>
            </a:r>
            <a:r>
              <a:rPr lang="en-US" dirty="0" err="1"/>
              <a:t>Limeted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8F2BD-FC39-7649-4CA6-5585AEA24805}"/>
              </a:ext>
            </a:extLst>
          </p:cNvPr>
          <p:cNvSpPr txBox="1"/>
          <p:nvPr/>
        </p:nvSpPr>
        <p:spPr>
          <a:xfrm>
            <a:off x="52085" y="5406603"/>
            <a:ext cx="140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LOW</a:t>
            </a:r>
          </a:p>
          <a:p>
            <a:pPr algn="r"/>
            <a:r>
              <a:rPr lang="en-US" sz="1600" dirty="0"/>
              <a:t>(One node)</a:t>
            </a:r>
            <a:endParaRPr lang="ru-R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71FF-E10C-2F24-E7E1-7DE4D0578366}"/>
              </a:ext>
            </a:extLst>
          </p:cNvPr>
          <p:cNvSpPr txBox="1"/>
          <p:nvPr/>
        </p:nvSpPr>
        <p:spPr>
          <a:xfrm rot="16200000">
            <a:off x="166869" y="3111358"/>
            <a:ext cx="203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10" dirty="0">
                <a:solidFill>
                  <a:srgbClr val="FF0000"/>
                </a:solidFill>
              </a:rPr>
              <a:t>Scalability</a:t>
            </a:r>
            <a:endParaRPr lang="ru-RU" sz="241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79645C-C7B8-0BC9-91F6-B6F08450B9F7}"/>
              </a:ext>
            </a:extLst>
          </p:cNvPr>
          <p:cNvSpPr txBox="1"/>
          <p:nvPr/>
        </p:nvSpPr>
        <p:spPr>
          <a:xfrm>
            <a:off x="9277110" y="6024623"/>
            <a:ext cx="20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(ACID)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B1CBE-C17C-8221-DF6A-3B2F3C5CEEE7}"/>
              </a:ext>
            </a:extLst>
          </p:cNvPr>
          <p:cNvSpPr txBox="1"/>
          <p:nvPr/>
        </p:nvSpPr>
        <p:spPr>
          <a:xfrm>
            <a:off x="52086" y="693003"/>
            <a:ext cx="141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HIGH</a:t>
            </a:r>
          </a:p>
          <a:p>
            <a:pPr algn="r"/>
            <a:r>
              <a:rPr lang="en-US" sz="1400" dirty="0"/>
              <a:t>(Many Nodes)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5F4D4-A187-9F15-EF2C-F7876F019BA8}"/>
              </a:ext>
            </a:extLst>
          </p:cNvPr>
          <p:cNvSpPr txBox="1"/>
          <p:nvPr/>
        </p:nvSpPr>
        <p:spPr>
          <a:xfrm>
            <a:off x="4816999" y="6197372"/>
            <a:ext cx="203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Guarantees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4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692696"/>
            <a:ext cx="7055380" cy="89647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Variety (</a:t>
            </a:r>
            <a:r>
              <a:rPr lang="ru-RU" dirty="0">
                <a:effectLst/>
              </a:rPr>
              <a:t>Изменчивость</a:t>
            </a:r>
            <a:r>
              <a:rPr lang="en-US" dirty="0">
                <a:effectLst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423" y="2204864"/>
            <a:ext cx="8992545" cy="44740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Управление быстрыми изменениями</a:t>
            </a:r>
          </a:p>
          <a:p>
            <a:pPr lvl="0"/>
            <a:r>
              <a:rPr lang="ru-RU" dirty="0"/>
              <a:t>Схема не совместима с быстрым развитием.  </a:t>
            </a:r>
          </a:p>
          <a:p>
            <a:pPr lvl="1"/>
            <a:r>
              <a:rPr lang="ru-RU" dirty="0"/>
              <a:t>Постоянное развитие структуры данных. </a:t>
            </a:r>
          </a:p>
          <a:p>
            <a:pPr lvl="2"/>
            <a:r>
              <a:rPr lang="ru-RU" dirty="0"/>
              <a:t>Можем ли мы позволить себе синхронизировать большое приложение с изменениями в структурах данных?</a:t>
            </a:r>
          </a:p>
          <a:p>
            <a:pPr lvl="1"/>
            <a:r>
              <a:rPr lang="ru-RU" dirty="0"/>
              <a:t>Большие данные. </a:t>
            </a:r>
          </a:p>
          <a:p>
            <a:pPr lvl="2"/>
            <a:r>
              <a:rPr lang="ru-RU" dirty="0"/>
              <a:t>данные настолько велики, что для изменения значений, структур и индексов требуется слишком много времени  </a:t>
            </a:r>
          </a:p>
          <a:p>
            <a:pPr lvl="1"/>
            <a:r>
              <a:rPr lang="en-US" dirty="0"/>
              <a:t>Agile </a:t>
            </a:r>
            <a:r>
              <a:rPr lang="ru-RU" dirty="0"/>
              <a:t>разработка. </a:t>
            </a:r>
          </a:p>
          <a:p>
            <a:pPr lvl="2"/>
            <a:r>
              <a:rPr lang="ru-RU" dirty="0"/>
              <a:t>достаточно ли стабильны требования для создания долгосрочных реляционных структур данных?</a:t>
            </a:r>
          </a:p>
          <a:p>
            <a:pPr lvl="0"/>
            <a:r>
              <a:rPr lang="ru-RU" dirty="0"/>
              <a:t>данные без схемы идеально подходят для быстрого изменения</a:t>
            </a:r>
          </a:p>
          <a:p>
            <a:pPr lvl="1"/>
            <a:r>
              <a:rPr lang="ru-RU" dirty="0"/>
              <a:t>Данные без схемы и языки</a:t>
            </a:r>
          </a:p>
          <a:p>
            <a:pPr lvl="2"/>
            <a:r>
              <a:rPr lang="en-US" dirty="0"/>
              <a:t>JSON/JavaScript, Triple/SPARQL, XML/XQuery</a:t>
            </a:r>
            <a:endParaRPr lang="ru-RU" dirty="0"/>
          </a:p>
          <a:p>
            <a:pPr lvl="1"/>
            <a:r>
              <a:rPr lang="ru-RU" dirty="0"/>
              <a:t>Требуется безопасное программирование</a:t>
            </a:r>
          </a:p>
          <a:p>
            <a:pPr lvl="2"/>
            <a:r>
              <a:rPr lang="ru-RU" dirty="0"/>
              <a:t>вы никогда не знаете, какие запросы что будут возвращаться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C6DCC-CB71-8144-F58C-EEB82D4C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7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«треугольник»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9576" y="2256388"/>
            <a:ext cx="8064896" cy="3899527"/>
          </a:xfrm>
        </p:spPr>
        <p:txBody>
          <a:bodyPr/>
          <a:lstStyle/>
          <a:p>
            <a:r>
              <a:rPr lang="ru-RU" dirty="0"/>
              <a:t>Теорема </a:t>
            </a:r>
            <a:r>
              <a:rPr lang="en-US" dirty="0"/>
              <a:t>CDP</a:t>
            </a:r>
            <a:r>
              <a:rPr lang="ru-RU" dirty="0"/>
              <a:t>… (</a:t>
            </a:r>
            <a:r>
              <a:rPr lang="en-US" dirty="0"/>
              <a:t>Consistency, Distance, Performance)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563071" y="32524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24770" y="2744242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dirty="0"/>
              <a:t>onsistence</a:t>
            </a:r>
            <a:endParaRPr lang="ru-RU" sz="2800" dirty="0"/>
          </a:p>
        </p:txBody>
      </p:sp>
      <p:sp>
        <p:nvSpPr>
          <p:cNvPr id="8" name="Овал 7"/>
          <p:cNvSpPr/>
          <p:nvPr/>
        </p:nvSpPr>
        <p:spPr>
          <a:xfrm>
            <a:off x="3849351" y="540305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58639" y="6031959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dirty="0"/>
              <a:t>erformance</a:t>
            </a:r>
            <a:endParaRPr lang="ru-RU" sz="2800" dirty="0"/>
          </a:p>
        </p:txBody>
      </p:sp>
      <p:sp>
        <p:nvSpPr>
          <p:cNvPr id="10" name="Овал 9"/>
          <p:cNvSpPr/>
          <p:nvPr/>
        </p:nvSpPr>
        <p:spPr>
          <a:xfrm>
            <a:off x="7305735" y="54125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6" idx="3"/>
            <a:endCxn id="8" idx="7"/>
          </p:cNvCxnSpPr>
          <p:nvPr/>
        </p:nvCxnSpPr>
        <p:spPr>
          <a:xfrm flipH="1">
            <a:off x="4402515" y="3805655"/>
            <a:ext cx="1255464" cy="16923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6"/>
            <a:endCxn id="10" idx="2"/>
          </p:cNvCxnSpPr>
          <p:nvPr/>
        </p:nvCxnSpPr>
        <p:spPr>
          <a:xfrm>
            <a:off x="4497423" y="5727088"/>
            <a:ext cx="2808312" cy="9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10" idx="1"/>
          </p:cNvCxnSpPr>
          <p:nvPr/>
        </p:nvCxnSpPr>
        <p:spPr>
          <a:xfrm>
            <a:off x="6116235" y="3805654"/>
            <a:ext cx="1284408" cy="17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0170" y="6031960"/>
            <a:ext cx="18020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dirty="0"/>
              <a:t>istance</a:t>
            </a:r>
          </a:p>
          <a:p>
            <a:r>
              <a:rPr lang="en-US" dirty="0"/>
              <a:t>Or Survivability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3ACD9F-3CAE-48C0-7DD2-B7222180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75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620688"/>
            <a:ext cx="7776864" cy="9361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Variability (</a:t>
            </a:r>
            <a:r>
              <a:rPr lang="ru-RU" dirty="0">
                <a:effectLst/>
              </a:rPr>
              <a:t>Разнообразие</a:t>
            </a:r>
            <a:r>
              <a:rPr lang="en-US" dirty="0">
                <a:effectLst/>
              </a:rPr>
              <a:t>)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803" y="2204864"/>
            <a:ext cx="9306645" cy="4653136"/>
          </a:xfrm>
        </p:spPr>
        <p:txBody>
          <a:bodyPr>
            <a:noAutofit/>
          </a:bodyPr>
          <a:lstStyle/>
          <a:p>
            <a:r>
              <a:rPr lang="ru-RU" sz="2000" dirty="0"/>
              <a:t>обработка данных во всех мыслимых форматах</a:t>
            </a:r>
          </a:p>
          <a:p>
            <a:pPr lvl="0"/>
            <a:r>
              <a:rPr lang="ru-RU" sz="2000" dirty="0"/>
              <a:t>Сопротивление несоответствиям.</a:t>
            </a:r>
          </a:p>
          <a:p>
            <a:pPr lvl="1"/>
            <a:r>
              <a:rPr lang="ru-RU" sz="1800" dirty="0"/>
              <a:t>Различные структуры данных</a:t>
            </a:r>
          </a:p>
          <a:p>
            <a:pPr lvl="2"/>
            <a:r>
              <a:rPr lang="ru-RU" sz="1600" dirty="0"/>
              <a:t>Структуры, </a:t>
            </a:r>
            <a:r>
              <a:rPr lang="ru-RU" sz="1600" dirty="0" err="1"/>
              <a:t>неструктуры</a:t>
            </a:r>
            <a:r>
              <a:rPr lang="ru-RU" sz="1600" dirty="0"/>
              <a:t>, полуструктуры</a:t>
            </a:r>
          </a:p>
          <a:p>
            <a:pPr lvl="1"/>
            <a:r>
              <a:rPr lang="ru-RU" sz="1800" dirty="0"/>
              <a:t>Различные парадигмы данных</a:t>
            </a:r>
          </a:p>
          <a:p>
            <a:pPr lvl="2"/>
            <a:r>
              <a:rPr lang="ru-RU" sz="1600" dirty="0"/>
              <a:t>Реляционные, пространственные, документарные, </a:t>
            </a:r>
            <a:r>
              <a:rPr lang="ru-RU" sz="1600" dirty="0" err="1"/>
              <a:t>графовые</a:t>
            </a:r>
            <a:r>
              <a:rPr lang="ru-RU" sz="1600" dirty="0"/>
              <a:t>, объектно-ориентированные</a:t>
            </a:r>
          </a:p>
          <a:p>
            <a:pPr lvl="1"/>
            <a:r>
              <a:rPr lang="ru-RU" sz="1800" dirty="0"/>
              <a:t>Различные типы данных</a:t>
            </a:r>
          </a:p>
          <a:p>
            <a:pPr lvl="2"/>
            <a:r>
              <a:rPr lang="en-US" sz="1600" dirty="0"/>
              <a:t>JSON</a:t>
            </a:r>
            <a:r>
              <a:rPr lang="ru-RU" sz="1600" dirty="0"/>
              <a:t> не имеет типа дата/время/длительность, </a:t>
            </a:r>
            <a:r>
              <a:rPr lang="en-US" sz="1600" dirty="0"/>
              <a:t>XML</a:t>
            </a:r>
            <a:r>
              <a:rPr lang="ru-RU" sz="1600" dirty="0"/>
              <a:t> схема и </a:t>
            </a:r>
            <a:r>
              <a:rPr lang="en-US" sz="1600" dirty="0"/>
              <a:t>SQL</a:t>
            </a:r>
            <a:r>
              <a:rPr lang="ru-RU" sz="1600" dirty="0"/>
              <a:t> обладают разнообразием. </a:t>
            </a:r>
          </a:p>
          <a:p>
            <a:pPr lvl="1"/>
            <a:r>
              <a:rPr lang="ru-RU" sz="1800" dirty="0"/>
              <a:t>Различные стандарты разметки</a:t>
            </a:r>
          </a:p>
          <a:p>
            <a:pPr lvl="2"/>
            <a:r>
              <a:rPr lang="en-US" sz="1600" dirty="0"/>
              <a:t>JSON</a:t>
            </a:r>
            <a:r>
              <a:rPr lang="ru-RU" sz="1600" dirty="0"/>
              <a:t>, </a:t>
            </a:r>
            <a:r>
              <a:rPr lang="en-US" sz="1600" dirty="0"/>
              <a:t>XML</a:t>
            </a:r>
            <a:r>
              <a:rPr lang="ru-RU" sz="1600" dirty="0"/>
              <a:t>, </a:t>
            </a:r>
            <a:r>
              <a:rPr lang="en-US" sz="1600" dirty="0"/>
              <a:t>RDF</a:t>
            </a:r>
            <a:r>
              <a:rPr lang="ru-RU" sz="1600" dirty="0"/>
              <a:t> и прочее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933133-6863-FA7E-C8B2-2B584DD1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180" y="493898"/>
            <a:ext cx="9882316" cy="1400530"/>
          </a:xfrm>
        </p:spPr>
        <p:txBody>
          <a:bodyPr/>
          <a:lstStyle/>
          <a:p>
            <a:r>
              <a:rPr lang="en-US" dirty="0"/>
              <a:t>OLTP (Online Transaction Processing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843310"/>
              </p:ext>
            </p:extLst>
          </p:nvPr>
        </p:nvGraphicFramePr>
        <p:xfrm>
          <a:off x="1524000" y="4293097"/>
          <a:ext cx="9144000" cy="2304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9752883"/>
                    </a:ext>
                  </a:extLst>
                </a:gridCol>
                <a:gridCol w="1250461">
                  <a:extLst>
                    <a:ext uri="{9D8B030D-6E8A-4147-A177-3AD203B41FA5}">
                      <a16:colId xmlns:a16="http://schemas.microsoft.com/office/drawing/2014/main" val="1053198368"/>
                    </a:ext>
                  </a:extLst>
                </a:gridCol>
                <a:gridCol w="4845539">
                  <a:extLst>
                    <a:ext uri="{9D8B030D-6E8A-4147-A177-3AD203B41FA5}">
                      <a16:colId xmlns:a16="http://schemas.microsoft.com/office/drawing/2014/main" val="478831212"/>
                    </a:ext>
                  </a:extLst>
                </a:gridCol>
              </a:tblGrid>
              <a:tr h="668872">
                <a:tc>
                  <a:txBody>
                    <a:bodyPr/>
                    <a:lstStyle/>
                    <a:p>
                      <a:r>
                        <a:rPr lang="en-US" dirty="0" err="1"/>
                        <a:t>OldSQL</a:t>
                      </a:r>
                      <a:r>
                        <a:rPr lang="en-US" baseline="0" dirty="0"/>
                        <a:t> for New OLTP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Слишком</a:t>
                      </a:r>
                      <a:r>
                        <a:rPr lang="ru-RU" baseline="0" dirty="0"/>
                        <a:t> медленно</a:t>
                      </a:r>
                    </a:p>
                    <a:p>
                      <a:r>
                        <a:rPr lang="ru-RU" baseline="0" dirty="0"/>
                        <a:t>Нет масштабирования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86273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  <a:r>
                        <a:rPr lang="en-US" baseline="0" dirty="0"/>
                        <a:t> for New OLTP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r>
                        <a:rPr lang="ru-RU" baseline="0" dirty="0"/>
                        <a:t> гарантий </a:t>
                      </a:r>
                      <a:r>
                        <a:rPr lang="ru-RU" baseline="0" dirty="0" err="1"/>
                        <a:t>консистентности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477310"/>
                  </a:ext>
                </a:extLst>
              </a:tr>
              <a:tr h="942354">
                <a:tc>
                  <a:txBody>
                    <a:bodyPr/>
                    <a:lstStyle/>
                    <a:p>
                      <a:r>
                        <a:rPr lang="en-US" dirty="0" err="1"/>
                        <a:t>NewSQL</a:t>
                      </a:r>
                      <a:r>
                        <a:rPr lang="en-US" baseline="0" dirty="0"/>
                        <a:t> for New OLTP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Быстро,</a:t>
                      </a:r>
                      <a:r>
                        <a:rPr lang="ru-RU" baseline="0" dirty="0"/>
                        <a:t> консистентно, масштабируемо, 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Поддержка </a:t>
                      </a:r>
                      <a:r>
                        <a:rPr lang="en-US" baseline="0" dirty="0"/>
                        <a:t>SQL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676087"/>
                  </a:ext>
                </a:extLst>
              </a:tr>
            </a:tbl>
          </a:graphicData>
        </a:graphic>
      </p:graphicFrame>
      <p:pic>
        <p:nvPicPr>
          <p:cNvPr id="3074" name="Picture 2" descr="Да нет  бесплатно иконк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" r="60773" b="51991"/>
          <a:stretch/>
        </p:blipFill>
        <p:spPr bwMode="auto">
          <a:xfrm>
            <a:off x="4975639" y="5884219"/>
            <a:ext cx="51078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Да нет  бесплатно иконка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5" r="63641" b="10056"/>
          <a:stretch/>
        </p:blipFill>
        <p:spPr bwMode="auto">
          <a:xfrm>
            <a:off x="4975639" y="4365105"/>
            <a:ext cx="47345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Да нет  бесплатно иконка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5" r="63641" b="10056"/>
          <a:stretch/>
        </p:blipFill>
        <p:spPr bwMode="auto">
          <a:xfrm>
            <a:off x="4975639" y="5165138"/>
            <a:ext cx="47345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7" y="2768497"/>
            <a:ext cx="1609725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5520" y="239173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OLTP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1" y="2501898"/>
            <a:ext cx="2407991" cy="17142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2439" y="239173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OLTP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DCF25B6-1EB5-65C6-B62C-228550C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23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Database</a:t>
            </a:r>
            <a:endParaRPr lang="ru-RU" dirty="0"/>
          </a:p>
        </p:txBody>
      </p:sp>
      <p:graphicFrame>
        <p:nvGraphicFramePr>
          <p:cNvPr id="31" name="Объект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47785"/>
              </p:ext>
            </p:extLst>
          </p:nvPr>
        </p:nvGraphicFramePr>
        <p:xfrm>
          <a:off x="1880546" y="5630885"/>
          <a:ext cx="8613229" cy="80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1847528" y="2547745"/>
            <a:ext cx="2603758" cy="23462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ACID transactions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SQL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Standardized</a:t>
            </a:r>
          </a:p>
          <a:p>
            <a:pPr>
              <a:lnSpc>
                <a:spcPct val="150000"/>
              </a:lnSpc>
            </a:pPr>
            <a:r>
              <a:rPr lang="en-US" dirty="0"/>
              <a:t>Horizontal 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High Availability</a:t>
            </a:r>
            <a:endParaRPr lang="ru-RU" dirty="0"/>
          </a:p>
        </p:txBody>
      </p:sp>
      <p:pic>
        <p:nvPicPr>
          <p:cNvPr id="4098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12" y="2822838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19" y="3912837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12" y="3155383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12" y="3515423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04" y="4407014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кругленный прямоугольник 14"/>
          <p:cNvSpPr/>
          <p:nvPr/>
        </p:nvSpPr>
        <p:spPr>
          <a:xfrm>
            <a:off x="4943872" y="2547745"/>
            <a:ext cx="2603758" cy="23462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ACID transactions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SQL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Standardized</a:t>
            </a:r>
          </a:p>
          <a:p>
            <a:pPr>
              <a:lnSpc>
                <a:spcPct val="150000"/>
              </a:lnSpc>
            </a:pPr>
            <a:r>
              <a:rPr lang="en-US" dirty="0"/>
              <a:t>Horizontal 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High Availability</a:t>
            </a:r>
            <a:endParaRPr lang="ru-RU" dirty="0"/>
          </a:p>
        </p:txBody>
      </p:sp>
      <p:pic>
        <p:nvPicPr>
          <p:cNvPr id="17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64" y="3165262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63" y="3579836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7968208" y="2564905"/>
            <a:ext cx="2603758" cy="23462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ACID transactions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SQL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Standardized</a:t>
            </a:r>
          </a:p>
          <a:p>
            <a:pPr>
              <a:lnSpc>
                <a:spcPct val="150000"/>
              </a:lnSpc>
            </a:pPr>
            <a:r>
              <a:rPr lang="en-US" dirty="0"/>
              <a:t>Horizontal 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High Availability</a:t>
            </a:r>
            <a:endParaRPr lang="ru-RU" dirty="0"/>
          </a:p>
        </p:txBody>
      </p:sp>
      <p:pic>
        <p:nvPicPr>
          <p:cNvPr id="22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92" y="2839998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15" y="3609757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92" y="3172543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876" y="4025949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крест Удалить png |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62" y="2725278"/>
            <a:ext cx="350161" cy="3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63" y="4087917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63" y="4441648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Галочка Компьютерные иконки, Да Да, угол, рука png | PNGEg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0" b="95000" l="21556" r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07" y="4403444"/>
            <a:ext cx="478774" cy="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4E06C6-CFBA-82C6-E7F0-C519D279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66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 err="1"/>
              <a:t>NewSQL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2081" y="2489202"/>
            <a:ext cx="8870384" cy="3530599"/>
          </a:xfrm>
        </p:spPr>
        <p:txBody>
          <a:bodyPr>
            <a:normAutofit/>
          </a:bodyPr>
          <a:lstStyle/>
          <a:p>
            <a:r>
              <a:rPr lang="ru-RU" sz="2800" dirty="0"/>
              <a:t>Новая архитектура: </a:t>
            </a:r>
            <a:r>
              <a:rPr lang="en-US" sz="2800" dirty="0" err="1"/>
              <a:t>VoltDB</a:t>
            </a:r>
            <a:r>
              <a:rPr lang="en-US" sz="2800" dirty="0"/>
              <a:t>, </a:t>
            </a:r>
            <a:r>
              <a:rPr lang="en-US" sz="2800" dirty="0" err="1"/>
              <a:t>NuoDB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SQL </a:t>
            </a:r>
            <a:r>
              <a:rPr lang="ru-RU" sz="2800" dirty="0"/>
              <a:t>движок: </a:t>
            </a:r>
            <a:r>
              <a:rPr lang="en-US" sz="2800" dirty="0" err="1"/>
              <a:t>TokuDB</a:t>
            </a:r>
            <a:r>
              <a:rPr lang="en-US" sz="2800" dirty="0"/>
              <a:t>, </a:t>
            </a:r>
            <a:r>
              <a:rPr lang="en-US" sz="2800" dirty="0" err="1"/>
              <a:t>ScaleDB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Прозрачный </a:t>
            </a:r>
            <a:r>
              <a:rPr lang="ru-RU" sz="2800" dirty="0" err="1"/>
              <a:t>шардинг</a:t>
            </a:r>
            <a:r>
              <a:rPr lang="ru-RU" sz="2800" dirty="0"/>
              <a:t>: </a:t>
            </a:r>
            <a:r>
              <a:rPr lang="en-US" sz="2800" dirty="0" err="1"/>
              <a:t>ScaleBase</a:t>
            </a:r>
            <a:r>
              <a:rPr lang="en-US" sz="2800" dirty="0"/>
              <a:t>, </a:t>
            </a:r>
            <a:r>
              <a:rPr lang="en-US" sz="2800" dirty="0" err="1"/>
              <a:t>dbShards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B33D6-5249-9949-36FB-05AE68F9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1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В итоге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644" y="2564904"/>
            <a:ext cx="9788376" cy="3683502"/>
          </a:xfrm>
        </p:spPr>
        <p:txBody>
          <a:bodyPr>
            <a:normAutofit/>
          </a:bodyPr>
          <a:lstStyle/>
          <a:p>
            <a:r>
              <a:rPr lang="en-US" sz="2400" dirty="0" err="1"/>
              <a:t>NewSQL</a:t>
            </a:r>
            <a:r>
              <a:rPr lang="en-US" sz="2400" dirty="0"/>
              <a:t> </a:t>
            </a:r>
            <a:r>
              <a:rPr lang="ru-RU" sz="2400" dirty="0"/>
              <a:t>использует для “</a:t>
            </a:r>
            <a:r>
              <a:rPr lang="en-US" sz="2400" dirty="0"/>
              <a:t>in</a:t>
            </a:r>
            <a:r>
              <a:rPr lang="ru-RU" sz="2400" dirty="0"/>
              <a:t>-</a:t>
            </a:r>
            <a:r>
              <a:rPr lang="en-US" sz="2400" dirty="0"/>
              <a:t>memory</a:t>
            </a:r>
            <a:r>
              <a:rPr lang="ru-RU" sz="2400" dirty="0"/>
              <a:t>” и «</a:t>
            </a:r>
            <a:r>
              <a:rPr lang="en-US" sz="2400" dirty="0"/>
              <a:t>real</a:t>
            </a:r>
            <a:r>
              <a:rPr lang="ru-RU" sz="2400" dirty="0"/>
              <a:t>-</a:t>
            </a:r>
            <a:r>
              <a:rPr lang="en-US" sz="2400" dirty="0"/>
              <a:t>time</a:t>
            </a:r>
            <a:r>
              <a:rPr lang="ru-RU" sz="2400" dirty="0"/>
              <a:t>» </a:t>
            </a:r>
            <a:r>
              <a:rPr lang="en-US" sz="2400" dirty="0"/>
              <a:t>SQL </a:t>
            </a:r>
            <a:r>
              <a:rPr lang="ru-RU" sz="2400" dirty="0"/>
              <a:t>транзакции.</a:t>
            </a:r>
          </a:p>
          <a:p>
            <a:endParaRPr lang="en-US" sz="2400" dirty="0"/>
          </a:p>
          <a:p>
            <a:r>
              <a:rPr lang="ru-RU" sz="2400" dirty="0"/>
              <a:t>Старые </a:t>
            </a:r>
            <a:r>
              <a:rPr lang="en-US" sz="2400" dirty="0"/>
              <a:t>SQL</a:t>
            </a:r>
            <a:r>
              <a:rPr lang="ru-RU" sz="2400" dirty="0"/>
              <a:t> базы данных не обеспечивают высокую производительность для </a:t>
            </a:r>
            <a:r>
              <a:rPr lang="en-US" sz="2400" dirty="0"/>
              <a:t>in</a:t>
            </a:r>
            <a:r>
              <a:rPr lang="ru-RU" sz="2400" dirty="0"/>
              <a:t>-</a:t>
            </a:r>
            <a:r>
              <a:rPr lang="en-US" sz="2400" dirty="0"/>
              <a:t>memory SQL</a:t>
            </a:r>
            <a:r>
              <a:rPr lang="ru-RU" sz="2400" dirty="0"/>
              <a:t> и они все еще не могут быть масштабированы горизонтально. </a:t>
            </a:r>
          </a:p>
          <a:p>
            <a:pPr marL="82296" indent="0">
              <a:buNone/>
            </a:pP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04A4E-1739-D815-EFBC-DE9B3EA7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1F3A-74CA-888B-2A8B-79924B53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Последние новости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684BC-FBFC-CF77-1A99-1104B083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44" y="2489202"/>
            <a:ext cx="6816915" cy="353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 состоянию на 2021 год термин </a:t>
            </a:r>
            <a:r>
              <a:rPr lang="en-US" sz="2800" b="1" dirty="0"/>
              <a:t>NewSQL</a:t>
            </a:r>
            <a:r>
              <a:rPr lang="en-US" sz="2800" dirty="0"/>
              <a:t> </a:t>
            </a:r>
            <a:r>
              <a:rPr lang="ru-RU" sz="2800" dirty="0"/>
              <a:t>используется только китайскими начинающими компаниями, которые занимаются базами данных.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D2213D-1A21-0C67-6163-D8D30A20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898" y="2489202"/>
            <a:ext cx="2597283" cy="353078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2A4772-0603-E421-BC74-288A3CA7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44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6233D6-FF96-DFFA-C89D-1576671AA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3B2537-B15B-70F6-291B-B1F41AF8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348" y="6353984"/>
            <a:ext cx="838199" cy="342653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91E045B-E5E4-4764-A42E-E7E81D649765}" type="slidenum">
              <a:rPr lang="ru-R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46</a:t>
            </a:fld>
            <a:endParaRPr lang="ru-R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84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72096"/>
            <a:ext cx="9773344" cy="1400530"/>
          </a:xfrm>
        </p:spPr>
        <p:txBody>
          <a:bodyPr>
            <a:normAutofit/>
          </a:bodyPr>
          <a:lstStyle/>
          <a:p>
            <a:r>
              <a:rPr lang="ru-RU" sz="3600" dirty="0"/>
              <a:t>Колоночные и «ключ-значение» модели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708414"/>
              </p:ext>
            </p:extLst>
          </p:nvPr>
        </p:nvGraphicFramePr>
        <p:xfrm>
          <a:off x="891061" y="2470983"/>
          <a:ext cx="8537674" cy="208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1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Feature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10">
                <a:tc>
                  <a:txBody>
                    <a:bodyPr/>
                    <a:lstStyle/>
                    <a:p>
                      <a:r>
                        <a:rPr lang="en-US" sz="1600" dirty="0"/>
                        <a:t>Cassandra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Schema-</a:t>
                      </a:r>
                      <a:r>
                        <a:rPr lang="en-US" sz="1600" dirty="0" err="1"/>
                        <a:t>defined,collacated,composite</a:t>
                      </a:r>
                      <a:r>
                        <a:rPr lang="en-US" sz="1600" dirty="0"/>
                        <a:t> columns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Hbase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Massively sparse columns on HDFS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Aerospike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Schemaless</a:t>
                      </a:r>
                      <a:r>
                        <a:rPr lang="en-US" sz="1600" dirty="0"/>
                        <a:t> with dynamically typed columns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Accumulo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Hbase</a:t>
                      </a:r>
                      <a:r>
                        <a:rPr lang="en-US" sz="1600" dirty="0"/>
                        <a:t>-like with cell-level security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931">
                <a:tc>
                  <a:txBody>
                    <a:bodyPr/>
                    <a:lstStyle/>
                    <a:p>
                      <a:r>
                        <a:rPr lang="en-US" sz="1600" dirty="0"/>
                        <a:t>Oracle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NoSQL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fast</a:t>
                      </a:r>
                      <a:r>
                        <a:rPr lang="en-US" sz="1600" baseline="0" dirty="0"/>
                        <a:t> performance, ACID shards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10982"/>
              </p:ext>
            </p:extLst>
          </p:nvPr>
        </p:nvGraphicFramePr>
        <p:xfrm>
          <a:off x="891061" y="4822936"/>
          <a:ext cx="8537674" cy="203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72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Feature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Redis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In-memory data</a:t>
                      </a:r>
                      <a:r>
                        <a:rPr lang="en-US" sz="1600" baseline="0" dirty="0"/>
                        <a:t> structures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MemcacheDB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</a:t>
                      </a:r>
                      <a:r>
                        <a:rPr lang="en-US" sz="1600" dirty="0" err="1"/>
                        <a:t>Memcache</a:t>
                      </a:r>
                      <a:r>
                        <a:rPr lang="en-US" sz="1600" dirty="0"/>
                        <a:t> API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76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Riak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Search, </a:t>
                      </a:r>
                      <a:r>
                        <a:rPr lang="en-US" sz="1600" dirty="0" err="1"/>
                        <a:t>MapReduce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6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DynamoDB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Shemaless;key</a:t>
                      </a:r>
                      <a:r>
                        <a:rPr lang="en-US" sz="1600" baseline="0" dirty="0"/>
                        <a:t> plus flat JSON-like value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72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FoundationDB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API,SQL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ACID,user</a:t>
                      </a:r>
                      <a:r>
                        <a:rPr lang="en-US" sz="1600" dirty="0"/>
                        <a:t>-defined key structures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4033" y="446406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Простой ключ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7040" y="2116771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Разреженные колонки или многомерный ключ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2470CA-9E8D-8EA2-E98F-297E3E84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77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814439"/>
              </p:ext>
            </p:extLst>
          </p:nvPr>
        </p:nvGraphicFramePr>
        <p:xfrm>
          <a:off x="3071664" y="2420889"/>
          <a:ext cx="6048672" cy="258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500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индекс,город,улица,дом,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74396"/>
              </p:ext>
            </p:extLst>
          </p:nvPr>
        </p:nvGraphicFramePr>
        <p:xfrm>
          <a:off x="2171564" y="5445224"/>
          <a:ext cx="7848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845C34-1A7E-A999-C5BF-C56A7507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9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5933"/>
              </p:ext>
            </p:extLst>
          </p:nvPr>
        </p:nvGraphicFramePr>
        <p:xfrm>
          <a:off x="1154953" y="2564904"/>
          <a:ext cx="891505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Type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r>
                        <a:rPr lang="en-US" baseline="0" dirty="0"/>
                        <a:t> Value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2019-08-20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Total Amount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Phone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150-05-13</a:t>
                      </a:r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1 Product Name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r>
                        <a:rPr lang="en-US" baseline="0" dirty="0"/>
                        <a:t> Book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1 Product Price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1 Product </a:t>
                      </a:r>
                      <a:r>
                        <a:rPr lang="en-US" dirty="0" err="1"/>
                        <a:t>Qty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2 Product Name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Book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2 Product Price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1332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2 Product </a:t>
                      </a:r>
                      <a:r>
                        <a:rPr lang="en-US" dirty="0" err="1"/>
                        <a:t>Qty</a:t>
                      </a:r>
                      <a:endParaRPr lang="ru-RU" dirty="0"/>
                    </a:p>
                  </a:txBody>
                  <a:tcPr marL="81839" marR="818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81839" marR="8183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ED4A7E-29D4-B5A0-CAA8-9DB6BEC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762" y="601416"/>
            <a:ext cx="8761413" cy="1253061"/>
          </a:xfrm>
        </p:spPr>
        <p:txBody>
          <a:bodyPr/>
          <a:lstStyle/>
          <a:p>
            <a:r>
              <a:rPr lang="ru-RU" dirty="0"/>
              <a:t>Рейтинг СУБД</a:t>
            </a:r>
            <a:r>
              <a:rPr lang="en-US" dirty="0"/>
              <a:t>: </a:t>
            </a:r>
            <a:br>
              <a:rPr lang="en-US" dirty="0"/>
            </a:br>
            <a:r>
              <a:rPr lang="ru-RU" u="sng" dirty="0">
                <a:hlinkClick r:id="rId2"/>
              </a:rPr>
              <a:t>https://db-engines.com/en/ranking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300199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501E8-2C2D-5E0C-1196-7E8ADA7D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671D91-BD8C-4C7C-D541-F5F127F9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18" y="2336242"/>
            <a:ext cx="7256617" cy="45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8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243" y="781823"/>
            <a:ext cx="8136904" cy="68424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8336" y="2552955"/>
            <a:ext cx="9080217" cy="4182275"/>
          </a:xfrm>
        </p:spPr>
        <p:txBody>
          <a:bodyPr numCol="2">
            <a:normAutofit/>
          </a:bodyPr>
          <a:lstStyle/>
          <a:p>
            <a:pPr marL="82296" indent="0">
              <a:buNone/>
            </a:pPr>
            <a:r>
              <a:rPr lang="ru-RU" b="1" i="1" dirty="0"/>
              <a:t>Плюсы</a:t>
            </a:r>
          </a:p>
          <a:p>
            <a:pPr lvl="0"/>
            <a:r>
              <a:rPr lang="ru-RU" dirty="0"/>
              <a:t>Быстрая вставка и получения данных</a:t>
            </a:r>
          </a:p>
          <a:p>
            <a:pPr lvl="0"/>
            <a:r>
              <a:rPr lang="ru-RU" dirty="0"/>
              <a:t>Огромная масштабируемость</a:t>
            </a:r>
          </a:p>
          <a:p>
            <a:pPr lvl="0"/>
            <a:r>
              <a:rPr lang="ru-RU" dirty="0"/>
              <a:t>Простое </a:t>
            </a:r>
            <a:r>
              <a:rPr lang="ru-RU" dirty="0" err="1"/>
              <a:t>шардирование</a:t>
            </a:r>
            <a:r>
              <a:rPr lang="ru-RU" dirty="0"/>
              <a:t> и репликация</a:t>
            </a:r>
          </a:p>
          <a:p>
            <a:pPr lvl="0"/>
            <a:r>
              <a:rPr lang="ru-RU" dirty="0"/>
              <a:t>Размещение данных</a:t>
            </a:r>
          </a:p>
          <a:p>
            <a:pPr lvl="0"/>
            <a:r>
              <a:rPr lang="ru-RU" dirty="0"/>
              <a:t>Простые колонки (простые данные)</a:t>
            </a:r>
          </a:p>
          <a:p>
            <a:pPr lvl="0"/>
            <a:r>
              <a:rPr lang="en-US" dirty="0"/>
              <a:t>List</a:t>
            </a:r>
            <a:r>
              <a:rPr lang="ru-RU" dirty="0"/>
              <a:t>, </a:t>
            </a:r>
            <a:r>
              <a:rPr lang="en-US" dirty="0"/>
              <a:t>Map </a:t>
            </a:r>
            <a:r>
              <a:rPr lang="ru-RU" dirty="0"/>
              <a:t>и </a:t>
            </a:r>
            <a:r>
              <a:rPr lang="en-US" dirty="0"/>
              <a:t>Set </a:t>
            </a:r>
            <a:r>
              <a:rPr lang="ru-RU" dirty="0"/>
              <a:t>наборы данных</a:t>
            </a:r>
          </a:p>
          <a:p>
            <a:pPr marL="82296" indent="0">
              <a:buNone/>
            </a:pPr>
            <a:endParaRPr lang="en-US" b="1" i="1" dirty="0"/>
          </a:p>
          <a:p>
            <a:pPr marL="82296" indent="0">
              <a:buNone/>
            </a:pPr>
            <a:r>
              <a:rPr lang="ru-RU" b="1" i="1" dirty="0"/>
              <a:t>Минусы</a:t>
            </a:r>
          </a:p>
          <a:p>
            <a:pPr lvl="0"/>
            <a:r>
              <a:rPr lang="ru-RU" dirty="0"/>
              <a:t>Нет соединений (</a:t>
            </a:r>
            <a:r>
              <a:rPr lang="en-US" dirty="0"/>
              <a:t>join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Создается таблица под каждый запрос</a:t>
            </a:r>
          </a:p>
          <a:p>
            <a:pPr lvl="0"/>
            <a:r>
              <a:rPr lang="ru-RU" dirty="0"/>
              <a:t>Разделяет </a:t>
            </a:r>
            <a:r>
              <a:rPr lang="en-US" dirty="0"/>
              <a:t>JSON</a:t>
            </a:r>
            <a:r>
              <a:rPr lang="ru-RU" dirty="0"/>
              <a:t> на колонки</a:t>
            </a:r>
          </a:p>
          <a:p>
            <a:pPr lvl="0"/>
            <a:r>
              <a:rPr lang="ru-RU" dirty="0"/>
              <a:t>Нет стандартного языка запросов</a:t>
            </a:r>
          </a:p>
          <a:p>
            <a:pPr lvl="0"/>
            <a:r>
              <a:rPr lang="ru-RU" dirty="0"/>
              <a:t>Слабый инструментарий</a:t>
            </a:r>
          </a:p>
          <a:p>
            <a:pPr lvl="0"/>
            <a:r>
              <a:rPr lang="ru-RU" dirty="0"/>
              <a:t>Трудно в понимании. 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1FC865-C471-5721-C36A-E126471E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В итоге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568" y="2420889"/>
            <a:ext cx="7488716" cy="419548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Используется максимальная скорость и масштабируемость при ручной настройке кода приложения для запросов и вставок. Обычно используется на веб-приложений.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ru-RU" sz="2800" dirty="0"/>
              <a:t>Пример: </a:t>
            </a:r>
            <a:r>
              <a:rPr lang="en-US" sz="2800" dirty="0" err="1"/>
              <a:t>NetFlix</a:t>
            </a:r>
            <a:r>
              <a:rPr lang="ru-RU" sz="2800" dirty="0"/>
              <a:t>, </a:t>
            </a:r>
            <a:r>
              <a:rPr lang="en-US" sz="2800" dirty="0"/>
              <a:t>Google</a:t>
            </a:r>
            <a:r>
              <a:rPr lang="ru-RU" sz="2800" dirty="0"/>
              <a:t>, </a:t>
            </a:r>
            <a:r>
              <a:rPr lang="en-US" sz="2800" dirty="0"/>
              <a:t>Linked</a:t>
            </a:r>
            <a:r>
              <a:rPr lang="ru-RU" sz="2800" dirty="0"/>
              <a:t>-</a:t>
            </a:r>
            <a:r>
              <a:rPr lang="en-US" sz="2800" dirty="0"/>
              <a:t>in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D0CC7F-ECED-3261-8DDC-BC0AD1E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0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Коло</a:t>
            </a:r>
            <a:r>
              <a:rPr lang="ru-RU" dirty="0"/>
              <a:t>но</a:t>
            </a:r>
            <a:r>
              <a:rPr lang="ru-RU" dirty="0">
                <a:effectLst/>
              </a:rPr>
              <a:t>чные модели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276872"/>
            <a:ext cx="5400600" cy="425559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037DE-AF77-0ECB-E22D-186F976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03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211714"/>
              </p:ext>
            </p:extLst>
          </p:nvPr>
        </p:nvGraphicFramePr>
        <p:xfrm>
          <a:off x="3071664" y="2276873"/>
          <a:ext cx="6048672" cy="258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3000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индекс,город,улица,дом,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04966"/>
              </p:ext>
            </p:extLst>
          </p:nvPr>
        </p:nvGraphicFramePr>
        <p:xfrm>
          <a:off x="2279576" y="5227195"/>
          <a:ext cx="7848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91105-38B4-3300-EC3A-E6EC3FDF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9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620688"/>
            <a:ext cx="6695340" cy="867152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широких колонок. Ответ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36000"/>
              </p:ext>
            </p:extLst>
          </p:nvPr>
        </p:nvGraphicFramePr>
        <p:xfrm>
          <a:off x="2999656" y="2219672"/>
          <a:ext cx="6096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 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Total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Phone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1332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2019-09-16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3000 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Бобров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96255"/>
              </p:ext>
            </p:extLst>
          </p:nvPr>
        </p:nvGraphicFramePr>
        <p:xfrm>
          <a:off x="2999656" y="3480089"/>
          <a:ext cx="609600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 Address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Item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dirty="0"/>
                        <a:t>Street: ‘’123123</a:t>
                      </a:r>
                      <a:r>
                        <a:rPr lang="en-US" sz="1400" baseline="0" dirty="0"/>
                        <a:t> </a:t>
                      </a:r>
                      <a:r>
                        <a:rPr lang="ru-RU" sz="1400" baseline="0" dirty="0"/>
                        <a:t>улица малых людей</a:t>
                      </a:r>
                      <a:r>
                        <a:rPr lang="en-US" sz="1400" dirty="0"/>
                        <a:t>’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en-US" sz="1400" dirty="0"/>
                        <a:t>city:</a:t>
                      </a:r>
                      <a:r>
                        <a:rPr lang="en-US" sz="1400" baseline="0" dirty="0"/>
                        <a:t> ‘</a:t>
                      </a:r>
                      <a:r>
                        <a:rPr lang="ru-RU" sz="1400" baseline="0" dirty="0"/>
                        <a:t>СПБ</a:t>
                      </a:r>
                      <a:r>
                        <a:rPr lang="en-US" sz="1400" baseline="0" dirty="0"/>
                        <a:t>’</a:t>
                      </a:r>
                      <a:endParaRPr lang="ru-RU" sz="1400" baseline="0" dirty="0"/>
                    </a:p>
                    <a:p>
                      <a:r>
                        <a:rPr lang="en-US" sz="1400" baseline="0" dirty="0"/>
                        <a:t>postal: ‘123411’</a:t>
                      </a:r>
                    </a:p>
                    <a:p>
                      <a:r>
                        <a:rPr lang="en-US" sz="1400" dirty="0"/>
                        <a:t>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</a:p>
                    <a:p>
                      <a:r>
                        <a:rPr lang="en-US" sz="1400" b="1" dirty="0"/>
                        <a:t>‘product1’</a:t>
                      </a:r>
                      <a:r>
                        <a:rPr lang="en-US" sz="1400" dirty="0"/>
                        <a:t>:{</a:t>
                      </a:r>
                    </a:p>
                    <a:p>
                      <a:r>
                        <a:rPr lang="en-US" sz="1400" dirty="0"/>
                        <a:t>category: ‘CSS Book’,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description:’ CSS and HTML</a:t>
                      </a:r>
                      <a:r>
                        <a:rPr lang="en-US" sz="1400" baseline="0" dirty="0"/>
                        <a:t> Design</a:t>
                      </a:r>
                      <a:r>
                        <a:rPr lang="en-US" sz="1400" dirty="0"/>
                        <a:t>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price:’1200’,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quantity:’1’},</a:t>
                      </a:r>
                    </a:p>
                    <a:p>
                      <a:r>
                        <a:rPr lang="en-US" sz="1400" b="1" dirty="0"/>
                        <a:t>‘product2’</a:t>
                      </a:r>
                      <a:r>
                        <a:rPr lang="en-US" sz="1400" dirty="0"/>
                        <a:t>:{</a:t>
                      </a:r>
                    </a:p>
                    <a:p>
                      <a:r>
                        <a:rPr lang="en-US" sz="1400" dirty="0"/>
                        <a:t>category: ‘CSS Book’,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description:’HTML5</a:t>
                      </a:r>
                      <a:r>
                        <a:rPr lang="en-US" sz="1400" baseline="0" dirty="0"/>
                        <a:t> and CSS3 Design</a:t>
                      </a:r>
                      <a:r>
                        <a:rPr lang="en-US" sz="1400" dirty="0"/>
                        <a:t>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price:’900’,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quantity:’2’}</a:t>
                      </a:r>
                    </a:p>
                    <a:p>
                      <a:r>
                        <a:rPr lang="en-US" sz="1400" dirty="0"/>
                        <a:t>}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80376" y="249289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ru-RU" sz="2400" b="1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953C9-C798-9F08-261C-8B6C5A45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33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476672"/>
            <a:ext cx="6767348" cy="1049213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широких колонок. Ответ</a:t>
            </a:r>
            <a:r>
              <a:rPr lang="en-US" dirty="0"/>
              <a:t> 2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40714"/>
              </p:ext>
            </p:extLst>
          </p:nvPr>
        </p:nvGraphicFramePr>
        <p:xfrm>
          <a:off x="2279576" y="2373387"/>
          <a:ext cx="69012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4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Order ID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Order  Line ID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Date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Phone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1332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2019-09-16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Бобров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1332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2019-09-16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Бобров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80376" y="270819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60019"/>
              </p:ext>
            </p:extLst>
          </p:nvPr>
        </p:nvGraphicFramePr>
        <p:xfrm>
          <a:off x="2177853" y="4075470"/>
          <a:ext cx="6901281" cy="121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Customer Street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Customer City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Customer Postal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123123</a:t>
                      </a:r>
                      <a:r>
                        <a:rPr lang="en-US" sz="1200" baseline="0" dirty="0"/>
                        <a:t> </a:t>
                      </a:r>
                      <a:r>
                        <a:rPr lang="ru-RU" sz="1200" baseline="0" dirty="0"/>
                        <a:t>улица малых людей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/>
                        <a:t>СПБ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/>
                        <a:t>123411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123123</a:t>
                      </a:r>
                      <a:r>
                        <a:rPr lang="en-US" sz="1200" baseline="0" dirty="0"/>
                        <a:t> </a:t>
                      </a:r>
                      <a:r>
                        <a:rPr lang="ru-RU" sz="1200" baseline="0" dirty="0"/>
                        <a:t>улица малых людей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/>
                        <a:t>СПБ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123411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41029"/>
              </p:ext>
            </p:extLst>
          </p:nvPr>
        </p:nvGraphicFramePr>
        <p:xfrm>
          <a:off x="2465972" y="5589816"/>
          <a:ext cx="662473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/>
                        <a:t>Category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Description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  <a:r>
                        <a:rPr lang="en-US" sz="1400" baseline="0" dirty="0"/>
                        <a:t> 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  <a:r>
                        <a:rPr lang="en-US" sz="1400" baseline="0" dirty="0"/>
                        <a:t> Quantity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08848" y="414981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D50698-467E-28DE-58EA-841F9C55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67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36650" cy="706964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широких колонок. Ответ</a:t>
            </a:r>
            <a:r>
              <a:rPr lang="en-US" dirty="0"/>
              <a:t> 3.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7069"/>
              </p:ext>
            </p:extLst>
          </p:nvPr>
        </p:nvGraphicFramePr>
        <p:xfrm>
          <a:off x="2423592" y="2852936"/>
          <a:ext cx="6840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0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Product ID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Order ID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Order  Line ID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Category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Description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17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1332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CSS Book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CSS and HTML</a:t>
                      </a:r>
                      <a:r>
                        <a:rPr lang="en-US" sz="1600" baseline="0" dirty="0"/>
                        <a:t> Design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1654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1332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CSS Book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HTML5</a:t>
                      </a:r>
                      <a:r>
                        <a:rPr lang="en-US" sz="1600" baseline="0" dirty="0"/>
                        <a:t> and CSS3 Design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24392" y="350100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9250DF-67A8-C88C-9AC8-CDA6D6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5292" y="679572"/>
            <a:ext cx="7039618" cy="972312"/>
          </a:xfrm>
        </p:spPr>
        <p:txBody>
          <a:bodyPr/>
          <a:lstStyle/>
          <a:p>
            <a:r>
              <a:rPr lang="ru-RU" dirty="0">
                <a:effectLst/>
              </a:rPr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4663" y="2528408"/>
            <a:ext cx="8422674" cy="3967483"/>
          </a:xfrm>
        </p:spPr>
        <p:txBody>
          <a:bodyPr numCol="2">
            <a:normAutofit lnSpcReduction="10000"/>
          </a:bodyPr>
          <a:lstStyle/>
          <a:p>
            <a:pPr marL="82296" indent="0">
              <a:buNone/>
            </a:pPr>
            <a:r>
              <a:rPr lang="ru-RU" b="1" i="1" dirty="0"/>
              <a:t>Плюсы</a:t>
            </a:r>
          </a:p>
          <a:p>
            <a:pPr lvl="0"/>
            <a:r>
              <a:rPr lang="ru-RU" dirty="0"/>
              <a:t>Таблицы совместимы с </a:t>
            </a:r>
            <a:r>
              <a:rPr lang="en-US" dirty="0"/>
              <a:t>SQL</a:t>
            </a:r>
            <a:r>
              <a:rPr lang="ru-RU" dirty="0"/>
              <a:t>-похожими запросами</a:t>
            </a:r>
          </a:p>
          <a:p>
            <a:pPr lvl="0"/>
            <a:r>
              <a:rPr lang="ru-RU" dirty="0"/>
              <a:t>Быстрая вставка и выборка</a:t>
            </a:r>
          </a:p>
          <a:p>
            <a:pPr lvl="0"/>
            <a:r>
              <a:rPr lang="ru-RU" dirty="0"/>
              <a:t>Хорошая масштабируемость</a:t>
            </a:r>
          </a:p>
          <a:p>
            <a:pPr lvl="0"/>
            <a:r>
              <a:rPr lang="ru-RU" dirty="0"/>
              <a:t>Простое </a:t>
            </a:r>
            <a:r>
              <a:rPr lang="ru-RU" dirty="0" err="1"/>
              <a:t>шардирование</a:t>
            </a:r>
            <a:r>
              <a:rPr lang="ru-RU" dirty="0"/>
              <a:t> и репликация</a:t>
            </a:r>
          </a:p>
          <a:p>
            <a:pPr lvl="0"/>
            <a:r>
              <a:rPr lang="ru-RU" dirty="0"/>
              <a:t>Распределение данных</a:t>
            </a:r>
          </a:p>
          <a:p>
            <a:pPr lvl="0"/>
            <a:r>
              <a:rPr lang="ru-RU" dirty="0"/>
              <a:t>Простые колонки (простые данные)</a:t>
            </a:r>
          </a:p>
          <a:p>
            <a:pPr lvl="0"/>
            <a:r>
              <a:rPr lang="ru-RU" dirty="0" err="1"/>
              <a:t>List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 наборы данных</a:t>
            </a:r>
          </a:p>
          <a:p>
            <a:pPr marL="82296" indent="0">
              <a:buNone/>
            </a:pPr>
            <a:r>
              <a:rPr lang="ru-RU" b="1" i="1" dirty="0"/>
              <a:t>Недостатки</a:t>
            </a:r>
          </a:p>
          <a:p>
            <a:pPr lvl="0"/>
            <a:r>
              <a:rPr lang="ru-RU" dirty="0"/>
              <a:t>Модель запроса: создание таблицы под каждый запрос</a:t>
            </a:r>
          </a:p>
          <a:p>
            <a:pPr lvl="0"/>
            <a:r>
              <a:rPr lang="ru-RU" dirty="0"/>
              <a:t>Без соединений: обязаны быть присоединённые таблицы</a:t>
            </a:r>
          </a:p>
          <a:p>
            <a:pPr lvl="0"/>
            <a:r>
              <a:rPr lang="ru-RU" dirty="0"/>
              <a:t>Разделяет </a:t>
            </a:r>
            <a:r>
              <a:rPr lang="en-US" dirty="0"/>
              <a:t>JSON</a:t>
            </a:r>
            <a:r>
              <a:rPr lang="ru-RU" dirty="0"/>
              <a:t> на колонки</a:t>
            </a:r>
          </a:p>
          <a:p>
            <a:pPr lvl="0"/>
            <a:r>
              <a:rPr lang="ru-RU" dirty="0"/>
              <a:t>Нет стандартного языка запросов</a:t>
            </a:r>
          </a:p>
          <a:p>
            <a:pPr lvl="0"/>
            <a:r>
              <a:rPr lang="ru-RU" dirty="0"/>
              <a:t>Слабый инструментарий</a:t>
            </a:r>
          </a:p>
          <a:p>
            <a:pPr lvl="0"/>
            <a:r>
              <a:rPr lang="ru-RU" dirty="0"/>
              <a:t>Трудно в понимании.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3FD430-F118-FF97-3BE1-E5CB2AF1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006" y="838199"/>
            <a:ext cx="8761413" cy="706964"/>
          </a:xfrm>
        </p:spPr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0441" y="2489202"/>
            <a:ext cx="7449975" cy="3530599"/>
          </a:xfrm>
        </p:spPr>
        <p:txBody>
          <a:bodyPr>
            <a:normAutofit/>
          </a:bodyPr>
          <a:lstStyle/>
          <a:p>
            <a:r>
              <a:rPr lang="ru-RU" sz="2800" dirty="0"/>
              <a:t>Используется максимальная скорость и масштабируемость для </a:t>
            </a:r>
            <a:r>
              <a:rPr lang="en-US" sz="2800" dirty="0"/>
              <a:t>SQL</a:t>
            </a:r>
            <a:r>
              <a:rPr lang="ru-RU" sz="2800" dirty="0"/>
              <a:t> похожих операций и разработки интернет приложений.</a:t>
            </a:r>
          </a:p>
          <a:p>
            <a:endParaRPr lang="en-US" sz="2800" dirty="0"/>
          </a:p>
          <a:p>
            <a:r>
              <a:rPr lang="ru-RU" sz="2800" dirty="0"/>
              <a:t>Пример: </a:t>
            </a:r>
            <a:r>
              <a:rPr lang="en-US" sz="2800" dirty="0"/>
              <a:t>Apple</a:t>
            </a:r>
            <a:r>
              <a:rPr lang="ru-RU" sz="2800" dirty="0"/>
              <a:t>, </a:t>
            </a:r>
            <a:r>
              <a:rPr lang="en-US" sz="2800" dirty="0"/>
              <a:t>Netflix </a:t>
            </a:r>
            <a:r>
              <a:rPr lang="ru-RU" sz="2800" dirty="0"/>
              <a:t>и </a:t>
            </a:r>
            <a:r>
              <a:rPr lang="ru-RU" sz="2800" dirty="0" err="1"/>
              <a:t>тп</a:t>
            </a:r>
            <a:r>
              <a:rPr lang="ru-RU" sz="2800" dirty="0"/>
              <a:t>. </a:t>
            </a:r>
          </a:p>
          <a:p>
            <a:pPr marL="82296" indent="0">
              <a:buNone/>
            </a:pP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DDBFF3-C808-90A3-A024-CD2D474D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7750376" y="3250350"/>
            <a:ext cx="432048" cy="45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327344" y="3265724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8904312" y="3252679"/>
            <a:ext cx="432048" cy="45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9480376" y="3257294"/>
            <a:ext cx="432048" cy="45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550812" y="2924944"/>
            <a:ext cx="498088" cy="332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126876" y="2924944"/>
            <a:ext cx="498088" cy="332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702940" y="2924944"/>
            <a:ext cx="498088" cy="332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291381" y="2924944"/>
            <a:ext cx="498088" cy="332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764705"/>
            <a:ext cx="6345260" cy="709865"/>
          </a:xfrm>
        </p:spPr>
        <p:txBody>
          <a:bodyPr/>
          <a:lstStyle/>
          <a:p>
            <a:r>
              <a:rPr lang="ru-RU" dirty="0">
                <a:effectLst/>
              </a:rPr>
              <a:t>Документарные модели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82024" y="326881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83832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583832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83832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58992" y="3265724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159896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59896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59896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35960" y="3271139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35960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735960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735960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312024" y="3275754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12024" y="381322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312024" y="436847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312024" y="492371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17792" y="3266524"/>
            <a:ext cx="2298288" cy="44127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719164" y="2924944"/>
            <a:ext cx="498088" cy="3407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295228" y="2924944"/>
            <a:ext cx="498088" cy="3407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871292" y="2924944"/>
            <a:ext cx="498088" cy="3407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9459733" y="2924944"/>
            <a:ext cx="498088" cy="3407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752184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752184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752184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328248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328248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8328248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8904312" y="382245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8904312" y="437770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904312" y="493294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480376" y="3813222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9480376" y="4368470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9480376" y="4923718"/>
            <a:ext cx="4320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7659533" y="3803992"/>
            <a:ext cx="2298288" cy="44127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люс 22"/>
          <p:cNvSpPr/>
          <p:nvPr/>
        </p:nvSpPr>
        <p:spPr>
          <a:xfrm>
            <a:off x="6908731" y="3840836"/>
            <a:ext cx="627429" cy="651438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066296" y="247303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Info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031862" y="247319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Info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582024" y="2986495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58992" y="2986108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34287" y="2982168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Last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79005" y="297932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ZIP_id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92928" y="2975314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ZIP_id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18953" y="2982134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CITY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56719" y="297531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16703" y="2981284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ZIP</a:t>
            </a:r>
            <a:endParaRPr lang="ru-RU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5380" y="337100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ru-RU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659531" y="39357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ru-RU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4659531" y="446642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endParaRPr lang="ru-RU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4669852" y="50067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7849051" y="333891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7843202" y="39036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7817821" y="446215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7827890" y="500885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5124165" y="3364820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Frank</a:t>
            </a:r>
            <a:endParaRPr lang="ru-RU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197464" y="391579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Ali</a:t>
            </a:r>
            <a:endParaRPr lang="ru-RU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5122485" y="4467630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Mark</a:t>
            </a:r>
            <a:endParaRPr lang="ru-RU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5101646" y="5022014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Steve</a:t>
            </a:r>
            <a:endParaRPr lang="ru-RU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5666936" y="3367763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Weigel</a:t>
            </a:r>
            <a:endParaRPr lang="ru-RU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5634176" y="392272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Donson</a:t>
            </a:r>
            <a:endParaRPr lang="ru-RU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676132" y="4490990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Azad</a:t>
            </a:r>
            <a:endParaRPr lang="ru-RU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749039" y="5017399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Yen</a:t>
            </a:r>
            <a:endParaRPr lang="ru-RU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410421" y="336862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ru-RU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6414402" y="392272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ru-RU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6418263" y="446228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ru-RU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6398298" y="503149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endParaRPr lang="ru-RU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8321148" y="3358344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</a:t>
            </a:r>
            <a:endParaRPr lang="ru-RU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8313695" y="3911178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MV</a:t>
            </a:r>
            <a:endParaRPr lang="ru-RU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8342031" y="5034727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NY</a:t>
            </a:r>
            <a:endParaRPr lang="ru-RU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8345077" y="4466426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CHI</a:t>
            </a:r>
            <a:endParaRPr lang="ru-RU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8897596" y="3373521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</a:t>
            </a:r>
            <a:endParaRPr lang="ru-RU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8901049" y="389091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</a:t>
            </a:r>
            <a:endParaRPr lang="ru-RU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8981515" y="4479379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IL</a:t>
            </a:r>
            <a:endParaRPr lang="ru-RU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8944084" y="503261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NY</a:t>
            </a:r>
            <a:endParaRPr lang="ru-RU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9419282" y="3361195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30303</a:t>
            </a:r>
            <a:endParaRPr lang="ru-RU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9434669" y="3890916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94040</a:t>
            </a:r>
            <a:endParaRPr lang="ru-RU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9398847" y="4472900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60609</a:t>
            </a:r>
            <a:endParaRPr lang="ru-RU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9414220" y="5022014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10010</a:t>
            </a:r>
            <a:endParaRPr lang="ru-RU" sz="1050" dirty="0"/>
          </a:p>
        </p:txBody>
      </p:sp>
      <p:sp>
        <p:nvSpPr>
          <p:cNvPr id="93" name="Загнутый угол 92"/>
          <p:cNvSpPr/>
          <p:nvPr/>
        </p:nvSpPr>
        <p:spPr>
          <a:xfrm rot="10800000">
            <a:off x="2098673" y="2546043"/>
            <a:ext cx="1757100" cy="2957177"/>
          </a:xfrm>
          <a:prstGeom prst="foldedCorner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2205197" y="3149432"/>
            <a:ext cx="2235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‘’ID’’:1,</a:t>
            </a:r>
          </a:p>
          <a:p>
            <a:r>
              <a:rPr lang="en-US" sz="1400" b="1" dirty="0"/>
              <a:t>‘’FIRST’’:’’FRANK’’,</a:t>
            </a:r>
          </a:p>
          <a:p>
            <a:r>
              <a:rPr lang="en-US" sz="1400" b="1" dirty="0"/>
              <a:t>‘’LAST’’:’’</a:t>
            </a:r>
            <a:r>
              <a:rPr lang="en-US" sz="1400" b="1" dirty="0" err="1"/>
              <a:t>Weigel</a:t>
            </a:r>
            <a:r>
              <a:rPr lang="en-US" sz="1400" b="1" dirty="0"/>
              <a:t>’’,</a:t>
            </a:r>
          </a:p>
          <a:p>
            <a:r>
              <a:rPr lang="en-US" sz="1400" b="1" dirty="0"/>
              <a:t>‘’ZIP’’:’’94040’’,</a:t>
            </a:r>
          </a:p>
          <a:p>
            <a:r>
              <a:rPr lang="en-US" sz="1400" b="1" dirty="0"/>
              <a:t>‘’CITY’’:’’MV’’,</a:t>
            </a:r>
          </a:p>
          <a:p>
            <a:r>
              <a:rPr lang="en-US" sz="1400" b="1" dirty="0"/>
              <a:t>‘’STATE’’:’’CA”</a:t>
            </a:r>
          </a:p>
          <a:p>
            <a:r>
              <a:rPr lang="en-US" sz="1400" b="1" dirty="0"/>
              <a:t>}</a:t>
            </a:r>
          </a:p>
          <a:p>
            <a:r>
              <a:rPr lang="en-US" sz="1400" b="1" dirty="0"/>
              <a:t>				JSON</a:t>
            </a:r>
            <a:endParaRPr lang="ru-RU" sz="1400" b="1" dirty="0"/>
          </a:p>
        </p:txBody>
      </p:sp>
      <p:sp>
        <p:nvSpPr>
          <p:cNvPr id="95" name="Равно 94"/>
          <p:cNvSpPr/>
          <p:nvPr/>
        </p:nvSpPr>
        <p:spPr>
          <a:xfrm>
            <a:off x="3925763" y="3998854"/>
            <a:ext cx="543044" cy="474047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844C9B-6D7F-2B86-25EE-9EE5C3CD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676" y="927100"/>
            <a:ext cx="8877782" cy="70986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Последние тренды в области баз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9A47C-5421-9D8F-640D-D0FD435B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BBA420-B4E4-1BB2-80BF-71ECFD97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41" y="2298466"/>
            <a:ext cx="9931910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0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ru-RU" sz="3200">
                <a:solidFill>
                  <a:srgbClr val="EBEBEB"/>
                </a:solidFill>
                <a:effectLst/>
              </a:rPr>
              <a:t>Что такое документ?</a:t>
            </a:r>
            <a:endParaRPr lang="ru-RU" sz="3200">
              <a:solidFill>
                <a:srgbClr val="EBEBEB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290077" y="437513"/>
            <a:ext cx="6645614" cy="595432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200" dirty="0">
                <a:highlight>
                  <a:srgbClr val="FFFFFF"/>
                </a:highlight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"_id": "1",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"_type": "Operation",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"operation":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>
                <a:highlight>
                  <a:srgbClr val="FFFFFF"/>
                </a:highlight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</a:t>
            </a:r>
            <a:r>
              <a:rPr lang="en-US" sz="1200" dirty="0" err="1">
                <a:highlight>
                  <a:srgbClr val="FFFFFF"/>
                </a:highlight>
              </a:rPr>
              <a:t>hospitalName</a:t>
            </a:r>
            <a:r>
              <a:rPr lang="en-US" sz="1200" dirty="0">
                <a:highlight>
                  <a:srgbClr val="FFFFFF"/>
                </a:highlight>
              </a:rPr>
              <a:t>": "Jhon </a:t>
            </a:r>
            <a:r>
              <a:rPr lang="en-US" sz="1200" dirty="0" err="1">
                <a:highlight>
                  <a:srgbClr val="FFFFFF"/>
                </a:highlight>
              </a:rPr>
              <a:t>Hophinks</a:t>
            </a:r>
            <a:r>
              <a:rPr lang="en-US" sz="1200" dirty="0">
                <a:highlight>
                  <a:srgbClr val="FFFFFF"/>
                </a:highlight>
              </a:rPr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</a:t>
            </a:r>
            <a:r>
              <a:rPr lang="en-US" sz="1200" dirty="0" err="1">
                <a:highlight>
                  <a:srgbClr val="FFFFFF"/>
                </a:highlight>
              </a:rPr>
              <a:t>OperationTypeName</a:t>
            </a:r>
            <a:r>
              <a:rPr lang="en-US" sz="1200" dirty="0">
                <a:highlight>
                  <a:srgbClr val="FFFFFF"/>
                </a:highlight>
              </a:rPr>
              <a:t>": "Heart Transplant",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</a:t>
            </a:r>
            <a:r>
              <a:rPr lang="en-US" sz="1200" dirty="0" err="1">
                <a:highlight>
                  <a:srgbClr val="FFFFFF"/>
                </a:highlight>
              </a:rPr>
              <a:t>surgeonName</a:t>
            </a:r>
            <a:r>
              <a:rPr lang="en-US" sz="1200" dirty="0">
                <a:highlight>
                  <a:srgbClr val="FFFFFF"/>
                </a:highlight>
              </a:rPr>
              <a:t>": "Dorothy Oz",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</a:t>
            </a:r>
            <a:r>
              <a:rPr lang="en-US" sz="1200" dirty="0" err="1">
                <a:highlight>
                  <a:srgbClr val="FFFFFF"/>
                </a:highlight>
              </a:rPr>
              <a:t>operationNumber</a:t>
            </a:r>
            <a:r>
              <a:rPr lang="en-US" sz="1200" dirty="0">
                <a:highlight>
                  <a:srgbClr val="FFFFFF"/>
                </a:highlight>
              </a:rPr>
              <a:t>": "13",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</a:t>
            </a:r>
            <a:r>
              <a:rPr lang="en-US" sz="1200" dirty="0" err="1">
                <a:highlight>
                  <a:srgbClr val="FFFFFF"/>
                </a:highlight>
              </a:rPr>
              <a:t>administeredDrugs</a:t>
            </a:r>
            <a:r>
              <a:rPr lang="en-US" sz="1200" dirty="0">
                <a:highlight>
                  <a:srgbClr val="FFFFFF"/>
                </a:highlight>
              </a:rPr>
              <a:t>": [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</a:t>
            </a:r>
            <a:r>
              <a:rPr lang="en-US" sz="1200" dirty="0" err="1">
                <a:highlight>
                  <a:srgbClr val="FFFFFF"/>
                </a:highlight>
              </a:rPr>
              <a:t>drugName</a:t>
            </a:r>
            <a:r>
              <a:rPr lang="en-US" sz="1200" dirty="0">
                <a:highlight>
                  <a:srgbClr val="FFFFFF"/>
                </a:highlight>
              </a:rPr>
              <a:t>": "</a:t>
            </a:r>
            <a:r>
              <a:rPr lang="en-US" sz="1200" dirty="0" err="1">
                <a:highlight>
                  <a:srgbClr val="FFFFFF"/>
                </a:highlight>
              </a:rPr>
              <a:t>Minicillan</a:t>
            </a:r>
            <a:r>
              <a:rPr lang="en-US" sz="1200" dirty="0">
                <a:highlight>
                  <a:srgbClr val="FFFFFF"/>
                </a:highlight>
              </a:rPr>
              <a:t>", "</a:t>
            </a:r>
            <a:r>
              <a:rPr lang="en-US" sz="1200" dirty="0" err="1">
                <a:highlight>
                  <a:srgbClr val="FFFFFF"/>
                </a:highlight>
              </a:rPr>
              <a:t>drugManufacter</a:t>
            </a:r>
            <a:r>
              <a:rPr lang="en-US" sz="1200" dirty="0">
                <a:highlight>
                  <a:srgbClr val="FFFFFF"/>
                </a:highlight>
              </a:rPr>
              <a:t>": "Drugs R Us", "</a:t>
            </a:r>
            <a:r>
              <a:rPr lang="en-US" sz="1200" dirty="0" err="1">
                <a:highlight>
                  <a:srgbClr val="FFFFFF"/>
                </a:highlight>
              </a:rPr>
              <a:t>drugDoseSize</a:t>
            </a:r>
            <a:r>
              <a:rPr lang="en-US" sz="1200" dirty="0">
                <a:highlight>
                  <a:srgbClr val="FFFFFF"/>
                </a:highlight>
              </a:rPr>
              <a:t>": 200, "</a:t>
            </a:r>
            <a:r>
              <a:rPr lang="en-US" sz="1200" dirty="0" err="1">
                <a:highlight>
                  <a:srgbClr val="FFFFFF"/>
                </a:highlight>
              </a:rPr>
              <a:t>drugDoseUOM</a:t>
            </a:r>
            <a:r>
              <a:rPr lang="en-US" sz="1200" dirty="0">
                <a:highlight>
                  <a:srgbClr val="FFFFFF"/>
                </a:highlight>
              </a:rPr>
              <a:t>": "mg"},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</a:t>
            </a:r>
            <a:r>
              <a:rPr lang="en-US" sz="1200" dirty="0" err="1">
                <a:highlight>
                  <a:srgbClr val="FFFFFF"/>
                </a:highlight>
              </a:rPr>
              <a:t>drugName</a:t>
            </a:r>
            <a:r>
              <a:rPr lang="en-US" sz="1200" dirty="0">
                <a:highlight>
                  <a:srgbClr val="FFFFFF"/>
                </a:highlight>
              </a:rPr>
              <a:t>": "</a:t>
            </a:r>
            <a:r>
              <a:rPr lang="en-US" sz="1200" dirty="0" err="1">
                <a:highlight>
                  <a:srgbClr val="FFFFFF"/>
                </a:highlight>
              </a:rPr>
              <a:t>Minicillan</a:t>
            </a:r>
            <a:r>
              <a:rPr lang="en-US" sz="1200" dirty="0">
                <a:highlight>
                  <a:srgbClr val="FFFFFF"/>
                </a:highlight>
              </a:rPr>
              <a:t>", "</a:t>
            </a:r>
            <a:r>
              <a:rPr lang="en-US" sz="1200" dirty="0" err="1">
                <a:highlight>
                  <a:srgbClr val="FFFFFF"/>
                </a:highlight>
              </a:rPr>
              <a:t>drugManufacter</a:t>
            </a:r>
            <a:r>
              <a:rPr lang="en-US" sz="1200" dirty="0">
                <a:highlight>
                  <a:srgbClr val="FFFFFF"/>
                </a:highlight>
              </a:rPr>
              <a:t>": "Canada4Less", "</a:t>
            </a:r>
            <a:r>
              <a:rPr lang="en-US" sz="1200" dirty="0" err="1">
                <a:highlight>
                  <a:srgbClr val="FFFFFF"/>
                </a:highlight>
              </a:rPr>
              <a:t>drugDoseSize</a:t>
            </a:r>
            <a:r>
              <a:rPr lang="en-US" sz="1200" dirty="0">
                <a:highlight>
                  <a:srgbClr val="FFFFFF"/>
                </a:highlight>
              </a:rPr>
              <a:t>": 400, "</a:t>
            </a:r>
            <a:r>
              <a:rPr lang="en-US" sz="1200" dirty="0" err="1">
                <a:highlight>
                  <a:srgbClr val="FFFFFF"/>
                </a:highlight>
              </a:rPr>
              <a:t>drugDoseUOM</a:t>
            </a:r>
            <a:r>
              <a:rPr lang="en-US" sz="1200" dirty="0">
                <a:highlight>
                  <a:srgbClr val="FFFFFF"/>
                </a:highlight>
              </a:rPr>
              <a:t>": "mg"},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</a:t>
            </a:r>
            <a:r>
              <a:rPr lang="en-US" sz="1200" dirty="0" err="1">
                <a:highlight>
                  <a:srgbClr val="FFFFFF"/>
                </a:highlight>
              </a:rPr>
              <a:t>drugName</a:t>
            </a:r>
            <a:r>
              <a:rPr lang="en-US" sz="1200" dirty="0">
                <a:highlight>
                  <a:srgbClr val="FFFFFF"/>
                </a:highlight>
              </a:rPr>
              <a:t>": "</a:t>
            </a:r>
            <a:r>
              <a:rPr lang="en-US" sz="1200" dirty="0" err="1">
                <a:highlight>
                  <a:srgbClr val="FFFFFF"/>
                </a:highlight>
              </a:rPr>
              <a:t>Minicillan</a:t>
            </a:r>
            <a:r>
              <a:rPr lang="en-US" sz="1200" dirty="0">
                <a:highlight>
                  <a:srgbClr val="FFFFFF"/>
                </a:highlight>
              </a:rPr>
              <a:t>", "</a:t>
            </a:r>
            <a:r>
              <a:rPr lang="en-US" sz="1200" dirty="0" err="1">
                <a:highlight>
                  <a:srgbClr val="FFFFFF"/>
                </a:highlight>
              </a:rPr>
              <a:t>drugManufacter</a:t>
            </a:r>
            <a:r>
              <a:rPr lang="en-US" sz="1200" dirty="0">
                <a:highlight>
                  <a:srgbClr val="FFFFFF"/>
                </a:highlight>
              </a:rPr>
              <a:t>": "Drug USA", "</a:t>
            </a:r>
            <a:r>
              <a:rPr lang="en-US" sz="1200" dirty="0" err="1">
                <a:highlight>
                  <a:srgbClr val="FFFFFF"/>
                </a:highlight>
              </a:rPr>
              <a:t>drugDoseSize</a:t>
            </a:r>
            <a:r>
              <a:rPr lang="en-US" sz="1200" dirty="0">
                <a:highlight>
                  <a:srgbClr val="FFFFFF"/>
                </a:highlight>
              </a:rPr>
              <a:t>": 150, "</a:t>
            </a:r>
            <a:r>
              <a:rPr lang="en-US" sz="1200" dirty="0" err="1">
                <a:highlight>
                  <a:srgbClr val="FFFFFF"/>
                </a:highlight>
              </a:rPr>
              <a:t>drugDoseUOM</a:t>
            </a:r>
            <a:r>
              <a:rPr lang="en-US" sz="1200" dirty="0">
                <a:highlight>
                  <a:srgbClr val="FFFFFF"/>
                </a:highlight>
              </a:rPr>
              <a:t>": "mg"}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>
                <a:highlight>
                  <a:srgbClr val="FFFFFF"/>
                </a:highlight>
              </a:rPr>
              <a:t>],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"relations":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"values": [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{"subject": "1", "predicate": "</a:t>
            </a:r>
            <a:r>
              <a:rPr lang="en-US" sz="1200" dirty="0" err="1">
                <a:highlight>
                  <a:srgbClr val="FFFFFF"/>
                </a:highlight>
              </a:rPr>
              <a:t>opHospital</a:t>
            </a:r>
            <a:r>
              <a:rPr lang="en-US" sz="1200" dirty="0">
                <a:highlight>
                  <a:srgbClr val="FFFFFF"/>
                </a:highlight>
              </a:rPr>
              <a:t>", "object": "10", "</a:t>
            </a:r>
            <a:r>
              <a:rPr lang="en-US" sz="1200" dirty="0" err="1">
                <a:highlight>
                  <a:srgbClr val="FFFFFF"/>
                </a:highlight>
              </a:rPr>
              <a:t>hospitalAddress</a:t>
            </a:r>
            <a:r>
              <a:rPr lang="en-US" sz="1200" dirty="0">
                <a:highlight>
                  <a:srgbClr val="FFFFFF"/>
                </a:highlight>
              </a:rPr>
              <a:t>": "109570 street..."},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{"subject": "1", "predicate": "</a:t>
            </a:r>
            <a:r>
              <a:rPr lang="en-US" sz="1200" dirty="0" err="1">
                <a:highlight>
                  <a:srgbClr val="FFFFFF"/>
                </a:highlight>
              </a:rPr>
              <a:t>opType</a:t>
            </a:r>
            <a:r>
              <a:rPr lang="en-US" sz="1200" dirty="0">
                <a:highlight>
                  <a:srgbClr val="FFFFFF"/>
                </a:highlight>
              </a:rPr>
              <a:t>", "object": "100", "</a:t>
            </a:r>
            <a:r>
              <a:rPr lang="en-US" sz="1200" dirty="0" err="1">
                <a:highlight>
                  <a:srgbClr val="FFFFFF"/>
                </a:highlight>
              </a:rPr>
              <a:t>insuranceCode</a:t>
            </a:r>
            <a:r>
              <a:rPr lang="en-US" sz="1200" dirty="0">
                <a:highlight>
                  <a:srgbClr val="FFFFFF"/>
                </a:highlight>
              </a:rPr>
              <a:t>": 32323},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highlight>
                  <a:srgbClr val="FFFFFF"/>
                </a:highlight>
              </a:rPr>
              <a:t>{"subject": "1", "predicate": "</a:t>
            </a:r>
            <a:r>
              <a:rPr lang="en-US" sz="1200" dirty="0" err="1">
                <a:highlight>
                  <a:srgbClr val="FFFFFF"/>
                </a:highlight>
              </a:rPr>
              <a:t>opSurgeon</a:t>
            </a:r>
            <a:r>
              <a:rPr lang="en-US" sz="1200" dirty="0">
                <a:highlight>
                  <a:srgbClr val="FFFFFF"/>
                </a:highlight>
              </a:rPr>
              <a:t>", "object": "10000", "</a:t>
            </a:r>
            <a:r>
              <a:rPr lang="en-US" sz="1200" dirty="0" err="1">
                <a:highlight>
                  <a:srgbClr val="FFFFFF"/>
                </a:highlight>
              </a:rPr>
              <a:t>surgeonSuccessRate</a:t>
            </a:r>
            <a:r>
              <a:rPr lang="en-US" sz="1200" dirty="0">
                <a:highlight>
                  <a:srgbClr val="FFFFFF"/>
                </a:highlight>
              </a:rPr>
              <a:t>": 0.87},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>
                <a:highlight>
                  <a:srgbClr val="FFFFFF"/>
                </a:highlight>
              </a:rPr>
              <a:t>]}}}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10EA3B-F60A-87CD-378D-CA5FCEE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C91E045B-E5E4-4764-A42E-E7E81D649765}" type="slidenum">
              <a:rPr lang="ru-RU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60</a:t>
            </a:fld>
            <a:endParaRPr lang="ru-RU" sz="1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54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3116" y="765371"/>
            <a:ext cx="7498080" cy="648072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JSON   vs.   XML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3037" y="2230536"/>
            <a:ext cx="4049600" cy="44252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“section”</a:t>
            </a:r>
            <a:r>
              <a:rPr lang="en-US" sz="1600" dirty="0"/>
              <a:t>:{</a:t>
            </a:r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“heading”</a:t>
            </a:r>
            <a:r>
              <a:rPr lang="en-US" sz="1600" dirty="0"/>
              <a:t>: “Data Models”,</a:t>
            </a:r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“paragraphs”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</a:p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“paragraph”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</a:p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“s”</a:t>
            </a:r>
            <a:r>
              <a:rPr lang="en-US" sz="1600" dirty="0"/>
              <a:t>: “This paper show…”}</a:t>
            </a:r>
            <a:r>
              <a:rPr lang="en-US" sz="1600" dirty="0">
                <a:solidFill>
                  <a:srgbClr val="00B050"/>
                </a:solidFill>
              </a:rPr>
              <a:t>]</a:t>
            </a:r>
            <a:r>
              <a:rPr lang="en-US" sz="1600" dirty="0"/>
              <a:t>},</a:t>
            </a:r>
          </a:p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“paragraph”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</a:p>
          <a:p>
            <a:pPr marL="82296" indent="0">
              <a:buNone/>
            </a:pPr>
            <a:r>
              <a:rPr lang="en-US" sz="1600" dirty="0"/>
              <a:t>“The”,</a:t>
            </a:r>
          </a:p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”</a:t>
            </a:r>
            <a:r>
              <a:rPr lang="en-US" sz="1600" dirty="0"/>
              <a:t>: “relational”},</a:t>
            </a:r>
          </a:p>
          <a:p>
            <a:pPr marL="82296" indent="0">
              <a:buNone/>
            </a:pPr>
            <a:r>
              <a:rPr lang="en-US" sz="1600" dirty="0"/>
              <a:t>”model is no longer,”,</a:t>
            </a:r>
          </a:p>
          <a:p>
            <a:pPr marL="82296" indent="0">
              <a:buNone/>
            </a:pPr>
            <a:r>
              <a:rPr lang="en-US" sz="1600" dirty="0"/>
              <a:t>{</a:t>
            </a:r>
            <a:r>
              <a:rPr lang="en-US" sz="1600" dirty="0">
                <a:solidFill>
                  <a:schemeClr val="accent1"/>
                </a:solidFill>
              </a:rPr>
              <a:t>“</a:t>
            </a:r>
            <a:r>
              <a:rPr lang="en-US" sz="1600" dirty="0" err="1">
                <a:solidFill>
                  <a:schemeClr val="accent1"/>
                </a:solidFill>
              </a:rPr>
              <a:t>br</a:t>
            </a:r>
            <a:r>
              <a:rPr lang="en-US" sz="1600" dirty="0">
                <a:solidFill>
                  <a:schemeClr val="accent1"/>
                </a:solidFill>
              </a:rPr>
              <a:t>”</a:t>
            </a:r>
            <a:r>
              <a:rPr lang="en-US" sz="1600" dirty="0"/>
              <a:t>:</a:t>
            </a:r>
            <a:r>
              <a:rPr lang="en-US" sz="1600" dirty="0">
                <a:solidFill>
                  <a:schemeClr val="accent1"/>
                </a:solidFill>
              </a:rPr>
              <a:t>null</a:t>
            </a:r>
            <a:r>
              <a:rPr lang="en-US" sz="1600" dirty="0"/>
              <a:t>},</a:t>
            </a:r>
          </a:p>
          <a:p>
            <a:pPr marL="82296" indent="0">
              <a:buNone/>
            </a:pPr>
            <a:r>
              <a:rPr lang="en-US" sz="1600" dirty="0"/>
              <a:t>“the only game in town.”</a:t>
            </a:r>
            <a:r>
              <a:rPr lang="en-US" sz="1600" dirty="0">
                <a:solidFill>
                  <a:srgbClr val="00B050"/>
                </a:solidFill>
              </a:rPr>
              <a:t>]</a:t>
            </a:r>
            <a:r>
              <a:rPr lang="en-US" sz="1600" dirty="0"/>
              <a:t>}</a:t>
            </a:r>
            <a:r>
              <a:rPr lang="en-US" sz="1600" dirty="0">
                <a:solidFill>
                  <a:srgbClr val="00B050"/>
                </a:solidFill>
              </a:rPr>
              <a:t>]</a:t>
            </a:r>
            <a:r>
              <a:rPr lang="en-US" sz="1600" dirty="0"/>
              <a:t>}}</a:t>
            </a:r>
          </a:p>
          <a:p>
            <a:pPr marL="82296" indent="0">
              <a:buNone/>
            </a:pP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32735" y="2261617"/>
            <a:ext cx="4049600" cy="4596383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&lt;section&gt;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&lt;heading&gt; </a:t>
            </a:r>
            <a:r>
              <a:rPr lang="en-US" sz="1600" dirty="0"/>
              <a:t>Data Models </a:t>
            </a:r>
            <a:r>
              <a:rPr lang="en-US" sz="1600" dirty="0">
                <a:solidFill>
                  <a:schemeClr val="accent1"/>
                </a:solidFill>
              </a:rPr>
              <a:t>&lt;/heading&gt; 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&lt;paragraph&gt;</a:t>
            </a:r>
            <a:endParaRPr lang="en-US" sz="1600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1600" dirty="0"/>
              <a:t>This paper show…</a:t>
            </a:r>
            <a:r>
              <a:rPr lang="en-US" sz="1600" dirty="0">
                <a:solidFill>
                  <a:schemeClr val="accent1"/>
                </a:solidFill>
              </a:rPr>
              <a:t>&lt;/paragraph&gt;</a:t>
            </a:r>
            <a:endParaRPr lang="en-US" sz="1600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&lt;paragraph&gt;</a:t>
            </a:r>
            <a:endParaRPr lang="en-US" sz="1600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1600" dirty="0"/>
              <a:t>The</a:t>
            </a:r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en-US" sz="1600" dirty="0"/>
              <a:t>relational</a:t>
            </a:r>
            <a:r>
              <a:rPr lang="en-US" sz="1600" dirty="0">
                <a:solidFill>
                  <a:schemeClr val="accent1"/>
                </a:solidFill>
              </a:rPr>
              <a:t>&lt;/</a:t>
            </a:r>
            <a:r>
              <a:rPr lang="en-US" sz="1600" dirty="0" err="1">
                <a:solidFill>
                  <a:schemeClr val="accent1"/>
                </a:solidFill>
              </a:rPr>
              <a:t>i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model is no longer,</a:t>
            </a:r>
          </a:p>
          <a:p>
            <a:pPr marL="82296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</a:t>
            </a:r>
            <a:r>
              <a:rPr lang="en-US" sz="1600" dirty="0" err="1">
                <a:solidFill>
                  <a:schemeClr val="accent1"/>
                </a:solidFill>
              </a:rPr>
              <a:t>br</a:t>
            </a:r>
            <a:r>
              <a:rPr lang="en-US" sz="1600" dirty="0">
                <a:solidFill>
                  <a:schemeClr val="accent1"/>
                </a:solidFill>
              </a:rPr>
              <a:t>/&gt;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“the only game in town.</a:t>
            </a:r>
            <a:r>
              <a:rPr lang="en-US" sz="1600" dirty="0">
                <a:solidFill>
                  <a:schemeClr val="accent1"/>
                </a:solidFill>
              </a:rPr>
              <a:t> &lt;/paragraph&gt;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705B5-641D-D98C-341A-A586D09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53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764705"/>
            <a:ext cx="6345260" cy="7098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JSON vs. 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305" y="2060848"/>
            <a:ext cx="8768335" cy="4536504"/>
          </a:xfrm>
        </p:spPr>
        <p:txBody>
          <a:bodyPr>
            <a:normAutofit/>
          </a:bodyPr>
          <a:lstStyle/>
          <a:p>
            <a:r>
              <a:rPr lang="en-US" b="1" i="1" dirty="0"/>
              <a:t>JSON</a:t>
            </a:r>
            <a:endParaRPr lang="ru-RU" b="1" i="1" dirty="0"/>
          </a:p>
          <a:p>
            <a:pPr lvl="1"/>
            <a:r>
              <a:rPr lang="ru-RU" dirty="0"/>
              <a:t>Лучшее для структурных данных (текст превращается в объект)</a:t>
            </a:r>
          </a:p>
          <a:p>
            <a:pPr lvl="1"/>
            <a:r>
              <a:rPr lang="ru-RU" dirty="0"/>
              <a:t>Нет документарного типа и незрелых схем</a:t>
            </a:r>
          </a:p>
          <a:p>
            <a:pPr lvl="1"/>
            <a:r>
              <a:rPr lang="ru-RU" dirty="0"/>
              <a:t>Объекты, массивы, вещественные, строки, </a:t>
            </a:r>
            <a:r>
              <a:rPr lang="ru-RU" dirty="0" err="1"/>
              <a:t>нулы</a:t>
            </a:r>
            <a:endParaRPr lang="ru-RU" dirty="0"/>
          </a:p>
          <a:p>
            <a:pPr lvl="1"/>
            <a:r>
              <a:rPr lang="ru-RU" dirty="0"/>
              <a:t>Нет пространства имен, нет комментариев, нет атрибутов</a:t>
            </a:r>
          </a:p>
          <a:p>
            <a:pPr lvl="1"/>
            <a:r>
              <a:rPr lang="ru-RU" dirty="0"/>
              <a:t>Просто, компактно и быстро разбирается. </a:t>
            </a:r>
          </a:p>
          <a:p>
            <a:r>
              <a:rPr lang="en-US" b="1" i="1" dirty="0"/>
              <a:t>XML</a:t>
            </a:r>
            <a:endParaRPr lang="ru-RU" b="1" i="1" dirty="0"/>
          </a:p>
          <a:p>
            <a:pPr lvl="1"/>
            <a:r>
              <a:rPr lang="ru-RU" dirty="0"/>
              <a:t>Лучшее для текстовых данных </a:t>
            </a:r>
          </a:p>
          <a:p>
            <a:pPr lvl="1"/>
            <a:r>
              <a:rPr lang="ru-RU" dirty="0"/>
              <a:t>Объекты, наборы, все типы данных: дата, числа, промежутки</a:t>
            </a:r>
          </a:p>
          <a:p>
            <a:pPr lvl="1"/>
            <a:r>
              <a:rPr lang="ru-RU" dirty="0"/>
              <a:t>Пространства имен, комментарии, атрибуты</a:t>
            </a:r>
          </a:p>
          <a:p>
            <a:pPr lvl="1"/>
            <a:r>
              <a:rPr lang="ru-RU" dirty="0"/>
              <a:t>Атрибуты добавляются в метаданные, пространства имен входя типы объектов. 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991FC5-5390-4026-B769-00FD7402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Модель Транзакций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8532" y="2195860"/>
            <a:ext cx="5631612" cy="4401493"/>
          </a:xfrm>
        </p:spPr>
        <p:txBody>
          <a:bodyPr>
            <a:normAutofit/>
          </a:bodyPr>
          <a:lstStyle/>
          <a:p>
            <a:r>
              <a:rPr lang="ru-RU" dirty="0"/>
              <a:t>Каждый документ - это транзакция</a:t>
            </a:r>
          </a:p>
          <a:p>
            <a:r>
              <a:rPr lang="en-US" dirty="0"/>
              <a:t>JSON</a:t>
            </a:r>
            <a:r>
              <a:rPr lang="ru-RU" dirty="0"/>
              <a:t> данные в приложении это </a:t>
            </a:r>
            <a:r>
              <a:rPr lang="en-US" dirty="0"/>
              <a:t>JSON</a:t>
            </a:r>
            <a:r>
              <a:rPr lang="ru-RU" dirty="0"/>
              <a:t> данные в БД</a:t>
            </a:r>
          </a:p>
          <a:p>
            <a:r>
              <a:rPr lang="en-US" dirty="0" err="1"/>
              <a:t>DocumentID</a:t>
            </a:r>
            <a:r>
              <a:rPr lang="ru-RU" dirty="0"/>
              <a:t> это первичный ключ</a:t>
            </a:r>
          </a:p>
          <a:p>
            <a:r>
              <a:rPr lang="ru-RU" dirty="0"/>
              <a:t>Каждый документ включает в себя все данные включенные в транзакции.</a:t>
            </a:r>
          </a:p>
          <a:p>
            <a:r>
              <a:rPr lang="ru-RU" dirty="0"/>
              <a:t>Каждый документ является исторически точным на данный момент времени</a:t>
            </a:r>
          </a:p>
          <a:p>
            <a:r>
              <a:rPr lang="ru-RU" dirty="0"/>
              <a:t>Используются вторичные индексы для упрощения структуры и формы запросов</a:t>
            </a:r>
          </a:p>
          <a:p>
            <a:r>
              <a:rPr lang="ru-RU" dirty="0"/>
              <a:t>Используется поиск по индексам. 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502747"/>
              </p:ext>
            </p:extLst>
          </p:nvPr>
        </p:nvGraphicFramePr>
        <p:xfrm>
          <a:off x="7464152" y="2636912"/>
          <a:ext cx="28803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r>
                        <a:rPr lang="ru-RU" sz="1050" dirty="0"/>
                        <a:t>Название больницы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Св. </a:t>
                      </a:r>
                      <a:r>
                        <a:rPr lang="ru-RU" sz="1200" dirty="0" err="1"/>
                        <a:t>Иоана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8">
                <a:tc>
                  <a:txBody>
                    <a:bodyPr/>
                    <a:lstStyle/>
                    <a:p>
                      <a:r>
                        <a:rPr lang="ru-RU" sz="1050" dirty="0"/>
                        <a:t>Отделение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Трансплантация</a:t>
                      </a:r>
                      <a:r>
                        <a:rPr lang="ru-RU" sz="1050" baseline="0" dirty="0"/>
                        <a:t> сердца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23">
                <a:tc>
                  <a:txBody>
                    <a:bodyPr/>
                    <a:lstStyle/>
                    <a:p>
                      <a:r>
                        <a:rPr lang="ru-RU" sz="1050" dirty="0"/>
                        <a:t>Главный хирург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Доктор Сэм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23">
                <a:tc>
                  <a:txBody>
                    <a:bodyPr/>
                    <a:lstStyle/>
                    <a:p>
                      <a:r>
                        <a:rPr lang="ru-RU" sz="1050" dirty="0"/>
                        <a:t>Номер отделения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8193"/>
              </p:ext>
            </p:extLst>
          </p:nvPr>
        </p:nvGraphicFramePr>
        <p:xfrm>
          <a:off x="7392144" y="4869160"/>
          <a:ext cx="30963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180">
                <a:tc>
                  <a:txBody>
                    <a:bodyPr/>
                    <a:lstStyle/>
                    <a:p>
                      <a:r>
                        <a:rPr lang="ru-RU" sz="800" dirty="0"/>
                        <a:t>Название</a:t>
                      </a:r>
                      <a:r>
                        <a:rPr lang="ru-RU" sz="800" baseline="0" dirty="0"/>
                        <a:t> препарата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Производитель</a:t>
                      </a:r>
                      <a:r>
                        <a:rPr lang="ru-RU" sz="800" baseline="0" dirty="0"/>
                        <a:t> препарата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Размер дозы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Размерность</a:t>
                      </a:r>
                      <a:r>
                        <a:rPr lang="ru-RU" sz="800" baseline="0" dirty="0"/>
                        <a:t> дозы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80">
                <a:tc>
                  <a:txBody>
                    <a:bodyPr/>
                    <a:lstStyle/>
                    <a:p>
                      <a:r>
                        <a:rPr lang="ru-RU" sz="8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err="1"/>
                        <a:t>Фабиал</a:t>
                      </a:r>
                      <a:r>
                        <a:rPr lang="ru-RU" sz="800" dirty="0"/>
                        <a:t> ООО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80">
                <a:tc>
                  <a:txBody>
                    <a:bodyPr/>
                    <a:lstStyle/>
                    <a:p>
                      <a:r>
                        <a:rPr lang="ru-RU" sz="800" dirty="0" err="1"/>
                        <a:t>Парацетомол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Лек-МСК</a:t>
                      </a:r>
                      <a:r>
                        <a:rPr lang="ru-RU" sz="800" baseline="0" dirty="0"/>
                        <a:t> АО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80">
                <a:tc>
                  <a:txBody>
                    <a:bodyPr/>
                    <a:lstStyle/>
                    <a:p>
                      <a:r>
                        <a:rPr lang="ru-RU" sz="800" dirty="0"/>
                        <a:t>Меланин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Рожки</a:t>
                      </a:r>
                      <a:r>
                        <a:rPr lang="ru-RU" sz="800" baseline="0" dirty="0"/>
                        <a:t> ООО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мг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38302-D0AA-1DDF-966B-4A9D8A56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752" y="764704"/>
            <a:ext cx="8047608" cy="720080"/>
          </a:xfrm>
        </p:spPr>
        <p:txBody>
          <a:bodyPr>
            <a:noAutofit/>
          </a:bodyPr>
          <a:lstStyle/>
          <a:p>
            <a:r>
              <a:rPr lang="ru-RU" dirty="0"/>
              <a:t>Почему документарная модель лучшая для боевой разработки?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3740" y="2204864"/>
            <a:ext cx="9212128" cy="4428762"/>
          </a:xfrm>
        </p:spPr>
        <p:txBody>
          <a:bodyPr>
            <a:normAutofit/>
          </a:bodyPr>
          <a:lstStyle/>
          <a:p>
            <a:r>
              <a:rPr lang="en-US" dirty="0"/>
              <a:t>JSON – </a:t>
            </a:r>
            <a:r>
              <a:rPr lang="ru-RU" dirty="0"/>
              <a:t>это общеизвестный язык Веб</a:t>
            </a:r>
          </a:p>
          <a:p>
            <a:r>
              <a:rPr lang="en-US" dirty="0"/>
              <a:t>JSON REST Web Service </a:t>
            </a:r>
            <a:r>
              <a:rPr lang="ru-RU" dirty="0"/>
              <a:t>моделируется первым</a:t>
            </a:r>
            <a:r>
              <a:rPr lang="en-US" dirty="0"/>
              <a:t> (relational is an after thought)</a:t>
            </a:r>
            <a:endParaRPr lang="ru-RU" dirty="0"/>
          </a:p>
          <a:p>
            <a:r>
              <a:rPr lang="ru-RU" dirty="0"/>
              <a:t>Документы поддерживают </a:t>
            </a:r>
            <a:r>
              <a:rPr lang="en-US" dirty="0"/>
              <a:t>Agile</a:t>
            </a:r>
            <a:r>
              <a:rPr lang="ru-RU" dirty="0"/>
              <a:t> разработку без схемы</a:t>
            </a:r>
          </a:p>
          <a:p>
            <a:r>
              <a:rPr lang="ru-RU" dirty="0"/>
              <a:t>Документы быстро справляются с изменяющимися требованиями</a:t>
            </a:r>
          </a:p>
          <a:p>
            <a:r>
              <a:rPr lang="ru-RU" dirty="0"/>
              <a:t>Документы справляются с глубокой иерархией и сложной структурой переменных</a:t>
            </a:r>
          </a:p>
          <a:p>
            <a:r>
              <a:rPr lang="ru-RU" dirty="0"/>
              <a:t>Документы не иметь импеданса несоответствия между приложением и БД</a:t>
            </a:r>
          </a:p>
          <a:p>
            <a:r>
              <a:rPr lang="ru-RU" dirty="0"/>
              <a:t>Документы могут осуществлять поиск:</a:t>
            </a:r>
          </a:p>
          <a:p>
            <a:pPr lvl="1"/>
            <a:r>
              <a:rPr lang="ru-RU" dirty="0"/>
              <a:t>Полнотекстовый поиск по контексту структуры документы</a:t>
            </a:r>
          </a:p>
          <a:p>
            <a:pPr lvl="1"/>
            <a:r>
              <a:rPr lang="ru-RU" dirty="0"/>
              <a:t>Полнофункциональные запросы на любые данные по документу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7BF99-7F87-6C1A-B2E0-8F0C92EB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596542"/>
              </p:ext>
            </p:extLst>
          </p:nvPr>
        </p:nvGraphicFramePr>
        <p:xfrm>
          <a:off x="3143672" y="2420889"/>
          <a:ext cx="6048672" cy="258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3000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индекс,город,улица,дом,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13740"/>
              </p:ext>
            </p:extLst>
          </p:nvPr>
        </p:nvGraphicFramePr>
        <p:xfrm>
          <a:off x="2315580" y="5315456"/>
          <a:ext cx="7848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30AF3-D218-C055-FFF6-AEE68B4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177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AE27D-6986-E684-8CF0-8D72F42DE74B}"/>
              </a:ext>
            </a:extLst>
          </p:cNvPr>
          <p:cNvSpPr txBox="1"/>
          <p:nvPr/>
        </p:nvSpPr>
        <p:spPr>
          <a:xfrm>
            <a:off x="2223655" y="117764"/>
            <a:ext cx="69688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“id”: “1332”,</a:t>
            </a:r>
          </a:p>
          <a:p>
            <a:pPr>
              <a:defRPr/>
            </a:pPr>
            <a:r>
              <a:rPr lang="en-US" sz="1600" dirty="0"/>
              <a:t>“type”:  “order”,</a:t>
            </a:r>
          </a:p>
          <a:p>
            <a:pPr>
              <a:defRPr/>
            </a:pPr>
            <a:r>
              <a:rPr lang="en-US" sz="1600" dirty="0"/>
              <a:t>“</a:t>
            </a:r>
            <a:r>
              <a:rPr lang="en-US" sz="1600" dirty="0" err="1"/>
              <a:t>orderDate</a:t>
            </a:r>
            <a:r>
              <a:rPr lang="en-US" sz="1600" dirty="0"/>
              <a:t>”:  “2019-09-16”,</a:t>
            </a:r>
            <a:endParaRPr lang="ru-RU" sz="1600" dirty="0"/>
          </a:p>
          <a:p>
            <a:pPr>
              <a:defRPr/>
            </a:pPr>
            <a:r>
              <a:rPr lang="en-US" sz="1600" dirty="0"/>
              <a:t>“</a:t>
            </a:r>
            <a:r>
              <a:rPr lang="en-US" sz="1600" dirty="0" err="1"/>
              <a:t>totalAmount</a:t>
            </a:r>
            <a:r>
              <a:rPr lang="en-US" sz="1600" dirty="0"/>
              <a:t>”:  “3000”,</a:t>
            </a:r>
          </a:p>
          <a:p>
            <a:pPr>
              <a:defRPr/>
            </a:pPr>
            <a:r>
              <a:rPr lang="en-US" sz="1600" dirty="0"/>
              <a:t>“</a:t>
            </a:r>
            <a:r>
              <a:rPr lang="en-US" sz="1600" dirty="0" err="1"/>
              <a:t>CustomerName</a:t>
            </a:r>
            <a:r>
              <a:rPr lang="en-US" sz="1600" dirty="0"/>
              <a:t>”:  “</a:t>
            </a:r>
            <a:r>
              <a:rPr lang="ru-RU" sz="1600" dirty="0"/>
              <a:t>Бобров Кирилл</a:t>
            </a:r>
            <a:r>
              <a:rPr lang="en-US" sz="1600" dirty="0"/>
              <a:t>”,</a:t>
            </a:r>
          </a:p>
          <a:p>
            <a:pPr>
              <a:defRPr/>
            </a:pPr>
            <a:r>
              <a:rPr lang="en-US" sz="1600" dirty="0"/>
              <a:t>“</a:t>
            </a:r>
            <a:r>
              <a:rPr lang="en-US" sz="1600" dirty="0" err="1"/>
              <a:t>CustomerPhone</a:t>
            </a:r>
            <a:r>
              <a:rPr lang="en-US" sz="1600" dirty="0"/>
              <a:t>”:  “</a:t>
            </a:r>
            <a:r>
              <a:rPr lang="ru-RU" sz="1600" dirty="0"/>
              <a:t>+7-999-123-45-67</a:t>
            </a:r>
            <a:r>
              <a:rPr lang="en-US" sz="1600" dirty="0"/>
              <a:t>”,</a:t>
            </a:r>
          </a:p>
          <a:p>
            <a:pPr>
              <a:defRPr/>
            </a:pPr>
            <a:r>
              <a:rPr lang="en-US" sz="1600" dirty="0"/>
              <a:t>“</a:t>
            </a:r>
            <a:r>
              <a:rPr lang="en-US" sz="1600" dirty="0" err="1"/>
              <a:t>CustomerAddress</a:t>
            </a:r>
            <a:r>
              <a:rPr lang="en-US" sz="1600" dirty="0"/>
              <a:t>”:  </a:t>
            </a:r>
            <a:r>
              <a:rPr lang="en-US" sz="1600" dirty="0">
                <a:solidFill>
                  <a:srgbClr val="00B050"/>
                </a:solidFill>
              </a:rPr>
              <a:t>{</a:t>
            </a:r>
          </a:p>
          <a:p>
            <a:pPr>
              <a:defRPr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0070C0"/>
                </a:solidFill>
              </a:rPr>
              <a:t>“</a:t>
            </a:r>
            <a:r>
              <a:rPr lang="en-US" sz="1600" dirty="0" err="1">
                <a:solidFill>
                  <a:srgbClr val="0070C0"/>
                </a:solidFill>
              </a:rPr>
              <a:t>CustomerAddressStreet</a:t>
            </a:r>
            <a:r>
              <a:rPr lang="en-US" sz="1600" dirty="0">
                <a:solidFill>
                  <a:srgbClr val="0070C0"/>
                </a:solidFill>
              </a:rPr>
              <a:t>”:  “</a:t>
            </a:r>
            <a:r>
              <a:rPr lang="ru-RU" sz="1600" dirty="0">
                <a:solidFill>
                  <a:srgbClr val="0070C0"/>
                </a:solidFill>
              </a:rPr>
              <a:t>улица Страшная как наша жизнь</a:t>
            </a:r>
            <a:r>
              <a:rPr lang="en-US" sz="1600" dirty="0">
                <a:solidFill>
                  <a:srgbClr val="0070C0"/>
                </a:solidFill>
              </a:rPr>
              <a:t>”,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</a:rPr>
              <a:t>   “</a:t>
            </a:r>
            <a:r>
              <a:rPr lang="en-US" sz="1600" dirty="0" err="1">
                <a:solidFill>
                  <a:srgbClr val="0070C0"/>
                </a:solidFill>
              </a:rPr>
              <a:t>CustomerAddressCity</a:t>
            </a:r>
            <a:r>
              <a:rPr lang="en-US" sz="1600" dirty="0">
                <a:solidFill>
                  <a:srgbClr val="0070C0"/>
                </a:solidFill>
              </a:rPr>
              <a:t>”:  “</a:t>
            </a:r>
            <a:r>
              <a:rPr lang="ru-RU" sz="1600" dirty="0">
                <a:solidFill>
                  <a:srgbClr val="0070C0"/>
                </a:solidFill>
              </a:rPr>
              <a:t>Грустный</a:t>
            </a:r>
            <a:r>
              <a:rPr lang="en-US" sz="1600" dirty="0">
                <a:solidFill>
                  <a:srgbClr val="0070C0"/>
                </a:solidFill>
              </a:rPr>
              <a:t>”,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</a:rPr>
              <a:t>   “</a:t>
            </a:r>
            <a:r>
              <a:rPr lang="en-US" sz="1600" dirty="0" err="1">
                <a:solidFill>
                  <a:srgbClr val="0070C0"/>
                </a:solidFill>
              </a:rPr>
              <a:t>CustomerAddressPostal</a:t>
            </a:r>
            <a:r>
              <a:rPr lang="en-US" sz="1600" dirty="0">
                <a:solidFill>
                  <a:srgbClr val="0070C0"/>
                </a:solidFill>
              </a:rPr>
              <a:t>”:  “</a:t>
            </a:r>
            <a:r>
              <a:rPr lang="ru-RU" sz="1600" dirty="0">
                <a:solidFill>
                  <a:srgbClr val="0070C0"/>
                </a:solidFill>
              </a:rPr>
              <a:t>666777</a:t>
            </a:r>
            <a:r>
              <a:rPr lang="en-US" sz="1600" dirty="0">
                <a:solidFill>
                  <a:srgbClr val="0070C0"/>
                </a:solidFill>
              </a:rPr>
              <a:t>”,</a:t>
            </a:r>
          </a:p>
          <a:p>
            <a:pPr>
              <a:defRPr/>
            </a:pPr>
            <a:r>
              <a:rPr lang="en-US" sz="1600" dirty="0">
                <a:solidFill>
                  <a:srgbClr val="00B050"/>
                </a:solidFill>
              </a:rPr>
              <a:t>}</a:t>
            </a:r>
            <a:r>
              <a:rPr lang="en-US" sz="1600" dirty="0"/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“product”: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productCategory</a:t>
            </a:r>
            <a:r>
              <a:rPr lang="en-US" sz="1600" dirty="0">
                <a:solidFill>
                  <a:srgbClr val="7030A0"/>
                </a:solidFill>
              </a:rPr>
              <a:t>”: “CSS Book”,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productDescription</a:t>
            </a:r>
            <a:r>
              <a:rPr lang="en-US" sz="1600" dirty="0">
                <a:solidFill>
                  <a:srgbClr val="7030A0"/>
                </a:solidFill>
              </a:rPr>
              <a:t>”: “CSS and HTML Design”,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productPrice</a:t>
            </a:r>
            <a:r>
              <a:rPr lang="en-US" sz="1600" dirty="0">
                <a:solidFill>
                  <a:srgbClr val="7030A0"/>
                </a:solidFill>
              </a:rPr>
              <a:t>”: “</a:t>
            </a:r>
            <a:r>
              <a:rPr lang="ru-RU" sz="1600" dirty="0">
                <a:solidFill>
                  <a:srgbClr val="7030A0"/>
                </a:solidFill>
              </a:rPr>
              <a:t>1200</a:t>
            </a:r>
            <a:r>
              <a:rPr lang="en-US" sz="1600" dirty="0">
                <a:solidFill>
                  <a:srgbClr val="7030A0"/>
                </a:solidFill>
              </a:rPr>
              <a:t>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productQuantity</a:t>
            </a:r>
            <a:r>
              <a:rPr lang="en-US" sz="1600" dirty="0">
                <a:solidFill>
                  <a:srgbClr val="7030A0"/>
                </a:solidFill>
              </a:rPr>
              <a:t>”: “</a:t>
            </a:r>
            <a:r>
              <a:rPr lang="ru-RU" sz="1600" dirty="0">
                <a:solidFill>
                  <a:srgbClr val="7030A0"/>
                </a:solidFill>
              </a:rPr>
              <a:t>1</a:t>
            </a:r>
            <a:r>
              <a:rPr lang="en-US" sz="1600" dirty="0">
                <a:solidFill>
                  <a:srgbClr val="7030A0"/>
                </a:solidFill>
              </a:rPr>
              <a:t>”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},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productCategory</a:t>
            </a:r>
            <a:r>
              <a:rPr lang="en-US" sz="1600" dirty="0">
                <a:solidFill>
                  <a:srgbClr val="7030A0"/>
                </a:solidFill>
              </a:rPr>
              <a:t>”: “CSS Book”,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productDescription</a:t>
            </a:r>
            <a:r>
              <a:rPr lang="en-US" sz="1600" dirty="0">
                <a:solidFill>
                  <a:srgbClr val="7030A0"/>
                </a:solidFill>
              </a:rPr>
              <a:t>”: “HTML5 and CSS3 Design”,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productPrice</a:t>
            </a:r>
            <a:r>
              <a:rPr lang="en-US" sz="1600" dirty="0">
                <a:solidFill>
                  <a:srgbClr val="7030A0"/>
                </a:solidFill>
              </a:rPr>
              <a:t>”: “</a:t>
            </a:r>
            <a:r>
              <a:rPr lang="ru-RU" sz="1600" dirty="0">
                <a:solidFill>
                  <a:srgbClr val="7030A0"/>
                </a:solidFill>
              </a:rPr>
              <a:t>900</a:t>
            </a:r>
            <a:r>
              <a:rPr lang="en-US" sz="1600" dirty="0">
                <a:solidFill>
                  <a:srgbClr val="7030A0"/>
                </a:solidFill>
              </a:rPr>
              <a:t>”,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“</a:t>
            </a:r>
            <a:r>
              <a:rPr lang="en-US" sz="1600" dirty="0" err="1">
                <a:solidFill>
                  <a:srgbClr val="7030A0"/>
                </a:solidFill>
              </a:rPr>
              <a:t>productQuantity</a:t>
            </a:r>
            <a:r>
              <a:rPr lang="en-US" sz="1600" dirty="0">
                <a:solidFill>
                  <a:srgbClr val="7030A0"/>
                </a:solidFill>
              </a:rPr>
              <a:t>”: “</a:t>
            </a:r>
            <a:r>
              <a:rPr lang="ru-RU" sz="1600" dirty="0">
                <a:solidFill>
                  <a:srgbClr val="7030A0"/>
                </a:solidFill>
              </a:rPr>
              <a:t>2</a:t>
            </a:r>
            <a:r>
              <a:rPr lang="en-US" sz="1600" dirty="0">
                <a:solidFill>
                  <a:srgbClr val="7030A0"/>
                </a:solidFill>
              </a:rPr>
              <a:t>”</a:t>
            </a: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</a:rPr>
              <a:t>}</a:t>
            </a:r>
          </a:p>
          <a:p>
            <a:pPr>
              <a:defRPr/>
            </a:pPr>
            <a:r>
              <a:rPr lang="en-US" sz="1600" dirty="0">
                <a:solidFill>
                  <a:srgbClr val="00B050"/>
                </a:solidFill>
              </a:rPr>
              <a:t>]</a:t>
            </a:r>
          </a:p>
          <a:p>
            <a:pPr>
              <a:defRPr/>
            </a:pPr>
            <a:r>
              <a:rPr lang="en-US" sz="1600" dirty="0"/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1993EF-9CDD-D1FD-7327-0DCC1F9D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64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560" y="620688"/>
            <a:ext cx="7167562" cy="824466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Достоинства и недостатки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58342" y="2559092"/>
            <a:ext cx="8784976" cy="3855263"/>
          </a:xfrm>
        </p:spPr>
        <p:txBody>
          <a:bodyPr numCol="2">
            <a:normAutofit/>
          </a:bodyPr>
          <a:lstStyle/>
          <a:p>
            <a:pPr marL="82296" indent="0">
              <a:buNone/>
            </a:pPr>
            <a:r>
              <a:rPr lang="ru-RU" b="1" i="1" dirty="0"/>
              <a:t>Плюсы</a:t>
            </a:r>
          </a:p>
          <a:p>
            <a:pPr lvl="0"/>
            <a:r>
              <a:rPr lang="ru-RU" dirty="0"/>
              <a:t>Быстрая разработка. </a:t>
            </a:r>
          </a:p>
          <a:p>
            <a:pPr lvl="0"/>
            <a:r>
              <a:rPr lang="ru-RU" dirty="0"/>
              <a:t>Индексируйте все и запрашивайте что угодно</a:t>
            </a:r>
          </a:p>
          <a:p>
            <a:pPr lvl="0"/>
            <a:r>
              <a:rPr lang="ru-RU" dirty="0"/>
              <a:t>Собственная служба</a:t>
            </a:r>
            <a:r>
              <a:rPr lang="en-US" dirty="0"/>
              <a:t>, ad hoc queries</a:t>
            </a:r>
            <a:endParaRPr lang="ru-RU" dirty="0"/>
          </a:p>
          <a:p>
            <a:pPr lvl="0"/>
            <a:r>
              <a:rPr lang="en-US" dirty="0"/>
              <a:t>JSON and/or XML data structures</a:t>
            </a:r>
            <a:endParaRPr lang="ru-RU" dirty="0"/>
          </a:p>
          <a:p>
            <a:pPr lvl="0"/>
            <a:r>
              <a:rPr lang="ru-RU" dirty="0"/>
              <a:t>Запрашивайте что угодно в контексте с эталона</a:t>
            </a:r>
          </a:p>
          <a:p>
            <a:pPr lvl="0"/>
            <a:r>
              <a:rPr lang="en-US" dirty="0"/>
              <a:t>Turn data into information</a:t>
            </a:r>
            <a:endParaRPr lang="ru-RU" dirty="0"/>
          </a:p>
          <a:p>
            <a:pPr marL="82296" indent="0">
              <a:buNone/>
            </a:pPr>
            <a:r>
              <a:rPr lang="ru-RU" b="1" i="1" dirty="0"/>
              <a:t>Минусы</a:t>
            </a:r>
          </a:p>
          <a:p>
            <a:pPr lvl="0"/>
            <a:r>
              <a:rPr lang="ru-RU" dirty="0"/>
              <a:t>Защищенное программирование по средством схемы</a:t>
            </a:r>
          </a:p>
          <a:p>
            <a:pPr lvl="0"/>
            <a:r>
              <a:rPr lang="ru-RU" dirty="0"/>
              <a:t>Дорогая платформа, слабый инструментарий</a:t>
            </a:r>
          </a:p>
          <a:p>
            <a:pPr lvl="0"/>
            <a:r>
              <a:rPr lang="ru-RU" dirty="0"/>
              <a:t>Не стандартный </a:t>
            </a:r>
            <a:r>
              <a:rPr lang="en-US" dirty="0"/>
              <a:t>QL</a:t>
            </a:r>
            <a:endParaRPr lang="ru-RU" dirty="0"/>
          </a:p>
          <a:p>
            <a:pPr lvl="0"/>
            <a:r>
              <a:rPr lang="ru-RU" dirty="0"/>
              <a:t>Не такая быстрая как колоночная БД или простая «ключ-значение» БД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0B0527-5AF3-2F2A-5478-E1F9556B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В итоге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174" y="2534544"/>
            <a:ext cx="8398242" cy="3918791"/>
          </a:xfrm>
        </p:spPr>
        <p:txBody>
          <a:bodyPr>
            <a:noAutofit/>
          </a:bodyPr>
          <a:lstStyle/>
          <a:p>
            <a:r>
              <a:rPr lang="ru-RU" sz="2800" dirty="0"/>
              <a:t>Используйте когда необходима максимальная быстрая разработка, высокая скорость и масштабируемость. 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</a:p>
          <a:p>
            <a:pPr lvl="1"/>
            <a:r>
              <a:rPr lang="ru-RU" sz="2400" dirty="0"/>
              <a:t>Критичные системы предприятия, веб-сайты. </a:t>
            </a:r>
          </a:p>
          <a:p>
            <a:pPr lvl="1"/>
            <a:r>
              <a:rPr lang="ru-RU" sz="2400" dirty="0"/>
              <a:t>Используйте </a:t>
            </a:r>
            <a:r>
              <a:rPr lang="en-US" sz="2400" dirty="0"/>
              <a:t>JSON </a:t>
            </a:r>
            <a:r>
              <a:rPr lang="ru-RU" sz="2400" dirty="0"/>
              <a:t>для объектов и </a:t>
            </a:r>
            <a:r>
              <a:rPr lang="en-US" sz="2400" dirty="0"/>
              <a:t>XML</a:t>
            </a:r>
            <a:r>
              <a:rPr lang="ru-RU" sz="2400" dirty="0"/>
              <a:t> для текста</a:t>
            </a:r>
          </a:p>
          <a:p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919F6B-5458-7963-02F9-C1A91C78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692696"/>
            <a:ext cx="7511234" cy="648072"/>
          </a:xfrm>
        </p:spPr>
        <p:txBody>
          <a:bodyPr>
            <a:normAutofit/>
          </a:bodyPr>
          <a:lstStyle/>
          <a:p>
            <a:r>
              <a:rPr lang="ru-RU" dirty="0" err="1">
                <a:effectLst/>
              </a:rPr>
              <a:t>Графовые</a:t>
            </a:r>
            <a:r>
              <a:rPr lang="ru-RU" dirty="0">
                <a:effectLst/>
              </a:rPr>
              <a:t> модели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6240016" y="227687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176120" y="278092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rot="20572556">
            <a:off x="7544094" y="364502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 rot="769246">
            <a:off x="7531768" y="453837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104112" y="534236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384032" y="58464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rot="281108">
            <a:off x="5447928" y="594928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511824" y="556765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007768" y="470934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974948" y="3679163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367808" y="27752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5231904" y="227687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03912" y="2362956"/>
            <a:ext cx="64152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The Da</a:t>
            </a:r>
          </a:p>
          <a:p>
            <a:r>
              <a:rPr lang="en-US" sz="1050" dirty="0">
                <a:solidFill>
                  <a:schemeClr val="bg1"/>
                </a:solidFill>
              </a:rPr>
              <a:t>Vinci</a:t>
            </a:r>
          </a:p>
          <a:p>
            <a:r>
              <a:rPr lang="en-US" sz="1050" dirty="0">
                <a:solidFill>
                  <a:schemeClr val="bg1"/>
                </a:solidFill>
              </a:rPr>
              <a:t>code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1650" y="2351414"/>
            <a:ext cx="6190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The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Green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mile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1962" y="3000314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Apollo 13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5433" y="3805408"/>
            <a:ext cx="577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Cast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Away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9826" y="4545225"/>
            <a:ext cx="66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League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Of Their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Own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0828" y="5425402"/>
            <a:ext cx="623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The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Polar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Express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8580" y="5944573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Charlie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Wilsons’s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War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9816" y="6098461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You’ve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Got mail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299" y="5787676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Sleepless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7470" y="4687734"/>
            <a:ext cx="595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Joe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Versus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The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Volc</a:t>
            </a:r>
            <a:r>
              <a:rPr lang="en-US" sz="1000" dirty="0">
                <a:solidFill>
                  <a:schemeClr val="bg1"/>
                </a:solidFill>
              </a:rPr>
              <a:t>…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0049" y="375930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That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You do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438" y="2955137"/>
            <a:ext cx="56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Atlas</a:t>
            </a:r>
            <a:endParaRPr lang="ru-RU" sz="1000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6456040" y="2996952"/>
            <a:ext cx="72008" cy="26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Прямая со стрелкой 6143"/>
          <p:cNvCxnSpPr>
            <a:endCxn id="5" idx="3"/>
          </p:cNvCxnSpPr>
          <p:nvPr/>
        </p:nvCxnSpPr>
        <p:spPr>
          <a:xfrm flipV="1">
            <a:off x="7015383" y="3395556"/>
            <a:ext cx="266191" cy="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Прямая со стрелкой 6146"/>
          <p:cNvCxnSpPr>
            <a:endCxn id="8" idx="2"/>
          </p:cNvCxnSpPr>
          <p:nvPr/>
        </p:nvCxnSpPr>
        <p:spPr>
          <a:xfrm flipV="1">
            <a:off x="7281573" y="4111076"/>
            <a:ext cx="278482" cy="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Прямая со стрелкой 6151"/>
          <p:cNvCxnSpPr>
            <a:endCxn id="9" idx="2"/>
          </p:cNvCxnSpPr>
          <p:nvPr/>
        </p:nvCxnSpPr>
        <p:spPr>
          <a:xfrm>
            <a:off x="7234714" y="4759148"/>
            <a:ext cx="306031" cy="5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Прямая со стрелкой 6154"/>
          <p:cNvCxnSpPr/>
          <p:nvPr/>
        </p:nvCxnSpPr>
        <p:spPr>
          <a:xfrm>
            <a:off x="6960096" y="5253112"/>
            <a:ext cx="216024" cy="1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Прямая со стрелкой 6156"/>
          <p:cNvCxnSpPr/>
          <p:nvPr/>
        </p:nvCxnSpPr>
        <p:spPr>
          <a:xfrm>
            <a:off x="6480276" y="5567651"/>
            <a:ext cx="119781" cy="30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Прямая со стрелкой 6158"/>
          <p:cNvCxnSpPr>
            <a:endCxn id="12" idx="0"/>
          </p:cNvCxnSpPr>
          <p:nvPr/>
        </p:nvCxnSpPr>
        <p:spPr>
          <a:xfrm flipH="1">
            <a:off x="5837376" y="5626923"/>
            <a:ext cx="47050" cy="32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2" name="Прямая со стрелкой 6161"/>
          <p:cNvCxnSpPr/>
          <p:nvPr/>
        </p:nvCxnSpPr>
        <p:spPr>
          <a:xfrm flipH="1">
            <a:off x="5117296" y="5371385"/>
            <a:ext cx="216024" cy="27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4" name="Прямая со стрелкой 6163"/>
          <p:cNvCxnSpPr/>
          <p:nvPr/>
        </p:nvCxnSpPr>
        <p:spPr>
          <a:xfrm flipH="1">
            <a:off x="4695028" y="4818516"/>
            <a:ext cx="260084" cy="7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6" name="Прямая со стрелкой 6165"/>
          <p:cNvCxnSpPr/>
          <p:nvPr/>
        </p:nvCxnSpPr>
        <p:spPr>
          <a:xfrm flipH="1" flipV="1">
            <a:off x="4662208" y="4211086"/>
            <a:ext cx="217942" cy="10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8" name="Прямая со стрелкой 6167"/>
          <p:cNvCxnSpPr>
            <a:endCxn id="15" idx="6"/>
          </p:cNvCxnSpPr>
          <p:nvPr/>
        </p:nvCxnSpPr>
        <p:spPr>
          <a:xfrm flipH="1">
            <a:off x="4695028" y="4020851"/>
            <a:ext cx="260084" cy="1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0" name="Прямая со стрелкой 6169"/>
          <p:cNvCxnSpPr/>
          <p:nvPr/>
        </p:nvCxnSpPr>
        <p:spPr>
          <a:xfrm flipH="1" flipV="1">
            <a:off x="5015880" y="3376862"/>
            <a:ext cx="209428" cy="2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2" name="Прямая со стрелкой 6171"/>
          <p:cNvCxnSpPr/>
          <p:nvPr/>
        </p:nvCxnSpPr>
        <p:spPr>
          <a:xfrm flipH="1" flipV="1">
            <a:off x="5691900" y="2951578"/>
            <a:ext cx="92561" cy="31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4" name="Прямая соединительная линия 6173"/>
          <p:cNvCxnSpPr/>
          <p:nvPr/>
        </p:nvCxnSpPr>
        <p:spPr>
          <a:xfrm flipH="1">
            <a:off x="6196215" y="3893856"/>
            <a:ext cx="55015" cy="18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6370638" y="4055199"/>
            <a:ext cx="136292" cy="13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6456041" y="4304817"/>
            <a:ext cx="170299" cy="3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6456040" y="4524312"/>
            <a:ext cx="185448" cy="6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6353768" y="4676432"/>
            <a:ext cx="164321" cy="14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 flipV="1">
            <a:off x="6208179" y="4780350"/>
            <a:ext cx="74561" cy="17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6001148" y="4787556"/>
            <a:ext cx="35050" cy="17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5744633" y="4712701"/>
            <a:ext cx="116268" cy="14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5546867" y="4541973"/>
            <a:ext cx="195397" cy="7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5519937" y="4433702"/>
            <a:ext cx="218243" cy="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574350" y="4159385"/>
            <a:ext cx="196558" cy="10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5689986" y="4030026"/>
            <a:ext cx="141835" cy="12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5951984" y="3880135"/>
            <a:ext cx="55718" cy="17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Овал 6187"/>
          <p:cNvSpPr/>
          <p:nvPr/>
        </p:nvSpPr>
        <p:spPr>
          <a:xfrm>
            <a:off x="5725477" y="4050318"/>
            <a:ext cx="747594" cy="7475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5804962" y="4199892"/>
            <a:ext cx="588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Tom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Hanks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9055735">
            <a:off x="6361750" y="370755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1" name="TextBox 110"/>
          <p:cNvSpPr txBox="1"/>
          <p:nvPr/>
        </p:nvSpPr>
        <p:spPr>
          <a:xfrm rot="20746836">
            <a:off x="6568258" y="41006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2" name="TextBox 111"/>
          <p:cNvSpPr txBox="1"/>
          <p:nvPr/>
        </p:nvSpPr>
        <p:spPr>
          <a:xfrm rot="976654">
            <a:off x="6562762" y="454195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3" name="TextBox 112"/>
          <p:cNvSpPr txBox="1"/>
          <p:nvPr/>
        </p:nvSpPr>
        <p:spPr>
          <a:xfrm rot="2559720">
            <a:off x="6365165" y="492940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4" name="TextBox 113"/>
          <p:cNvSpPr txBox="1"/>
          <p:nvPr/>
        </p:nvSpPr>
        <p:spPr>
          <a:xfrm rot="4337124">
            <a:off x="5995091" y="5136489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5" name="TextBox 114"/>
          <p:cNvSpPr txBox="1"/>
          <p:nvPr/>
        </p:nvSpPr>
        <p:spPr>
          <a:xfrm rot="16831509">
            <a:off x="5535779" y="5168234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6" name="TextBox 115"/>
          <p:cNvSpPr txBox="1"/>
          <p:nvPr/>
        </p:nvSpPr>
        <p:spPr>
          <a:xfrm rot="18472467">
            <a:off x="5145238" y="501158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7" name="TextBox 116"/>
          <p:cNvSpPr txBox="1"/>
          <p:nvPr/>
        </p:nvSpPr>
        <p:spPr>
          <a:xfrm rot="20339340">
            <a:off x="4868576" y="4596604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8" name="TextBox 117"/>
          <p:cNvSpPr txBox="1"/>
          <p:nvPr/>
        </p:nvSpPr>
        <p:spPr>
          <a:xfrm rot="630135">
            <a:off x="4808482" y="426049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19" name="TextBox 118"/>
          <p:cNvSpPr txBox="1"/>
          <p:nvPr/>
        </p:nvSpPr>
        <p:spPr>
          <a:xfrm rot="893599">
            <a:off x="4888827" y="395204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20" name="TextBox 119"/>
          <p:cNvSpPr txBox="1"/>
          <p:nvPr/>
        </p:nvSpPr>
        <p:spPr>
          <a:xfrm rot="2619862">
            <a:off x="5072381" y="370678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21" name="TextBox 120"/>
          <p:cNvSpPr txBox="1"/>
          <p:nvPr/>
        </p:nvSpPr>
        <p:spPr>
          <a:xfrm rot="4522641">
            <a:off x="5479196" y="3441299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122" name="TextBox 121"/>
          <p:cNvSpPr txBox="1"/>
          <p:nvPr/>
        </p:nvSpPr>
        <p:spPr>
          <a:xfrm rot="17408882">
            <a:off x="5946407" y="3471624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ACTED_IN</a:t>
            </a:r>
            <a:endParaRPr lang="ru-RU" sz="1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3B29B5-8627-6776-B787-D1F7C2A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25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Изображение">
            <a:extLst>
              <a:ext uri="{FF2B5EF4-FFF2-40B4-BE49-F238E27FC236}">
                <a16:creationId xmlns:a16="http://schemas.microsoft.com/office/drawing/2014/main" id="{946BD1C2-3B06-DE08-E7DC-D00E6A934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84D161-CD05-76FF-6645-30BD37D0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05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764705"/>
            <a:ext cx="6345260" cy="709865"/>
          </a:xfrm>
        </p:spPr>
        <p:txBody>
          <a:bodyPr>
            <a:normAutofit/>
          </a:bodyPr>
          <a:lstStyle/>
          <a:p>
            <a:r>
              <a:rPr lang="ru-RU" dirty="0" err="1">
                <a:effectLst/>
              </a:rPr>
              <a:t>Графовые</a:t>
            </a:r>
            <a:r>
              <a:rPr lang="ru-RU" dirty="0">
                <a:effectLst/>
              </a:rPr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3495" y="2190878"/>
            <a:ext cx="8948929" cy="4671014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/>
              <a:t>Что такое тройка?</a:t>
            </a:r>
          </a:p>
          <a:p>
            <a:pPr lvl="1"/>
            <a:r>
              <a:rPr lang="ru-RU" sz="2400" dirty="0"/>
              <a:t>Тройка это три </a:t>
            </a:r>
            <a:r>
              <a:rPr lang="en-US" sz="2400" dirty="0"/>
              <a:t>ID</a:t>
            </a:r>
            <a:r>
              <a:rPr lang="ru-RU" sz="2400" dirty="0"/>
              <a:t>: субъект, предикат, объект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sz="2000" dirty="0"/>
              <a:t>{“triples”:</a:t>
            </a:r>
            <a:r>
              <a:rPr lang="en-US" sz="2000" dirty="0">
                <a:solidFill>
                  <a:schemeClr val="accent2"/>
                </a:solidFill>
              </a:rPr>
              <a:t>[</a:t>
            </a:r>
          </a:p>
          <a:p>
            <a:pPr marL="82296" indent="0">
              <a:buNone/>
            </a:pPr>
            <a:r>
              <a:rPr lang="en-US" sz="2000" dirty="0"/>
              <a:t>{“subject”: “</a:t>
            </a:r>
            <a:r>
              <a:rPr lang="en-US" sz="2000" dirty="0">
                <a:solidFill>
                  <a:schemeClr val="accent2"/>
                </a:solidFill>
              </a:rPr>
              <a:t>docID_1</a:t>
            </a:r>
            <a:r>
              <a:rPr lang="en-US" sz="2000" dirty="0"/>
              <a:t>”,”predicate”: “</a:t>
            </a:r>
            <a:r>
              <a:rPr lang="en-US" sz="2000" dirty="0" err="1">
                <a:solidFill>
                  <a:srgbClr val="FF0000"/>
                </a:solidFill>
              </a:rPr>
              <a:t>opDrug</a:t>
            </a:r>
            <a:r>
              <a:rPr lang="en-US" sz="2000" dirty="0"/>
              <a:t>”, “object”: “</a:t>
            </a:r>
            <a:r>
              <a:rPr lang="en-US" sz="2000" dirty="0">
                <a:solidFill>
                  <a:schemeClr val="accent2"/>
                </a:solidFill>
              </a:rPr>
              <a:t>docID_1000</a:t>
            </a:r>
            <a:r>
              <a:rPr lang="en-US" sz="2000" dirty="0"/>
              <a:t>”},</a:t>
            </a:r>
          </a:p>
          <a:p>
            <a:pPr marL="82296" indent="0">
              <a:buNone/>
            </a:pPr>
            <a:r>
              <a:rPr lang="en-US" sz="2000" dirty="0"/>
              <a:t>{“subject”: “</a:t>
            </a:r>
            <a:r>
              <a:rPr lang="en-US" sz="2000" dirty="0">
                <a:solidFill>
                  <a:schemeClr val="accent2"/>
                </a:solidFill>
              </a:rPr>
              <a:t>docID_1</a:t>
            </a:r>
            <a:r>
              <a:rPr lang="en-US" sz="2000" dirty="0"/>
              <a:t>”,”predicate”: “</a:t>
            </a:r>
            <a:r>
              <a:rPr lang="en-US" sz="2000" dirty="0" err="1">
                <a:solidFill>
                  <a:srgbClr val="FF0000"/>
                </a:solidFill>
              </a:rPr>
              <a:t>opDrug</a:t>
            </a:r>
            <a:r>
              <a:rPr lang="en-US" sz="2000" dirty="0"/>
              <a:t>”, “object”: “</a:t>
            </a:r>
            <a:r>
              <a:rPr lang="en-US" sz="2000" dirty="0">
                <a:solidFill>
                  <a:schemeClr val="accent2"/>
                </a:solidFill>
              </a:rPr>
              <a:t>docID_1000</a:t>
            </a:r>
            <a:r>
              <a:rPr lang="en-US" sz="2000" dirty="0"/>
              <a:t>”},</a:t>
            </a:r>
            <a:endParaRPr lang="ru-RU" sz="2000" dirty="0"/>
          </a:p>
          <a:p>
            <a:pPr marL="82296" indent="0">
              <a:buNone/>
            </a:pPr>
            <a:r>
              <a:rPr lang="en-US" sz="2000" dirty="0"/>
              <a:t>{“subject”: “</a:t>
            </a:r>
            <a:r>
              <a:rPr lang="en-US" sz="2000" dirty="0">
                <a:solidFill>
                  <a:schemeClr val="accent2"/>
                </a:solidFill>
              </a:rPr>
              <a:t>docID_1</a:t>
            </a:r>
            <a:r>
              <a:rPr lang="en-US" sz="2000" dirty="0"/>
              <a:t>”,”predicate”: “</a:t>
            </a:r>
            <a:r>
              <a:rPr lang="en-US" sz="2000" dirty="0" err="1">
                <a:solidFill>
                  <a:srgbClr val="FF0000"/>
                </a:solidFill>
              </a:rPr>
              <a:t>opDrug</a:t>
            </a:r>
            <a:r>
              <a:rPr lang="en-US" sz="2000" dirty="0"/>
              <a:t>”, “object”: “</a:t>
            </a:r>
            <a:r>
              <a:rPr lang="en-US" sz="2000" dirty="0">
                <a:solidFill>
                  <a:schemeClr val="accent2"/>
                </a:solidFill>
              </a:rPr>
              <a:t>docID_1000</a:t>
            </a:r>
            <a:r>
              <a:rPr lang="en-US" sz="2000" dirty="0"/>
              <a:t>”}</a:t>
            </a:r>
          </a:p>
          <a:p>
            <a:pPr marL="82296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]</a:t>
            </a:r>
            <a:r>
              <a:rPr lang="en-US" sz="2000" dirty="0"/>
              <a:t>}</a:t>
            </a:r>
          </a:p>
          <a:p>
            <a:pPr marL="82296" indent="0">
              <a:buNone/>
            </a:pPr>
            <a:endParaRPr lang="en-US" sz="2000" dirty="0"/>
          </a:p>
          <a:p>
            <a:r>
              <a:rPr lang="ru-RU" sz="2000" dirty="0"/>
              <a:t>Утверждение «небо голубого цвета»</a:t>
            </a:r>
          </a:p>
          <a:p>
            <a:pPr lvl="1"/>
            <a:r>
              <a:rPr lang="ru-RU" dirty="0"/>
              <a:t>субъект — «небо», </a:t>
            </a:r>
          </a:p>
          <a:p>
            <a:pPr lvl="1"/>
            <a:r>
              <a:rPr lang="ru-RU" dirty="0"/>
              <a:t>предикат — «имеет цвет», </a:t>
            </a:r>
          </a:p>
          <a:p>
            <a:pPr lvl="1"/>
            <a:r>
              <a:rPr lang="ru-RU" dirty="0"/>
              <a:t>объект — «голубой». </a:t>
            </a:r>
          </a:p>
          <a:p>
            <a:pPr marL="82296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33CF48-7C7C-007D-9F8C-9B4F49A6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3411" y="714030"/>
            <a:ext cx="6345260" cy="709865"/>
          </a:xfrm>
        </p:spPr>
        <p:txBody>
          <a:bodyPr/>
          <a:lstStyle/>
          <a:p>
            <a:r>
              <a:rPr lang="ru-RU" dirty="0">
                <a:effectLst/>
              </a:rPr>
              <a:t>Что такое четверка?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4816120"/>
            <a:ext cx="6120680" cy="2051257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sz="1700" dirty="0"/>
              <a:t>“quads”:[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surgeonDoc1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excelsAt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operationDoc11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surgeonDoc1</a:t>
            </a:r>
            <a:r>
              <a:rPr lang="en-US" sz="1700" dirty="0"/>
              <a:t>”, “predicate”: “</a:t>
            </a:r>
            <a:r>
              <a:rPr lang="en-US" sz="1700" dirty="0">
                <a:solidFill>
                  <a:schemeClr val="accent2"/>
                </a:solidFill>
              </a:rPr>
              <a:t>performed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operationDoc11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surgeonDoc1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operatedOn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userDoc1554</a:t>
            </a:r>
            <a:r>
              <a:rPr lang="en-US" sz="1700" dirty="0"/>
              <a:t>”}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surgeonDoc1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worksAt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hospitalDoc10</a:t>
            </a:r>
            <a:r>
              <a:rPr lang="en-US" sz="1700" dirty="0"/>
              <a:t>”}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operationDoc11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requestingUser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userDoc1554</a:t>
            </a:r>
            <a:r>
              <a:rPr lang="en-US" sz="1700" dirty="0"/>
              <a:t>”}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operationDoc11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operatedAt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hospitalDoc10</a:t>
            </a:r>
            <a:r>
              <a:rPr lang="en-US" sz="1700" dirty="0"/>
              <a:t>”}</a:t>
            </a:r>
          </a:p>
          <a:p>
            <a:pPr marL="82296" indent="0">
              <a:buNone/>
            </a:pPr>
            <a:r>
              <a:rPr lang="en-US" sz="1700" dirty="0"/>
              <a:t>{“collection”: “</a:t>
            </a:r>
            <a:r>
              <a:rPr lang="en-US" sz="1700" dirty="0" err="1">
                <a:solidFill>
                  <a:schemeClr val="accent2"/>
                </a:solidFill>
              </a:rPr>
              <a:t>HospitalOps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rgbClr val="FF0000"/>
                </a:solidFill>
              </a:rPr>
              <a:t>UserDoc11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chemeClr val="accent2"/>
                </a:solidFill>
              </a:rPr>
              <a:t>patientAt</a:t>
            </a:r>
            <a:r>
              <a:rPr lang="en-US" sz="1700" dirty="0"/>
              <a:t>”, “object”: “</a:t>
            </a:r>
            <a:r>
              <a:rPr lang="en-US" sz="1700" dirty="0">
                <a:solidFill>
                  <a:srgbClr val="0070C0"/>
                </a:solidFill>
              </a:rPr>
              <a:t>hospitalDoc10</a:t>
            </a:r>
            <a:r>
              <a:rPr lang="en-US" sz="1700" dirty="0"/>
              <a:t>”}</a:t>
            </a:r>
          </a:p>
          <a:p>
            <a:pPr marL="82296" indent="0">
              <a:buNone/>
            </a:pPr>
            <a:r>
              <a:rPr lang="en-US" sz="1700" dirty="0">
                <a:solidFill>
                  <a:schemeClr val="accent2"/>
                </a:solidFill>
              </a:rPr>
              <a:t>]</a:t>
            </a:r>
            <a:r>
              <a:rPr lang="en-US" sz="1700" dirty="0"/>
              <a:t>}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15564" y="2936358"/>
            <a:ext cx="1728192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Surgeon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129445" y="2926982"/>
            <a:ext cx="1891628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5" idx="6"/>
            <a:endCxn id="6" idx="2"/>
          </p:cNvCxnSpPr>
          <p:nvPr/>
        </p:nvCxnSpPr>
        <p:spPr>
          <a:xfrm flipV="1">
            <a:off x="6943757" y="3217337"/>
            <a:ext cx="1185689" cy="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0"/>
            <a:endCxn id="6" idx="0"/>
          </p:cNvCxnSpPr>
          <p:nvPr/>
        </p:nvCxnSpPr>
        <p:spPr>
          <a:xfrm rot="5400000" flipH="1" flipV="1">
            <a:off x="7572771" y="1433872"/>
            <a:ext cx="9376" cy="2995599"/>
          </a:xfrm>
          <a:prstGeom prst="curvedConnector3">
            <a:avLst>
              <a:gd name="adj1" fmla="val 2538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0881" y="239672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at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91170" y="2842127"/>
            <a:ext cx="145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performed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8129445" y="3899090"/>
            <a:ext cx="1884015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8129445" y="4835194"/>
            <a:ext cx="1884014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  <a:endParaRPr lang="ru-RU" dirty="0"/>
          </a:p>
        </p:txBody>
      </p:sp>
      <p:cxnSp>
        <p:nvCxnSpPr>
          <p:cNvPr id="30" name="Скругленная соединительная линия 29"/>
          <p:cNvCxnSpPr>
            <a:stCxn id="5" idx="4"/>
            <a:endCxn id="24" idx="2"/>
          </p:cNvCxnSpPr>
          <p:nvPr/>
        </p:nvCxnSpPr>
        <p:spPr>
          <a:xfrm rot="16200000" flipH="1">
            <a:off x="6768365" y="2828364"/>
            <a:ext cx="672377" cy="204978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5" idx="4"/>
            <a:endCxn id="29" idx="2"/>
          </p:cNvCxnSpPr>
          <p:nvPr/>
        </p:nvCxnSpPr>
        <p:spPr>
          <a:xfrm rot="16200000" flipH="1">
            <a:off x="6300313" y="3296416"/>
            <a:ext cx="1608481" cy="20497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6" idx="6"/>
            <a:endCxn id="29" idx="6"/>
          </p:cNvCxnSpPr>
          <p:nvPr/>
        </p:nvCxnSpPr>
        <p:spPr>
          <a:xfrm flipH="1">
            <a:off x="10013459" y="3217337"/>
            <a:ext cx="7614" cy="1908212"/>
          </a:xfrm>
          <a:prstGeom prst="curvedConnector3">
            <a:avLst>
              <a:gd name="adj1" fmla="val -3002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4" idx="0"/>
            <a:endCxn id="6" idx="4"/>
          </p:cNvCxnSpPr>
          <p:nvPr/>
        </p:nvCxnSpPr>
        <p:spPr>
          <a:xfrm flipV="1">
            <a:off x="9071453" y="3507692"/>
            <a:ext cx="3807" cy="39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9" idx="0"/>
            <a:endCxn id="24" idx="4"/>
          </p:cNvCxnSpPr>
          <p:nvPr/>
        </p:nvCxnSpPr>
        <p:spPr>
          <a:xfrm flipV="1">
            <a:off x="9071452" y="4479800"/>
            <a:ext cx="0" cy="35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261" y="36685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operated on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25289" y="44658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at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904933" y="3502661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operated on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0107487" y="3601280"/>
            <a:ext cx="17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operated</a:t>
            </a:r>
            <a:r>
              <a:rPr lang="ru-RU" dirty="0"/>
              <a:t> </a:t>
            </a:r>
            <a:r>
              <a:rPr lang="en-US" dirty="0"/>
              <a:t>at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134941" y="4479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at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98425B0-6FBF-598E-4024-F073FB90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109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150" y="548230"/>
            <a:ext cx="7876178" cy="1008112"/>
          </a:xfrm>
        </p:spPr>
        <p:txBody>
          <a:bodyPr>
            <a:noAutofit/>
          </a:bodyPr>
          <a:lstStyle/>
          <a:p>
            <a:r>
              <a:rPr lang="ru-RU" dirty="0"/>
              <a:t>Тройки </a:t>
            </a:r>
            <a:r>
              <a:rPr lang="ru-RU" dirty="0" err="1"/>
              <a:t>деконструируют</a:t>
            </a:r>
            <a:r>
              <a:rPr lang="ru-RU" dirty="0"/>
              <a:t> данные.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3960" y="2204864"/>
            <a:ext cx="9383728" cy="450148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Тройки разбирают данные на простые элементы по </a:t>
            </a:r>
            <a:r>
              <a:rPr lang="en-US" dirty="0"/>
              <a:t>ID</a:t>
            </a:r>
            <a:endParaRPr lang="ru-RU" dirty="0"/>
          </a:p>
          <a:p>
            <a:r>
              <a:rPr lang="ru-RU" dirty="0"/>
              <a:t>Элементы имеют значение только тогда, когда он связан с другим элементов или простыми данными. </a:t>
            </a:r>
          </a:p>
          <a:p>
            <a:r>
              <a:rPr lang="ru-RU" dirty="0"/>
              <a:t>Это похоже на декомпозицию данных в электроны, протоны и нейтроны. В элементы атома. </a:t>
            </a:r>
          </a:p>
          <a:p>
            <a:r>
              <a:rPr lang="ru-RU" dirty="0"/>
              <a:t>Тройки фокусируются на  отношениях, но не на данных</a:t>
            </a:r>
          </a:p>
          <a:p>
            <a:r>
              <a:rPr lang="ru-RU" dirty="0"/>
              <a:t>Первичный фокус троки на отношениях между элементами</a:t>
            </a:r>
          </a:p>
          <a:p>
            <a:r>
              <a:rPr lang="ru-RU" dirty="0"/>
              <a:t>Обход сети отношений</a:t>
            </a:r>
          </a:p>
          <a:p>
            <a:r>
              <a:rPr lang="ru-RU" dirty="0"/>
              <a:t>Поиск элемента, который имеет такое отношение как и </a:t>
            </a:r>
            <a:r>
              <a:rPr lang="ru-RU" dirty="0" err="1"/>
              <a:t>патерн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Выбор любой информацию об элементе требует запроса отношений к другим элементам.</a:t>
            </a:r>
          </a:p>
          <a:p>
            <a:r>
              <a:rPr lang="ru-RU" dirty="0"/>
              <a:t>Это делается просто, некоторые тройки в БД позволяют элементам иметь свойства или позволяются элементам быть документом. 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348152-5557-2D5E-73FD-6F5558D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9877" y="620688"/>
            <a:ext cx="7471429" cy="864096"/>
          </a:xfrm>
        </p:spPr>
        <p:txBody>
          <a:bodyPr>
            <a:normAutofit/>
          </a:bodyPr>
          <a:lstStyle/>
          <a:p>
            <a:r>
              <a:rPr lang="ru-RU" sz="3600" dirty="0"/>
              <a:t>Связь Тройки и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7847" y="2489202"/>
            <a:ext cx="9006625" cy="3820119"/>
          </a:xfrm>
        </p:spPr>
        <p:txBody>
          <a:bodyPr>
            <a:normAutofit/>
          </a:bodyPr>
          <a:lstStyle/>
          <a:p>
            <a:r>
              <a:rPr lang="ru-RU" sz="2800" dirty="0"/>
              <a:t>Это обеспечивает свойствами субъекты, предикаты и объекты (</a:t>
            </a:r>
            <a:r>
              <a:rPr lang="ru-RU" sz="2800" dirty="0" err="1"/>
              <a:t>ноды</a:t>
            </a:r>
            <a:r>
              <a:rPr lang="ru-RU" sz="2800" dirty="0"/>
              <a:t> и отношения)</a:t>
            </a:r>
          </a:p>
          <a:p>
            <a:endParaRPr lang="en-US" sz="2800" dirty="0"/>
          </a:p>
          <a:p>
            <a:r>
              <a:rPr lang="en-US" sz="2800" dirty="0" err="1"/>
              <a:t>OrientDB</a:t>
            </a:r>
            <a:r>
              <a:rPr lang="en-US" sz="2800" dirty="0"/>
              <a:t> </a:t>
            </a:r>
            <a:r>
              <a:rPr lang="ru-RU" sz="2800" dirty="0"/>
              <a:t>соединяются документы, используя тройки. </a:t>
            </a:r>
          </a:p>
          <a:p>
            <a:endParaRPr lang="en-US" sz="2800" dirty="0"/>
          </a:p>
          <a:p>
            <a:r>
              <a:rPr lang="ru-RU" sz="2800" dirty="0"/>
              <a:t>Встроенные Тройки в Документы</a:t>
            </a:r>
          </a:p>
          <a:p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A9DD49-CF7B-ADCD-5622-2CB5AC0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ru-RU" sz="2500">
                <a:solidFill>
                  <a:srgbClr val="EBEBEB"/>
                </a:solidFill>
              </a:rPr>
              <a:t>Используйте тройки для двунаправленного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{“_id”: “1”,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“_type”: “Operation”,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“operation”: {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</a:t>
            </a:r>
            <a:r>
              <a:rPr lang="en-US" sz="1000" dirty="0" err="1"/>
              <a:t>hospitalName</a:t>
            </a:r>
            <a:r>
              <a:rPr lang="en-US" sz="1000" dirty="0"/>
              <a:t>”: “</a:t>
            </a:r>
            <a:r>
              <a:rPr lang="ru-RU" sz="1000" dirty="0"/>
              <a:t>св. Иоана</a:t>
            </a:r>
            <a:r>
              <a:rPr lang="en-US" sz="1000" dirty="0"/>
              <a:t>”</a:t>
            </a:r>
            <a:r>
              <a:rPr lang="ru-RU" sz="1000" dirty="0"/>
              <a:t>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</a:t>
            </a:r>
            <a:r>
              <a:rPr lang="en-US" sz="1000" dirty="0" err="1"/>
              <a:t>operationTypeName</a:t>
            </a:r>
            <a:r>
              <a:rPr lang="en-US" sz="1000" dirty="0"/>
              <a:t>”: “</a:t>
            </a:r>
            <a:r>
              <a:rPr lang="ru-RU" sz="1000" dirty="0"/>
              <a:t>Трансплантация сердца</a:t>
            </a:r>
            <a:r>
              <a:rPr lang="en-US" sz="1000" dirty="0"/>
              <a:t>”</a:t>
            </a:r>
            <a:r>
              <a:rPr lang="ru-RU" sz="1000" dirty="0"/>
              <a:t>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</a:t>
            </a:r>
            <a:r>
              <a:rPr lang="en-US" sz="1000" dirty="0" err="1"/>
              <a:t>surgeonName</a:t>
            </a:r>
            <a:r>
              <a:rPr lang="en-US" sz="1000" dirty="0"/>
              <a:t>”: “</a:t>
            </a:r>
            <a:r>
              <a:rPr lang="ru-RU" sz="1000" dirty="0"/>
              <a:t>Доктор Сэм</a:t>
            </a:r>
            <a:r>
              <a:rPr lang="en-US" sz="1000" dirty="0"/>
              <a:t>”</a:t>
            </a:r>
            <a:r>
              <a:rPr lang="ru-RU" sz="1000" dirty="0"/>
              <a:t>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</a:t>
            </a:r>
            <a:r>
              <a:rPr lang="en-US" sz="1000" dirty="0" err="1"/>
              <a:t>operationNumber</a:t>
            </a:r>
            <a:r>
              <a:rPr lang="en-US" sz="1000" dirty="0"/>
              <a:t>”: 13,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</a:t>
            </a:r>
            <a:r>
              <a:rPr lang="en-US" sz="1000" dirty="0" err="1"/>
              <a:t>administeredDrugs</a:t>
            </a:r>
            <a:r>
              <a:rPr lang="en-US" sz="1000" dirty="0"/>
              <a:t>”:[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</a:t>
            </a:r>
            <a:r>
              <a:rPr lang="en-US" sz="1000" dirty="0" err="1"/>
              <a:t>drugName</a:t>
            </a:r>
            <a:r>
              <a:rPr lang="en-US" sz="1000" dirty="0"/>
              <a:t>”:”</a:t>
            </a:r>
            <a:r>
              <a:rPr lang="ru-RU" sz="1000" dirty="0" err="1"/>
              <a:t>Меланокс</a:t>
            </a:r>
            <a:r>
              <a:rPr lang="en-US" sz="1000" dirty="0"/>
              <a:t>”</a:t>
            </a:r>
            <a:r>
              <a:rPr lang="ru-RU" sz="1000" dirty="0"/>
              <a:t>, </a:t>
            </a:r>
            <a:r>
              <a:rPr lang="en-US" sz="1000" dirty="0"/>
              <a:t>“</a:t>
            </a:r>
            <a:r>
              <a:rPr lang="en-US" sz="1000" dirty="0" err="1"/>
              <a:t>drugManufacturer</a:t>
            </a:r>
            <a:r>
              <a:rPr lang="en-US" sz="1000" dirty="0"/>
              <a:t>”: “</a:t>
            </a:r>
            <a:r>
              <a:rPr lang="ru-RU" sz="1000" dirty="0" err="1"/>
              <a:t>Фабиал</a:t>
            </a:r>
            <a:r>
              <a:rPr lang="ru-RU" sz="1000" dirty="0"/>
              <a:t> ООО</a:t>
            </a:r>
            <a:r>
              <a:rPr lang="en-US" sz="1000" dirty="0"/>
              <a:t>”, “</a:t>
            </a:r>
            <a:r>
              <a:rPr lang="en-US" sz="1000" dirty="0" err="1"/>
              <a:t>drugDoseSize</a:t>
            </a:r>
            <a:r>
              <a:rPr lang="en-US" sz="1000" dirty="0"/>
              <a:t>”: 200, “</a:t>
            </a:r>
            <a:r>
              <a:rPr lang="en-US" sz="1000" dirty="0" err="1"/>
              <a:t>drugDoseUOM</a:t>
            </a:r>
            <a:r>
              <a:rPr lang="en-US" sz="1000" dirty="0"/>
              <a:t>”: “</a:t>
            </a:r>
            <a:r>
              <a:rPr lang="ru-RU" sz="1000" dirty="0"/>
              <a:t>мг</a:t>
            </a:r>
            <a:r>
              <a:rPr lang="en-US" sz="1000" dirty="0"/>
              <a:t>”}</a:t>
            </a:r>
            <a:r>
              <a:rPr lang="ru-RU" sz="1000" dirty="0"/>
              <a:t>,</a:t>
            </a:r>
            <a:endParaRPr lang="en-US" sz="1000" dirty="0"/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</a:t>
            </a:r>
            <a:r>
              <a:rPr lang="en-US" sz="1000" dirty="0" err="1"/>
              <a:t>drugName</a:t>
            </a:r>
            <a:r>
              <a:rPr lang="en-US" sz="1000" dirty="0"/>
              <a:t>”:”</a:t>
            </a:r>
            <a:r>
              <a:rPr lang="ru-RU" sz="1000" dirty="0"/>
              <a:t> </a:t>
            </a:r>
            <a:r>
              <a:rPr lang="ru-RU" sz="1000" dirty="0" err="1"/>
              <a:t>Парацетомол</a:t>
            </a:r>
            <a:r>
              <a:rPr lang="en-US" sz="1000" dirty="0"/>
              <a:t>”</a:t>
            </a:r>
            <a:r>
              <a:rPr lang="ru-RU" sz="1000" dirty="0"/>
              <a:t>, </a:t>
            </a:r>
            <a:r>
              <a:rPr lang="en-US" sz="1000" dirty="0"/>
              <a:t>“</a:t>
            </a:r>
            <a:r>
              <a:rPr lang="en-US" sz="1000" dirty="0" err="1"/>
              <a:t>drugManufacturer</a:t>
            </a:r>
            <a:r>
              <a:rPr lang="en-US" sz="1000" dirty="0"/>
              <a:t>”: “</a:t>
            </a:r>
            <a:r>
              <a:rPr lang="ru-RU" sz="1000" dirty="0"/>
              <a:t>Лек-МСК АО</a:t>
            </a:r>
            <a:r>
              <a:rPr lang="en-US" sz="1000" dirty="0"/>
              <a:t>”, “</a:t>
            </a:r>
            <a:r>
              <a:rPr lang="en-US" sz="1000" dirty="0" err="1"/>
              <a:t>drugDoseSize</a:t>
            </a:r>
            <a:r>
              <a:rPr lang="en-US" sz="1000" dirty="0"/>
              <a:t>”: </a:t>
            </a:r>
            <a:r>
              <a:rPr lang="ru-RU" sz="1000" dirty="0"/>
              <a:t>4</a:t>
            </a:r>
            <a:r>
              <a:rPr lang="en-US" sz="1000" dirty="0"/>
              <a:t>00, “</a:t>
            </a:r>
            <a:r>
              <a:rPr lang="en-US" sz="1000" dirty="0" err="1"/>
              <a:t>drugDoseUOM</a:t>
            </a:r>
            <a:r>
              <a:rPr lang="en-US" sz="1000" dirty="0"/>
              <a:t>”: “</a:t>
            </a:r>
            <a:r>
              <a:rPr lang="ru-RU" sz="1000" dirty="0"/>
              <a:t>мг</a:t>
            </a:r>
            <a:r>
              <a:rPr lang="en-US" sz="1000" dirty="0"/>
              <a:t>”}</a:t>
            </a:r>
            <a:r>
              <a:rPr lang="ru-RU" sz="1000" dirty="0"/>
              <a:t>,</a:t>
            </a:r>
            <a:endParaRPr lang="en-US" sz="1000" dirty="0"/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</a:t>
            </a:r>
            <a:r>
              <a:rPr lang="en-US" sz="1000" dirty="0" err="1"/>
              <a:t>drugName</a:t>
            </a:r>
            <a:r>
              <a:rPr lang="en-US" sz="1000" dirty="0"/>
              <a:t>”:”</a:t>
            </a:r>
            <a:r>
              <a:rPr lang="ru-RU" sz="1000" dirty="0" err="1"/>
              <a:t>Меланокс</a:t>
            </a:r>
            <a:r>
              <a:rPr lang="en-US" sz="1000" dirty="0"/>
              <a:t>”</a:t>
            </a:r>
            <a:r>
              <a:rPr lang="ru-RU" sz="1000" dirty="0"/>
              <a:t>, </a:t>
            </a:r>
            <a:r>
              <a:rPr lang="en-US" sz="1000" dirty="0"/>
              <a:t>“</a:t>
            </a:r>
            <a:r>
              <a:rPr lang="en-US" sz="1000" dirty="0" err="1"/>
              <a:t>drugManufacturer</a:t>
            </a:r>
            <a:r>
              <a:rPr lang="en-US" sz="1000" dirty="0"/>
              <a:t>”: “</a:t>
            </a:r>
            <a:r>
              <a:rPr lang="ru-RU" sz="1000" dirty="0"/>
              <a:t>Рожки ООО</a:t>
            </a:r>
            <a:r>
              <a:rPr lang="en-US" sz="1000" dirty="0"/>
              <a:t>”, “</a:t>
            </a:r>
            <a:r>
              <a:rPr lang="en-US" sz="1000" dirty="0" err="1"/>
              <a:t>drugDoseSize</a:t>
            </a:r>
            <a:r>
              <a:rPr lang="en-US" sz="1000" dirty="0"/>
              <a:t>”: </a:t>
            </a:r>
            <a:r>
              <a:rPr lang="ru-RU" sz="1000" dirty="0"/>
              <a:t>15</a:t>
            </a:r>
            <a:r>
              <a:rPr lang="en-US" sz="1000" dirty="0"/>
              <a:t>0, “</a:t>
            </a:r>
            <a:r>
              <a:rPr lang="en-US" sz="1000" dirty="0" err="1"/>
              <a:t>drugDoseUOM</a:t>
            </a:r>
            <a:r>
              <a:rPr lang="en-US" sz="1000" dirty="0"/>
              <a:t>”: “</a:t>
            </a:r>
            <a:r>
              <a:rPr lang="ru-RU" sz="1000" dirty="0"/>
              <a:t>мг</a:t>
            </a:r>
            <a:r>
              <a:rPr lang="en-US" sz="1000" dirty="0"/>
              <a:t>”}</a:t>
            </a:r>
            <a:endParaRPr lang="ru-RU" sz="1000" dirty="0"/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],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“relations”:{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“values”:[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opHospital</a:t>
            </a:r>
            <a:r>
              <a:rPr lang="en-US" sz="1000" dirty="0"/>
              <a:t>”, “object”: “10”},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opType</a:t>
            </a:r>
            <a:r>
              <a:rPr lang="en-US" sz="1000" dirty="0"/>
              <a:t>”, “object”: “100”},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opSurgeon</a:t>
            </a:r>
            <a:r>
              <a:rPr lang="en-US" sz="1000" dirty="0"/>
              <a:t>”, “object”: “1000”},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opDrug</a:t>
            </a:r>
            <a:r>
              <a:rPr lang="en-US" sz="1000" dirty="0"/>
              <a:t>”, “object”: “1000”},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opDrug</a:t>
            </a:r>
            <a:r>
              <a:rPr lang="en-US" sz="1000" dirty="0"/>
              <a:t>”, “object”: “2000”},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{“subject”: “1”, “predicate”: “</a:t>
            </a:r>
            <a:r>
              <a:rPr lang="en-US" sz="1000" dirty="0" err="1"/>
              <a:t>opDrug</a:t>
            </a:r>
            <a:r>
              <a:rPr lang="en-US" sz="1000" dirty="0"/>
              <a:t>”, “object”: “3000”}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000" dirty="0"/>
              <a:t>]}}}</a:t>
            </a:r>
            <a:endParaRPr lang="ru-RU" sz="1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723A8-5A26-6274-B0E5-1EB01D9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C91E045B-E5E4-4764-A42E-E7E81D649765}" type="slidenum">
              <a:rPr lang="ru-RU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74</a:t>
            </a:fld>
            <a:endParaRPr lang="ru-RU" sz="1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356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716220"/>
            <a:ext cx="6695340" cy="813645"/>
          </a:xfrm>
        </p:spPr>
        <p:txBody>
          <a:bodyPr/>
          <a:lstStyle/>
          <a:p>
            <a:r>
              <a:rPr lang="ru-RU" b="1" dirty="0">
                <a:effectLst/>
              </a:rPr>
              <a:t>1а. Определения связей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7544" y="2176549"/>
            <a:ext cx="7600888" cy="1395427"/>
          </a:xfrm>
        </p:spPr>
        <p:txBody>
          <a:bodyPr>
            <a:normAutofit/>
          </a:bodyPr>
          <a:lstStyle/>
          <a:p>
            <a:r>
              <a:rPr lang="ru-RU" dirty="0"/>
              <a:t>Определите стандартный набор отношений с точными значениями</a:t>
            </a:r>
          </a:p>
          <a:p>
            <a:r>
              <a:rPr lang="ru-RU" dirty="0"/>
              <a:t>Это критично, потому что отношения присваиваются элементами и делают возможным создание запросов</a:t>
            </a:r>
          </a:p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129483" y="4347959"/>
            <a:ext cx="1780828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Surgeon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96000" y="4338583"/>
            <a:ext cx="2004417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5" idx="6"/>
            <a:endCxn id="6" idx="2"/>
          </p:cNvCxnSpPr>
          <p:nvPr/>
        </p:nvCxnSpPr>
        <p:spPr>
          <a:xfrm flipV="1">
            <a:off x="4910311" y="4628938"/>
            <a:ext cx="1185688" cy="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0"/>
            <a:endCxn id="6" idx="0"/>
          </p:cNvCxnSpPr>
          <p:nvPr/>
        </p:nvCxnSpPr>
        <p:spPr>
          <a:xfrm rot="5400000" flipH="1" flipV="1">
            <a:off x="5554364" y="2804117"/>
            <a:ext cx="9376" cy="3078311"/>
          </a:xfrm>
          <a:prstGeom prst="curvedConnector3">
            <a:avLst>
              <a:gd name="adj1" fmla="val 2538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3872" y="374460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excels at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7725" y="4253728"/>
            <a:ext cx="140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performed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096000" y="5310691"/>
            <a:ext cx="2004416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096000" y="6246795"/>
            <a:ext cx="2004416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5" idx="4"/>
            <a:endCxn id="11" idx="2"/>
          </p:cNvCxnSpPr>
          <p:nvPr/>
        </p:nvCxnSpPr>
        <p:spPr>
          <a:xfrm rot="16200000" flipH="1">
            <a:off x="4721761" y="4226806"/>
            <a:ext cx="672377" cy="207610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 rot="16200000" flipH="1">
            <a:off x="4240550" y="4708016"/>
            <a:ext cx="1608481" cy="20497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6" idx="6"/>
            <a:endCxn id="12" idx="6"/>
          </p:cNvCxnSpPr>
          <p:nvPr/>
        </p:nvCxnSpPr>
        <p:spPr>
          <a:xfrm>
            <a:off x="8100416" y="4628938"/>
            <a:ext cx="12700" cy="1908212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0"/>
            <a:endCxn id="6" idx="4"/>
          </p:cNvCxnSpPr>
          <p:nvPr/>
        </p:nvCxnSpPr>
        <p:spPr>
          <a:xfrm flipV="1">
            <a:off x="7098208" y="4919293"/>
            <a:ext cx="0" cy="39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2" idx="0"/>
            <a:endCxn id="11" idx="4"/>
          </p:cNvCxnSpPr>
          <p:nvPr/>
        </p:nvCxnSpPr>
        <p:spPr>
          <a:xfrm flipV="1">
            <a:off x="7098208" y="5891401"/>
            <a:ext cx="0" cy="35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6002" y="5080190"/>
            <a:ext cx="17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operated 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1844" y="58774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works at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7988" y="4941359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operated 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4019" y="52441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operated at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2024" y="58844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patient at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138836F0-65EA-ED6A-6E48-37AE564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12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692696"/>
            <a:ext cx="6479316" cy="8964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1</a:t>
            </a:r>
            <a:r>
              <a:rPr lang="en-US" b="1" dirty="0">
                <a:effectLst/>
              </a:rPr>
              <a:t>b</a:t>
            </a:r>
            <a:r>
              <a:rPr lang="ru-RU" b="1" dirty="0">
                <a:effectLst/>
              </a:rPr>
              <a:t>.Используйте существующие онтологии.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5560" y="2204865"/>
            <a:ext cx="7498080" cy="722383"/>
          </a:xfrm>
        </p:spPr>
        <p:txBody>
          <a:bodyPr/>
          <a:lstStyle/>
          <a:p>
            <a:r>
              <a:rPr lang="ru-RU" dirty="0"/>
              <a:t>Берегите свое время и делайте ваши данные простыми для понимания, используя уже готовые онтологии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2" y="3356993"/>
            <a:ext cx="38763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Dublin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TrackBack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MetaVocab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Dasic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Geo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RSS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Vcard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Creative Commons metadata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5888" y="3356993"/>
            <a:ext cx="3223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GoodRelations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Programmes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Music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OpenGUID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Provenance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Pedagogical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DILIGENT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Argumetation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EF1361-E52B-CB99-6BD0-97837979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36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6312" y="620688"/>
            <a:ext cx="7498080" cy="1040015"/>
          </a:xfrm>
        </p:spPr>
        <p:txBody>
          <a:bodyPr/>
          <a:lstStyle/>
          <a:p>
            <a:r>
              <a:rPr lang="ru-RU" dirty="0"/>
              <a:t>2. Определение атрибутов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126312" y="2206360"/>
            <a:ext cx="6931962" cy="1159925"/>
          </a:xfrm>
        </p:spPr>
        <p:txBody>
          <a:bodyPr/>
          <a:lstStyle/>
          <a:p>
            <a:r>
              <a:rPr lang="ru-RU" dirty="0"/>
              <a:t>Создайте </a:t>
            </a:r>
            <a:r>
              <a:rPr lang="en-US" dirty="0"/>
              <a:t>ID</a:t>
            </a:r>
            <a:r>
              <a:rPr lang="ru-RU" dirty="0"/>
              <a:t> каждому элементу</a:t>
            </a:r>
          </a:p>
          <a:p>
            <a:r>
              <a:rPr lang="en-US" dirty="0"/>
              <a:t>ID </a:t>
            </a:r>
            <a:r>
              <a:rPr lang="ru-RU" dirty="0"/>
              <a:t>может быть прочитан человеком, но обычно это вариация </a:t>
            </a:r>
            <a:r>
              <a:rPr lang="en-US" dirty="0"/>
              <a:t>UUID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54127" y="4248376"/>
            <a:ext cx="1728192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Surgeon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168008" y="4239000"/>
            <a:ext cx="1910655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Operation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7" name="Прямая соединительная линия 6"/>
          <p:cNvCxnSpPr>
            <a:stCxn id="5" idx="6"/>
            <a:endCxn id="6" idx="2"/>
          </p:cNvCxnSpPr>
          <p:nvPr/>
        </p:nvCxnSpPr>
        <p:spPr>
          <a:xfrm flipV="1">
            <a:off x="4982319" y="4529355"/>
            <a:ext cx="1185688" cy="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0"/>
            <a:endCxn id="6" idx="0"/>
          </p:cNvCxnSpPr>
          <p:nvPr/>
        </p:nvCxnSpPr>
        <p:spPr>
          <a:xfrm rot="5400000" flipH="1" flipV="1">
            <a:off x="5616091" y="2741132"/>
            <a:ext cx="9376" cy="3005112"/>
          </a:xfrm>
          <a:prstGeom prst="curvedConnector3">
            <a:avLst>
              <a:gd name="adj1" fmla="val 2538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5880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at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29733" y="4154145"/>
            <a:ext cx="13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performed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168008" y="5211108"/>
            <a:ext cx="1910654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Person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168008" y="6147212"/>
            <a:ext cx="1910654" cy="580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Hospital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13" name="Скругленная соединительная линия 12"/>
          <p:cNvCxnSpPr>
            <a:stCxn id="5" idx="4"/>
            <a:endCxn id="11" idx="2"/>
          </p:cNvCxnSpPr>
          <p:nvPr/>
        </p:nvCxnSpPr>
        <p:spPr>
          <a:xfrm rot="16200000" flipH="1">
            <a:off x="4806928" y="4140382"/>
            <a:ext cx="672377" cy="20497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4"/>
            <a:endCxn id="12" idx="2"/>
          </p:cNvCxnSpPr>
          <p:nvPr/>
        </p:nvCxnSpPr>
        <p:spPr>
          <a:xfrm rot="16200000" flipH="1">
            <a:off x="4338876" y="4608434"/>
            <a:ext cx="1608481" cy="20497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6" idx="6"/>
            <a:endCxn id="12" idx="6"/>
          </p:cNvCxnSpPr>
          <p:nvPr/>
        </p:nvCxnSpPr>
        <p:spPr>
          <a:xfrm>
            <a:off x="8078662" y="4529355"/>
            <a:ext cx="12700" cy="1908212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0"/>
            <a:endCxn id="6" idx="4"/>
          </p:cNvCxnSpPr>
          <p:nvPr/>
        </p:nvCxnSpPr>
        <p:spPr>
          <a:xfrm flipV="1">
            <a:off x="7123335" y="4819710"/>
            <a:ext cx="0" cy="39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2" idx="0"/>
            <a:endCxn id="11" idx="4"/>
          </p:cNvCxnSpPr>
          <p:nvPr/>
        </p:nvCxnSpPr>
        <p:spPr>
          <a:xfrm flipV="1">
            <a:off x="7123335" y="5791818"/>
            <a:ext cx="0" cy="35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6256" y="4980607"/>
            <a:ext cx="17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operated on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763852" y="5777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at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59996" y="4878871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operated on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596361" y="4861136"/>
            <a:ext cx="164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operated at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384032" y="578484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at</a:t>
            </a:r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750D3AB6-492B-AAF1-C7AC-FF20CC1E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53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89615"/>
              </p:ext>
            </p:extLst>
          </p:nvPr>
        </p:nvGraphicFramePr>
        <p:xfrm>
          <a:off x="2646638" y="2588952"/>
          <a:ext cx="6898724" cy="231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2019-09-16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Total Amount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3000 P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Customer Name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Бобров Кирилл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Phone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+7-999-123-45-67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Address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индекс,город,улица,дом,</a:t>
                      </a:r>
                      <a:r>
                        <a:rPr lang="ru-RU" sz="1800" baseline="0" dirty="0" err="1"/>
                        <a:t>квартира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53375"/>
              </p:ext>
            </p:extLst>
          </p:nvPr>
        </p:nvGraphicFramePr>
        <p:xfrm>
          <a:off x="2279576" y="5300981"/>
          <a:ext cx="78488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Description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QTY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CSS and HTML</a:t>
                      </a:r>
                      <a:r>
                        <a:rPr lang="en-US" sz="1400" baseline="0" dirty="0"/>
                        <a:t>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CSS Book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HTML5</a:t>
                      </a:r>
                      <a:r>
                        <a:rPr lang="en-US" sz="1400" baseline="0" dirty="0"/>
                        <a:t> and CSS3 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57E1F7-6A1D-413E-1833-76F43B32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0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143672" y="548680"/>
            <a:ext cx="6480720" cy="600072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700" dirty="0"/>
              <a:t>{“relationship”:</a:t>
            </a:r>
            <a:r>
              <a:rPr lang="en-US" sz="1700" dirty="0">
                <a:solidFill>
                  <a:schemeClr val="accent2"/>
                </a:solidFill>
              </a:rPr>
              <a:t>[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rdf:type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order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orderNumber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orderDate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201-09-16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orderTotal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3000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>
                <a:solidFill>
                  <a:srgbClr val="FF0000"/>
                </a:solidFill>
              </a:rPr>
              <a:t>customer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productOrdered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1332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productOrdered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200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endParaRPr lang="en-US" sz="1700" dirty="0"/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rdf:type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customer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customerName</a:t>
            </a:r>
            <a:r>
              <a:rPr lang="en-US" sz="1700" dirty="0"/>
              <a:t>”, “subject”: “</a:t>
            </a:r>
            <a:r>
              <a:rPr lang="ru-RU" sz="1600" dirty="0">
                <a:solidFill>
                  <a:schemeClr val="accent2"/>
                </a:solidFill>
              </a:rPr>
              <a:t>Бобров Кирилл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customerPhone</a:t>
            </a:r>
            <a:r>
              <a:rPr lang="en-US" sz="1700" dirty="0"/>
              <a:t>”, “subject”: “</a:t>
            </a:r>
            <a:r>
              <a:rPr lang="ru-RU" sz="1600" dirty="0">
                <a:solidFill>
                  <a:schemeClr val="accent2"/>
                </a:solidFill>
              </a:rPr>
              <a:t>+7-999-123-45-67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customerAddress</a:t>
            </a:r>
            <a:r>
              <a:rPr lang="en-US" sz="1700" dirty="0"/>
              <a:t>”, “subject”: “</a:t>
            </a:r>
            <a:r>
              <a:rPr lang="ru-RU" sz="1600" dirty="0" err="1">
                <a:solidFill>
                  <a:schemeClr val="accent2"/>
                </a:solidFill>
              </a:rPr>
              <a:t>индекс,город,улица,дом,квартира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endParaRPr lang="en-US" sz="1700" dirty="0"/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rdf:type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address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addressStreet</a:t>
            </a:r>
            <a:r>
              <a:rPr lang="en-US" sz="1700" dirty="0"/>
              <a:t>”, “subject”: “</a:t>
            </a:r>
            <a:r>
              <a:rPr lang="ru-RU" sz="1700" dirty="0">
                <a:solidFill>
                  <a:schemeClr val="accent2"/>
                </a:solidFill>
              </a:rPr>
              <a:t>Пирожкова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addressCity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MSK</a:t>
            </a:r>
            <a:r>
              <a:rPr lang="en-US" sz="1700" dirty="0"/>
              <a:t>”},</a:t>
            </a:r>
            <a:endParaRPr lang="ru-RU" sz="1700" dirty="0"/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addressPostal</a:t>
            </a:r>
            <a:r>
              <a:rPr lang="en-US" sz="1700" dirty="0"/>
              <a:t>”, “subject”: “</a:t>
            </a:r>
            <a:r>
              <a:rPr lang="ru-RU" sz="1700" dirty="0">
                <a:solidFill>
                  <a:schemeClr val="accent2"/>
                </a:solidFill>
              </a:rPr>
              <a:t>111333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endParaRPr lang="en-US" sz="1700" dirty="0"/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rdf:type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product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productCategory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CSS Book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productDescription</a:t>
            </a:r>
            <a:r>
              <a:rPr lang="en-US" sz="1700" dirty="0"/>
              <a:t>”, “subject”: “</a:t>
            </a:r>
            <a:r>
              <a:rPr lang="en-US" sz="1800" dirty="0">
                <a:solidFill>
                  <a:schemeClr val="accent2"/>
                </a:solidFill>
              </a:rPr>
              <a:t>CSS and HTML Design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productPrice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1200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productQuantity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1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endParaRPr lang="en-US" sz="1700" dirty="0">
              <a:solidFill>
                <a:schemeClr val="accent2"/>
              </a:solidFill>
            </a:endParaRP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rdf:type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product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productCategory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CSS Book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productDescription</a:t>
            </a:r>
            <a:r>
              <a:rPr lang="en-US" sz="1700" dirty="0"/>
              <a:t>”, “subject”: “</a:t>
            </a:r>
            <a:r>
              <a:rPr lang="en-US" sz="1800" dirty="0">
                <a:solidFill>
                  <a:schemeClr val="accent2"/>
                </a:solidFill>
              </a:rPr>
              <a:t>HTML5 and CSS3 Design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productPrice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900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/>
              <a:t>{“subject”: “</a:t>
            </a:r>
            <a:r>
              <a:rPr lang="en-US" sz="1700" dirty="0">
                <a:solidFill>
                  <a:schemeClr val="accent2"/>
                </a:solidFill>
              </a:rPr>
              <a:t>100</a:t>
            </a:r>
            <a:r>
              <a:rPr lang="en-US" sz="1700" dirty="0"/>
              <a:t>”, “predicate”: “</a:t>
            </a:r>
            <a:r>
              <a:rPr lang="en-US" sz="1700" dirty="0" err="1">
                <a:solidFill>
                  <a:srgbClr val="FF0000"/>
                </a:solidFill>
              </a:rPr>
              <a:t>productQuantity</a:t>
            </a:r>
            <a:r>
              <a:rPr lang="en-US" sz="1700" dirty="0"/>
              <a:t>”, “subject”: “</a:t>
            </a:r>
            <a:r>
              <a:rPr lang="en-US" sz="1700" dirty="0">
                <a:solidFill>
                  <a:schemeClr val="accent2"/>
                </a:solidFill>
              </a:rPr>
              <a:t>2</a:t>
            </a:r>
            <a:r>
              <a:rPr lang="en-US" sz="1700" dirty="0"/>
              <a:t>”},</a:t>
            </a:r>
          </a:p>
          <a:p>
            <a:pPr marL="82296" indent="0">
              <a:buNone/>
            </a:pPr>
            <a:r>
              <a:rPr lang="en-US" sz="1700" dirty="0">
                <a:solidFill>
                  <a:schemeClr val="accent2"/>
                </a:solidFill>
              </a:rPr>
              <a:t>]</a:t>
            </a:r>
            <a:r>
              <a:rPr lang="en-US" sz="1700" dirty="0"/>
              <a:t>}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2FF553-4D47-5D14-6C29-12E561D2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CC3DA-40AC-1E65-1E34-8EF22893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Тенденции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D098A-9DA5-E55A-68ED-401D2EC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41" y="2489202"/>
            <a:ext cx="7639885" cy="353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https://statisticsanddata.org/data/most-popular-databases-2006-2022/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30F75-9257-4456-821F-A06FB863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76" y="3036641"/>
            <a:ext cx="7844589" cy="360824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81299-6104-BC7F-B298-D8638EDC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176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020" y="832521"/>
            <a:ext cx="7321816" cy="70986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Итог </a:t>
            </a:r>
            <a:r>
              <a:rPr lang="ru-RU" dirty="0" err="1">
                <a:effectLst/>
              </a:rPr>
              <a:t>графовых</a:t>
            </a:r>
            <a:r>
              <a:rPr lang="ru-RU" dirty="0">
                <a:effectLst/>
              </a:rPr>
              <a:t> моделей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38301" y="2489201"/>
            <a:ext cx="8490148" cy="3917386"/>
          </a:xfrm>
        </p:spPr>
        <p:txBody>
          <a:bodyPr>
            <a:normAutofit/>
          </a:bodyPr>
          <a:lstStyle/>
          <a:p>
            <a:r>
              <a:rPr lang="ru-RU" sz="3200" dirty="0"/>
              <a:t>Модель сетей, связанных документов и огромных данных</a:t>
            </a:r>
          </a:p>
          <a:p>
            <a:endParaRPr lang="en-US" sz="3200" dirty="0"/>
          </a:p>
          <a:p>
            <a:r>
              <a:rPr lang="ru-RU" sz="3200" dirty="0"/>
              <a:t>Пример:</a:t>
            </a:r>
          </a:p>
          <a:p>
            <a:pPr lvl="1"/>
            <a:r>
              <a:rPr lang="ru-RU" sz="2800" dirty="0"/>
              <a:t>изучение “взрыва </a:t>
            </a:r>
            <a:r>
              <a:rPr lang="ru-RU" sz="2800" dirty="0" err="1"/>
              <a:t>деталей”в</a:t>
            </a:r>
            <a:r>
              <a:rPr lang="ru-RU" sz="2800" dirty="0"/>
              <a:t> больших механизмах, в геномном анализе и в проектировании компьютерных сетей.</a:t>
            </a:r>
            <a:endParaRPr lang="ru-RU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FC8ECC-6B19-44D3-6C19-E5576D3D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620688"/>
            <a:ext cx="7056784" cy="104049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Графы и сематические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88" y="2534544"/>
            <a:ext cx="10058486" cy="4134815"/>
          </a:xfrm>
        </p:spPr>
        <p:txBody>
          <a:bodyPr>
            <a:noAutofit/>
          </a:bodyPr>
          <a:lstStyle/>
          <a:p>
            <a:r>
              <a:rPr lang="ru-RU" sz="2400" dirty="0"/>
              <a:t>Семантически БД основываются на </a:t>
            </a:r>
            <a:r>
              <a:rPr lang="en-US" sz="2400" dirty="0"/>
              <a:t>W</a:t>
            </a:r>
            <a:r>
              <a:rPr lang="ru-RU" sz="2400" dirty="0"/>
              <a:t>3</a:t>
            </a:r>
            <a:r>
              <a:rPr lang="en-US" sz="2400" dirty="0"/>
              <a:t>C RDF</a:t>
            </a:r>
            <a:r>
              <a:rPr lang="ru-RU" sz="2400" dirty="0"/>
              <a:t> стандарте. Они созданы для работы семантических запросов на </a:t>
            </a:r>
            <a:r>
              <a:rPr lang="en-US" sz="2400" dirty="0"/>
              <a:t>SPARQL</a:t>
            </a:r>
            <a:r>
              <a:rPr lang="ru-RU" sz="2400" dirty="0"/>
              <a:t> с фильтрами, соответствиями, выводом значений и т.п.</a:t>
            </a:r>
          </a:p>
          <a:p>
            <a:endParaRPr lang="en-US" sz="2400" dirty="0"/>
          </a:p>
          <a:p>
            <a:r>
              <a:rPr lang="ru-RU" sz="2400" dirty="0" err="1"/>
              <a:t>Графовые</a:t>
            </a:r>
            <a:r>
              <a:rPr lang="ru-RU" sz="2400" dirty="0"/>
              <a:t> БД это не стандартизация. Они созданы для разработчиков, которые пишут код для </a:t>
            </a:r>
            <a:r>
              <a:rPr lang="en-US" sz="2400" dirty="0"/>
              <a:t>traverse graphs</a:t>
            </a:r>
            <a:r>
              <a:rPr lang="ru-RU" sz="2400" dirty="0"/>
              <a:t> с фильтрами, соответствиями и вычислением значений и т.п.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CF07CA-793B-C829-548E-00B64DF2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2395" y="622621"/>
            <a:ext cx="7988559" cy="92893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Какая модель будет лучшей для вашего проекта?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3068" y="2079107"/>
            <a:ext cx="2601719" cy="28419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b="1" dirty="0"/>
              <a:t>Реляционная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969753" y="3748930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Документно-ориентированная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69754" y="5344909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 err="1"/>
              <a:t>Графовая</a:t>
            </a:r>
            <a:endParaRPr lang="ru-RU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270294" y="2189914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Колоночная/«Ключ-значение»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395613" y="3639557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Хранилище данных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497672" y="5313781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Хронологическая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54468" y="2582320"/>
            <a:ext cx="1466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Гибкие запросы</a:t>
            </a:r>
          </a:p>
        </p:txBody>
      </p:sp>
      <p:pic>
        <p:nvPicPr>
          <p:cNvPr id="410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32" y="3830890"/>
            <a:ext cx="1486049" cy="12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ÐÐ°ÑÑÐ¸Ð½ÐºÐ¸ Ð¿Ð¾ Ð·Ð°Ð¿ÑÐ¾ÑÑ time series dbms clickh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601" y="5542360"/>
            <a:ext cx="1831930" cy="124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4397517" y="4260545"/>
            <a:ext cx="1757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Простая разработка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148091" y="5993776"/>
            <a:ext cx="208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Безграничные отношения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603071" y="2599630"/>
            <a:ext cx="1652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Быстрая вставка и выборка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584272" y="4184573"/>
            <a:ext cx="1246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Витрина данных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383920" y="5994673"/>
            <a:ext cx="217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Множественная вставка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65" y="4279415"/>
            <a:ext cx="2449852" cy="810613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1925120" y="5528061"/>
            <a:ext cx="1864437" cy="1081023"/>
            <a:chOff x="401119" y="5528060"/>
            <a:chExt cx="1864437" cy="1081023"/>
          </a:xfrm>
        </p:grpSpPr>
        <p:sp>
          <p:nvSpPr>
            <p:cNvPr id="23" name="Овал 22"/>
            <p:cNvSpPr/>
            <p:nvPr/>
          </p:nvSpPr>
          <p:spPr>
            <a:xfrm>
              <a:off x="1991503" y="5789927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691680" y="5528060"/>
              <a:ext cx="144016" cy="144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153172" y="5627957"/>
              <a:ext cx="144016" cy="14401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485023" y="5944931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85962" y="5861991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1035352" y="6395408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353334" y="6465067"/>
              <a:ext cx="144016" cy="1440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 rot="21373929">
              <a:off x="1712664" y="6340343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 rot="2046547">
              <a:off x="2034567" y="6205585"/>
              <a:ext cx="144016" cy="1440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1459291" y="59975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1146538" y="6335766"/>
              <a:ext cx="92814" cy="7658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1695832" y="5662333"/>
              <a:ext cx="26064" cy="587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1559754" y="5935971"/>
              <a:ext cx="26064" cy="587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1409606" y="6112341"/>
              <a:ext cx="64192" cy="6148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2" idx="2"/>
            </p:cNvCxnSpPr>
            <p:nvPr/>
          </p:nvCxnSpPr>
          <p:spPr>
            <a:xfrm flipH="1">
              <a:off x="1388071" y="6069581"/>
              <a:ext cx="712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 flipV="1">
              <a:off x="1395246" y="5986044"/>
              <a:ext cx="70226" cy="330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 flipV="1">
              <a:off x="1392662" y="5879001"/>
              <a:ext cx="98810" cy="12174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1858817" y="5902681"/>
              <a:ext cx="119327" cy="3528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617446" y="6087330"/>
              <a:ext cx="66187" cy="250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endCxn id="31" idx="2"/>
            </p:cNvCxnSpPr>
            <p:nvPr/>
          </p:nvCxnSpPr>
          <p:spPr>
            <a:xfrm>
              <a:off x="1978185" y="6210468"/>
              <a:ext cx="68769" cy="267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endCxn id="30" idx="1"/>
            </p:cNvCxnSpPr>
            <p:nvPr/>
          </p:nvCxnSpPr>
          <p:spPr>
            <a:xfrm>
              <a:off x="1689714" y="6309663"/>
              <a:ext cx="40805" cy="5522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endCxn id="29" idx="0"/>
            </p:cNvCxnSpPr>
            <p:nvPr/>
          </p:nvCxnSpPr>
          <p:spPr>
            <a:xfrm flipH="1">
              <a:off x="1425342" y="6406709"/>
              <a:ext cx="13762" cy="583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 flipV="1">
              <a:off x="1044117" y="5933999"/>
              <a:ext cx="89257" cy="19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 flipV="1">
              <a:off x="1019493" y="5985058"/>
              <a:ext cx="78767" cy="232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782009" y="5953037"/>
              <a:ext cx="99293" cy="122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/>
            <p:cNvSpPr/>
            <p:nvPr/>
          </p:nvSpPr>
          <p:spPr>
            <a:xfrm rot="20937153">
              <a:off x="544317" y="5923502"/>
              <a:ext cx="32092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" dirty="0"/>
                <a:t>IS_USED_BY</a:t>
              </a:r>
            </a:p>
          </p:txBody>
        </p:sp>
        <p:sp>
          <p:nvSpPr>
            <p:cNvPr id="49" name="Прямоугольник 48"/>
            <p:cNvSpPr/>
            <p:nvPr/>
          </p:nvSpPr>
          <p:spPr>
            <a:xfrm rot="876746">
              <a:off x="1069183" y="5900372"/>
              <a:ext cx="3994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IS_CONTROLLING</a:t>
              </a:r>
              <a:endParaRPr lang="ru-RU" sz="200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 rot="876746">
              <a:off x="1025832" y="5987012"/>
              <a:ext cx="4539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IS_FEEDING_DATA_TO</a:t>
              </a:r>
              <a:endParaRPr lang="ru-RU" sz="200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01119" y="5952046"/>
              <a:ext cx="32092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Departm</a:t>
              </a:r>
              <a:r>
                <a:rPr lang="en-US" sz="200" dirty="0"/>
                <a:t>…</a:t>
              </a:r>
              <a:endParaRPr lang="ru-RU" sz="200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075470" y="5634356"/>
              <a:ext cx="30649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Thingrype</a:t>
              </a:r>
              <a:endParaRPr lang="ru-RU" sz="200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804598" y="5866480"/>
              <a:ext cx="30809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Applicati</a:t>
              </a:r>
              <a:r>
                <a:rPr lang="en-US" sz="200" dirty="0"/>
                <a:t>..</a:t>
              </a:r>
              <a:endParaRPr lang="ru-RU" sz="2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975263" y="6408393"/>
              <a:ext cx="26000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Power</a:t>
              </a:r>
              <a:endParaRPr lang="ru-RU" sz="2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301522" y="6473732"/>
              <a:ext cx="26321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Sensor</a:t>
              </a:r>
              <a:endParaRPr lang="ru-RU" sz="200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 rot="19133413">
              <a:off x="1143351" y="6183605"/>
              <a:ext cx="38343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IS_POWERED_BY</a:t>
              </a:r>
              <a:endParaRPr lang="ru-RU" sz="200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 rot="16966151">
              <a:off x="1244976" y="6200285"/>
              <a:ext cx="46038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IS_COMPRO_SENSOR</a:t>
              </a:r>
              <a:endParaRPr lang="ru-RU" sz="200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 rot="14103427">
              <a:off x="1477551" y="6164849"/>
              <a:ext cx="2936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IS_USING</a:t>
              </a:r>
              <a:endParaRPr lang="ru-RU" sz="200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 rot="930700">
              <a:off x="1594220" y="6090901"/>
              <a:ext cx="47000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IS_MANUFACTURED_bY</a:t>
              </a:r>
              <a:endParaRPr lang="ru-RU" sz="200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629730" y="6350621"/>
              <a:ext cx="2936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Netrwork</a:t>
              </a:r>
              <a:endParaRPr lang="ru-RU" sz="200" dirty="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402904" y="6008257"/>
              <a:ext cx="26000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Thing</a:t>
              </a:r>
              <a:endParaRPr lang="ru-RU" sz="200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 rot="2874023">
              <a:off x="1176537" y="5752102"/>
              <a:ext cx="31931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IS_OF_TYPE</a:t>
              </a:r>
              <a:endParaRPr lang="ru-RU" sz="200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 rot="17822486">
              <a:off x="1432599" y="5761223"/>
              <a:ext cx="413896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IS_FROM_VENDOR</a:t>
              </a:r>
              <a:endParaRPr lang="ru-RU" sz="200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 rot="20440938">
              <a:off x="1512981" y="5931248"/>
              <a:ext cx="41069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IS_EQUIPPED_WITH</a:t>
              </a:r>
              <a:endParaRPr lang="ru-RU" sz="200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954252" y="6213062"/>
              <a:ext cx="31130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Manyfac</a:t>
              </a:r>
              <a:r>
                <a:rPr lang="en-US" sz="200" dirty="0"/>
                <a:t>..</a:t>
              </a:r>
              <a:endParaRPr lang="ru-RU" sz="200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1923889" y="5802981"/>
              <a:ext cx="27924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Module</a:t>
              </a:r>
              <a:endParaRPr lang="ru-RU" sz="200" dirty="0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1624386" y="5539222"/>
              <a:ext cx="27603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Vendor</a:t>
              </a:r>
              <a:endParaRPr lang="ru-RU" sz="200" dirty="0"/>
            </a:p>
          </p:txBody>
        </p:sp>
      </p:grpSp>
      <p:pic>
        <p:nvPicPr>
          <p:cNvPr id="68" name="Рисунок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60" y="2433256"/>
            <a:ext cx="1785105" cy="1067183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155" y="2488912"/>
            <a:ext cx="899662" cy="109107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47AA2CC-2EE4-D1C4-F53B-11787B4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33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447" y="771150"/>
            <a:ext cx="8761413" cy="706964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8091" y="2565230"/>
            <a:ext cx="8959893" cy="396011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 выборе СУБД обязательно изучить предметную область, где собираетесь ее применять. </a:t>
            </a:r>
          </a:p>
          <a:p>
            <a:endParaRPr lang="ru-RU" sz="2400" dirty="0"/>
          </a:p>
          <a:p>
            <a:r>
              <a:rPr lang="ru-RU" sz="2400" dirty="0"/>
              <a:t>Если нет четкого понимая о бизнес-проекте, то реляционная СУБД является универсальным решением.</a:t>
            </a:r>
          </a:p>
          <a:p>
            <a:endParaRPr lang="ru-RU" sz="2400" dirty="0"/>
          </a:p>
          <a:p>
            <a:r>
              <a:rPr lang="ru-RU" sz="2400" dirty="0"/>
              <a:t>Если у вас стартап и нет четкого понимания о развитии и будущих функциях, то документарные СУБД - ваш выбор.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750A22-A930-3BFA-FA0E-3C60B7A6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449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758877"/>
            <a:ext cx="8761413" cy="706964"/>
          </a:xfrm>
        </p:spPr>
        <p:txBody>
          <a:bodyPr/>
          <a:lstStyle/>
          <a:p>
            <a:r>
              <a:rPr lang="ru-RU" dirty="0"/>
              <a:t>Рефлексия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773884"/>
            <a:ext cx="9774889" cy="396748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ru-RU" sz="2400" dirty="0"/>
              <a:t>Для каких задач лучше всего подходят </a:t>
            </a:r>
            <a:r>
              <a:rPr lang="ru-RU" sz="2400" dirty="0" err="1"/>
              <a:t>графовые</a:t>
            </a:r>
            <a:r>
              <a:rPr lang="ru-RU" sz="2400" dirty="0"/>
              <a:t> СУБД?</a:t>
            </a:r>
          </a:p>
          <a:p>
            <a:pPr marL="457200" indent="-457200">
              <a:lnSpc>
                <a:spcPct val="11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ru-RU" sz="2400" dirty="0"/>
              <a:t>Если вам необходимо снимать телеметрию с огромного числа объектов, то какую СУБД вы бы выбрали?</a:t>
            </a:r>
          </a:p>
          <a:p>
            <a:pPr marL="457200" indent="-457200">
              <a:lnSpc>
                <a:spcPct val="11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ru-RU" sz="2400" dirty="0"/>
              <a:t>Можно ли назвать </a:t>
            </a:r>
            <a:r>
              <a:rPr lang="en-US" sz="2400" dirty="0"/>
              <a:t>PostgreSQL </a:t>
            </a:r>
            <a:r>
              <a:rPr lang="ru-RU" sz="2400" dirty="0"/>
              <a:t>СУБД типа </a:t>
            </a:r>
            <a:r>
              <a:rPr lang="en-US" sz="2400" dirty="0" err="1"/>
              <a:t>NewSQL</a:t>
            </a:r>
            <a:r>
              <a:rPr lang="en-US" sz="2400" dirty="0"/>
              <a:t>?</a:t>
            </a:r>
          </a:p>
          <a:p>
            <a:pPr marL="457200" indent="-457200">
              <a:lnSpc>
                <a:spcPct val="11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ru-RU" sz="2400"/>
              <a:t>В </a:t>
            </a:r>
            <a:r>
              <a:rPr lang="ru-RU" sz="2400" dirty="0"/>
              <a:t>чем основные недостатки колоночной модели?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2EEDAC-BFEA-3858-974F-B49B1039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970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B47F8-9ED5-C4F6-7993-38D7794B4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Лекция №</a:t>
            </a:r>
            <a:r>
              <a:rPr lang="en-US" b="1" dirty="0"/>
              <a:t>3</a:t>
            </a:r>
            <a:br>
              <a:rPr lang="ru-RU" dirty="0"/>
            </a:br>
            <a:r>
              <a:rPr lang="ru-RU" dirty="0"/>
              <a:t>Эволюция Баз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A9E2C4-42E4-607A-F8B1-8EF48601B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Раздел 1. Основные понятия о базах данных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B302D7-F862-58CB-57EB-979B365D5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ru-RU" sz="1800" b="1" dirty="0" err="1">
                <a:solidFill>
                  <a:schemeClr val="bg1"/>
                </a:solidFill>
              </a:rPr>
              <a:t>Telegram</a:t>
            </a:r>
            <a:r>
              <a:rPr lang="ru-RU" sz="1800" b="1" dirty="0">
                <a:solidFill>
                  <a:schemeClr val="bg1"/>
                </a:solidFill>
              </a:rPr>
              <a:t>: </a:t>
            </a:r>
            <a:r>
              <a:rPr lang="ru-RU" sz="1800" b="0" dirty="0">
                <a:solidFill>
                  <a:schemeClr val="bg1"/>
                </a:solidFill>
              </a:rPr>
              <a:t>@KonstantinRatvin</a:t>
            </a:r>
          </a:p>
          <a:p>
            <a:pPr algn="r"/>
            <a:r>
              <a:rPr lang="ru-RU" sz="1800" b="1" dirty="0">
                <a:solidFill>
                  <a:schemeClr val="bg1"/>
                </a:solidFill>
              </a:rPr>
              <a:t>Преподаватель: </a:t>
            </a:r>
            <a:r>
              <a:rPr lang="ru-RU" sz="1800" b="0" dirty="0">
                <a:solidFill>
                  <a:schemeClr val="bg1"/>
                </a:solidFill>
              </a:rPr>
              <a:t>Ратвин Константин Александрович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058D9-D06F-F640-202A-243D22F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154" y="622622"/>
            <a:ext cx="7200800" cy="436801"/>
          </a:xfrm>
        </p:spPr>
        <p:txBody>
          <a:bodyPr>
            <a:normAutofit fontScale="90000"/>
          </a:bodyPr>
          <a:lstStyle/>
          <a:p>
            <a:r>
              <a:rPr lang="ru-RU" dirty="0"/>
              <a:t>Шесть основных парадигм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0387" y="2204386"/>
            <a:ext cx="2601719" cy="28419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b="1" dirty="0"/>
              <a:t>Реляционная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27072" y="3874209"/>
            <a:ext cx="3560247" cy="24244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sz="1000" b="1" dirty="0"/>
              <a:t>Документно-ориентированная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58604" y="5365085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 err="1"/>
              <a:t>Графовая</a:t>
            </a:r>
            <a:endParaRPr lang="ru-RU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991862" y="2262904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Колоночная/«Ключ-значение»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117181" y="3712547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Хранилище данных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219240" y="5386771"/>
            <a:ext cx="3560247" cy="24244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ru-RU" b="1" dirty="0"/>
              <a:t>Хронологическая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11787" y="2733746"/>
            <a:ext cx="1466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Гибкие запросы</a:t>
            </a:r>
          </a:p>
        </p:txBody>
      </p:sp>
      <p:pic>
        <p:nvPicPr>
          <p:cNvPr id="410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00" y="3903880"/>
            <a:ext cx="1486049" cy="12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ÐÐ°ÑÑÐ¸Ð½ÐºÐ¸ Ð¿Ð¾ Ð·Ð°Ð¿ÑÐ¾ÑÑ time series dbms clickh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69" y="5615350"/>
            <a:ext cx="1831930" cy="124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3454836" y="4411971"/>
            <a:ext cx="1757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Простая разработка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05410" y="6119055"/>
            <a:ext cx="208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Безграничные отношения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324639" y="2698767"/>
            <a:ext cx="1652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Быстрая вставка и выборка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305840" y="4283710"/>
            <a:ext cx="1246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Витрина данных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105488" y="6093810"/>
            <a:ext cx="217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Множественная вставка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223" y="4411971"/>
            <a:ext cx="2449852" cy="810613"/>
          </a:xfrm>
          <a:prstGeom prst="rect">
            <a:avLst/>
          </a:prstGeom>
        </p:spPr>
      </p:pic>
      <p:grpSp>
        <p:nvGrpSpPr>
          <p:cNvPr id="79" name="Группа 78"/>
          <p:cNvGrpSpPr/>
          <p:nvPr/>
        </p:nvGrpSpPr>
        <p:grpSpPr>
          <a:xfrm>
            <a:off x="1247978" y="5660617"/>
            <a:ext cx="1864437" cy="1081023"/>
            <a:chOff x="401119" y="5528060"/>
            <a:chExt cx="1864437" cy="1081023"/>
          </a:xfrm>
        </p:grpSpPr>
        <p:sp>
          <p:nvSpPr>
            <p:cNvPr id="34" name="Овал 33"/>
            <p:cNvSpPr/>
            <p:nvPr/>
          </p:nvSpPr>
          <p:spPr>
            <a:xfrm>
              <a:off x="1991503" y="5789927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691680" y="5528060"/>
              <a:ext cx="144016" cy="144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1153172" y="5627957"/>
              <a:ext cx="144016" cy="14401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485023" y="5944931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885962" y="5861991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5352" y="6395408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1353334" y="6465067"/>
              <a:ext cx="144016" cy="1440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 rot="21373929">
              <a:off x="1712664" y="6340343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 rot="2046547">
              <a:off x="2034567" y="6205585"/>
              <a:ext cx="144016" cy="1440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1459291" y="59975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1146538" y="6335766"/>
              <a:ext cx="92814" cy="7658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1695832" y="5662333"/>
              <a:ext cx="26064" cy="587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V="1">
              <a:off x="1559754" y="5935971"/>
              <a:ext cx="26064" cy="587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flipH="1">
              <a:off x="1409606" y="6112341"/>
              <a:ext cx="64192" cy="6148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9" idx="2"/>
            </p:cNvCxnSpPr>
            <p:nvPr/>
          </p:nvCxnSpPr>
          <p:spPr>
            <a:xfrm flipH="1">
              <a:off x="1388071" y="6069581"/>
              <a:ext cx="712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H="1" flipV="1">
              <a:off x="1395246" y="5986044"/>
              <a:ext cx="70226" cy="330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 flipH="1" flipV="1">
              <a:off x="1392662" y="5879001"/>
              <a:ext cx="98810" cy="12174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flipH="1">
              <a:off x="1858817" y="5902681"/>
              <a:ext cx="119327" cy="3528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H="1" flipV="1">
              <a:off x="1617446" y="6087330"/>
              <a:ext cx="66187" cy="250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2" name="Прямая соединительная линия 4111"/>
            <p:cNvCxnSpPr>
              <a:endCxn id="48" idx="2"/>
            </p:cNvCxnSpPr>
            <p:nvPr/>
          </p:nvCxnSpPr>
          <p:spPr>
            <a:xfrm>
              <a:off x="1978185" y="6210468"/>
              <a:ext cx="68769" cy="267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endCxn id="47" idx="1"/>
            </p:cNvCxnSpPr>
            <p:nvPr/>
          </p:nvCxnSpPr>
          <p:spPr>
            <a:xfrm>
              <a:off x="1689714" y="6309663"/>
              <a:ext cx="40805" cy="5522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>
              <a:endCxn id="46" idx="0"/>
            </p:cNvCxnSpPr>
            <p:nvPr/>
          </p:nvCxnSpPr>
          <p:spPr>
            <a:xfrm flipH="1">
              <a:off x="1425342" y="6406709"/>
              <a:ext cx="13762" cy="583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H="1" flipV="1">
              <a:off x="1044117" y="5933999"/>
              <a:ext cx="89257" cy="19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H="1" flipV="1">
              <a:off x="1019493" y="5985058"/>
              <a:ext cx="78767" cy="232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>
              <a:off x="782009" y="5953037"/>
              <a:ext cx="99293" cy="122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Прямоугольник 63"/>
            <p:cNvSpPr/>
            <p:nvPr/>
          </p:nvSpPr>
          <p:spPr>
            <a:xfrm rot="20937153">
              <a:off x="544317" y="5923502"/>
              <a:ext cx="32092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" dirty="0"/>
                <a:t>IS_USED_BY</a:t>
              </a:r>
            </a:p>
          </p:txBody>
        </p:sp>
        <p:sp>
          <p:nvSpPr>
            <p:cNvPr id="108" name="Прямоугольник 107"/>
            <p:cNvSpPr/>
            <p:nvPr/>
          </p:nvSpPr>
          <p:spPr>
            <a:xfrm rot="876746">
              <a:off x="1069183" y="5900372"/>
              <a:ext cx="3994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IS_CONTROLLING</a:t>
              </a:r>
              <a:endParaRPr lang="ru-RU" sz="200" dirty="0"/>
            </a:p>
          </p:txBody>
        </p:sp>
        <p:sp>
          <p:nvSpPr>
            <p:cNvPr id="109" name="Прямоугольник 108"/>
            <p:cNvSpPr/>
            <p:nvPr/>
          </p:nvSpPr>
          <p:spPr>
            <a:xfrm rot="876746">
              <a:off x="1025832" y="5987012"/>
              <a:ext cx="4539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IS_FEEDING_DATA_TO</a:t>
              </a:r>
              <a:endParaRPr lang="ru-RU" sz="200" dirty="0"/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401119" y="5952046"/>
              <a:ext cx="32092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Departm</a:t>
              </a:r>
              <a:r>
                <a:rPr lang="en-US" sz="200" dirty="0"/>
                <a:t>…</a:t>
              </a:r>
              <a:endParaRPr lang="ru-RU" sz="200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075470" y="5634356"/>
              <a:ext cx="30649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Thingrype</a:t>
              </a:r>
              <a:endParaRPr lang="ru-RU" sz="200" dirty="0"/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804598" y="5866480"/>
              <a:ext cx="30809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Applicati</a:t>
              </a:r>
              <a:r>
                <a:rPr lang="en-US" sz="200" dirty="0"/>
                <a:t>..</a:t>
              </a:r>
              <a:endParaRPr lang="ru-RU" sz="200" dirty="0"/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975263" y="6408393"/>
              <a:ext cx="26000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Power</a:t>
              </a:r>
              <a:endParaRPr lang="ru-RU" sz="200" dirty="0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1301522" y="6473732"/>
              <a:ext cx="26321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Sensor</a:t>
              </a:r>
              <a:endParaRPr lang="ru-RU" sz="200" dirty="0"/>
            </a:p>
          </p:txBody>
        </p:sp>
        <p:sp>
          <p:nvSpPr>
            <p:cNvPr id="116" name="Прямоугольник 115"/>
            <p:cNvSpPr/>
            <p:nvPr/>
          </p:nvSpPr>
          <p:spPr>
            <a:xfrm rot="19133413">
              <a:off x="1143351" y="6183605"/>
              <a:ext cx="38343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IS_POWERED_BY</a:t>
              </a:r>
              <a:endParaRPr lang="ru-RU" sz="200" dirty="0"/>
            </a:p>
          </p:txBody>
        </p:sp>
        <p:sp>
          <p:nvSpPr>
            <p:cNvPr id="117" name="Прямоугольник 116"/>
            <p:cNvSpPr/>
            <p:nvPr/>
          </p:nvSpPr>
          <p:spPr>
            <a:xfrm rot="16966151">
              <a:off x="1244976" y="6200285"/>
              <a:ext cx="460382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IS_COMPRO_SENSOR</a:t>
              </a:r>
              <a:endParaRPr lang="ru-RU" sz="200" dirty="0"/>
            </a:p>
          </p:txBody>
        </p:sp>
        <p:sp>
          <p:nvSpPr>
            <p:cNvPr id="118" name="Прямоугольник 117"/>
            <p:cNvSpPr/>
            <p:nvPr/>
          </p:nvSpPr>
          <p:spPr>
            <a:xfrm rot="14103427">
              <a:off x="1477551" y="6164849"/>
              <a:ext cx="2936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IS_USING</a:t>
              </a:r>
              <a:endParaRPr lang="ru-RU" sz="200" dirty="0"/>
            </a:p>
          </p:txBody>
        </p:sp>
        <p:sp>
          <p:nvSpPr>
            <p:cNvPr id="119" name="Прямоугольник 118"/>
            <p:cNvSpPr/>
            <p:nvPr/>
          </p:nvSpPr>
          <p:spPr>
            <a:xfrm rot="930700">
              <a:off x="1594220" y="6090901"/>
              <a:ext cx="47000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IS_MANUFACTURED_bY</a:t>
              </a:r>
              <a:endParaRPr lang="ru-RU" sz="200" dirty="0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1629730" y="6350621"/>
              <a:ext cx="29367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Netrwork</a:t>
              </a:r>
              <a:endParaRPr lang="ru-RU" sz="200" dirty="0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1402904" y="6008257"/>
              <a:ext cx="26000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Thing</a:t>
              </a:r>
              <a:endParaRPr lang="ru-RU" sz="200" dirty="0"/>
            </a:p>
          </p:txBody>
        </p:sp>
        <p:sp>
          <p:nvSpPr>
            <p:cNvPr id="123" name="Прямоугольник 122"/>
            <p:cNvSpPr/>
            <p:nvPr/>
          </p:nvSpPr>
          <p:spPr>
            <a:xfrm rot="2874023">
              <a:off x="1176537" y="5752102"/>
              <a:ext cx="31931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IS_OF_TYPE</a:t>
              </a:r>
              <a:endParaRPr lang="ru-RU" sz="200" dirty="0"/>
            </a:p>
          </p:txBody>
        </p:sp>
        <p:sp>
          <p:nvSpPr>
            <p:cNvPr id="125" name="Прямоугольник 124"/>
            <p:cNvSpPr/>
            <p:nvPr/>
          </p:nvSpPr>
          <p:spPr>
            <a:xfrm rot="17822486">
              <a:off x="1432599" y="5761223"/>
              <a:ext cx="413896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IS_FROM_VENDOR</a:t>
              </a:r>
              <a:endParaRPr lang="ru-RU" sz="200" dirty="0"/>
            </a:p>
          </p:txBody>
        </p:sp>
        <p:sp>
          <p:nvSpPr>
            <p:cNvPr id="126" name="Прямоугольник 125"/>
            <p:cNvSpPr/>
            <p:nvPr/>
          </p:nvSpPr>
          <p:spPr>
            <a:xfrm rot="20440938">
              <a:off x="1512981" y="5931248"/>
              <a:ext cx="41069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IS_EQUIPPED_WITH</a:t>
              </a:r>
              <a:endParaRPr lang="ru-RU" sz="200" dirty="0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1954252" y="6213062"/>
              <a:ext cx="31130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 err="1"/>
                <a:t>Manyfac</a:t>
              </a:r>
              <a:r>
                <a:rPr lang="en-US" sz="200" dirty="0"/>
                <a:t>..</a:t>
              </a:r>
              <a:endParaRPr lang="ru-RU" sz="200" dirty="0"/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1923889" y="5802981"/>
              <a:ext cx="279244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Module</a:t>
              </a:r>
              <a:endParaRPr lang="ru-RU" sz="200" dirty="0"/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1624386" y="5539222"/>
              <a:ext cx="27603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" dirty="0"/>
                <a:t>Vendor</a:t>
              </a:r>
              <a:endParaRPr lang="ru-RU" sz="200" dirty="0"/>
            </a:p>
          </p:txBody>
        </p:sp>
      </p:grpSp>
      <p:pic>
        <p:nvPicPr>
          <p:cNvPr id="75" name="Рисунок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342" y="2564190"/>
            <a:ext cx="1785105" cy="1067183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013" y="2621468"/>
            <a:ext cx="899662" cy="109107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8FDCDC-A88A-AE50-4E62-B9E045C5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045B-E5E4-4764-A42E-E7E81D6497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3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9255</TotalTime>
  <Words>5571</Words>
  <Application>Microsoft Office PowerPoint</Application>
  <PresentationFormat>Широкоэкранный</PresentationFormat>
  <Paragraphs>1401</Paragraphs>
  <Slides>85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3" baseType="lpstr">
      <vt:lpstr>Arial</vt:lpstr>
      <vt:lpstr>Calibri</vt:lpstr>
      <vt:lpstr>Cambria</vt:lpstr>
      <vt:lpstr>Century Gothic</vt:lpstr>
      <vt:lpstr>Wingdings</vt:lpstr>
      <vt:lpstr>Wingdings 2</vt:lpstr>
      <vt:lpstr>Wingdings 3</vt:lpstr>
      <vt:lpstr>Совет директоров</vt:lpstr>
      <vt:lpstr>Лекция №3 Эволюция Баз Данных</vt:lpstr>
      <vt:lpstr>Образовательный путь</vt:lpstr>
      <vt:lpstr>Основные тезисы</vt:lpstr>
      <vt:lpstr>Другой «треугольник»</vt:lpstr>
      <vt:lpstr>Рейтинг СУБД:  https://db-engines.com/en/ranking</vt:lpstr>
      <vt:lpstr>Последние тренды в области баз данных</vt:lpstr>
      <vt:lpstr>Презентация PowerPoint</vt:lpstr>
      <vt:lpstr>Тенденции</vt:lpstr>
      <vt:lpstr>Шесть основных парадигм</vt:lpstr>
      <vt:lpstr>Что такое Time series?</vt:lpstr>
      <vt:lpstr>Немного о реляционных БД</vt:lpstr>
      <vt:lpstr>Процессы построения БД</vt:lpstr>
      <vt:lpstr>Реляционная модель</vt:lpstr>
      <vt:lpstr>Другой пример РМ</vt:lpstr>
      <vt:lpstr>Возможный вариант</vt:lpstr>
      <vt:lpstr>Реляционная модель</vt:lpstr>
      <vt:lpstr>Итог</vt:lpstr>
      <vt:lpstr>Пространственное моделирование</vt:lpstr>
      <vt:lpstr>Немного истории</vt:lpstr>
      <vt:lpstr>Принципы организации хранилища</vt:lpstr>
      <vt:lpstr>Процессы работы с данными</vt:lpstr>
      <vt:lpstr>Презентация PowerPoint</vt:lpstr>
      <vt:lpstr>Моделирование</vt:lpstr>
      <vt:lpstr>Хранилища данных </vt:lpstr>
      <vt:lpstr>Пример организации хранилища данных</vt:lpstr>
      <vt:lpstr>Ответ </vt:lpstr>
      <vt:lpstr>Достоинства и недостатки</vt:lpstr>
      <vt:lpstr>Итого</vt:lpstr>
      <vt:lpstr>Презентация PowerPoint</vt:lpstr>
      <vt:lpstr>Описание</vt:lpstr>
      <vt:lpstr>Примеры</vt:lpstr>
      <vt:lpstr>Недостатки NoSQL</vt:lpstr>
      <vt:lpstr>Почему NewSQL?</vt:lpstr>
      <vt:lpstr>Классификация NewSQL</vt:lpstr>
      <vt:lpstr>Что не так с РСУБД ?</vt:lpstr>
      <vt:lpstr>Что не так со старым SQL DB?</vt:lpstr>
      <vt:lpstr>Что не так с NewSQL?</vt:lpstr>
      <vt:lpstr>Презентация PowerPoint</vt:lpstr>
      <vt:lpstr>Variety (Изменчивость)</vt:lpstr>
      <vt:lpstr>Variability (Разнообразие)</vt:lpstr>
      <vt:lpstr>OLTP (Online Transaction Processing </vt:lpstr>
      <vt:lpstr>State of the Database</vt:lpstr>
      <vt:lpstr>Виды NewSQL</vt:lpstr>
      <vt:lpstr>В итоге</vt:lpstr>
      <vt:lpstr>Последние новости</vt:lpstr>
      <vt:lpstr>Презентация PowerPoint</vt:lpstr>
      <vt:lpstr>Колоночные и «ключ-значение» модели</vt:lpstr>
      <vt:lpstr>Пример</vt:lpstr>
      <vt:lpstr>Ответ</vt:lpstr>
      <vt:lpstr>Достоинства и недостатки</vt:lpstr>
      <vt:lpstr>В итоге</vt:lpstr>
      <vt:lpstr>Колоночные модели</vt:lpstr>
      <vt:lpstr>Пример</vt:lpstr>
      <vt:lpstr>Моделирование широких колонок. Ответ</vt:lpstr>
      <vt:lpstr>Моделирование широких колонок. Ответ 2</vt:lpstr>
      <vt:lpstr>Моделирование широких колонок. Ответ 3.</vt:lpstr>
      <vt:lpstr>Достоинства и недостатки</vt:lpstr>
      <vt:lpstr>Итого</vt:lpstr>
      <vt:lpstr>Документарные модели</vt:lpstr>
      <vt:lpstr>Что такое документ?</vt:lpstr>
      <vt:lpstr>JSON   vs.   XML</vt:lpstr>
      <vt:lpstr>JSON vs. XML</vt:lpstr>
      <vt:lpstr>1. Модель Транзакций</vt:lpstr>
      <vt:lpstr>Почему документарная модель лучшая для боевой разработки?</vt:lpstr>
      <vt:lpstr>Пример</vt:lpstr>
      <vt:lpstr>Презентация PowerPoint</vt:lpstr>
      <vt:lpstr>Достоинства и недостатки</vt:lpstr>
      <vt:lpstr>В итоге</vt:lpstr>
      <vt:lpstr>Графовые модели</vt:lpstr>
      <vt:lpstr>Графовые модели</vt:lpstr>
      <vt:lpstr>Что такое четверка?</vt:lpstr>
      <vt:lpstr>Тройки деконструируют данные. </vt:lpstr>
      <vt:lpstr>Связь Тройки и документов</vt:lpstr>
      <vt:lpstr>Используйте тройки для двунаправленного связывания</vt:lpstr>
      <vt:lpstr>1а. Определения связей</vt:lpstr>
      <vt:lpstr>1b.Используйте существующие онтологии.</vt:lpstr>
      <vt:lpstr>2. Определение атрибутов</vt:lpstr>
      <vt:lpstr>Пример</vt:lpstr>
      <vt:lpstr>Презентация PowerPoint</vt:lpstr>
      <vt:lpstr>Итог графовых моделей</vt:lpstr>
      <vt:lpstr>Графы и сематические БД</vt:lpstr>
      <vt:lpstr>Какая модель будет лучшей для вашего проекта?</vt:lpstr>
      <vt:lpstr>Заключение</vt:lpstr>
      <vt:lpstr>Рефлексия</vt:lpstr>
      <vt:lpstr>Лекция №3 Эволюция Баз Данных</vt:lpstr>
    </vt:vector>
  </TitlesOfParts>
  <Company>ПАО Совкомбанк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Основные понятия о базах данных</dc:title>
  <dc:creator>Ратвин Константин Александрович</dc:creator>
  <cp:lastModifiedBy>Константин Ратвин</cp:lastModifiedBy>
  <cp:revision>178</cp:revision>
  <dcterms:created xsi:type="dcterms:W3CDTF">2019-08-06T06:19:00Z</dcterms:created>
  <dcterms:modified xsi:type="dcterms:W3CDTF">2024-02-15T07:55:38Z</dcterms:modified>
</cp:coreProperties>
</file>