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D80613-5EB8-43C9-8E47-6C8E63A6EFC3}">
          <p14:sldIdLst>
            <p14:sldId id="256"/>
            <p14:sldId id="257"/>
          </p14:sldIdLst>
        </p14:section>
        <p14:section name="Untitled Section" id="{B421DFF1-25B9-4A21-8BF5-027556263349}">
          <p14:sldIdLst>
            <p14:sldId id="258"/>
            <p14:sldId id="259"/>
            <p14:sldId id="261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85F76-B425-4A61-8E98-EDED9F3A9652}" v="341" dt="2021-01-19T09:36:56.122"/>
    <p1510:client id="{2ADE9E1B-EEFA-45CF-AE1C-F3E2DC705718}" v="535" dt="2021-01-19T10:07:42.107"/>
    <p1510:client id="{E35F3866-6D0A-41BA-BB2A-D4571481463E}" v="328" dt="2021-01-18T20:48:08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Eliminarea efectelor de blur (deblurring)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9710" y="4166950"/>
            <a:ext cx="4783217" cy="1322587"/>
          </a:xfrm>
        </p:spPr>
        <p:txBody>
          <a:bodyPr vert="horz" lIns="91440" tIns="0" rIns="91440" bIns="45720" rtlCol="0" anchor="t">
            <a:normAutofit/>
          </a:bodyPr>
          <a:lstStyle/>
          <a:p>
            <a:r>
              <a:rPr lang="tr-TR" dirty="0"/>
              <a:t>ECHIPA E13</a:t>
            </a:r>
            <a:br>
              <a:rPr lang="tr-TR" dirty="0"/>
            </a:br>
            <a:r>
              <a:rPr lang="tr-TR" dirty="0"/>
              <a:t>MOISII ANDREEA-GRUPA 1310A</a:t>
            </a:r>
            <a:br>
              <a:rPr lang="tr-TR" dirty="0"/>
            </a:br>
            <a:r>
              <a:rPr lang="tr-TR"/>
              <a:t>VORONEANU TEODORA-GRUPA 1310A</a:t>
            </a:r>
            <a:endParaRPr lang="tr-TR" dirty="0"/>
          </a:p>
        </p:txBody>
      </p:sp>
      <p:pic>
        <p:nvPicPr>
          <p:cNvPr id="5" name="Imagine 39">
            <a:extLst>
              <a:ext uri="{FF2B5EF4-FFF2-40B4-BE49-F238E27FC236}">
                <a16:creationId xmlns="" xmlns:a16="http://schemas.microsoft.com/office/drawing/2014/main" id="{E29001FC-8AB3-4A7E-866A-8D10627B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340" y="1229298"/>
            <a:ext cx="635240" cy="645266"/>
          </a:xfrm>
          <a:prstGeom prst="rect">
            <a:avLst/>
          </a:prstGeom>
        </p:spPr>
      </p:pic>
      <p:sp>
        <p:nvSpPr>
          <p:cNvPr id="40" name="CasetăText 39">
            <a:extLst>
              <a:ext uri="{FF2B5EF4-FFF2-40B4-BE49-F238E27FC236}">
                <a16:creationId xmlns="" xmlns:a16="http://schemas.microsoft.com/office/drawing/2014/main" id="{BBFF9930-52F2-4A02-B837-DFF366E45D77}"/>
              </a:ext>
            </a:extLst>
          </p:cNvPr>
          <p:cNvSpPr txBox="1"/>
          <p:nvPr/>
        </p:nvSpPr>
        <p:spPr>
          <a:xfrm>
            <a:off x="2699657" y="1230085"/>
            <a:ext cx="677091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1400" dirty="0">
                <a:solidFill>
                  <a:schemeClr val="bg1"/>
                </a:solidFill>
                <a:ea typeface="+mn-lt"/>
                <a:cs typeface="+mn-lt"/>
              </a:rPr>
              <a:t>UNIVERSITATEA TEHNICĂ "GHEORGHE ASACHI" IAȘI</a:t>
            </a:r>
            <a:r>
              <a:rPr lang="ro-RO" sz="1400" dirty="0">
                <a:ea typeface="+mn-lt"/>
                <a:cs typeface="+mn-lt"/>
              </a:rPr>
              <a:t/>
            </a:r>
            <a:br>
              <a:rPr lang="ro-RO" sz="1400" dirty="0">
                <a:ea typeface="+mn-lt"/>
                <a:cs typeface="+mn-lt"/>
              </a:rPr>
            </a:br>
            <a:r>
              <a:rPr lang="ro-RO" sz="1400">
                <a:solidFill>
                  <a:schemeClr val="bg1"/>
                </a:solidFill>
                <a:ea typeface="+mn-lt"/>
                <a:cs typeface="+mn-lt"/>
              </a:rPr>
              <a:t>FACULTATEA DE AUTOMATICĂ ȘI CALCULATOARE</a:t>
            </a:r>
            <a:r>
              <a:rPr lang="ro-RO" sz="1400" dirty="0"/>
              <a:t/>
            </a:r>
            <a:br>
              <a:rPr lang="ro-RO" sz="1400" dirty="0"/>
            </a:br>
            <a:r>
              <a:rPr lang="ro-RO" sz="1400" dirty="0">
                <a:solidFill>
                  <a:schemeClr val="bg1"/>
                </a:solidFill>
              </a:rPr>
              <a:t>PRELUCRAREA IMAGINILOR-PROIECT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BC4B3757-AB6C-4A27-A447-0E9BB368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05" y="2199530"/>
            <a:ext cx="3498979" cy="2456442"/>
          </a:xfrm>
        </p:spPr>
        <p:txBody>
          <a:bodyPr>
            <a:normAutofit/>
          </a:bodyPr>
          <a:lstStyle/>
          <a:p>
            <a:r>
              <a:rPr lang="ro-RO" sz="3600">
                <a:cs typeface="Calibri Light"/>
              </a:rPr>
              <a:t>SCOP/OBIECTIVE</a:t>
            </a:r>
            <a:endParaRPr lang="ro-RO" sz="3600"/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321A0977-5BF0-421B-B06B-362B5D9B3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7473" y="803186"/>
            <a:ext cx="7134109" cy="5248622"/>
          </a:xfrm>
        </p:spPr>
        <p:txBody>
          <a:bodyPr>
            <a:normAutofit/>
          </a:bodyPr>
          <a:lstStyle/>
          <a:p>
            <a:pPr algn="ctr"/>
            <a:r>
              <a:rPr lang="ro-RO" sz="1600" dirty="0" err="1">
                <a:latin typeface="Arial Nova Cond Light"/>
                <a:ea typeface="+mn-lt"/>
                <a:cs typeface="+mn-lt"/>
              </a:rPr>
              <a:t>Blurring-ul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unui semnal reprezintă un gen de deteriorare, care îl face neclar prin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convoluţia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cu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funcţia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în care predomină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frecvenţele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mici (defocalizare) sau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frecvenţele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mari (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blur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de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mişcare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).</a:t>
            </a:r>
            <a:br>
              <a:rPr lang="ro-RO" sz="1600" dirty="0">
                <a:latin typeface="Arial Nova Cond Light"/>
                <a:ea typeface="+mn-lt"/>
                <a:cs typeface="+mn-lt"/>
              </a:rPr>
            </a:br>
            <a:r>
              <a:rPr lang="ro-RO" sz="1600" dirty="0">
                <a:latin typeface="Arial Nova Cond Light"/>
                <a:ea typeface="+mn-lt"/>
                <a:cs typeface="+mn-lt"/>
              </a:rPr>
              <a:t>Prin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debluring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sau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deconvoluţie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se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doreşte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aplicarea procesului invers, deci va trebui să rezolvăm un sistem de multe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ecuaţii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cu multe necunoscute.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Totuşi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această metodă s-a dovedit că nu poate fi aplicată banal deoarece amplifică prea mult zgomotul dintr-o imagine.</a:t>
            </a:r>
            <a:br>
              <a:rPr lang="ro-RO" sz="1600" dirty="0">
                <a:latin typeface="Arial Nova Cond Light"/>
                <a:ea typeface="+mn-lt"/>
                <a:cs typeface="+mn-lt"/>
              </a:rPr>
            </a:br>
            <a:r>
              <a:rPr lang="ro-RO" sz="1600" dirty="0">
                <a:latin typeface="Arial Nova Cond Light"/>
                <a:ea typeface="+mn-lt"/>
                <a:cs typeface="+mn-lt"/>
              </a:rPr>
              <a:t> De aceea s-au introdus artificii de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deconvoluţie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în domeniul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frecvenţei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(inverse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filtering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,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wiener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), care estompează </a:t>
            </a:r>
            <a:r>
              <a:rPr lang="ro-RO" sz="1600" dirty="0" err="1">
                <a:latin typeface="Arial Nova Cond Light"/>
                <a:ea typeface="+mn-lt"/>
                <a:cs typeface="+mn-lt"/>
              </a:rPr>
              <a:t>frecvenţele</a:t>
            </a:r>
            <a:r>
              <a:rPr lang="ro-RO" sz="1600" dirty="0">
                <a:latin typeface="Arial Nova Cond Light"/>
                <a:ea typeface="+mn-lt"/>
                <a:cs typeface="+mn-lt"/>
              </a:rPr>
              <a:t> care pot fi exagerate de zgomot.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latin typeface="Arial Nova Cond Light"/>
                <a:ea typeface="+mn-lt"/>
                <a:cs typeface="+mn-lt"/>
              </a:rPr>
              <a:t>Lucrarea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de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față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propune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eliminarea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efectelor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de blur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dintr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-o imagine grayscale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prin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aplicarea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</a:t>
            </a:r>
            <a:r>
              <a:rPr lang="en-US" b="1" dirty="0" err="1">
                <a:latin typeface="Arial Nova Cond Light"/>
                <a:ea typeface="+mn-lt"/>
                <a:cs typeface="+mn-lt"/>
              </a:rPr>
              <a:t>filtrului</a:t>
            </a:r>
            <a:r>
              <a:rPr lang="en-US" b="1" dirty="0">
                <a:latin typeface="Arial Nova Cond Light"/>
                <a:ea typeface="+mn-lt"/>
                <a:cs typeface="+mn-lt"/>
              </a:rPr>
              <a:t> Wiener.</a:t>
            </a:r>
            <a:endParaRPr lang="en-US" b="1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5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895705BB-3394-4244-8DBD-2DF82040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6" y="2299793"/>
            <a:ext cx="3498979" cy="2456442"/>
          </a:xfrm>
        </p:spPr>
        <p:txBody>
          <a:bodyPr/>
          <a:lstStyle/>
          <a:p>
            <a:r>
              <a:rPr lang="ro-RO" b="1" dirty="0">
                <a:ea typeface="+mj-lt"/>
                <a:cs typeface="+mj-lt"/>
              </a:rPr>
              <a:t>Descrierea soluției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4D2A7FC0-FA6A-4F5F-8DA8-3E5982E6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847" y="1387386"/>
            <a:ext cx="6281873" cy="5248622"/>
          </a:xfrm>
        </p:spPr>
        <p:txBody>
          <a:bodyPr/>
          <a:lstStyle/>
          <a:p>
            <a:r>
              <a:rPr lang="ro-RO" dirty="0" smtClean="0"/>
              <a:t>S-a aplicat un filtru Gaussian pe o imagine grayscale cu scopul apariției unui efect de </a:t>
            </a:r>
            <a:r>
              <a:rPr lang="ro-RO" dirty="0" smtClean="0"/>
              <a:t>blur;</a:t>
            </a:r>
          </a:p>
          <a:p>
            <a:r>
              <a:rPr lang="ro-RO" dirty="0" smtClean="0"/>
              <a:t>Cu ajutorul kernelului de blur(aproximat),SNR-ului am caulculat după formulă filtrul Wiener;</a:t>
            </a:r>
            <a:endParaRPr lang="ro-RO" dirty="0" smtClean="0"/>
          </a:p>
          <a:p>
            <a:r>
              <a:rPr lang="ro-RO" dirty="0" smtClean="0"/>
              <a:t> Datorită </a:t>
            </a:r>
            <a:r>
              <a:rPr lang="ro-RO" dirty="0" smtClean="0"/>
              <a:t>funcției </a:t>
            </a:r>
            <a:r>
              <a:rPr lang="ro-RO" dirty="0" smtClean="0"/>
              <a:t>DFT(Fourrier) </a:t>
            </a:r>
            <a:r>
              <a:rPr lang="ro-RO" dirty="0" smtClean="0"/>
              <a:t>am</a:t>
            </a:r>
            <a:r>
              <a:rPr lang="ro-RO" dirty="0" smtClean="0"/>
              <a:t> transformat </a:t>
            </a:r>
            <a:r>
              <a:rPr lang="ro-RO" dirty="0" smtClean="0"/>
              <a:t>imaginea din domeniul spațial în cel al </a:t>
            </a:r>
            <a:r>
              <a:rPr lang="ro-RO" dirty="0" smtClean="0"/>
              <a:t>frecvenței ca mai apoi să o inmulțim cu filtrul Wiener;</a:t>
            </a:r>
          </a:p>
          <a:p>
            <a:r>
              <a:rPr lang="ro-RO" dirty="0" smtClean="0"/>
              <a:t>Rezultatul a fost transformat înapoi în domeniul spațial cu ajutorul </a:t>
            </a:r>
            <a:r>
              <a:rPr lang="ro-RO" dirty="0" smtClean="0"/>
              <a:t>funcției </a:t>
            </a:r>
            <a:r>
              <a:rPr lang="ro-RO" dirty="0" smtClean="0"/>
              <a:t>IDFT(Inversă </a:t>
            </a:r>
            <a:r>
              <a:rPr lang="ro-RO" dirty="0" smtClean="0"/>
              <a:t>Fourrier);</a:t>
            </a:r>
            <a:endParaRPr lang="ro-RO" dirty="0" smtClean="0"/>
          </a:p>
          <a:p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4519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851922F2-903B-4944-9CC3-A0628FD1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>
                <a:ea typeface="+mj-lt"/>
                <a:cs typeface="+mj-lt"/>
              </a:rPr>
              <a:t>Rezultate experimentale/</a:t>
            </a:r>
            <a:r>
              <a:rPr lang="ro-RO" b="1" dirty="0">
                <a:ea typeface="+mj-lt"/>
                <a:cs typeface="+mj-lt"/>
              </a:rPr>
              <a:t/>
            </a:r>
            <a:br>
              <a:rPr lang="ro-RO" b="1" dirty="0">
                <a:ea typeface="+mj-lt"/>
                <a:cs typeface="+mj-lt"/>
              </a:rPr>
            </a:br>
            <a:r>
              <a:rPr lang="ro-RO" b="1">
                <a:ea typeface="+mj-lt"/>
                <a:cs typeface="+mj-lt"/>
              </a:rPr>
              <a:t>Performanțele soluției</a:t>
            </a:r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4870565" y="1396712"/>
            <a:ext cx="1641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Imagine inițială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589384" y="1396712"/>
            <a:ext cx="2825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Imaginea blurată cu ajutorul</a:t>
            </a:r>
          </a:p>
          <a:p>
            <a:r>
              <a:rPr lang="ro-RO" sz="1600" dirty="0" smtClean="0"/>
              <a:t> filtrului Gauss:</a:t>
            </a:r>
            <a:endParaRPr lang="en-US" sz="16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113733"/>
            <a:ext cx="3350902" cy="3191320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384" y="2113733"/>
            <a:ext cx="3400900" cy="3191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0" y="101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851922F2-903B-4944-9CC3-A0628FD1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b="1" dirty="0">
                <a:ea typeface="+mj-lt"/>
                <a:cs typeface="+mj-lt"/>
              </a:rPr>
              <a:t>Rezultate experimentale/</a:t>
            </a:r>
            <a:br>
              <a:rPr lang="ro-RO" b="1" dirty="0">
                <a:ea typeface="+mj-lt"/>
                <a:cs typeface="+mj-lt"/>
              </a:rPr>
            </a:br>
            <a:r>
              <a:rPr lang="ro-RO" b="1" dirty="0">
                <a:ea typeface="+mj-lt"/>
                <a:cs typeface="+mj-lt"/>
              </a:rPr>
              <a:t>Performanțele soluției</a:t>
            </a:r>
            <a:endParaRPr lang="ro-R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75" y="1854198"/>
            <a:ext cx="3219899" cy="3143689"/>
          </a:xfrm>
        </p:spPr>
      </p:pic>
      <p:sp>
        <p:nvSpPr>
          <p:cNvPr id="6" name="TextBox 5"/>
          <p:cNvSpPr txBox="1"/>
          <p:nvPr/>
        </p:nvSpPr>
        <p:spPr>
          <a:xfrm>
            <a:off x="4859675" y="1295400"/>
            <a:ext cx="14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 smtClean="0"/>
              <a:t>Filtru Wiener: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551640" y="1295400"/>
            <a:ext cx="207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Imaginea deblurată: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640" y="1854199"/>
            <a:ext cx="319132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0" y="1165942"/>
            <a:ext cx="10541000" cy="44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="" xmlns:a16="http://schemas.microsoft.com/office/drawing/2014/main" id="{11F2359C-B328-448F-9966-9DC38222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>
                <a:ea typeface="+mj-lt"/>
                <a:cs typeface="+mj-lt"/>
              </a:rPr>
              <a:t>Concluzii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="" xmlns:a16="http://schemas.microsoft.com/office/drawing/2014/main" id="{75EB834B-7959-407C-9330-A09CA872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Arial Nova Cond Light"/>
              </a:rPr>
              <a:t>Restaurarea semnalelor deteriorate este problema cercetată îndelung, atât de cercetătorii care caută modele matematice cât şi de oameni care încearcă să </a:t>
            </a:r>
            <a:r>
              <a:rPr lang="ro-RO" dirty="0" smtClean="0">
                <a:latin typeface="Arial Nova Cond Light"/>
              </a:rPr>
              <a:t>clarific informaţie</a:t>
            </a:r>
            <a:r>
              <a:rPr lang="ro-RO" dirty="0">
                <a:latin typeface="Arial Nova Cond Light"/>
              </a:rPr>
              <a:t> din date </a:t>
            </a:r>
            <a:r>
              <a:rPr lang="ro-RO" dirty="0" smtClean="0">
                <a:latin typeface="Arial Nova Cond Light"/>
              </a:rPr>
              <a:t>corupte;</a:t>
            </a:r>
          </a:p>
          <a:p>
            <a:r>
              <a:rPr lang="ro-RO" dirty="0" smtClean="0">
                <a:latin typeface="Arial Nova Cond Light"/>
              </a:rPr>
              <a:t>Deconvoluția cu filtrul Wiener nu este cea mai optimă soluție deoarece propune cunoașterea kernelului de blurare și a SNR-ului;</a:t>
            </a:r>
            <a:r>
              <a:rPr lang="ro-RO" dirty="0">
                <a:latin typeface="Arial Nova Cond Light"/>
              </a:rPr>
              <a:t/>
            </a:r>
            <a:br>
              <a:rPr lang="ro-RO" dirty="0">
                <a:latin typeface="Arial Nova Cond Light"/>
              </a:rPr>
            </a:br>
            <a:endParaRPr lang="ro-RO" b="1" dirty="0">
              <a:latin typeface="Arial Nova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9799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102</TotalTime>
  <Words>149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Nova Cond Light</vt:lpstr>
      <vt:lpstr>Calibri Light</vt:lpstr>
      <vt:lpstr>Rockwell</vt:lpstr>
      <vt:lpstr>Wingdings</vt:lpstr>
      <vt:lpstr>Atlas</vt:lpstr>
      <vt:lpstr>Eliminarea efectelor de blur (deblurring)</vt:lpstr>
      <vt:lpstr>SCOP/OBIECTIVE</vt:lpstr>
      <vt:lpstr>Descrierea soluției</vt:lpstr>
      <vt:lpstr>Rezultate experimentale/ Performanțele soluției</vt:lpstr>
      <vt:lpstr>Rezultate experimentale/ Performanțele soluției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>Moisii Andreea</cp:lastModifiedBy>
  <cp:revision>142</cp:revision>
  <dcterms:created xsi:type="dcterms:W3CDTF">2021-01-18T17:45:55Z</dcterms:created>
  <dcterms:modified xsi:type="dcterms:W3CDTF">2021-01-20T20:07:33Z</dcterms:modified>
</cp:coreProperties>
</file>