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9"/>
  </p:notesMasterIdLst>
  <p:sldIdLst>
    <p:sldId id="256" r:id="rId5"/>
    <p:sldId id="257" r:id="rId6"/>
    <p:sldId id="261" r:id="rId7"/>
    <p:sldId id="258" r:id="rId8"/>
    <p:sldId id="272" r:id="rId9"/>
    <p:sldId id="262" r:id="rId10"/>
    <p:sldId id="271" r:id="rId11"/>
    <p:sldId id="263" r:id="rId12"/>
    <p:sldId id="269" r:id="rId13"/>
    <p:sldId id="273" r:id="rId14"/>
    <p:sldId id="264" r:id="rId15"/>
    <p:sldId id="265" r:id="rId16"/>
    <p:sldId id="266" r:id="rId17"/>
    <p:sldId id="260" r:id="rId18"/>
  </p:sldIdLst>
  <p:sldSz cx="9902825" cy="6858000"/>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0CDDA-2239-473D-9DB0-AD247D13B8BB}" v="186" dt="2024-07-05T03:40:17.497"/>
    <p1510:client id="{7006DA35-F4A9-943D-CF85-DA063DD0BB26}" v="3740" dt="2024-07-05T03:38:47.633"/>
    <p1510:client id="{7B2ACAD1-56FB-CE59-FF11-9752C407E53C}" v="40" dt="2024-07-05T03:36:54.5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07" autoAdjust="0"/>
  </p:normalViewPr>
  <p:slideViewPr>
    <p:cSldViewPr snapToGrid="0">
      <p:cViewPr varScale="1">
        <p:scale>
          <a:sx n="64" d="100"/>
          <a:sy n="64" d="100"/>
        </p:scale>
        <p:origin x="1410" y="78"/>
      </p:cViewPr>
      <p:guideLst>
        <p:guide pos="3119"/>
        <p:guide orient="horz" pos="21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324667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73693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57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026135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558026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9268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0512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04612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dirty="0">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dirty="0">
                <a:solidFill>
                  <a:srgbClr val="1428A0"/>
                </a:solidFill>
                <a:latin typeface="Arial"/>
                <a:ea typeface="Arial"/>
                <a:cs typeface="Arial"/>
                <a:sym typeface="Arial"/>
              </a:rPr>
              <a:t>C&amp;P</a:t>
            </a:r>
            <a:r>
              <a:rPr lang="en-US" sz="2099" b="0" i="0" u="none" strike="noStrike" cap="none" dirty="0">
                <a:solidFill>
                  <a:srgbClr val="1428A0"/>
                </a:solidFill>
                <a:latin typeface="Arial"/>
                <a:ea typeface="Arial"/>
                <a:cs typeface="Arial"/>
                <a:sym typeface="Arial"/>
              </a:rPr>
              <a:t> Course</a:t>
            </a:r>
            <a:endParaRPr sz="2099" b="0" i="0" u="none" strike="noStrike" cap="none" dirty="0">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userDrawn="1"/>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5833534" y="6498001"/>
            <a:ext cx="3362826"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MX" sz="900" dirty="0">
                <a:solidFill>
                  <a:srgbClr val="7F7F7F"/>
                </a:solidFill>
                <a:latin typeface="Arial"/>
                <a:ea typeface="Arial"/>
                <a:cs typeface="Arial"/>
                <a:sym typeface="Arial"/>
              </a:rPr>
              <a:t>Observación de las criptomonedas en el mercado</a:t>
            </a: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dirty="0"/>
              <a:t>Samsung Innovation Campus</a:t>
            </a:r>
            <a:endParaRPr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8" name="Google Shape;68;p3">
            <a:extLst>
              <a:ext uri="{FF2B5EF4-FFF2-40B4-BE49-F238E27FC236}">
                <a16:creationId xmlns:a16="http://schemas.microsoft.com/office/drawing/2014/main" id="{1353E338-1CAC-21B2-55E3-89BB274134AF}"/>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pic>
        <p:nvPicPr>
          <p:cNvPr id="2" name="Imagen 1" descr="86% de mexicanos toma medicamentos sin prescripción médica">
            <a:extLst>
              <a:ext uri="{FF2B5EF4-FFF2-40B4-BE49-F238E27FC236}">
                <a16:creationId xmlns:a16="http://schemas.microsoft.com/office/drawing/2014/main" id="{48EF7E53-C686-A6F3-60F6-5C4676FABBAA}"/>
              </a:ext>
            </a:extLst>
          </p:cNvPr>
          <p:cNvPicPr>
            <a:picLocks noChangeAspect="1"/>
          </p:cNvPicPr>
          <p:nvPr/>
        </p:nvPicPr>
        <p:blipFill rotWithShape="1">
          <a:blip r:embed="rId4"/>
          <a:srcRect r="247" b="23153"/>
          <a:stretch/>
        </p:blipFill>
        <p:spPr>
          <a:xfrm>
            <a:off x="1600780" y="2026960"/>
            <a:ext cx="7229004" cy="2794720"/>
          </a:xfrm>
          <a:prstGeom prst="rect">
            <a:avLst/>
          </a:prstGeom>
        </p:spPr>
      </p:pic>
      <p:sp>
        <p:nvSpPr>
          <p:cNvPr id="3" name="CuadroTexto 2">
            <a:extLst>
              <a:ext uri="{FF2B5EF4-FFF2-40B4-BE49-F238E27FC236}">
                <a16:creationId xmlns:a16="http://schemas.microsoft.com/office/drawing/2014/main" id="{0FF7D188-B5E5-3908-D99E-5EEE85E63763}"/>
              </a:ext>
            </a:extLst>
          </p:cNvPr>
          <p:cNvSpPr txBox="1"/>
          <p:nvPr/>
        </p:nvSpPr>
        <p:spPr>
          <a:xfrm>
            <a:off x="1906733" y="1711825"/>
            <a:ext cx="66201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Donde las personas de </a:t>
            </a:r>
            <a:r>
              <a:rPr lang="es-ES" err="1"/>
              <a:t>mexico</a:t>
            </a:r>
            <a:r>
              <a:rPr lang="es-ES"/>
              <a:t> tienden a buscar </a:t>
            </a:r>
            <a:r>
              <a:rPr lang="es-ES" err="1"/>
              <a:t>informacion</a:t>
            </a:r>
            <a:r>
              <a:rPr lang="es-ES"/>
              <a:t> de medicamentos</a:t>
            </a:r>
          </a:p>
        </p:txBody>
      </p:sp>
    </p:spTree>
    <p:custDataLst>
      <p:tags r:id="rId1"/>
    </p:custDataLst>
    <p:extLst>
      <p:ext uri="{BB962C8B-B14F-4D97-AF65-F5344CB8AC3E}">
        <p14:creationId xmlns:p14="http://schemas.microsoft.com/office/powerpoint/2010/main" val="4274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3"/>
          <p:cNvGrpSpPr/>
          <p:nvPr/>
        </p:nvGrpSpPr>
        <p:grpSpPr>
          <a:xfrm>
            <a:off x="644303" y="1291891"/>
            <a:ext cx="8011634" cy="1046532"/>
            <a:chOff x="4207311" y="2810484"/>
            <a:chExt cx="8011634" cy="1046532"/>
          </a:xfrm>
        </p:grpSpPr>
        <p:sp>
          <p:nvSpPr>
            <p:cNvPr id="70" name="Google Shape;70;p3"/>
            <p:cNvSpPr/>
            <p:nvPr/>
          </p:nvSpPr>
          <p:spPr>
            <a:xfrm>
              <a:off x="4364136" y="3087483"/>
              <a:ext cx="7854809" cy="55399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rPr>
                <a:t>4.</a:t>
              </a:r>
              <a:r>
                <a:rPr lang="es-MX" sz="1800">
                  <a:solidFill>
                    <a:srgbClr val="3F3F3F"/>
                  </a:solidFill>
                </a:rPr>
                <a:t> 	¿Alguna pregunta pendiente y/o suposición a la que pueda 	responder sobre su idea?</a:t>
              </a:r>
              <a:endParaRPr lang="en-US"/>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757927" y="2907304"/>
            <a:ext cx="5789048" cy="646331"/>
          </a:xfrm>
          <a:prstGeom prst="rect">
            <a:avLst/>
          </a:prstGeom>
          <a:noFill/>
          <a:ln>
            <a:noFill/>
          </a:ln>
        </p:spPr>
        <p:txBody>
          <a:bodyPr spcFirstLastPara="1" wrap="square" lIns="0" tIns="0" rIns="0" bIns="0" anchor="t" anchorCtr="0">
            <a:spAutoFit/>
          </a:bodyPr>
          <a:lstStyle/>
          <a:p>
            <a:pPr algn="just"/>
            <a:r>
              <a:rPr lang="es-MX">
                <a:solidFill>
                  <a:schemeClr val="bg2"/>
                </a:solidFill>
              </a:rPr>
              <a:t>Cómo abordar las preocupaciones éticas </a:t>
            </a:r>
            <a:r>
              <a:rPr lang="es-MX" sz="1400" dirty="0">
                <a:solidFill>
                  <a:schemeClr val="bg2"/>
                </a:solidFill>
                <a:latin typeface="Arial"/>
                <a:ea typeface="Arial"/>
                <a:cs typeface="Arial"/>
                <a:sym typeface="Arial"/>
              </a:rPr>
              <a:t>y de </a:t>
            </a:r>
            <a:r>
              <a:rPr lang="es-MX">
                <a:solidFill>
                  <a:schemeClr val="bg2"/>
                </a:solidFill>
              </a:rPr>
              <a:t>privacidad relacionadas con </a:t>
            </a:r>
            <a:r>
              <a:rPr lang="es-MX" sz="1400">
                <a:solidFill>
                  <a:schemeClr val="bg2"/>
                </a:solidFill>
                <a:latin typeface="Arial"/>
                <a:ea typeface="Arial"/>
                <a:cs typeface="Arial"/>
                <a:sym typeface="Arial"/>
              </a:rPr>
              <a:t>el </a:t>
            </a:r>
            <a:r>
              <a:rPr lang="es-MX">
                <a:solidFill>
                  <a:schemeClr val="bg2"/>
                </a:solidFill>
              </a:rPr>
              <a:t>uso </a:t>
            </a:r>
            <a:r>
              <a:rPr lang="es-MX" sz="1400" dirty="0">
                <a:solidFill>
                  <a:schemeClr val="bg2"/>
                </a:solidFill>
                <a:latin typeface="Arial"/>
                <a:ea typeface="Arial"/>
                <a:cs typeface="Arial"/>
                <a:sym typeface="Arial"/>
              </a:rPr>
              <a:t>de </a:t>
            </a:r>
            <a:r>
              <a:rPr lang="es-MX">
                <a:solidFill>
                  <a:schemeClr val="bg2"/>
                </a:solidFill>
              </a:rPr>
              <a:t>información personal en un proyecto </a:t>
            </a:r>
            <a:r>
              <a:rPr lang="es-MX" sz="1400" dirty="0">
                <a:solidFill>
                  <a:schemeClr val="bg2"/>
                </a:solidFill>
                <a:latin typeface="Arial"/>
                <a:ea typeface="Arial"/>
                <a:cs typeface="Arial"/>
                <a:sym typeface="Arial"/>
              </a:rPr>
              <a:t>como </a:t>
            </a:r>
            <a:r>
              <a:rPr lang="es-MX">
                <a:solidFill>
                  <a:schemeClr val="bg2"/>
                </a:solidFill>
              </a:rPr>
              <a:t>este </a:t>
            </a:r>
            <a:r>
              <a:rPr lang="es-MX" sz="1400" dirty="0">
                <a:solidFill>
                  <a:schemeClr val="bg2"/>
                </a:solidFill>
                <a:latin typeface="Arial"/>
                <a:ea typeface="Arial"/>
                <a:cs typeface="Arial"/>
                <a:sym typeface="Arial"/>
              </a:rPr>
              <a:t>de </a:t>
            </a:r>
            <a:r>
              <a:rPr lang="es-MX">
                <a:solidFill>
                  <a:schemeClr val="bg2"/>
                </a:solidFill>
              </a:rPr>
              <a:t>detección </a:t>
            </a:r>
            <a:r>
              <a:rPr lang="es-MX" sz="1400" dirty="0">
                <a:solidFill>
                  <a:schemeClr val="bg2"/>
                </a:solidFill>
                <a:latin typeface="Arial"/>
                <a:ea typeface="Arial"/>
                <a:cs typeface="Arial"/>
                <a:sym typeface="Arial"/>
              </a:rPr>
              <a:t>y </a:t>
            </a:r>
            <a:r>
              <a:rPr lang="es-MX">
                <a:solidFill>
                  <a:schemeClr val="bg2"/>
                </a:solidFill>
              </a:rPr>
              <a:t>recomendación </a:t>
            </a:r>
            <a:r>
              <a:rPr lang="es-MX" sz="1400" dirty="0">
                <a:solidFill>
                  <a:schemeClr val="bg2"/>
                </a:solidFill>
                <a:latin typeface="Arial"/>
                <a:ea typeface="Arial"/>
                <a:cs typeface="Arial"/>
                <a:sym typeface="Arial"/>
              </a:rPr>
              <a:t>de </a:t>
            </a:r>
            <a:r>
              <a:rPr lang="es-MX">
                <a:solidFill>
                  <a:schemeClr val="bg2"/>
                </a:solidFill>
              </a:rPr>
              <a:t>medicamentos</a:t>
            </a:r>
            <a:endParaRPr lang="es-ES">
              <a:solidFill>
                <a:schemeClr val="bg2"/>
              </a:solidFill>
            </a:endParaRPr>
          </a:p>
        </p:txBody>
      </p:sp>
      <p:sp>
        <p:nvSpPr>
          <p:cNvPr id="3" name="Google Shape;68;p3">
            <a:extLst>
              <a:ext uri="{FF2B5EF4-FFF2-40B4-BE49-F238E27FC236}">
                <a16:creationId xmlns:a16="http://schemas.microsoft.com/office/drawing/2014/main" id="{10D7F42F-87B3-DAB0-38E3-C714DD1B0993}"/>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78995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3"/>
          <p:cNvGrpSpPr/>
          <p:nvPr/>
        </p:nvGrpSpPr>
        <p:grpSpPr>
          <a:xfrm>
            <a:off x="644303" y="1291891"/>
            <a:ext cx="7931050" cy="1046532"/>
            <a:chOff x="4207311" y="2810484"/>
            <a:chExt cx="7931050" cy="1046532"/>
          </a:xfrm>
        </p:grpSpPr>
        <p:sp>
          <p:nvSpPr>
            <p:cNvPr id="70" name="Google Shape;70;p3"/>
            <p:cNvSpPr/>
            <p:nvPr/>
          </p:nvSpPr>
          <p:spPr>
            <a:xfrm>
              <a:off x="4283552" y="3060624"/>
              <a:ext cx="7854809" cy="55399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rPr>
                <a:t>5.</a:t>
              </a:r>
              <a:r>
                <a:rPr lang="es-MX" sz="1800">
                  <a:solidFill>
                    <a:srgbClr val="3F3F3F"/>
                  </a:solidFill>
                </a:rPr>
                <a:t> 	¿Cuáles son las preguntas más importantes que quedan por 	responder antes de seguir desarrollando esta idea?</a:t>
              </a:r>
              <a:endParaRPr lang="en-US"/>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2053400" y="2808305"/>
            <a:ext cx="5789048" cy="2585323"/>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sz="1400" dirty="0">
                <a:solidFill>
                  <a:schemeClr val="bg2"/>
                </a:solidFill>
                <a:latin typeface="Arial"/>
                <a:ea typeface="Arial"/>
                <a:cs typeface="Arial"/>
                <a:sym typeface="Arial"/>
              </a:rPr>
              <a:t>¿</a:t>
            </a:r>
            <a:r>
              <a:rPr lang="es-MX">
                <a:solidFill>
                  <a:schemeClr val="bg2"/>
                </a:solidFill>
              </a:rPr>
              <a:t>Cómo se gestionará y actualizará la base </a:t>
            </a:r>
            <a:r>
              <a:rPr lang="es-MX" sz="1400" dirty="0">
                <a:solidFill>
                  <a:schemeClr val="bg2"/>
                </a:solidFill>
                <a:latin typeface="Arial"/>
                <a:ea typeface="Arial"/>
                <a:cs typeface="Arial"/>
                <a:sym typeface="Arial"/>
              </a:rPr>
              <a:t>de </a:t>
            </a:r>
            <a:r>
              <a:rPr lang="es-MX">
                <a:solidFill>
                  <a:schemeClr val="bg2"/>
                </a:solidFill>
              </a:rPr>
              <a:t>datos </a:t>
            </a:r>
            <a:r>
              <a:rPr lang="es-MX" sz="1400" dirty="0">
                <a:solidFill>
                  <a:schemeClr val="bg2"/>
                </a:solidFill>
                <a:latin typeface="Arial"/>
                <a:ea typeface="Arial"/>
                <a:cs typeface="Arial"/>
                <a:sym typeface="Arial"/>
              </a:rPr>
              <a:t>de </a:t>
            </a:r>
            <a:r>
              <a:rPr lang="es-MX">
                <a:solidFill>
                  <a:schemeClr val="bg2"/>
                </a:solidFill>
              </a:rPr>
              <a:t>medicamentos para asegurar que la información proporcionada sea precisa </a:t>
            </a:r>
            <a:r>
              <a:rPr lang="es-MX" sz="1400" dirty="0">
                <a:solidFill>
                  <a:schemeClr val="bg2"/>
                </a:solidFill>
                <a:latin typeface="Arial"/>
                <a:ea typeface="Arial"/>
                <a:cs typeface="Arial"/>
                <a:sym typeface="Arial"/>
              </a:rPr>
              <a:t>y </a:t>
            </a:r>
            <a:r>
              <a:rPr lang="es-MX">
                <a:solidFill>
                  <a:schemeClr val="bg2"/>
                </a:solidFill>
              </a:rPr>
              <a:t>actualizada</a:t>
            </a:r>
            <a:r>
              <a:rPr lang="es-MX" sz="1400" dirty="0">
                <a:solidFill>
                  <a:schemeClr val="bg2"/>
                </a:solidFill>
                <a:latin typeface="Arial"/>
                <a:ea typeface="Arial"/>
                <a:cs typeface="Arial"/>
                <a:sym typeface="Arial"/>
              </a:rPr>
              <a:t>?</a:t>
            </a:r>
            <a:endParaRPr lang="es-ES">
              <a:solidFill>
                <a:schemeClr val="bg2"/>
              </a:solidFill>
            </a:endParaRPr>
          </a:p>
          <a:p>
            <a:pPr marL="0" marR="0" lvl="0" indent="0" algn="just" rtl="0">
              <a:spcBef>
                <a:spcPts val="0"/>
              </a:spcBef>
              <a:spcAft>
                <a:spcPts val="0"/>
              </a:spcAft>
              <a:buNone/>
            </a:pPr>
            <a:endParaRPr lang="es-MX" sz="1400" dirty="0">
              <a:solidFill>
                <a:schemeClr val="bg2"/>
              </a:solidFill>
              <a:latin typeface="Arial"/>
              <a:ea typeface="Arial"/>
              <a:cs typeface="Arial"/>
              <a:sym typeface="Arial"/>
            </a:endParaRPr>
          </a:p>
          <a:p>
            <a:pPr marL="285750" indent="-285750" algn="just">
              <a:buFont typeface="Arial" panose="020B0604020202020204" pitchFamily="34" charset="0"/>
              <a:buChar char="•"/>
            </a:pPr>
            <a:r>
              <a:rPr lang="es-MX" sz="1400" dirty="0">
                <a:solidFill>
                  <a:schemeClr val="bg2"/>
                </a:solidFill>
                <a:latin typeface="Arial"/>
                <a:ea typeface="Arial"/>
                <a:cs typeface="Arial"/>
                <a:sym typeface="Arial"/>
              </a:rPr>
              <a:t>¿</a:t>
            </a:r>
            <a:r>
              <a:rPr lang="es-MX">
                <a:solidFill>
                  <a:schemeClr val="bg2"/>
                </a:solidFill>
              </a:rPr>
              <a:t>Cómo se integrará la colaboración con profesionales de la salud para validar la precisión de la información proporcionada </a:t>
            </a:r>
            <a:r>
              <a:rPr lang="es-MX" sz="1400">
                <a:solidFill>
                  <a:schemeClr val="bg2"/>
                </a:solidFill>
                <a:latin typeface="Arial"/>
                <a:ea typeface="Arial"/>
                <a:cs typeface="Arial"/>
                <a:sym typeface="Arial"/>
              </a:rPr>
              <a:t>y </a:t>
            </a:r>
            <a:r>
              <a:rPr lang="es-MX">
                <a:solidFill>
                  <a:schemeClr val="bg2"/>
                </a:solidFill>
              </a:rPr>
              <a:t>ofrecer recomendaciones médicas</a:t>
            </a:r>
            <a:r>
              <a:rPr lang="es-MX" sz="1400" dirty="0">
                <a:solidFill>
                  <a:schemeClr val="bg2"/>
                </a:solidFill>
                <a:latin typeface="Arial"/>
                <a:ea typeface="Arial"/>
                <a:cs typeface="Arial"/>
                <a:sym typeface="Arial"/>
              </a:rPr>
              <a:t>?</a:t>
            </a:r>
            <a:endParaRPr lang="es-MX" sz="1400">
              <a:solidFill>
                <a:schemeClr val="bg2"/>
              </a:solidFill>
              <a:latin typeface="Arial"/>
              <a:ea typeface="Arial"/>
              <a:cs typeface="Arial"/>
            </a:endParaRPr>
          </a:p>
          <a:p>
            <a:pPr marL="0" marR="0" lvl="0" indent="0" algn="just" rtl="0">
              <a:spcBef>
                <a:spcPts val="0"/>
              </a:spcBef>
              <a:spcAft>
                <a:spcPts val="0"/>
              </a:spcAft>
              <a:buNone/>
            </a:pPr>
            <a:endParaRPr lang="es-MX" sz="1400" dirty="0">
              <a:solidFill>
                <a:schemeClr val="bg2"/>
              </a:solidFill>
              <a:latin typeface="Arial"/>
              <a:ea typeface="Arial"/>
              <a:cs typeface="Arial"/>
              <a:sym typeface="Arial"/>
            </a:endParaRPr>
          </a:p>
          <a:p>
            <a:pPr marL="285750" indent="-285750" algn="just">
              <a:buFont typeface="Arial" panose="020B0604020202020204" pitchFamily="34" charset="0"/>
              <a:buChar char="•"/>
            </a:pPr>
            <a:r>
              <a:rPr lang="es-MX" sz="1400" dirty="0">
                <a:solidFill>
                  <a:schemeClr val="bg2"/>
                </a:solidFill>
                <a:latin typeface="Arial"/>
                <a:ea typeface="Arial"/>
                <a:cs typeface="Arial"/>
                <a:sym typeface="Arial"/>
              </a:rPr>
              <a:t>¿</a:t>
            </a:r>
            <a:r>
              <a:rPr lang="es-MX">
                <a:solidFill>
                  <a:schemeClr val="bg2"/>
                </a:solidFill>
              </a:rPr>
              <a:t>Cómo se identificarán y mitigarán los posibles riesgos asociados con la automedicación </a:t>
            </a:r>
            <a:r>
              <a:rPr lang="es-MX" sz="1400">
                <a:solidFill>
                  <a:schemeClr val="bg2"/>
                </a:solidFill>
                <a:latin typeface="Arial"/>
                <a:ea typeface="Arial"/>
                <a:cs typeface="Arial"/>
                <a:sym typeface="Arial"/>
              </a:rPr>
              <a:t>y la </a:t>
            </a:r>
            <a:r>
              <a:rPr lang="es-MX">
                <a:solidFill>
                  <a:schemeClr val="bg2"/>
                </a:solidFill>
              </a:rPr>
              <a:t>información proporcionada </a:t>
            </a:r>
            <a:r>
              <a:rPr lang="es-MX" sz="1400">
                <a:solidFill>
                  <a:schemeClr val="bg2"/>
                </a:solidFill>
                <a:latin typeface="Arial"/>
                <a:ea typeface="Arial"/>
                <a:cs typeface="Arial"/>
                <a:sym typeface="Arial"/>
              </a:rPr>
              <a:t>por </a:t>
            </a:r>
            <a:r>
              <a:rPr lang="es-MX">
                <a:solidFill>
                  <a:schemeClr val="bg2"/>
                </a:solidFill>
              </a:rPr>
              <a:t>la aplicación para asegurar la seguridad y </a:t>
            </a:r>
            <a:r>
              <a:rPr lang="es-MX" sz="1400">
                <a:solidFill>
                  <a:schemeClr val="bg2"/>
                </a:solidFill>
                <a:latin typeface="Arial"/>
                <a:ea typeface="Arial"/>
                <a:cs typeface="Arial"/>
                <a:sym typeface="Arial"/>
              </a:rPr>
              <a:t>el </a:t>
            </a:r>
            <a:r>
              <a:rPr lang="es-MX">
                <a:solidFill>
                  <a:schemeClr val="bg2"/>
                </a:solidFill>
              </a:rPr>
              <a:t>bienestar de los usuarios</a:t>
            </a:r>
            <a:r>
              <a:rPr lang="es-MX" sz="1400" dirty="0">
                <a:solidFill>
                  <a:schemeClr val="bg2"/>
                </a:solidFill>
                <a:latin typeface="Arial"/>
                <a:ea typeface="Arial"/>
                <a:cs typeface="Arial"/>
                <a:sym typeface="Arial"/>
              </a:rPr>
              <a:t>?</a:t>
            </a:r>
            <a:endParaRPr lang="es-MX" sz="1400">
              <a:solidFill>
                <a:schemeClr val="bg2"/>
              </a:solidFill>
              <a:latin typeface="Arial"/>
              <a:ea typeface="Arial"/>
              <a:cs typeface="Arial"/>
            </a:endParaRPr>
          </a:p>
          <a:p>
            <a:pPr marR="0" lvl="0" algn="just" rtl="0">
              <a:spcBef>
                <a:spcPts val="0"/>
              </a:spcBef>
              <a:spcAft>
                <a:spcPts val="0"/>
              </a:spcAft>
            </a:pPr>
            <a:endParaRPr lang="es-MX" sz="1400">
              <a:solidFill>
                <a:schemeClr val="bg2"/>
              </a:solidFill>
              <a:latin typeface="Arial"/>
              <a:ea typeface="Arial"/>
              <a:cs typeface="Arial"/>
              <a:sym typeface="Arial"/>
            </a:endParaRPr>
          </a:p>
        </p:txBody>
      </p:sp>
      <p:sp>
        <p:nvSpPr>
          <p:cNvPr id="3" name="Google Shape;68;p3">
            <a:extLst>
              <a:ext uri="{FF2B5EF4-FFF2-40B4-BE49-F238E27FC236}">
                <a16:creationId xmlns:a16="http://schemas.microsoft.com/office/drawing/2014/main" id="{A2496470-FAD2-670D-8FF5-ED49EF39E0CB}"/>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425395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3"/>
          <p:cNvGrpSpPr/>
          <p:nvPr/>
        </p:nvGrpSpPr>
        <p:grpSpPr>
          <a:xfrm>
            <a:off x="644303" y="1291891"/>
            <a:ext cx="8011634" cy="1046532"/>
            <a:chOff x="4207311" y="2810484"/>
            <a:chExt cx="8011634" cy="1046532"/>
          </a:xfrm>
        </p:grpSpPr>
        <p:sp>
          <p:nvSpPr>
            <p:cNvPr id="70" name="Google Shape;70;p3"/>
            <p:cNvSpPr/>
            <p:nvPr/>
          </p:nvSpPr>
          <p:spPr>
            <a:xfrm>
              <a:off x="4364136" y="2948984"/>
              <a:ext cx="7854809" cy="83099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rPr>
                <a:t>6.</a:t>
              </a:r>
              <a:r>
                <a:rPr lang="es-MX" sz="1800">
                  <a:solidFill>
                    <a:srgbClr val="3F3F3F"/>
                  </a:solidFill>
                </a:rPr>
                <a:t> 	¿Cuál es el objetivo principal o la métrica sobre la que intenta influir 	con esta prueba (por ejemplo, compras, valor medio de los pedidos, 	envío de formularios, etc.)?</a:t>
              </a:r>
              <a:endParaRPr lang="en-US"/>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2250383" y="2835164"/>
            <a:ext cx="5789048" cy="1723549"/>
          </a:xfrm>
          <a:prstGeom prst="rect">
            <a:avLst/>
          </a:prstGeom>
          <a:noFill/>
          <a:ln>
            <a:noFill/>
          </a:ln>
        </p:spPr>
        <p:txBody>
          <a:bodyPr spcFirstLastPara="1" wrap="square" lIns="0" tIns="0" rIns="0" bIns="0" anchor="t" anchorCtr="0">
            <a:spAutoFit/>
          </a:bodyPr>
          <a:lstStyle/>
          <a:p>
            <a:pPr algn="just"/>
            <a:r>
              <a:rPr lang="es-MX">
                <a:solidFill>
                  <a:schemeClr val="bg2"/>
                </a:solidFill>
              </a:rPr>
              <a:t>El objetivo </a:t>
            </a:r>
            <a:r>
              <a:rPr lang="es-MX" dirty="0">
                <a:solidFill>
                  <a:schemeClr val="bg2"/>
                </a:solidFill>
              </a:rPr>
              <a:t>principal de </a:t>
            </a:r>
            <a:r>
              <a:rPr lang="es-MX">
                <a:solidFill>
                  <a:schemeClr val="bg2"/>
                </a:solidFill>
              </a:rPr>
              <a:t>esta iniciativa </a:t>
            </a:r>
            <a:r>
              <a:rPr lang="es-MX" dirty="0">
                <a:solidFill>
                  <a:schemeClr val="bg2"/>
                </a:solidFill>
              </a:rPr>
              <a:t>es </a:t>
            </a:r>
            <a:r>
              <a:rPr lang="es-MX">
                <a:solidFill>
                  <a:schemeClr val="bg2"/>
                </a:solidFill>
              </a:rPr>
              <a:t>mejorar </a:t>
            </a:r>
            <a:r>
              <a:rPr lang="es-MX" dirty="0">
                <a:solidFill>
                  <a:schemeClr val="bg2"/>
                </a:solidFill>
              </a:rPr>
              <a:t>la </a:t>
            </a:r>
            <a:r>
              <a:rPr lang="es-MX">
                <a:solidFill>
                  <a:schemeClr val="bg2"/>
                </a:solidFill>
              </a:rPr>
              <a:t>salud pública al proporcionar a las personas información precisa </a:t>
            </a:r>
            <a:r>
              <a:rPr lang="es-MX" dirty="0">
                <a:solidFill>
                  <a:schemeClr val="bg2"/>
                </a:solidFill>
              </a:rPr>
              <a:t>y </a:t>
            </a:r>
            <a:r>
              <a:rPr lang="es-MX">
                <a:solidFill>
                  <a:schemeClr val="bg2"/>
                </a:solidFill>
              </a:rPr>
              <a:t>accesible sobre los medicamentos que consumen. Esto incluye educar sobre sus usos adecuados, posibles efectos secundarios </a:t>
            </a:r>
            <a:r>
              <a:rPr lang="es-MX" dirty="0">
                <a:solidFill>
                  <a:schemeClr val="bg2"/>
                </a:solidFill>
              </a:rPr>
              <a:t>y la </a:t>
            </a:r>
            <a:r>
              <a:rPr lang="es-MX">
                <a:solidFill>
                  <a:schemeClr val="bg2"/>
                </a:solidFill>
              </a:rPr>
              <a:t>importancia </a:t>
            </a:r>
            <a:r>
              <a:rPr lang="es-MX" dirty="0">
                <a:solidFill>
                  <a:schemeClr val="bg2"/>
                </a:solidFill>
              </a:rPr>
              <a:t>de </a:t>
            </a:r>
            <a:r>
              <a:rPr lang="es-MX">
                <a:solidFill>
                  <a:schemeClr val="bg2"/>
                </a:solidFill>
              </a:rPr>
              <a:t>consultar con profesionales </a:t>
            </a:r>
            <a:r>
              <a:rPr lang="es-MX" dirty="0">
                <a:solidFill>
                  <a:schemeClr val="bg2"/>
                </a:solidFill>
              </a:rPr>
              <a:t>de </a:t>
            </a:r>
            <a:r>
              <a:rPr lang="es-MX">
                <a:solidFill>
                  <a:schemeClr val="bg2"/>
                </a:solidFill>
              </a:rPr>
              <a:t>la salud</a:t>
            </a:r>
            <a:r>
              <a:rPr lang="es-MX" dirty="0">
                <a:solidFill>
                  <a:schemeClr val="bg2"/>
                </a:solidFill>
              </a:rPr>
              <a:t>. </a:t>
            </a:r>
            <a:r>
              <a:rPr lang="es-MX">
                <a:solidFill>
                  <a:schemeClr val="bg2"/>
                </a:solidFill>
              </a:rPr>
              <a:t>Así</a:t>
            </a:r>
            <a:r>
              <a:rPr lang="es-MX" dirty="0">
                <a:solidFill>
                  <a:schemeClr val="bg2"/>
                </a:solidFill>
              </a:rPr>
              <a:t>, se </a:t>
            </a:r>
            <a:r>
              <a:rPr lang="es-MX">
                <a:solidFill>
                  <a:schemeClr val="bg2"/>
                </a:solidFill>
              </a:rPr>
              <a:t>pretende reducir los riesgos asociados con </a:t>
            </a:r>
            <a:r>
              <a:rPr lang="es-MX" dirty="0">
                <a:solidFill>
                  <a:schemeClr val="bg2"/>
                </a:solidFill>
              </a:rPr>
              <a:t>la </a:t>
            </a:r>
            <a:r>
              <a:rPr lang="es-MX">
                <a:solidFill>
                  <a:schemeClr val="bg2"/>
                </a:solidFill>
              </a:rPr>
              <a:t>automedicación </a:t>
            </a:r>
            <a:r>
              <a:rPr lang="es-MX" dirty="0">
                <a:solidFill>
                  <a:schemeClr val="bg2"/>
                </a:solidFill>
              </a:rPr>
              <a:t>y fomentar </a:t>
            </a:r>
            <a:r>
              <a:rPr lang="es-MX">
                <a:solidFill>
                  <a:schemeClr val="bg2"/>
                </a:solidFill>
              </a:rPr>
              <a:t>prácticas más seguras </a:t>
            </a:r>
            <a:r>
              <a:rPr lang="es-MX" dirty="0">
                <a:solidFill>
                  <a:schemeClr val="bg2"/>
                </a:solidFill>
              </a:rPr>
              <a:t>y </a:t>
            </a:r>
            <a:r>
              <a:rPr lang="es-MX">
                <a:solidFill>
                  <a:schemeClr val="bg2"/>
                </a:solidFill>
              </a:rPr>
              <a:t>conscientes entre </a:t>
            </a:r>
            <a:r>
              <a:rPr lang="es-MX" dirty="0">
                <a:solidFill>
                  <a:schemeClr val="bg2"/>
                </a:solidFill>
              </a:rPr>
              <a:t>la </a:t>
            </a:r>
            <a:r>
              <a:rPr lang="es-MX">
                <a:solidFill>
                  <a:schemeClr val="bg2"/>
                </a:solidFill>
              </a:rPr>
              <a:t>población</a:t>
            </a:r>
            <a:r>
              <a:rPr lang="es-MX" dirty="0">
                <a:solidFill>
                  <a:schemeClr val="bg2"/>
                </a:solidFill>
              </a:rPr>
              <a:t>.</a:t>
            </a:r>
            <a:endParaRPr lang="es-ES">
              <a:solidFill>
                <a:schemeClr val="bg2"/>
              </a:solidFill>
            </a:endParaRPr>
          </a:p>
          <a:p>
            <a:pPr marL="285750" marR="0" lvl="0" indent="-285750" algn="just" rtl="0">
              <a:spcBef>
                <a:spcPts val="0"/>
              </a:spcBef>
              <a:spcAft>
                <a:spcPts val="0"/>
              </a:spcAft>
              <a:buFont typeface="Arial" panose="020B0604020202020204" pitchFamily="34" charset="0"/>
              <a:buChar char="•"/>
            </a:pPr>
            <a:endParaRPr lang="es-MX" sz="1400" dirty="0">
              <a:solidFill>
                <a:schemeClr val="bg2"/>
              </a:solidFill>
              <a:latin typeface="Arial"/>
              <a:ea typeface="Arial"/>
              <a:cs typeface="Arial"/>
              <a:sym typeface="Arial"/>
            </a:endParaRPr>
          </a:p>
        </p:txBody>
      </p:sp>
      <p:sp>
        <p:nvSpPr>
          <p:cNvPr id="5" name="Google Shape;68;p3">
            <a:extLst>
              <a:ext uri="{FF2B5EF4-FFF2-40B4-BE49-F238E27FC236}">
                <a16:creationId xmlns:a16="http://schemas.microsoft.com/office/drawing/2014/main" id="{F26D93E3-841E-C78C-1092-75C95EEFAA74}"/>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119433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099494"/>
            <a:ext cx="7851223"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s-MX" sz="4400" dirty="0"/>
              <a:t>Reconocimiento de Medicamentos con IA</a:t>
            </a:r>
          </a:p>
        </p:txBody>
      </p:sp>
      <p:sp>
        <p:nvSpPr>
          <p:cNvPr id="62" name="Google Shape;62;p2"/>
          <p:cNvSpPr/>
          <p:nvPr/>
        </p:nvSpPr>
        <p:spPr>
          <a:xfrm>
            <a:off x="974725" y="3490896"/>
            <a:ext cx="5479711" cy="307777"/>
          </a:xfrm>
          <a:prstGeom prst="rect">
            <a:avLst/>
          </a:prstGeom>
          <a:noFill/>
          <a:ln>
            <a:noFill/>
          </a:ln>
        </p:spPr>
        <p:txBody>
          <a:bodyPr spcFirstLastPara="1" wrap="square" lIns="0" tIns="0" rIns="0" bIns="0" anchor="ctr" anchorCtr="0">
            <a:spAutoFit/>
          </a:bodyPr>
          <a:lstStyle/>
          <a:p>
            <a:r>
              <a:rPr lang="en-US" sz="2000">
                <a:solidFill>
                  <a:schemeClr val="dk1"/>
                </a:solidFill>
              </a:rPr>
              <a:t>Trauma team</a:t>
            </a:r>
            <a:endParaRPr lang="es-E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1538883"/>
          </a:xfrm>
          <a:prstGeom prst="rect">
            <a:avLst/>
          </a:prstGeom>
          <a:noFill/>
          <a:ln>
            <a:noFill/>
          </a:ln>
        </p:spPr>
        <p:txBody>
          <a:bodyPr spcFirstLastPara="1" wrap="square" lIns="0" tIns="0" rIns="0" bIns="0" anchor="t" anchorCtr="0">
            <a:spAutoFit/>
          </a:bodyPr>
          <a:lstStyle/>
          <a:p>
            <a:r>
              <a:rPr lang="es-MX" sz="2800">
                <a:solidFill>
                  <a:schemeClr val="bg1"/>
                </a:solidFill>
              </a:rPr>
              <a:t>Reconocimiento de Medicamentos con IA</a:t>
            </a:r>
          </a:p>
          <a:p>
            <a:endParaRPr lang="es-MX" sz="4400"/>
          </a:p>
          <a:p>
            <a:r>
              <a:rPr lang="es-MX" sz="2800" err="1">
                <a:solidFill>
                  <a:schemeClr val="lt1"/>
                </a:solidFill>
              </a:rPr>
              <a:t>ción</a:t>
            </a:r>
            <a:r>
              <a:rPr lang="es-MX" sz="2800">
                <a:solidFill>
                  <a:schemeClr val="lt1"/>
                </a:solidFill>
              </a:rPr>
              <a:t> d</a:t>
            </a:r>
            <a:r>
              <a:rPr lang="es-MX" sz="2800" dirty="0">
                <a:solidFill>
                  <a:schemeClr val="lt1"/>
                </a:solidFill>
                <a:latin typeface="Arial"/>
                <a:ea typeface="Arial"/>
                <a:cs typeface="Arial"/>
                <a:sym typeface="Arial"/>
              </a:rPr>
              <a:t> </a:t>
            </a:r>
            <a:r>
              <a:rPr lang="es-MX" sz="2800">
                <a:solidFill>
                  <a:schemeClr val="lt1"/>
                </a:solidFill>
              </a:rPr>
              <a:t>las criptomonedas en el mercado</a:t>
            </a:r>
            <a:endParaRPr lang="es-ES">
              <a:solidFill>
                <a:schemeClr val="lt1"/>
              </a:solidFill>
            </a:endParaRPr>
          </a:p>
        </p:txBody>
      </p:sp>
      <p:grpSp>
        <p:nvGrpSpPr>
          <p:cNvPr id="69" name="Google Shape;69;p3"/>
          <p:cNvGrpSpPr/>
          <p:nvPr/>
        </p:nvGrpSpPr>
        <p:grpSpPr>
          <a:xfrm>
            <a:off x="528795" y="1745972"/>
            <a:ext cx="8037689" cy="632207"/>
            <a:chOff x="4181256" y="3224809"/>
            <a:chExt cx="8037689" cy="632207"/>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 1.</a:t>
              </a:r>
              <a:r>
                <a:rPr lang="es-MX" sz="1800" dirty="0">
                  <a:solidFill>
                    <a:srgbClr val="3F3F3F"/>
                  </a:solidFill>
                </a:rPr>
                <a:t>	Nombre y función de los miembros del equipo</a:t>
              </a:r>
              <a:endParaRPr lang="en-US"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dirty="0"/>
            </a:p>
          </p:txBody>
        </p:sp>
      </p:grpSp>
      <p:graphicFrame>
        <p:nvGraphicFramePr>
          <p:cNvPr id="2" name="Tabla 1">
            <a:extLst>
              <a:ext uri="{FF2B5EF4-FFF2-40B4-BE49-F238E27FC236}">
                <a16:creationId xmlns:a16="http://schemas.microsoft.com/office/drawing/2014/main" id="{3173095F-7B76-C5EA-6046-A3D7F3041BF9}"/>
              </a:ext>
            </a:extLst>
          </p:cNvPr>
          <p:cNvGraphicFramePr>
            <a:graphicFrameLocks noGrp="1"/>
          </p:cNvGraphicFramePr>
          <p:nvPr>
            <p:extLst>
              <p:ext uri="{D42A27DB-BD31-4B8C-83A1-F6EECF244321}">
                <p14:modId xmlns:p14="http://schemas.microsoft.com/office/powerpoint/2010/main" val="1837528686"/>
              </p:ext>
            </p:extLst>
          </p:nvPr>
        </p:nvGraphicFramePr>
        <p:xfrm>
          <a:off x="1427205" y="2270457"/>
          <a:ext cx="6967329" cy="3030242"/>
        </p:xfrm>
        <a:graphic>
          <a:graphicData uri="http://schemas.openxmlformats.org/drawingml/2006/table">
            <a:tbl>
              <a:tblPr>
                <a:tableStyleId>{5C22544A-7EE6-4342-B048-85BDC9FD1C3A}</a:tableStyleId>
              </a:tblPr>
              <a:tblGrid>
                <a:gridCol w="2647585">
                  <a:extLst>
                    <a:ext uri="{9D8B030D-6E8A-4147-A177-3AD203B41FA5}">
                      <a16:colId xmlns:a16="http://schemas.microsoft.com/office/drawing/2014/main" val="2042568370"/>
                    </a:ext>
                  </a:extLst>
                </a:gridCol>
                <a:gridCol w="4319744">
                  <a:extLst>
                    <a:ext uri="{9D8B030D-6E8A-4147-A177-3AD203B41FA5}">
                      <a16:colId xmlns:a16="http://schemas.microsoft.com/office/drawing/2014/main" val="3240171767"/>
                    </a:ext>
                  </a:extLst>
                </a:gridCol>
              </a:tblGrid>
              <a:tr h="753750">
                <a:tc>
                  <a:txBody>
                    <a:bodyPr/>
                    <a:lstStyle/>
                    <a:p>
                      <a:pPr algn="ctr">
                        <a:lnSpc>
                          <a:spcPct val="115000"/>
                        </a:lnSpc>
                        <a:spcBef>
                          <a:spcPts val="1200"/>
                        </a:spcBef>
                        <a:spcAft>
                          <a:spcPts val="1200"/>
                        </a:spcAft>
                      </a:pPr>
                      <a:r>
                        <a:rPr lang="en-US" sz="1400" b="1" dirty="0" err="1">
                          <a:effectLst/>
                        </a:rPr>
                        <a:t>Nombre</a:t>
                      </a:r>
                      <a:r>
                        <a:rPr lang="en-US" sz="1400" b="1" dirty="0">
                          <a:effectLst/>
                        </a:rPr>
                        <a:t> de </a:t>
                      </a:r>
                      <a:r>
                        <a:rPr lang="en-US" sz="1400" b="1" dirty="0" err="1">
                          <a:effectLst/>
                        </a:rPr>
                        <a:t>los</a:t>
                      </a:r>
                      <a:r>
                        <a:rPr lang="en-US" sz="1400" b="1" dirty="0">
                          <a:effectLst/>
                        </a:rPr>
                        <a:t> </a:t>
                      </a:r>
                      <a:r>
                        <a:rPr lang="en-US" sz="1400" b="1" dirty="0" err="1">
                          <a:effectLst/>
                        </a:rPr>
                        <a:t>Integrantes</a:t>
                      </a:r>
                      <a:endParaRPr lang="es-PA" sz="1400" b="1" dirty="0">
                        <a:effectLst/>
                        <a:latin typeface="Arial" panose="020B0604020202020204" pitchFamily="34" charset="0"/>
                        <a:ea typeface="Arial" panose="020B0604020202020204" pitchFamily="34" charset="0"/>
                      </a:endParaRPr>
                    </a:p>
                  </a:txBody>
                  <a:tcPr marL="63500" marR="63500" marT="63500" marB="63500">
                    <a:solidFill>
                      <a:schemeClr val="accent5">
                        <a:lumMod val="40000"/>
                        <a:lumOff val="60000"/>
                      </a:schemeClr>
                    </a:solidFill>
                  </a:tcPr>
                </a:tc>
                <a:tc>
                  <a:txBody>
                    <a:bodyPr/>
                    <a:lstStyle/>
                    <a:p>
                      <a:pPr algn="ctr">
                        <a:lnSpc>
                          <a:spcPct val="115000"/>
                        </a:lnSpc>
                        <a:spcBef>
                          <a:spcPts val="1200"/>
                        </a:spcBef>
                        <a:spcAft>
                          <a:spcPts val="1200"/>
                        </a:spcAft>
                      </a:pPr>
                      <a:r>
                        <a:rPr lang="es-MX" sz="1400" b="1" dirty="0">
                          <a:effectLst/>
                        </a:rPr>
                        <a:t>Papel a desempeñar en el equipo</a:t>
                      </a:r>
                      <a:endParaRPr lang="es-PA" sz="1400" b="1" dirty="0">
                        <a:effectLst/>
                        <a:latin typeface="Arial" panose="020B0604020202020204" pitchFamily="34" charset="0"/>
                        <a:ea typeface="Arial" panose="020B0604020202020204" pitchFamily="34" charset="0"/>
                      </a:endParaRPr>
                    </a:p>
                  </a:txBody>
                  <a:tcPr marL="63500" marR="63500" marT="63500" marB="63500">
                    <a:solidFill>
                      <a:schemeClr val="accent5">
                        <a:lumMod val="40000"/>
                        <a:lumOff val="60000"/>
                      </a:schemeClr>
                    </a:solidFill>
                  </a:tcPr>
                </a:tc>
                <a:extLst>
                  <a:ext uri="{0D108BD9-81ED-4DB2-BD59-A6C34878D82A}">
                    <a16:rowId xmlns:a16="http://schemas.microsoft.com/office/drawing/2014/main" val="3183631511"/>
                  </a:ext>
                </a:extLst>
              </a:tr>
              <a:tr h="569123">
                <a:tc>
                  <a:txBody>
                    <a:bodyPr/>
                    <a:lstStyle/>
                    <a:p>
                      <a:pPr algn="ctr">
                        <a:lnSpc>
                          <a:spcPct val="115000"/>
                        </a:lnSpc>
                        <a:spcBef>
                          <a:spcPts val="1200"/>
                        </a:spcBef>
                        <a:spcAft>
                          <a:spcPts val="1200"/>
                        </a:spcAft>
                      </a:pPr>
                      <a:r>
                        <a:rPr lang="es-MX" sz="1100" dirty="0">
                          <a:effectLst/>
                          <a:latin typeface="Arial" panose="020B0604020202020204" pitchFamily="34" charset="0"/>
                          <a:ea typeface="Arial" panose="020B0604020202020204" pitchFamily="34" charset="0"/>
                        </a:rPr>
                        <a:t>Javier Hernández</a:t>
                      </a:r>
                      <a:endParaRPr lang="es-PA" sz="11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Desarrollo del </a:t>
                      </a:r>
                      <a:r>
                        <a:rPr lang="es-MX" sz="1100" dirty="0" err="1">
                          <a:effectLst/>
                        </a:rPr>
                        <a:t>Dataset</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68421998"/>
                  </a:ext>
                </a:extLst>
              </a:tr>
              <a:tr h="569123">
                <a:tc>
                  <a:txBody>
                    <a:bodyPr/>
                    <a:lstStyle/>
                    <a:p>
                      <a:pPr algn="ctr">
                        <a:lnSpc>
                          <a:spcPct val="115000"/>
                        </a:lnSpc>
                        <a:spcBef>
                          <a:spcPts val="1200"/>
                        </a:spcBef>
                        <a:spcAft>
                          <a:spcPts val="1200"/>
                        </a:spcAft>
                      </a:pPr>
                      <a:r>
                        <a:rPr lang="es-PA" sz="1100">
                          <a:effectLst/>
                        </a:rPr>
                        <a:t> </a:t>
                      </a:r>
                      <a:r>
                        <a:rPr lang="es-MX" sz="1100">
                          <a:effectLst/>
                        </a:rPr>
                        <a:t>Fernando Barrios</a:t>
                      </a:r>
                      <a:endParaRPr lang="es-PA" sz="11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Desarrollo del modelo </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62229485"/>
                  </a:ext>
                </a:extLst>
              </a:tr>
              <a:tr h="569123">
                <a:tc>
                  <a:txBody>
                    <a:bodyPr/>
                    <a:lstStyle/>
                    <a:p>
                      <a:pPr algn="ctr">
                        <a:lnSpc>
                          <a:spcPct val="115000"/>
                        </a:lnSpc>
                        <a:spcBef>
                          <a:spcPts val="1200"/>
                        </a:spcBef>
                        <a:spcAft>
                          <a:spcPts val="1200"/>
                        </a:spcAft>
                      </a:pPr>
                      <a:r>
                        <a:rPr lang="es-PA" sz="1100">
                          <a:effectLst/>
                        </a:rPr>
                        <a:t> </a:t>
                      </a:r>
                      <a:r>
                        <a:rPr lang="es-MX" sz="1100">
                          <a:effectLst/>
                        </a:rPr>
                        <a:t>Moisés Betancourt</a:t>
                      </a:r>
                      <a:endParaRPr lang="es-PA" sz="11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Líder</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41084334"/>
                  </a:ext>
                </a:extLst>
              </a:tr>
              <a:tr h="569123">
                <a:tc>
                  <a:txBody>
                    <a:bodyPr/>
                    <a:lstStyle/>
                    <a:p>
                      <a:pPr algn="ctr">
                        <a:lnSpc>
                          <a:spcPct val="115000"/>
                        </a:lnSpc>
                        <a:spcBef>
                          <a:spcPts val="1200"/>
                        </a:spcBef>
                        <a:spcAft>
                          <a:spcPts val="1200"/>
                        </a:spcAft>
                      </a:pPr>
                      <a:r>
                        <a:rPr lang="es-MX" sz="1100" dirty="0">
                          <a:effectLst/>
                        </a:rPr>
                        <a:t>Jean Chong</a:t>
                      </a:r>
                      <a:r>
                        <a:rPr lang="es-PA" sz="1100" dirty="0">
                          <a:effectLst/>
                        </a:rPr>
                        <a:t> </a:t>
                      </a:r>
                      <a:endParaRPr lang="es-PA" sz="11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Investigador</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23728526"/>
                  </a:ext>
                </a:extLst>
              </a:tr>
            </a:tbl>
          </a:graphicData>
        </a:graphic>
      </p:graphicFrame>
    </p:spTree>
    <p:custDataLst>
      <p:tags r:id="rId1"/>
    </p:custDataLst>
    <p:extLst>
      <p:ext uri="{BB962C8B-B14F-4D97-AF65-F5344CB8AC3E}">
        <p14:creationId xmlns:p14="http://schemas.microsoft.com/office/powerpoint/2010/main" val="19434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grpSp>
        <p:nvGrpSpPr>
          <p:cNvPr id="69" name="Google Shape;69;p3"/>
          <p:cNvGrpSpPr/>
          <p:nvPr/>
        </p:nvGrpSpPr>
        <p:grpSpPr>
          <a:xfrm>
            <a:off x="618248" y="1706216"/>
            <a:ext cx="8037689" cy="632207"/>
            <a:chOff x="4181256" y="3224809"/>
            <a:chExt cx="8037689" cy="632207"/>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n-US" sz="1800">
                  <a:solidFill>
                    <a:srgbClr val="3F3F3F"/>
                  </a:solidFill>
                </a:rPr>
                <a:t> </a:t>
              </a:r>
              <a:r>
                <a:rPr lang="es-MX" sz="1800">
                  <a:solidFill>
                    <a:srgbClr val="3F3F3F"/>
                  </a:solidFill>
                </a:rPr>
                <a:t>	Descripción del proyecto</a:t>
              </a:r>
              <a:endParaRPr lang="en-US"/>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951869" y="2172472"/>
            <a:ext cx="5996724" cy="1938992"/>
          </a:xfrm>
          <a:prstGeom prst="rect">
            <a:avLst/>
          </a:prstGeom>
          <a:noFill/>
          <a:ln>
            <a:noFill/>
          </a:ln>
        </p:spPr>
        <p:txBody>
          <a:bodyPr spcFirstLastPara="1" wrap="square" lIns="0" tIns="0" rIns="0" bIns="0" anchor="t" anchorCtr="0">
            <a:spAutoFit/>
          </a:bodyPr>
          <a:lstStyle/>
          <a:p>
            <a:pPr algn="just"/>
            <a:r>
              <a:rPr lang="es-MX">
                <a:solidFill>
                  <a:schemeClr val="bg2"/>
                </a:solidFill>
              </a:rPr>
              <a:t>El proyecto consiste en una aplicación de reconocimiento de medicamentos mediante el uso de un modelo de detección de objetos entrenado con YOLOv5. La aplicación permitirá a los usuarios tomar una foto del medicamento con su cámara, y luego la imagen será procesada por un modelo de inteligencia artificial que identificará el medicamento. Una vez identificado, la aplicación proporcionará información detallada sobre el medicamento, incluyendo su función, usos recomendados, posibles efectos secundarios y si requiere receta médica.</a:t>
            </a:r>
            <a:endParaRPr lang="es-ES">
              <a:solidFill>
                <a:schemeClr val="bg2"/>
              </a:solidFill>
            </a:endParaRPr>
          </a:p>
          <a:p>
            <a:pPr algn="just"/>
            <a:endParaRPr lang="es-MX">
              <a:solidFill>
                <a:schemeClr val="bg2"/>
              </a:solidFill>
            </a:endParaRPr>
          </a:p>
        </p:txBody>
      </p:sp>
      <p:pic>
        <p:nvPicPr>
          <p:cNvPr id="2" name="Imagen 1" descr="Imagen que contiene Texto&#10;&#10;Descripción generada automáticamente">
            <a:extLst>
              <a:ext uri="{FF2B5EF4-FFF2-40B4-BE49-F238E27FC236}">
                <a16:creationId xmlns:a16="http://schemas.microsoft.com/office/drawing/2014/main" id="{352E1E72-529F-3C2F-27FB-95836F6C6A66}"/>
              </a:ext>
            </a:extLst>
          </p:cNvPr>
          <p:cNvPicPr>
            <a:picLocks noChangeAspect="1"/>
          </p:cNvPicPr>
          <p:nvPr/>
        </p:nvPicPr>
        <p:blipFill rotWithShape="1">
          <a:blip r:embed="rId4"/>
          <a:srcRect l="6091" r="8883" b="9365"/>
          <a:stretch/>
        </p:blipFill>
        <p:spPr>
          <a:xfrm>
            <a:off x="839892" y="3958911"/>
            <a:ext cx="2853694" cy="2300921"/>
          </a:xfrm>
          <a:prstGeom prst="rect">
            <a:avLst/>
          </a:prstGeom>
        </p:spPr>
      </p:pic>
      <p:pic>
        <p:nvPicPr>
          <p:cNvPr id="4" name="Imagen 3" descr="Imagen que contiene Calendario&#10;&#10;Descripción generada automáticamente">
            <a:extLst>
              <a:ext uri="{FF2B5EF4-FFF2-40B4-BE49-F238E27FC236}">
                <a16:creationId xmlns:a16="http://schemas.microsoft.com/office/drawing/2014/main" id="{E9055C3B-BB3A-87A3-2651-AEBE95D3EFF3}"/>
              </a:ext>
            </a:extLst>
          </p:cNvPr>
          <p:cNvPicPr>
            <a:picLocks noChangeAspect="1"/>
          </p:cNvPicPr>
          <p:nvPr/>
        </p:nvPicPr>
        <p:blipFill rotWithShape="1">
          <a:blip r:embed="rId5"/>
          <a:srcRect l="-60" r="2482" b="6383"/>
          <a:stretch/>
        </p:blipFill>
        <p:spPr>
          <a:xfrm>
            <a:off x="5799333" y="3675674"/>
            <a:ext cx="2850452" cy="273019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p3">
            <a:extLst>
              <a:ext uri="{FF2B5EF4-FFF2-40B4-BE49-F238E27FC236}">
                <a16:creationId xmlns:a16="http://schemas.microsoft.com/office/drawing/2014/main" id="{1417F093-CA3C-F781-8FFF-8D079E27609A}"/>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
        <p:nvSpPr>
          <p:cNvPr id="5" name="Google Shape;76;p3">
            <a:extLst>
              <a:ext uri="{FF2B5EF4-FFF2-40B4-BE49-F238E27FC236}">
                <a16:creationId xmlns:a16="http://schemas.microsoft.com/office/drawing/2014/main" id="{6BEDD245-A3E1-800C-9588-2B8B7F6E1F65}"/>
              </a:ext>
            </a:extLst>
          </p:cNvPr>
          <p:cNvSpPr/>
          <p:nvPr/>
        </p:nvSpPr>
        <p:spPr>
          <a:xfrm>
            <a:off x="1951869" y="2566404"/>
            <a:ext cx="5996724" cy="1723549"/>
          </a:xfrm>
          <a:prstGeom prst="rect">
            <a:avLst/>
          </a:prstGeom>
          <a:noFill/>
          <a:ln>
            <a:noFill/>
          </a:ln>
        </p:spPr>
        <p:txBody>
          <a:bodyPr spcFirstLastPara="1" wrap="square" lIns="0" tIns="0" rIns="0" bIns="0" anchor="t" anchorCtr="0">
            <a:spAutoFit/>
          </a:bodyPr>
          <a:lstStyle/>
          <a:p>
            <a:pPr algn="just"/>
            <a:r>
              <a:rPr lang="es-MX" b="1">
                <a:solidFill>
                  <a:schemeClr val="bg2"/>
                </a:solidFill>
              </a:rPr>
              <a:t>Social:</a:t>
            </a:r>
            <a:r>
              <a:rPr lang="es-MX">
                <a:solidFill>
                  <a:schemeClr val="bg2"/>
                </a:solidFill>
              </a:rPr>
              <a:t> Mejora la educación y conciencia sobre el uso adecuado de medicamentos, reduciendo riesgos para la salud y promoviendo prácticas más seguras adema de información más asequible.</a:t>
            </a:r>
            <a:endParaRPr lang="es-ES">
              <a:solidFill>
                <a:schemeClr val="bg2"/>
              </a:solidFill>
            </a:endParaRPr>
          </a:p>
          <a:p>
            <a:pPr algn="just"/>
            <a:endParaRPr lang="es-MX">
              <a:solidFill>
                <a:schemeClr val="bg2"/>
              </a:solidFill>
            </a:endParaRPr>
          </a:p>
          <a:p>
            <a:pPr algn="just"/>
            <a:r>
              <a:rPr lang="es-MX" b="1">
                <a:solidFill>
                  <a:schemeClr val="bg2"/>
                </a:solidFill>
              </a:rPr>
              <a:t>Salud Pública:</a:t>
            </a:r>
            <a:r>
              <a:rPr lang="es-MX">
                <a:solidFill>
                  <a:schemeClr val="bg2"/>
                </a:solidFill>
              </a:rPr>
              <a:t> Contribuye a la reducción de la automedicación irresponsable al proporcionar información detallada sobre medicamentos, sus usos y riesgos asociados.</a:t>
            </a:r>
          </a:p>
          <a:p>
            <a:pPr algn="just"/>
            <a:endParaRPr lang="es-MX">
              <a:solidFill>
                <a:schemeClr val="bg2"/>
              </a:solidFill>
            </a:endParaRPr>
          </a:p>
        </p:txBody>
      </p:sp>
      <p:sp>
        <p:nvSpPr>
          <p:cNvPr id="7" name="Google Shape;70;p3">
            <a:extLst>
              <a:ext uri="{FF2B5EF4-FFF2-40B4-BE49-F238E27FC236}">
                <a16:creationId xmlns:a16="http://schemas.microsoft.com/office/drawing/2014/main" id="{52B7ADF9-4F0B-40BF-4A39-F43CD0394C12}"/>
              </a:ext>
            </a:extLst>
          </p:cNvPr>
          <p:cNvSpPr/>
          <p:nvPr/>
        </p:nvSpPr>
        <p:spPr>
          <a:xfrm>
            <a:off x="711675" y="1608646"/>
            <a:ext cx="7854809" cy="553998"/>
          </a:xfrm>
          <a:prstGeom prst="rect">
            <a:avLst/>
          </a:prstGeom>
          <a:noFill/>
          <a:ln>
            <a:noFill/>
          </a:ln>
        </p:spPr>
        <p:txBody>
          <a:bodyPr spcFirstLastPara="1" wrap="square" lIns="0" tIns="0" rIns="0" bIns="0" anchor="ctr" anchorCtr="0">
            <a:spAutoFit/>
          </a:bodyPr>
          <a:lstStyle/>
          <a:p>
            <a:pPr algn="just"/>
            <a:r>
              <a:rPr lang="en-US" sz="1800">
                <a:solidFill>
                  <a:srgbClr val="3F3F3F"/>
                </a:solidFill>
              </a:rPr>
              <a:t> 1. </a:t>
            </a:r>
            <a:r>
              <a:rPr lang="es-MX" sz="1800">
                <a:solidFill>
                  <a:srgbClr val="3F3F3F"/>
                </a:solidFill>
              </a:rPr>
              <a:t>¿Qué valor social genera su idea (medioambiental, social, financiero, etc.)?</a:t>
            </a:r>
            <a:endParaRPr lang="en-US"/>
          </a:p>
        </p:txBody>
      </p:sp>
      <p:pic>
        <p:nvPicPr>
          <p:cNvPr id="4" name="Imagen 3" descr="Cruz verde farmacia: Más de 39,579 vectores de stock y arte vectorial con  licencia libres de regalías | Shutterstock">
            <a:extLst>
              <a:ext uri="{FF2B5EF4-FFF2-40B4-BE49-F238E27FC236}">
                <a16:creationId xmlns:a16="http://schemas.microsoft.com/office/drawing/2014/main" id="{6836899D-8054-D0E3-C1CC-B7A3E93EFCEC}"/>
              </a:ext>
            </a:extLst>
          </p:cNvPr>
          <p:cNvPicPr>
            <a:picLocks noChangeAspect="1"/>
          </p:cNvPicPr>
          <p:nvPr/>
        </p:nvPicPr>
        <p:blipFill rotWithShape="1">
          <a:blip r:embed="rId2"/>
          <a:srcRect l="4827" t="4500" r="5025" b="500"/>
          <a:stretch/>
        </p:blipFill>
        <p:spPr>
          <a:xfrm>
            <a:off x="808893" y="4206630"/>
            <a:ext cx="1759109" cy="1854299"/>
          </a:xfrm>
          <a:prstGeom prst="rect">
            <a:avLst/>
          </a:prstGeom>
        </p:spPr>
      </p:pic>
      <p:pic>
        <p:nvPicPr>
          <p:cNvPr id="6" name="Imagen 5" descr="Servicio social Archives |">
            <a:extLst>
              <a:ext uri="{FF2B5EF4-FFF2-40B4-BE49-F238E27FC236}">
                <a16:creationId xmlns:a16="http://schemas.microsoft.com/office/drawing/2014/main" id="{1446B088-A913-577B-3493-9273A665D044}"/>
              </a:ext>
            </a:extLst>
          </p:cNvPr>
          <p:cNvPicPr>
            <a:picLocks noChangeAspect="1"/>
          </p:cNvPicPr>
          <p:nvPr/>
        </p:nvPicPr>
        <p:blipFill>
          <a:blip r:embed="rId3"/>
          <a:stretch>
            <a:fillRect/>
          </a:stretch>
        </p:blipFill>
        <p:spPr>
          <a:xfrm>
            <a:off x="5945541" y="4282831"/>
            <a:ext cx="2743200" cy="1828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8718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grpSp>
        <p:nvGrpSpPr>
          <p:cNvPr id="69" name="Google Shape;69;p3"/>
          <p:cNvGrpSpPr/>
          <p:nvPr/>
        </p:nvGrpSpPr>
        <p:grpSpPr>
          <a:xfrm>
            <a:off x="644303" y="1291891"/>
            <a:ext cx="8011634" cy="1107996"/>
            <a:chOff x="4207311" y="2810484"/>
            <a:chExt cx="8011634" cy="1107996"/>
          </a:xfrm>
        </p:grpSpPr>
        <p:sp>
          <p:nvSpPr>
            <p:cNvPr id="70" name="Google Shape;70;p3"/>
            <p:cNvSpPr/>
            <p:nvPr/>
          </p:nvSpPr>
          <p:spPr>
            <a:xfrm>
              <a:off x="4364136" y="2810484"/>
              <a:ext cx="7854809" cy="1107996"/>
            </a:xfrm>
            <a:prstGeom prst="rect">
              <a:avLst/>
            </a:prstGeom>
            <a:noFill/>
            <a:ln>
              <a:noFill/>
            </a:ln>
          </p:spPr>
          <p:txBody>
            <a:bodyPr spcFirstLastPara="1" wrap="square" lIns="0" tIns="0" rIns="0" bIns="0" anchor="ctr" anchorCtr="0">
              <a:spAutoFit/>
            </a:bodyPr>
            <a:lstStyle/>
            <a:p>
              <a:r>
                <a:rPr lang="en-US" sz="1800">
                  <a:solidFill>
                    <a:srgbClr val="3F3F3F"/>
                  </a:solidFill>
                </a:rPr>
                <a:t> 2.</a:t>
              </a:r>
              <a:r>
                <a:rPr lang="es-MX" sz="1800">
                  <a:solidFill>
                    <a:srgbClr val="3F3F3F"/>
                  </a:solidFill>
                </a:rPr>
                <a:t> 	¿Hay alguna consideración que deba tenerse en cuenta 		para la comunidad (¿cómo crees que le beneficiaría a la 		comunidad esta idea, afecta negativamente a alguna 			persona?)</a:t>
              </a:r>
              <a:endParaRPr lang="en-US"/>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2609517" y="3169511"/>
            <a:ext cx="5789048" cy="215444"/>
          </a:xfrm>
          <a:prstGeom prst="rect">
            <a:avLst/>
          </a:prstGeom>
          <a:noFill/>
          <a:ln>
            <a:noFill/>
          </a:ln>
        </p:spPr>
        <p:txBody>
          <a:bodyPr spcFirstLastPara="1" wrap="square" lIns="0" tIns="0" rIns="0" bIns="0" anchor="t" anchorCtr="0">
            <a:spAutoFit/>
          </a:bodyPr>
          <a:lstStyle/>
          <a:p>
            <a:pPr algn="just"/>
            <a:endParaRPr lang="es-MX" sz="1400">
              <a:solidFill>
                <a:schemeClr val="bg2"/>
              </a:solidFill>
              <a:latin typeface="Arial"/>
              <a:ea typeface="Arial"/>
              <a:cs typeface="Arial"/>
            </a:endParaRPr>
          </a:p>
        </p:txBody>
      </p:sp>
      <p:sp>
        <p:nvSpPr>
          <p:cNvPr id="3" name="CuadroTexto 2">
            <a:extLst>
              <a:ext uri="{FF2B5EF4-FFF2-40B4-BE49-F238E27FC236}">
                <a16:creationId xmlns:a16="http://schemas.microsoft.com/office/drawing/2014/main" id="{0BA2AF42-275E-3E79-07A1-A5B80E73B323}"/>
              </a:ext>
            </a:extLst>
          </p:cNvPr>
          <p:cNvSpPr txBox="1"/>
          <p:nvPr/>
        </p:nvSpPr>
        <p:spPr>
          <a:xfrm>
            <a:off x="642435" y="2620811"/>
            <a:ext cx="833325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a:p>
            <a:r>
              <a:rPr lang="es-ES"/>
              <a:t>Debido a la gran cantidad de personas que se automedican en el mundo, este proyecto busca ayudar a informar de manera correcta a las personas sobre el medicamento que están tomando. Al proporcionar información sobre la función del medicamento, sus indicaciones, contraindicaciones y si necesita receta médica, se espera que los usuarios puedan tomar decisiones más informadas sobre su uso de medicamentos. Esto ayudará a reducir los riesgos asociados con la automedicación, promoviendo la seguridad y el bienestar de los usuarios.</a:t>
            </a:r>
          </a:p>
          <a:p>
            <a:br>
              <a:rPr lang="es-ES"/>
            </a:br>
            <a:r>
              <a:rPr lang="es-ES"/>
              <a:t>Los usuarios podrían llegar a depender demasiado de la aplicación, y la información que esta proporciona. Esto podría llevar a situaciones en las que se ignoren recomendaciones médicas profesionales.</a:t>
            </a:r>
          </a:p>
        </p:txBody>
      </p:sp>
    </p:spTree>
    <p:custDataLst>
      <p:tags r:id="rId1"/>
    </p:custDataLst>
    <p:extLst>
      <p:ext uri="{BB962C8B-B14F-4D97-AF65-F5344CB8AC3E}">
        <p14:creationId xmlns:p14="http://schemas.microsoft.com/office/powerpoint/2010/main" val="148323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abla&#10;&#10;Descripción generada automáticamente">
            <a:extLst>
              <a:ext uri="{FF2B5EF4-FFF2-40B4-BE49-F238E27FC236}">
                <a16:creationId xmlns:a16="http://schemas.microsoft.com/office/drawing/2014/main" id="{99D08D68-DD93-5166-4E6B-89BD9F7AD586}"/>
              </a:ext>
            </a:extLst>
          </p:cNvPr>
          <p:cNvPicPr>
            <a:picLocks noChangeAspect="1"/>
          </p:cNvPicPr>
          <p:nvPr/>
        </p:nvPicPr>
        <p:blipFill rotWithShape="1">
          <a:blip r:embed="rId2"/>
          <a:srcRect l="43" t="10722" r="129" b="-341"/>
          <a:stretch/>
        </p:blipFill>
        <p:spPr>
          <a:xfrm>
            <a:off x="1229238" y="3989444"/>
            <a:ext cx="6913327" cy="2356007"/>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CD5105DD-E1E1-3BB0-DD40-E62D40A1673A}"/>
              </a:ext>
            </a:extLst>
          </p:cNvPr>
          <p:cNvPicPr>
            <a:picLocks noChangeAspect="1"/>
          </p:cNvPicPr>
          <p:nvPr/>
        </p:nvPicPr>
        <p:blipFill rotWithShape="1">
          <a:blip r:embed="rId3"/>
          <a:srcRect t="3422" b="380"/>
          <a:stretch/>
        </p:blipFill>
        <p:spPr>
          <a:xfrm>
            <a:off x="1229509" y="1500611"/>
            <a:ext cx="6668041" cy="2263223"/>
          </a:xfrm>
          <a:prstGeom prst="rect">
            <a:avLst/>
          </a:prstGeom>
        </p:spPr>
      </p:pic>
      <p:sp>
        <p:nvSpPr>
          <p:cNvPr id="6" name="CuadroTexto 5">
            <a:extLst>
              <a:ext uri="{FF2B5EF4-FFF2-40B4-BE49-F238E27FC236}">
                <a16:creationId xmlns:a16="http://schemas.microsoft.com/office/drawing/2014/main" id="{469409F7-D567-CC94-A88F-F951761EAABC}"/>
              </a:ext>
            </a:extLst>
          </p:cNvPr>
          <p:cNvSpPr txBox="1"/>
          <p:nvPr/>
        </p:nvSpPr>
        <p:spPr>
          <a:xfrm>
            <a:off x="1225062" y="376114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Efectos en la automedicación</a:t>
            </a:r>
          </a:p>
        </p:txBody>
      </p:sp>
      <p:sp>
        <p:nvSpPr>
          <p:cNvPr id="7" name="CuadroTexto 6">
            <a:extLst>
              <a:ext uri="{FF2B5EF4-FFF2-40B4-BE49-F238E27FC236}">
                <a16:creationId xmlns:a16="http://schemas.microsoft.com/office/drawing/2014/main" id="{CFA71ED5-C38B-BB3D-8509-6340C0924C98}"/>
              </a:ext>
            </a:extLst>
          </p:cNvPr>
          <p:cNvSpPr txBox="1"/>
          <p:nvPr/>
        </p:nvSpPr>
        <p:spPr>
          <a:xfrm>
            <a:off x="1224950" y="1200586"/>
            <a:ext cx="51965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Principales motivos de la automedicación</a:t>
            </a:r>
          </a:p>
        </p:txBody>
      </p:sp>
      <p:sp>
        <p:nvSpPr>
          <p:cNvPr id="11" name="Google Shape;68;p3">
            <a:extLst>
              <a:ext uri="{FF2B5EF4-FFF2-40B4-BE49-F238E27FC236}">
                <a16:creationId xmlns:a16="http://schemas.microsoft.com/office/drawing/2014/main" id="{E66E2427-41A9-5904-50B0-ED08EDD69CCD}"/>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extLst>
      <p:ext uri="{BB962C8B-B14F-4D97-AF65-F5344CB8AC3E}">
        <p14:creationId xmlns:p14="http://schemas.microsoft.com/office/powerpoint/2010/main" val="225402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3"/>
          <p:cNvGrpSpPr/>
          <p:nvPr/>
        </p:nvGrpSpPr>
        <p:grpSpPr>
          <a:xfrm>
            <a:off x="644303" y="1291891"/>
            <a:ext cx="8011634" cy="1046532"/>
            <a:chOff x="4207311" y="2810484"/>
            <a:chExt cx="8011634" cy="1046532"/>
          </a:xfrm>
        </p:grpSpPr>
        <p:sp>
          <p:nvSpPr>
            <p:cNvPr id="70" name="Google Shape;70;p3"/>
            <p:cNvSpPr/>
            <p:nvPr/>
          </p:nvSpPr>
          <p:spPr>
            <a:xfrm>
              <a:off x="4364136" y="3087483"/>
              <a:ext cx="7854809" cy="55399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a:solidFill>
                    <a:srgbClr val="3F3F3F"/>
                  </a:solidFill>
                </a:rPr>
                <a:t>3.</a:t>
              </a:r>
              <a:r>
                <a:rPr lang="es-MX" sz="1800">
                  <a:solidFill>
                    <a:srgbClr val="3F3F3F"/>
                  </a:solidFill>
                </a:rPr>
                <a:t> 	¿Cómo afectará a la comunidad (positiva o 				negativamente)?</a:t>
              </a:r>
              <a:endParaRPr lang="en-US"/>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757927" y="2629761"/>
            <a:ext cx="5789048" cy="1938992"/>
          </a:xfrm>
          <a:prstGeom prst="rect">
            <a:avLst/>
          </a:prstGeom>
          <a:noFill/>
          <a:ln>
            <a:noFill/>
          </a:ln>
        </p:spPr>
        <p:txBody>
          <a:bodyPr spcFirstLastPara="1" wrap="square" lIns="0" tIns="0" rIns="0" bIns="0" anchor="t" anchorCtr="0">
            <a:spAutoFit/>
          </a:bodyPr>
          <a:lstStyle/>
          <a:p>
            <a:pPr algn="just"/>
            <a:r>
              <a:rPr lang="es-MX">
                <a:solidFill>
                  <a:schemeClr val="bg2"/>
                </a:solidFill>
              </a:rPr>
              <a:t>La aplicación afectará positivamente a la comunidad al mejorar la educación y seguridad en el uso de medicamentos. Proporcionará información detallada sobre los medicamentos, incluyendo usos, efectos secundarios y requisitos de receta médica, empoderando a los usuarios para tomar decisiones informadas y reducir la automedicación incorrecta. Aunque no se puede eliminar esta práctica, la aplicación aumentará la seguridad de las personas al brindarles información crucial. Además, se deben abordar preocupaciones éticas y de privacidad para maximizar los beneficios del proyecto y asegurar un uso responsable.</a:t>
            </a:r>
            <a:endParaRPr lang="es-ES">
              <a:solidFill>
                <a:schemeClr val="bg2"/>
              </a:solidFill>
            </a:endParaRPr>
          </a:p>
        </p:txBody>
      </p:sp>
      <p:sp>
        <p:nvSpPr>
          <p:cNvPr id="3" name="Google Shape;68;p3">
            <a:extLst>
              <a:ext uri="{FF2B5EF4-FFF2-40B4-BE49-F238E27FC236}">
                <a16:creationId xmlns:a16="http://schemas.microsoft.com/office/drawing/2014/main" id="{D99072BE-BF9D-D3EA-6DEE-BD5D40217C14}"/>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289709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4" name="Imagen 3" descr="Aegon detecta que la automedicación sube al 34,9% |  DiarioAbiertoDiarioAbierto">
            <a:extLst>
              <a:ext uri="{FF2B5EF4-FFF2-40B4-BE49-F238E27FC236}">
                <a16:creationId xmlns:a16="http://schemas.microsoft.com/office/drawing/2014/main" id="{F1B01C67-669A-7C39-CE93-51EF001CA561}"/>
              </a:ext>
            </a:extLst>
          </p:cNvPr>
          <p:cNvPicPr>
            <a:picLocks noChangeAspect="1"/>
          </p:cNvPicPr>
          <p:nvPr/>
        </p:nvPicPr>
        <p:blipFill>
          <a:blip r:embed="rId4"/>
          <a:stretch>
            <a:fillRect/>
          </a:stretch>
        </p:blipFill>
        <p:spPr>
          <a:xfrm>
            <a:off x="222163" y="1900849"/>
            <a:ext cx="9467449" cy="3951602"/>
          </a:xfrm>
          <a:prstGeom prst="rect">
            <a:avLst/>
          </a:prstGeom>
        </p:spPr>
      </p:pic>
      <p:sp>
        <p:nvSpPr>
          <p:cNvPr id="5" name="CuadroTexto 4">
            <a:extLst>
              <a:ext uri="{FF2B5EF4-FFF2-40B4-BE49-F238E27FC236}">
                <a16:creationId xmlns:a16="http://schemas.microsoft.com/office/drawing/2014/main" id="{D980D7DE-71B3-E91D-8AFF-52DE561280A0}"/>
              </a:ext>
            </a:extLst>
          </p:cNvPr>
          <p:cNvSpPr txBox="1"/>
          <p:nvPr/>
        </p:nvSpPr>
        <p:spPr>
          <a:xfrm>
            <a:off x="859537" y="2239513"/>
            <a:ext cx="9345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solidFill>
                  <a:srgbClr val="4472C4"/>
                </a:solidFill>
              </a:rPr>
              <a:t>España</a:t>
            </a:r>
          </a:p>
        </p:txBody>
      </p:sp>
      <p:sp>
        <p:nvSpPr>
          <p:cNvPr id="8" name="Google Shape;68;p3">
            <a:extLst>
              <a:ext uri="{FF2B5EF4-FFF2-40B4-BE49-F238E27FC236}">
                <a16:creationId xmlns:a16="http://schemas.microsoft.com/office/drawing/2014/main" id="{1353E338-1CAC-21B2-55E3-89BB274134AF}"/>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4285275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11.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12.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13.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6.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7.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8.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9.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D9822403BB1B243B0C89A1E37CF5E17" ma:contentTypeVersion="13" ma:contentTypeDescription="Crear nuevo documento." ma:contentTypeScope="" ma:versionID="7cb877a00c24d9d84de71874f2e98694">
  <xsd:schema xmlns:xsd="http://www.w3.org/2001/XMLSchema" xmlns:xs="http://www.w3.org/2001/XMLSchema" xmlns:p="http://schemas.microsoft.com/office/2006/metadata/properties" xmlns:ns3="2e8470b7-bab6-429d-a828-30cc84fac60c" xmlns:ns4="1c0b3001-344e-4c0c-ae18-7f9bb6e9153e" targetNamespace="http://schemas.microsoft.com/office/2006/metadata/properties" ma:root="true" ma:fieldsID="792b2a56e7d6c0b4f806ee7b95af5d72" ns3:_="" ns4:_="">
    <xsd:import namespace="2e8470b7-bab6-429d-a828-30cc84fac60c"/>
    <xsd:import namespace="1c0b3001-344e-4c0c-ae18-7f9bb6e9153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ystemTags" minOccurs="0"/>
                <xsd:element ref="ns4:MediaServiceOCR" minOccurs="0"/>
                <xsd:element ref="ns4:MediaServiceGenerationTime" minOccurs="0"/>
                <xsd:element ref="ns4:MediaServiceEventHashCode"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8470b7-bab6-429d-a828-30cc84fac60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0b3001-344e-4c0c-ae18-7f9bb6e9153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c0b3001-344e-4c0c-ae18-7f9bb6e9153e" xsi:nil="true"/>
  </documentManagement>
</p:properties>
</file>

<file path=customXml/itemProps1.xml><?xml version="1.0" encoding="utf-8"?>
<ds:datastoreItem xmlns:ds="http://schemas.openxmlformats.org/officeDocument/2006/customXml" ds:itemID="{2EAEE5F0-3042-4AA6-88B8-BCE98B4B9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8470b7-bab6-429d-a828-30cc84fac60c"/>
    <ds:schemaRef ds:uri="1c0b3001-344e-4c0c-ae18-7f9bb6e915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2A80BD-D6D2-4953-9A10-C898E07A6865}">
  <ds:schemaRefs>
    <ds:schemaRef ds:uri="http://schemas.microsoft.com/sharepoint/v3/contenttype/forms"/>
  </ds:schemaRefs>
</ds:datastoreItem>
</file>

<file path=customXml/itemProps3.xml><?xml version="1.0" encoding="utf-8"?>
<ds:datastoreItem xmlns:ds="http://schemas.openxmlformats.org/officeDocument/2006/customXml" ds:itemID="{2EFBBA78-C3C7-420F-939D-D98DC965AC72}">
  <ds:schemaRefs>
    <ds:schemaRef ds:uri="http://schemas.microsoft.com/office/2006/documentManagement/types"/>
    <ds:schemaRef ds:uri="2e8470b7-bab6-429d-a828-30cc84fac60c"/>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1c0b3001-344e-4c0c-ae18-7f9bb6e915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541</TotalTime>
  <Words>855</Words>
  <Application>Microsoft Office PowerPoint</Application>
  <PresentationFormat>Personalizado</PresentationFormat>
  <Paragraphs>71</Paragraphs>
  <Slides>14</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Malgun Gothic</vt:lpstr>
      <vt:lpstr>Arial</vt:lpstr>
      <vt:lpstr>Calibri</vt:lpstr>
      <vt:lpstr>SIC_Template_AI</vt:lpstr>
      <vt:lpstr>Samsung Innovation Campus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MOISES BETANCOURT</cp:lastModifiedBy>
  <cp:revision>9</cp:revision>
  <dcterms:created xsi:type="dcterms:W3CDTF">2019-07-06T14:12:49Z</dcterms:created>
  <dcterms:modified xsi:type="dcterms:W3CDTF">2024-07-05T03:40:17Z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0x0101001D9822403BB1B243B0C89A1E37CF5E17</vt:lpwstr>
  </property>
</Properties>
</file>