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5"/>
  </p:notesMasterIdLst>
  <p:sldIdLst>
    <p:sldId id="278" r:id="rId5"/>
    <p:sldId id="279" r:id="rId6"/>
    <p:sldId id="262" r:id="rId7"/>
    <p:sldId id="258" r:id="rId8"/>
    <p:sldId id="276" r:id="rId9"/>
    <p:sldId id="274" r:id="rId10"/>
    <p:sldId id="275" r:id="rId11"/>
    <p:sldId id="277" r:id="rId12"/>
    <p:sldId id="264" r:id="rId13"/>
    <p:sldId id="260" r:id="rId14"/>
  </p:sldIdLst>
  <p:sldSz cx="9902825" cy="6858000"/>
  <p:notesSz cx="6858000" cy="9144000"/>
  <p:custDataLst>
    <p:tags r:id="rId1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3907" autoAdjust="0"/>
  </p:normalViewPr>
  <p:slideViewPr>
    <p:cSldViewPr snapToGrid="0">
      <p:cViewPr varScale="1">
        <p:scale>
          <a:sx n="64" d="100"/>
          <a:sy n="64" d="100"/>
        </p:scale>
        <p:origin x="1194" y="78"/>
      </p:cViewPr>
      <p:guideLst>
        <p:guide pos="3119"/>
        <p:guide orient="horz" pos="21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4355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84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7451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79612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200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225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dirty="0">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dirty="0">
                <a:solidFill>
                  <a:srgbClr val="1428A0"/>
                </a:solidFill>
                <a:latin typeface="Arial"/>
                <a:ea typeface="Arial"/>
                <a:cs typeface="Arial"/>
                <a:sym typeface="Arial"/>
              </a:rPr>
              <a:t>C&amp;P</a:t>
            </a:r>
            <a:r>
              <a:rPr lang="en-US" sz="2099" b="0" i="0" u="none" strike="noStrike" cap="none" dirty="0">
                <a:solidFill>
                  <a:srgbClr val="1428A0"/>
                </a:solidFill>
                <a:latin typeface="Arial"/>
                <a:ea typeface="Arial"/>
                <a:cs typeface="Arial"/>
                <a:sym typeface="Arial"/>
              </a:rPr>
              <a:t> Course</a:t>
            </a:r>
            <a:endParaRPr sz="2099" b="0" i="0" u="none" strike="noStrike" cap="none" dirty="0">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userDrawn="1"/>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5833534" y="6498001"/>
            <a:ext cx="3362826"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s-MX" sz="900" dirty="0">
                <a:solidFill>
                  <a:srgbClr val="7F7F7F"/>
                </a:solidFill>
                <a:latin typeface="Arial"/>
                <a:ea typeface="Arial"/>
                <a:cs typeface="Arial"/>
                <a:sym typeface="Arial"/>
              </a:rPr>
              <a:t>Observación de las criptomonedas en el mercado</a:t>
            </a: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extLst>
      <p:ext uri="{BB962C8B-B14F-4D97-AF65-F5344CB8AC3E}">
        <p14:creationId xmlns:p14="http://schemas.microsoft.com/office/powerpoint/2010/main" val="995468384"/>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dirty="0"/>
              <a:t>Samsung Innovation Campus</a:t>
            </a:r>
            <a:endParaRPr dirty="0"/>
          </a:p>
        </p:txBody>
      </p:sp>
      <p:sp>
        <p:nvSpPr>
          <p:cNvPr id="2" name="Google Shape;131;p1">
            <a:extLst>
              <a:ext uri="{FF2B5EF4-FFF2-40B4-BE49-F238E27FC236}">
                <a16:creationId xmlns:a16="http://schemas.microsoft.com/office/drawing/2014/main" id="{13839AB8-80F6-39D2-5BBA-4E070D38BB34}"/>
              </a:ext>
            </a:extLst>
          </p:cNvPr>
          <p:cNvSpPr txBox="1"/>
          <p:nvPr/>
        </p:nvSpPr>
        <p:spPr>
          <a:xfrm>
            <a:off x="903924" y="4285570"/>
            <a:ext cx="4243469"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VE" sz="2400" b="0" i="0" u="none" strike="noStrike" cap="none" dirty="0">
                <a:solidFill>
                  <a:srgbClr val="366092"/>
                </a:solidFill>
                <a:latin typeface="Arial"/>
                <a:ea typeface="Arial"/>
                <a:cs typeface="Arial"/>
                <a:sym typeface="Arial"/>
              </a:rPr>
              <a:t>Curso de Inteligencia Artificial</a:t>
            </a:r>
            <a:endParaRPr sz="2400" b="0" i="0" u="none" strike="noStrike" cap="none" dirty="0">
              <a:solidFill>
                <a:srgbClr val="366092"/>
              </a:solidFill>
              <a:latin typeface="Arial"/>
              <a:ea typeface="Arial"/>
              <a:cs typeface="Arial"/>
              <a:sym typeface="Aria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315279"/>
            <a:ext cx="7572925" cy="1329506"/>
          </a:xfrm>
          <a:prstGeom prst="rect">
            <a:avLst/>
          </a:prstGeom>
          <a:noFill/>
          <a:ln>
            <a:noFill/>
          </a:ln>
        </p:spPr>
        <p:txBody>
          <a:bodyPr spcFirstLastPara="1" wrap="square" lIns="0" tIns="0" rIns="0" bIns="0" anchor="t" anchorCtr="0">
            <a:noAutofit/>
          </a:bodyPr>
          <a:lstStyle/>
          <a:p>
            <a:pPr marL="0" indent="0">
              <a:buSzPts val="4300"/>
            </a:pPr>
            <a:r>
              <a:rPr lang="en-US" sz="4350" dirty="0"/>
              <a:t>My Meds App</a:t>
            </a:r>
          </a:p>
        </p:txBody>
      </p:sp>
      <p:sp>
        <p:nvSpPr>
          <p:cNvPr id="62" name="Google Shape;62;p2"/>
          <p:cNvSpPr/>
          <p:nvPr/>
        </p:nvSpPr>
        <p:spPr>
          <a:xfrm>
            <a:off x="945929" y="3375124"/>
            <a:ext cx="5479711" cy="307777"/>
          </a:xfrm>
          <a:prstGeom prst="rect">
            <a:avLst/>
          </a:prstGeom>
          <a:noFill/>
          <a:ln>
            <a:noFill/>
          </a:ln>
        </p:spPr>
        <p:txBody>
          <a:bodyPr spcFirstLastPara="1" wrap="square" lIns="0" tIns="0" rIns="0" bIns="0" anchor="ctr" anchorCtr="0">
            <a:spAutoFit/>
          </a:bodyPr>
          <a:lstStyle/>
          <a:p>
            <a:r>
              <a:rPr lang="en-US" sz="2000" dirty="0">
                <a:solidFill>
                  <a:schemeClr val="dk1"/>
                </a:solidFill>
              </a:rPr>
              <a:t>Trauma team</a:t>
            </a:r>
            <a:endParaRPr lang="es-ES" dirty="0"/>
          </a:p>
        </p:txBody>
      </p:sp>
      <p:sp>
        <p:nvSpPr>
          <p:cNvPr id="2" name="Google Shape;131;p1">
            <a:extLst>
              <a:ext uri="{FF2B5EF4-FFF2-40B4-BE49-F238E27FC236}">
                <a16:creationId xmlns:a16="http://schemas.microsoft.com/office/drawing/2014/main" id="{AF6ACEB2-CA17-D0F8-A802-A0BF88503E56}"/>
              </a:ext>
            </a:extLst>
          </p:cNvPr>
          <p:cNvSpPr txBox="1"/>
          <p:nvPr/>
        </p:nvSpPr>
        <p:spPr>
          <a:xfrm>
            <a:off x="875643" y="4106457"/>
            <a:ext cx="4243469"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VE" sz="2400" b="0" i="0" u="none" strike="noStrike" cap="none" dirty="0">
                <a:solidFill>
                  <a:srgbClr val="366092"/>
                </a:solidFill>
                <a:latin typeface="Arial"/>
                <a:ea typeface="Arial"/>
                <a:cs typeface="Arial"/>
                <a:sym typeface="Arial"/>
              </a:rPr>
              <a:t>Curso de Inteligencia Artificial</a:t>
            </a:r>
            <a:endParaRPr sz="2400" b="0" i="0" u="none" strike="noStrike" cap="none" dirty="0">
              <a:solidFill>
                <a:srgbClr val="366092"/>
              </a:solidFill>
              <a:latin typeface="Arial"/>
              <a:ea typeface="Arial"/>
              <a:cs typeface="Arial"/>
              <a:sym typeface="Arial"/>
            </a:endParaRPr>
          </a:p>
        </p:txBody>
      </p:sp>
      <p:pic>
        <p:nvPicPr>
          <p:cNvPr id="3" name="Imagen 2" descr="Código QR&#10;&#10;Descripción generada automáticamente">
            <a:extLst>
              <a:ext uri="{FF2B5EF4-FFF2-40B4-BE49-F238E27FC236}">
                <a16:creationId xmlns:a16="http://schemas.microsoft.com/office/drawing/2014/main" id="{CCD1E024-0819-561B-4827-EA8876BF871E}"/>
              </a:ext>
            </a:extLst>
          </p:cNvPr>
          <p:cNvPicPr>
            <a:picLocks noChangeAspect="1"/>
          </p:cNvPicPr>
          <p:nvPr/>
        </p:nvPicPr>
        <p:blipFill>
          <a:blip r:embed="rId4"/>
          <a:stretch>
            <a:fillRect/>
          </a:stretch>
        </p:blipFill>
        <p:spPr>
          <a:xfrm>
            <a:off x="4758872" y="2188814"/>
            <a:ext cx="1050109" cy="1331703"/>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27039"/>
            <a:ext cx="9374030" cy="861774"/>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a:t>
            </a:r>
            <a:r>
              <a:rPr lang="es-MX" sz="2800" dirty="0">
                <a:solidFill>
                  <a:schemeClr val="bg1"/>
                </a:solidFill>
                <a:latin typeface="Arial"/>
                <a:ea typeface="Arial"/>
                <a:cs typeface="Arial"/>
                <a:sym typeface="Arial"/>
              </a:rPr>
              <a:t>de </a:t>
            </a:r>
            <a:r>
              <a:rPr lang="es-MX" sz="2800" dirty="0">
                <a:solidFill>
                  <a:schemeClr val="bg1"/>
                </a:solidFill>
              </a:rPr>
              <a:t>Medicamentos con IA</a:t>
            </a:r>
            <a:endParaRPr lang="es-MX" sz="2800" dirty="0"/>
          </a:p>
          <a:p>
            <a:pPr marL="0" marR="0" lvl="0" indent="0" algn="l">
              <a:spcBef>
                <a:spcPts val="0"/>
              </a:spcBef>
              <a:spcAft>
                <a:spcPts val="0"/>
              </a:spcAft>
              <a:buNone/>
            </a:pPr>
            <a:endParaRPr lang="es-MX" sz="2800" dirty="0">
              <a:solidFill>
                <a:schemeClr val="lt1"/>
              </a:solidFill>
              <a:latin typeface="Arial"/>
              <a:ea typeface="Arial"/>
              <a:cs typeface="Arial"/>
            </a:endParaRPr>
          </a:p>
        </p:txBody>
      </p:sp>
      <p:grpSp>
        <p:nvGrpSpPr>
          <p:cNvPr id="69" name="Google Shape;69;p3"/>
          <p:cNvGrpSpPr/>
          <p:nvPr/>
        </p:nvGrpSpPr>
        <p:grpSpPr>
          <a:xfrm>
            <a:off x="644303" y="1387533"/>
            <a:ext cx="8011634" cy="1046532"/>
            <a:chOff x="4207311" y="2810484"/>
            <a:chExt cx="8011634" cy="1046532"/>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pPr algn="just"/>
              <a:r>
                <a:rPr lang="es-MX" sz="1800" b="1" dirty="0">
                  <a:solidFill>
                    <a:srgbClr val="3F3F3F"/>
                  </a:solidFill>
                </a:rPr>
                <a:t>Planteamiento</a:t>
              </a:r>
              <a:endParaRPr lang="en-US" b="1" dirty="0"/>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2609517" y="3169511"/>
            <a:ext cx="5789048" cy="215444"/>
          </a:xfrm>
          <a:prstGeom prst="rect">
            <a:avLst/>
          </a:prstGeom>
          <a:noFill/>
          <a:ln>
            <a:noFill/>
          </a:ln>
        </p:spPr>
        <p:txBody>
          <a:bodyPr spcFirstLastPara="1" wrap="square" lIns="0" tIns="0" rIns="0" bIns="0" anchor="t" anchorCtr="0">
            <a:spAutoFit/>
          </a:bodyPr>
          <a:lstStyle/>
          <a:p>
            <a:pPr algn="just"/>
            <a:endParaRPr lang="es-MX" sz="1400">
              <a:solidFill>
                <a:schemeClr val="bg2"/>
              </a:solidFill>
              <a:latin typeface="Arial"/>
              <a:ea typeface="Arial"/>
              <a:cs typeface="Arial"/>
            </a:endParaRPr>
          </a:p>
        </p:txBody>
      </p:sp>
      <p:sp>
        <p:nvSpPr>
          <p:cNvPr id="3" name="CuadroTexto 2">
            <a:extLst>
              <a:ext uri="{FF2B5EF4-FFF2-40B4-BE49-F238E27FC236}">
                <a16:creationId xmlns:a16="http://schemas.microsoft.com/office/drawing/2014/main" id="{0BA2AF42-275E-3E79-07A1-A5B80E73B323}"/>
              </a:ext>
            </a:extLst>
          </p:cNvPr>
          <p:cNvSpPr txBox="1"/>
          <p:nvPr/>
        </p:nvSpPr>
        <p:spPr>
          <a:xfrm>
            <a:off x="768443" y="2122979"/>
            <a:ext cx="8333254"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a:p>
            <a:r>
              <a:rPr lang="es-ES" dirty="0"/>
              <a:t>Debido a la gran cantidad de personas que se automedican en el mundo, este proyecto busca ayudar a informar de manera correcta a las personas sobre el medicamento que están tomando. Al proporcionar información sobre la función del medicamento, sus indicaciones, contraindicaciones y si necesita receta médica, se espera que los usuarios puedan tomar decisiones más informadas sobre su uso de medicamentos. Esto ayudará a reducir los riesgos asociados con la automedicación, promoviendo la seguridad y el bienestar de los usuarios.</a:t>
            </a:r>
          </a:p>
          <a:p>
            <a:endParaRPr lang="es-ES" dirty="0"/>
          </a:p>
          <a:p>
            <a:r>
              <a:rPr lang="es-ES" sz="1800" b="1" dirty="0"/>
              <a:t>Objetivo</a:t>
            </a:r>
          </a:p>
          <a:p>
            <a:endParaRPr lang="es-ES" sz="1800" b="1" dirty="0">
              <a:solidFill>
                <a:schemeClr val="tx1"/>
              </a:solidFill>
            </a:endParaRPr>
          </a:p>
          <a:p>
            <a:r>
              <a:rPr lang="es-MX" sz="1400" dirty="0">
                <a:solidFill>
                  <a:schemeClr val="tx1"/>
                </a:solidFill>
              </a:rPr>
              <a:t>El objetivo principal de esta iniciativa es mejorar la salud pública al proporcionar a las personas información precisa y accesible sobre los medicamentos que consumen. Esto incluye educar sobre sus usos adecuados, posibles efectos secundarios y la importancia de consultar con profesionales de la salud. Así, se pretende reducir los riesgos asociados con la automedicación y fomentar prácticas más seguras y conscientes entre la población.</a:t>
            </a:r>
            <a:endParaRPr lang="es-ES" sz="1400" dirty="0">
              <a:solidFill>
                <a:schemeClr val="tx1"/>
              </a:solidFill>
            </a:endParaRPr>
          </a:p>
          <a:p>
            <a:endParaRPr lang="es-ES" dirty="0"/>
          </a:p>
        </p:txBody>
      </p:sp>
    </p:spTree>
    <p:custDataLst>
      <p:tags r:id="rId1"/>
    </p:custDataLst>
    <p:extLst>
      <p:ext uri="{BB962C8B-B14F-4D97-AF65-F5344CB8AC3E}">
        <p14:creationId xmlns:p14="http://schemas.microsoft.com/office/powerpoint/2010/main" val="157495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27039"/>
            <a:ext cx="9374030" cy="861774"/>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a:t>
            </a:r>
            <a:r>
              <a:rPr lang="es-MX" sz="2800" dirty="0">
                <a:solidFill>
                  <a:schemeClr val="bg1"/>
                </a:solidFill>
                <a:latin typeface="Arial"/>
                <a:ea typeface="Arial"/>
                <a:cs typeface="Arial"/>
                <a:sym typeface="Arial"/>
              </a:rPr>
              <a:t>de </a:t>
            </a:r>
            <a:r>
              <a:rPr lang="es-MX" sz="2800" dirty="0">
                <a:solidFill>
                  <a:schemeClr val="bg1"/>
                </a:solidFill>
              </a:rPr>
              <a:t>Medicamentos con IA</a:t>
            </a:r>
            <a:endParaRPr lang="es-MX" sz="2800" dirty="0"/>
          </a:p>
          <a:p>
            <a:pPr marL="0" marR="0" lvl="0" indent="0" algn="l">
              <a:spcBef>
                <a:spcPts val="0"/>
              </a:spcBef>
              <a:spcAft>
                <a:spcPts val="0"/>
              </a:spcAft>
              <a:buNone/>
            </a:pPr>
            <a:endParaRPr lang="es-MX" sz="2800" dirty="0">
              <a:solidFill>
                <a:schemeClr val="lt1"/>
              </a:solidFill>
              <a:latin typeface="Arial"/>
              <a:ea typeface="Arial"/>
              <a:cs typeface="Arial"/>
            </a:endParaRPr>
          </a:p>
        </p:txBody>
      </p:sp>
      <p:grpSp>
        <p:nvGrpSpPr>
          <p:cNvPr id="69" name="Google Shape;69;p3"/>
          <p:cNvGrpSpPr/>
          <p:nvPr/>
        </p:nvGrpSpPr>
        <p:grpSpPr>
          <a:xfrm>
            <a:off x="618248" y="1706216"/>
            <a:ext cx="8037689" cy="632207"/>
            <a:chOff x="4181256" y="3224809"/>
            <a:chExt cx="8037689" cy="632207"/>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r>
                <a:rPr lang="en-US" sz="1800" b="1" dirty="0">
                  <a:solidFill>
                    <a:srgbClr val="3F3F3F"/>
                  </a:solidFill>
                </a:rPr>
                <a:t> </a:t>
              </a:r>
              <a:r>
                <a:rPr lang="es-MX" sz="1800" b="1" dirty="0">
                  <a:solidFill>
                    <a:srgbClr val="3F3F3F"/>
                  </a:solidFill>
                </a:rPr>
                <a:t>	Descripción del proyecto</a:t>
              </a:r>
              <a:endParaRPr lang="en-US" b="1"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1951869" y="2172472"/>
            <a:ext cx="5996724" cy="1938992"/>
          </a:xfrm>
          <a:prstGeom prst="rect">
            <a:avLst/>
          </a:prstGeom>
          <a:noFill/>
          <a:ln>
            <a:noFill/>
          </a:ln>
        </p:spPr>
        <p:txBody>
          <a:bodyPr spcFirstLastPara="1" wrap="square" lIns="0" tIns="0" rIns="0" bIns="0" anchor="t" anchorCtr="0">
            <a:spAutoFit/>
          </a:bodyPr>
          <a:lstStyle/>
          <a:p>
            <a:pPr algn="just"/>
            <a:r>
              <a:rPr lang="es-MX" dirty="0">
                <a:solidFill>
                  <a:schemeClr val="bg2"/>
                </a:solidFill>
              </a:rPr>
              <a:t>El proyecto consiste en una aplicación de reconocimiento de medicamentos mediante el uso de un modelo de detección de objetos entrenado con YOLOv5. La aplicación permitirá a los usuarios tomar una foto del medicamento con su cámara, y luego la imagen será procesada por un modelo de inteligencia artificial que identificará el medicamento. Una vez identificado, la aplicación proporcionará información detallada sobre el medicamento, incluyendo su función, usos recomendados, posibles efectos secundarios y si requiere receta médica.</a:t>
            </a:r>
            <a:endParaRPr lang="es-ES" dirty="0">
              <a:solidFill>
                <a:schemeClr val="bg2"/>
              </a:solidFill>
            </a:endParaRPr>
          </a:p>
          <a:p>
            <a:pPr algn="just"/>
            <a:endParaRPr lang="es-MX" dirty="0">
              <a:solidFill>
                <a:schemeClr val="bg2"/>
              </a:solidFill>
            </a:endParaRPr>
          </a:p>
        </p:txBody>
      </p:sp>
      <p:pic>
        <p:nvPicPr>
          <p:cNvPr id="2" name="Imagen 1" descr="Imagen que contiene Texto&#10;&#10;Descripción generada automáticamente">
            <a:extLst>
              <a:ext uri="{FF2B5EF4-FFF2-40B4-BE49-F238E27FC236}">
                <a16:creationId xmlns:a16="http://schemas.microsoft.com/office/drawing/2014/main" id="{352E1E72-529F-3C2F-27FB-95836F6C6A66}"/>
              </a:ext>
            </a:extLst>
          </p:cNvPr>
          <p:cNvPicPr>
            <a:picLocks noChangeAspect="1"/>
          </p:cNvPicPr>
          <p:nvPr/>
        </p:nvPicPr>
        <p:blipFill rotWithShape="1">
          <a:blip r:embed="rId4"/>
          <a:srcRect l="6091" r="8883" b="9365"/>
          <a:stretch/>
        </p:blipFill>
        <p:spPr>
          <a:xfrm>
            <a:off x="839892" y="3958911"/>
            <a:ext cx="2853694" cy="2300921"/>
          </a:xfrm>
          <a:prstGeom prst="rect">
            <a:avLst/>
          </a:prstGeom>
        </p:spPr>
      </p:pic>
      <p:pic>
        <p:nvPicPr>
          <p:cNvPr id="4" name="Imagen 3" descr="Imagen que contiene Calendario&#10;&#10;Descripción generada automáticamente">
            <a:extLst>
              <a:ext uri="{FF2B5EF4-FFF2-40B4-BE49-F238E27FC236}">
                <a16:creationId xmlns:a16="http://schemas.microsoft.com/office/drawing/2014/main" id="{E9055C3B-BB3A-87A3-2651-AEBE95D3EFF3}"/>
              </a:ext>
            </a:extLst>
          </p:cNvPr>
          <p:cNvPicPr>
            <a:picLocks noChangeAspect="1"/>
          </p:cNvPicPr>
          <p:nvPr/>
        </p:nvPicPr>
        <p:blipFill rotWithShape="1">
          <a:blip r:embed="rId5"/>
          <a:srcRect l="-60" r="2482" b="6383"/>
          <a:stretch/>
        </p:blipFill>
        <p:spPr>
          <a:xfrm>
            <a:off x="5799333" y="3675674"/>
            <a:ext cx="2850452" cy="273019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Alcance</a:t>
            </a:r>
          </a:p>
        </p:txBody>
      </p:sp>
      <p:sp>
        <p:nvSpPr>
          <p:cNvPr id="86" name="Google Shape;86;p4"/>
          <p:cNvSpPr txBox="1">
            <a:spLocks noGrp="1"/>
          </p:cNvSpPr>
          <p:nvPr>
            <p:ph type="body" idx="5"/>
          </p:nvPr>
        </p:nvSpPr>
        <p:spPr>
          <a:xfrm>
            <a:off x="4938" y="1819482"/>
            <a:ext cx="9090277" cy="2380889"/>
          </a:xfrm>
          <a:prstGeom prst="rect">
            <a:avLst/>
          </a:prstGeom>
          <a:noFill/>
          <a:ln>
            <a:noFill/>
          </a:ln>
        </p:spPr>
        <p:txBody>
          <a:bodyPr spcFirstLastPara="1" wrap="square" lIns="0" tIns="0" rIns="0" bIns="0" anchor="t" anchorCtr="0">
            <a:noAutofit/>
          </a:bodyPr>
          <a:lstStyle/>
          <a:p>
            <a:pPr>
              <a:lnSpc>
                <a:spcPct val="128570"/>
              </a:lnSpc>
              <a:buNone/>
            </a:pPr>
            <a:r>
              <a:rPr lang="en-US" dirty="0"/>
              <a:t>    El </a:t>
            </a:r>
            <a:r>
              <a:rPr lang="en-US" dirty="0" err="1"/>
              <a:t>proyecto</a:t>
            </a:r>
            <a:r>
              <a:rPr lang="en-US" dirty="0"/>
              <a:t> </a:t>
            </a:r>
            <a:r>
              <a:rPr lang="en-US" dirty="0" err="1"/>
              <a:t>tiene</a:t>
            </a:r>
            <a:r>
              <a:rPr lang="en-US" dirty="0"/>
              <a:t> </a:t>
            </a:r>
            <a:r>
              <a:rPr lang="en-US" dirty="0" err="1"/>
              <a:t>como</a:t>
            </a:r>
            <a:r>
              <a:rPr lang="en-US" dirty="0"/>
              <a:t> </a:t>
            </a:r>
            <a:r>
              <a:rPr lang="en-US" dirty="0" err="1"/>
              <a:t>alcance</a:t>
            </a:r>
            <a:r>
              <a:rPr lang="en-US" dirty="0"/>
              <a:t> la </a:t>
            </a:r>
            <a:r>
              <a:rPr lang="en-US" dirty="0" err="1"/>
              <a:t>creación</a:t>
            </a:r>
            <a:r>
              <a:rPr lang="en-US" dirty="0"/>
              <a:t> de </a:t>
            </a:r>
            <a:r>
              <a:rPr lang="en-US" dirty="0" err="1"/>
              <a:t>una</a:t>
            </a:r>
            <a:r>
              <a:rPr lang="en-US" dirty="0"/>
              <a:t> </a:t>
            </a:r>
            <a:r>
              <a:rPr lang="en-US" dirty="0" err="1"/>
              <a:t>aplicación</a:t>
            </a:r>
            <a:r>
              <a:rPr lang="en-US" dirty="0"/>
              <a:t> </a:t>
            </a:r>
            <a:r>
              <a:rPr lang="en-US" dirty="0" err="1"/>
              <a:t>móvil</a:t>
            </a:r>
            <a:r>
              <a:rPr lang="en-US" dirty="0"/>
              <a:t> de </a:t>
            </a:r>
            <a:r>
              <a:rPr lang="en-US" dirty="0" err="1"/>
              <a:t>reconocimiento</a:t>
            </a:r>
            <a:r>
              <a:rPr lang="en-US" dirty="0"/>
              <a:t> de </a:t>
            </a:r>
            <a:r>
              <a:rPr lang="en-US" dirty="0" err="1"/>
              <a:t>medicamentos</a:t>
            </a:r>
            <a:r>
              <a:rPr lang="en-US" dirty="0"/>
              <a:t> que </a:t>
            </a:r>
            <a:r>
              <a:rPr lang="en-US" dirty="0" err="1"/>
              <a:t>utiliza</a:t>
            </a:r>
            <a:r>
              <a:rPr lang="en-US" dirty="0"/>
              <a:t> </a:t>
            </a:r>
            <a:r>
              <a:rPr lang="en-US" dirty="0" err="1"/>
              <a:t>inteligencia</a:t>
            </a:r>
            <a:r>
              <a:rPr lang="en-US" dirty="0"/>
              <a:t> artificial para </a:t>
            </a:r>
            <a:r>
              <a:rPr lang="en-US" dirty="0" err="1"/>
              <a:t>identificar</a:t>
            </a:r>
            <a:r>
              <a:rPr lang="en-US" dirty="0"/>
              <a:t> </a:t>
            </a:r>
            <a:r>
              <a:rPr lang="en-US" dirty="0" err="1"/>
              <a:t>medicamentos</a:t>
            </a:r>
            <a:r>
              <a:rPr lang="en-US" dirty="0"/>
              <a:t> a </a:t>
            </a:r>
            <a:r>
              <a:rPr lang="en-US" dirty="0" err="1"/>
              <a:t>través</a:t>
            </a:r>
            <a:r>
              <a:rPr lang="en-US" dirty="0"/>
              <a:t> de </a:t>
            </a:r>
            <a:r>
              <a:rPr lang="en-US" dirty="0" err="1"/>
              <a:t>imágenes</a:t>
            </a:r>
            <a:r>
              <a:rPr lang="en-US" dirty="0"/>
              <a:t> </a:t>
            </a:r>
            <a:r>
              <a:rPr lang="en-US" dirty="0" err="1"/>
              <a:t>capturadas</a:t>
            </a:r>
            <a:r>
              <a:rPr lang="en-US" dirty="0"/>
              <a:t> con la </a:t>
            </a:r>
            <a:r>
              <a:rPr lang="en-US" dirty="0" err="1"/>
              <a:t>cámara</a:t>
            </a:r>
            <a:r>
              <a:rPr lang="en-US" dirty="0"/>
              <a:t> del </a:t>
            </a:r>
            <a:r>
              <a:rPr lang="en-US" dirty="0" err="1"/>
              <a:t>dispositivo</a:t>
            </a:r>
            <a:r>
              <a:rPr lang="en-US" dirty="0"/>
              <a:t>. La </a:t>
            </a:r>
            <a:r>
              <a:rPr lang="en-US" dirty="0" err="1"/>
              <a:t>aplicación</a:t>
            </a:r>
            <a:r>
              <a:rPr lang="en-US" dirty="0"/>
              <a:t> </a:t>
            </a:r>
            <a:r>
              <a:rPr lang="en-US" dirty="0" err="1"/>
              <a:t>proporcionará</a:t>
            </a:r>
            <a:r>
              <a:rPr lang="en-US" dirty="0"/>
              <a:t> </a:t>
            </a:r>
            <a:r>
              <a:rPr lang="en-US" dirty="0" err="1"/>
              <a:t>información</a:t>
            </a:r>
            <a:r>
              <a:rPr lang="en-US" dirty="0"/>
              <a:t> clave </a:t>
            </a:r>
            <a:r>
              <a:rPr lang="en-US" dirty="0" err="1"/>
              <a:t>sobre</a:t>
            </a:r>
            <a:r>
              <a:rPr lang="en-US" dirty="0"/>
              <a:t> </a:t>
            </a:r>
            <a:r>
              <a:rPr lang="en-US" dirty="0" err="1"/>
              <a:t>los</a:t>
            </a:r>
            <a:r>
              <a:rPr lang="en-US" dirty="0"/>
              <a:t> </a:t>
            </a:r>
            <a:r>
              <a:rPr lang="en-US" dirty="0" err="1"/>
              <a:t>medicamentos</a:t>
            </a:r>
            <a:r>
              <a:rPr lang="en-US" dirty="0"/>
              <a:t>, </a:t>
            </a:r>
            <a:r>
              <a:rPr lang="en-US" dirty="0" err="1"/>
              <a:t>incluyendo</a:t>
            </a:r>
            <a:r>
              <a:rPr lang="en-US" dirty="0"/>
              <a:t>:</a:t>
            </a:r>
            <a:endParaRPr lang="es-ES" dirty="0"/>
          </a:p>
          <a:p>
            <a:pPr marL="1200150" lvl="2">
              <a:lnSpc>
                <a:spcPct val="128570"/>
              </a:lnSpc>
              <a:buClr>
                <a:srgbClr val="000000"/>
              </a:buClr>
              <a:buSzPts val="1470"/>
              <a:buFont typeface="Wingdings"/>
              <a:buChar char="§"/>
            </a:pPr>
            <a:r>
              <a:rPr lang="en-US" sz="1200" err="1"/>
              <a:t>Función</a:t>
            </a:r>
            <a:r>
              <a:rPr lang="en-US" sz="1200" dirty="0"/>
              <a:t> y </a:t>
            </a:r>
            <a:r>
              <a:rPr lang="en-US" sz="1200" err="1"/>
              <a:t>usos</a:t>
            </a:r>
            <a:r>
              <a:rPr lang="en-US" sz="1200" dirty="0"/>
              <a:t> </a:t>
            </a:r>
            <a:r>
              <a:rPr lang="en-US" sz="1200" err="1"/>
              <a:t>recomendados</a:t>
            </a:r>
            <a:r>
              <a:rPr lang="en-US" sz="1200" dirty="0"/>
              <a:t>.</a:t>
            </a:r>
          </a:p>
          <a:p>
            <a:pPr marL="1200150" lvl="2">
              <a:lnSpc>
                <a:spcPct val="128570"/>
              </a:lnSpc>
              <a:buClr>
                <a:srgbClr val="000000"/>
              </a:buClr>
              <a:buSzPts val="1470"/>
              <a:buFont typeface="Wingdings"/>
              <a:buChar char="§"/>
            </a:pPr>
            <a:r>
              <a:rPr lang="en-US" sz="1200" err="1"/>
              <a:t>Posibles</a:t>
            </a:r>
            <a:r>
              <a:rPr lang="en-US" sz="1200" dirty="0"/>
              <a:t> </a:t>
            </a:r>
            <a:r>
              <a:rPr lang="en-US" sz="1200" err="1"/>
              <a:t>efectos</a:t>
            </a:r>
            <a:r>
              <a:rPr lang="en-US" sz="1200" dirty="0"/>
              <a:t> </a:t>
            </a:r>
            <a:r>
              <a:rPr lang="en-US" sz="1200" err="1"/>
              <a:t>secundarios</a:t>
            </a:r>
            <a:r>
              <a:rPr lang="en-US" sz="1200" dirty="0"/>
              <a:t>.</a:t>
            </a:r>
          </a:p>
          <a:p>
            <a:pPr marL="1200150" lvl="2">
              <a:lnSpc>
                <a:spcPct val="128570"/>
              </a:lnSpc>
              <a:buClr>
                <a:srgbClr val="000000"/>
              </a:buClr>
              <a:buSzPts val="1470"/>
              <a:buFont typeface="Wingdings"/>
              <a:buChar char="§"/>
            </a:pPr>
            <a:r>
              <a:rPr lang="en-US" sz="1200" err="1"/>
              <a:t>Indicaciones</a:t>
            </a:r>
            <a:r>
              <a:rPr lang="en-US" sz="1200" dirty="0"/>
              <a:t> y </a:t>
            </a:r>
            <a:r>
              <a:rPr lang="en-US" sz="1200" err="1"/>
              <a:t>contraindicaciones</a:t>
            </a:r>
            <a:r>
              <a:rPr lang="en-US" sz="1200" dirty="0"/>
              <a:t>.</a:t>
            </a:r>
          </a:p>
          <a:p>
            <a:pPr marL="1200150" lvl="2">
              <a:lnSpc>
                <a:spcPct val="128570"/>
              </a:lnSpc>
              <a:buClr>
                <a:srgbClr val="000000"/>
              </a:buClr>
              <a:buSzPts val="1470"/>
              <a:buFont typeface="Wingdings"/>
              <a:buChar char="§"/>
            </a:pPr>
            <a:r>
              <a:rPr lang="en-US" sz="1200" err="1">
                <a:solidFill>
                  <a:srgbClr val="262626"/>
                </a:solidFill>
                <a:latin typeface="Arial"/>
                <a:cs typeface="Arial"/>
              </a:rPr>
              <a:t>Necesidad</a:t>
            </a:r>
            <a:r>
              <a:rPr lang="en-US" sz="1200" dirty="0">
                <a:solidFill>
                  <a:srgbClr val="262626"/>
                </a:solidFill>
                <a:latin typeface="Arial"/>
                <a:cs typeface="Arial"/>
              </a:rPr>
              <a:t> de </a:t>
            </a:r>
            <a:r>
              <a:rPr lang="en-US" sz="1200" err="1">
                <a:solidFill>
                  <a:srgbClr val="262626"/>
                </a:solidFill>
                <a:latin typeface="Arial"/>
                <a:cs typeface="Arial"/>
              </a:rPr>
              <a:t>receta</a:t>
            </a:r>
            <a:r>
              <a:rPr lang="en-US" sz="1200" dirty="0">
                <a:solidFill>
                  <a:srgbClr val="262626"/>
                </a:solidFill>
                <a:latin typeface="Arial"/>
                <a:cs typeface="Arial"/>
              </a:rPr>
              <a:t> </a:t>
            </a:r>
            <a:r>
              <a:rPr lang="en-US" sz="1200" err="1">
                <a:solidFill>
                  <a:srgbClr val="262626"/>
                </a:solidFill>
                <a:latin typeface="Arial"/>
                <a:cs typeface="Arial"/>
              </a:rPr>
              <a:t>médica</a:t>
            </a:r>
            <a:r>
              <a:rPr lang="en-US" sz="1200" dirty="0">
                <a:solidFill>
                  <a:srgbClr val="262626"/>
                </a:solidFill>
                <a:latin typeface="Arial"/>
                <a:cs typeface="Arial"/>
              </a:rPr>
              <a:t>.</a:t>
            </a:r>
          </a:p>
          <a:p>
            <a:pPr marL="0" lvl="0" indent="0" algn="just">
              <a:lnSpc>
                <a:spcPct val="128570"/>
              </a:lnSpc>
              <a:spcBef>
                <a:spcPts val="0"/>
              </a:spcBef>
              <a:spcAft>
                <a:spcPts val="0"/>
              </a:spcAft>
              <a:buSzPts val="1470"/>
              <a:buNone/>
            </a:pPr>
            <a:endParaRPr lang="en-US"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a:t>
            </a:r>
            <a:r>
              <a:rPr lang="es-MX" sz="2800" dirty="0">
                <a:solidFill>
                  <a:schemeClr val="bg1"/>
                </a:solidFill>
                <a:latin typeface="Arial"/>
                <a:ea typeface="Arial"/>
                <a:cs typeface="Arial"/>
                <a:sym typeface="Arial"/>
              </a:rPr>
              <a:t>de </a:t>
            </a:r>
            <a:r>
              <a:rPr lang="es-MX" sz="2800" dirty="0">
                <a:solidFill>
                  <a:schemeClr val="bg1"/>
                </a:solidFill>
              </a:rPr>
              <a:t>Medicamentos con IA</a:t>
            </a:r>
            <a:endParaRPr lang="es-MX" sz="2800" dirty="0"/>
          </a:p>
        </p:txBody>
      </p:sp>
      <p:sp>
        <p:nvSpPr>
          <p:cNvPr id="3" name="Google Shape;85;p4">
            <a:extLst>
              <a:ext uri="{FF2B5EF4-FFF2-40B4-BE49-F238E27FC236}">
                <a16:creationId xmlns:a16="http://schemas.microsoft.com/office/drawing/2014/main" id="{8CE30117-6C55-0399-E64D-E7B3C7125D07}"/>
              </a:ext>
            </a:extLst>
          </p:cNvPr>
          <p:cNvSpPr txBox="1">
            <a:spLocks/>
          </p:cNvSpPr>
          <p:nvPr/>
        </p:nvSpPr>
        <p:spPr>
          <a:xfrm>
            <a:off x="443850" y="4192200"/>
            <a:ext cx="8541300" cy="3693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pPr>
              <a:buSzPts val="2400"/>
            </a:pPr>
            <a:r>
              <a:rPr lang="en-US" sz="2400" dirty="0"/>
              <a:t>Impacto</a:t>
            </a:r>
          </a:p>
        </p:txBody>
      </p:sp>
      <p:sp>
        <p:nvSpPr>
          <p:cNvPr id="5" name="Google Shape;86;p4">
            <a:extLst>
              <a:ext uri="{FF2B5EF4-FFF2-40B4-BE49-F238E27FC236}">
                <a16:creationId xmlns:a16="http://schemas.microsoft.com/office/drawing/2014/main" id="{EC396F6E-2A4D-36B7-DB0F-BF9650D89AC0}"/>
              </a:ext>
            </a:extLst>
          </p:cNvPr>
          <p:cNvSpPr txBox="1">
            <a:spLocks/>
          </p:cNvSpPr>
          <p:nvPr/>
        </p:nvSpPr>
        <p:spPr>
          <a:xfrm>
            <a:off x="444945" y="4557318"/>
            <a:ext cx="8055439" cy="15470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28570"/>
              </a:lnSpc>
              <a:spcBef>
                <a:spcPts val="0"/>
              </a:spcBef>
              <a:buNone/>
            </a:pPr>
            <a:r>
              <a:rPr lang="en-US" dirty="0"/>
              <a:t>La </a:t>
            </a:r>
            <a:r>
              <a:rPr lang="en-US" dirty="0" err="1"/>
              <a:t>aplicación</a:t>
            </a:r>
            <a:r>
              <a:rPr lang="en-US" dirty="0"/>
              <a:t> </a:t>
            </a:r>
            <a:r>
              <a:rPr lang="en-US" dirty="0" err="1"/>
              <a:t>tendrá</a:t>
            </a:r>
            <a:r>
              <a:rPr lang="en-US" dirty="0"/>
              <a:t> un </a:t>
            </a:r>
            <a:r>
              <a:rPr lang="en-US" dirty="0" err="1"/>
              <a:t>impacto</a:t>
            </a:r>
            <a:r>
              <a:rPr lang="en-US" dirty="0"/>
              <a:t> </a:t>
            </a:r>
            <a:r>
              <a:rPr lang="en-US" dirty="0" err="1"/>
              <a:t>significativo</a:t>
            </a:r>
            <a:r>
              <a:rPr lang="en-US" dirty="0"/>
              <a:t> al </a:t>
            </a:r>
            <a:r>
              <a:rPr lang="en-US" dirty="0" err="1"/>
              <a:t>mejorar</a:t>
            </a:r>
            <a:r>
              <a:rPr lang="en-US" dirty="0"/>
              <a:t> </a:t>
            </a:r>
            <a:r>
              <a:rPr lang="en-US" dirty="0" err="1"/>
              <a:t>el</a:t>
            </a:r>
            <a:r>
              <a:rPr lang="en-US" dirty="0"/>
              <a:t> </a:t>
            </a:r>
            <a:r>
              <a:rPr lang="en-US" dirty="0" err="1"/>
              <a:t>conocimiento</a:t>
            </a:r>
            <a:r>
              <a:rPr lang="en-US" dirty="0"/>
              <a:t> de </a:t>
            </a:r>
            <a:r>
              <a:rPr lang="en-US" dirty="0" err="1"/>
              <a:t>los</a:t>
            </a:r>
            <a:r>
              <a:rPr lang="en-US" dirty="0"/>
              <a:t> </a:t>
            </a:r>
            <a:r>
              <a:rPr lang="en-US" dirty="0" err="1"/>
              <a:t>usuarios</a:t>
            </a:r>
            <a:r>
              <a:rPr lang="en-US" dirty="0"/>
              <a:t> </a:t>
            </a:r>
            <a:r>
              <a:rPr lang="en-US" dirty="0" err="1"/>
              <a:t>sobre</a:t>
            </a:r>
            <a:r>
              <a:rPr lang="en-US" dirty="0"/>
              <a:t> </a:t>
            </a:r>
            <a:r>
              <a:rPr lang="en-US" dirty="0" err="1"/>
              <a:t>los</a:t>
            </a:r>
            <a:r>
              <a:rPr lang="en-US" dirty="0"/>
              <a:t> </a:t>
            </a:r>
            <a:r>
              <a:rPr lang="en-US" dirty="0" err="1"/>
              <a:t>medicamentos</a:t>
            </a:r>
            <a:r>
              <a:rPr lang="en-US" dirty="0"/>
              <a:t> que </a:t>
            </a:r>
            <a:r>
              <a:rPr lang="en-US" dirty="0" err="1"/>
              <a:t>consumen</a:t>
            </a:r>
            <a:r>
              <a:rPr lang="en-US" dirty="0"/>
              <a:t>. Al </a:t>
            </a:r>
            <a:r>
              <a:rPr lang="en-US" dirty="0" err="1"/>
              <a:t>proporcionar</a:t>
            </a:r>
            <a:r>
              <a:rPr lang="en-US" dirty="0"/>
              <a:t> </a:t>
            </a:r>
            <a:r>
              <a:rPr lang="en-US" dirty="0" err="1"/>
              <a:t>información</a:t>
            </a:r>
            <a:r>
              <a:rPr lang="en-US" dirty="0"/>
              <a:t> </a:t>
            </a:r>
            <a:r>
              <a:rPr lang="en-US" dirty="0" err="1"/>
              <a:t>detallada</a:t>
            </a:r>
            <a:r>
              <a:rPr lang="en-US" dirty="0"/>
              <a:t> </a:t>
            </a:r>
            <a:r>
              <a:rPr lang="en-US" dirty="0" err="1"/>
              <a:t>sobre</a:t>
            </a:r>
            <a:r>
              <a:rPr lang="en-US" dirty="0"/>
              <a:t> </a:t>
            </a:r>
            <a:r>
              <a:rPr lang="en-US" dirty="0" err="1"/>
              <a:t>funciones</a:t>
            </a:r>
            <a:r>
              <a:rPr lang="en-US" dirty="0"/>
              <a:t>, </a:t>
            </a:r>
            <a:r>
              <a:rPr lang="en-US" dirty="0" err="1"/>
              <a:t>usos</a:t>
            </a:r>
            <a:r>
              <a:rPr lang="en-US" dirty="0"/>
              <a:t>, </a:t>
            </a:r>
            <a:r>
              <a:rPr lang="en-US" dirty="0" err="1"/>
              <a:t>efectos</a:t>
            </a:r>
            <a:r>
              <a:rPr lang="en-US" dirty="0"/>
              <a:t> </a:t>
            </a:r>
            <a:r>
              <a:rPr lang="en-US" dirty="0" err="1"/>
              <a:t>secundarios</a:t>
            </a:r>
            <a:r>
              <a:rPr lang="en-US" dirty="0"/>
              <a:t> y la </a:t>
            </a:r>
            <a:r>
              <a:rPr lang="en-US" dirty="0" err="1"/>
              <a:t>necesidad</a:t>
            </a:r>
            <a:r>
              <a:rPr lang="en-US" dirty="0"/>
              <a:t> de </a:t>
            </a:r>
            <a:r>
              <a:rPr lang="en-US" dirty="0" err="1"/>
              <a:t>receta</a:t>
            </a:r>
            <a:r>
              <a:rPr lang="en-US" dirty="0"/>
              <a:t> </a:t>
            </a:r>
            <a:r>
              <a:rPr lang="en-US" dirty="0" err="1"/>
              <a:t>médica</a:t>
            </a:r>
            <a:r>
              <a:rPr lang="en-US" dirty="0"/>
              <a:t>, </a:t>
            </a:r>
            <a:r>
              <a:rPr lang="en-US" dirty="0" err="1"/>
              <a:t>empoderará</a:t>
            </a:r>
            <a:r>
              <a:rPr lang="en-US" dirty="0"/>
              <a:t> a </a:t>
            </a:r>
            <a:r>
              <a:rPr lang="en-US" dirty="0" err="1"/>
              <a:t>los</a:t>
            </a:r>
            <a:r>
              <a:rPr lang="en-US" dirty="0"/>
              <a:t> </a:t>
            </a:r>
            <a:r>
              <a:rPr lang="en-US" dirty="0" err="1"/>
              <a:t>usuarios</a:t>
            </a:r>
            <a:r>
              <a:rPr lang="en-US" dirty="0"/>
              <a:t> para </a:t>
            </a:r>
            <a:r>
              <a:rPr lang="en-US" dirty="0" err="1"/>
              <a:t>tomar</a:t>
            </a:r>
            <a:r>
              <a:rPr lang="en-US" dirty="0"/>
              <a:t> </a:t>
            </a:r>
            <a:r>
              <a:rPr lang="en-US" dirty="0" err="1"/>
              <a:t>decisiones</a:t>
            </a:r>
            <a:r>
              <a:rPr lang="en-US" dirty="0"/>
              <a:t> </a:t>
            </a:r>
            <a:r>
              <a:rPr lang="en-US" dirty="0" err="1"/>
              <a:t>informadas</a:t>
            </a:r>
            <a:r>
              <a:rPr lang="en-US" dirty="0"/>
              <a:t>. Esto </a:t>
            </a:r>
            <a:r>
              <a:rPr lang="en-US" dirty="0" err="1"/>
              <a:t>ayudará</a:t>
            </a:r>
            <a:r>
              <a:rPr lang="en-US" dirty="0"/>
              <a:t> a </a:t>
            </a:r>
            <a:r>
              <a:rPr lang="en-US" dirty="0" err="1"/>
              <a:t>reducir</a:t>
            </a:r>
            <a:r>
              <a:rPr lang="en-US" dirty="0"/>
              <a:t> la </a:t>
            </a:r>
            <a:r>
              <a:rPr lang="en-US" dirty="0" err="1"/>
              <a:t>automedicación</a:t>
            </a:r>
            <a:r>
              <a:rPr lang="en-US" dirty="0"/>
              <a:t> </a:t>
            </a:r>
            <a:r>
              <a:rPr lang="en-US" dirty="0" err="1"/>
              <a:t>incorrecta</a:t>
            </a:r>
            <a:r>
              <a:rPr lang="en-US" dirty="0"/>
              <a:t> y </a:t>
            </a:r>
            <a:r>
              <a:rPr lang="en-US" dirty="0" err="1"/>
              <a:t>promoverá</a:t>
            </a:r>
            <a:r>
              <a:rPr lang="en-US" dirty="0"/>
              <a:t> </a:t>
            </a:r>
            <a:r>
              <a:rPr lang="en-US" dirty="0" err="1"/>
              <a:t>prácticas</a:t>
            </a:r>
            <a:r>
              <a:rPr lang="en-US" dirty="0"/>
              <a:t> </a:t>
            </a:r>
            <a:r>
              <a:rPr lang="en-US" dirty="0" err="1"/>
              <a:t>más</a:t>
            </a:r>
            <a:r>
              <a:rPr lang="en-US" dirty="0"/>
              <a:t> </a:t>
            </a:r>
            <a:r>
              <a:rPr lang="en-US" dirty="0" err="1"/>
              <a:t>seguras</a:t>
            </a:r>
            <a:r>
              <a:rPr lang="en-US" dirty="0"/>
              <a:t>, </a:t>
            </a:r>
            <a:r>
              <a:rPr lang="en-US" dirty="0" err="1"/>
              <a:t>contribuyendo</a:t>
            </a:r>
            <a:r>
              <a:rPr lang="en-US" dirty="0"/>
              <a:t> </a:t>
            </a:r>
            <a:r>
              <a:rPr lang="en-US" dirty="0" err="1"/>
              <a:t>así</a:t>
            </a:r>
            <a:r>
              <a:rPr lang="en-US" dirty="0"/>
              <a:t> a la </a:t>
            </a:r>
            <a:r>
              <a:rPr lang="en-US" dirty="0" err="1"/>
              <a:t>mejora</a:t>
            </a:r>
            <a:r>
              <a:rPr lang="en-US" dirty="0"/>
              <a:t> de la </a:t>
            </a:r>
            <a:r>
              <a:rPr lang="en-US" dirty="0" err="1"/>
              <a:t>salud</a:t>
            </a:r>
            <a:r>
              <a:rPr lang="en-US" dirty="0"/>
              <a:t> </a:t>
            </a:r>
            <a:r>
              <a:rPr lang="en-US" dirty="0" err="1"/>
              <a:t>pública</a:t>
            </a:r>
            <a:r>
              <a:rPr lang="en-US" dirty="0"/>
              <a:t>.</a:t>
            </a:r>
            <a:endParaRPr lang="es-ES" dirty="0"/>
          </a:p>
        </p:txBody>
      </p:sp>
      <p:pic>
        <p:nvPicPr>
          <p:cNvPr id="4" name="Imagen 3" descr="Tabla&#10;&#10;Descripción generada automáticamente">
            <a:extLst>
              <a:ext uri="{FF2B5EF4-FFF2-40B4-BE49-F238E27FC236}">
                <a16:creationId xmlns:a16="http://schemas.microsoft.com/office/drawing/2014/main" id="{45FE63DA-C2DA-23BD-F737-03E5CF82A164}"/>
              </a:ext>
            </a:extLst>
          </p:cNvPr>
          <p:cNvPicPr>
            <a:picLocks noChangeAspect="1"/>
          </p:cNvPicPr>
          <p:nvPr/>
        </p:nvPicPr>
        <p:blipFill>
          <a:blip r:embed="rId4"/>
          <a:stretch>
            <a:fillRect/>
          </a:stretch>
        </p:blipFill>
        <p:spPr>
          <a:xfrm>
            <a:off x="4851815" y="2736290"/>
            <a:ext cx="4660487" cy="1627299"/>
          </a:xfrm>
          <a:prstGeom prst="rect">
            <a:avLst/>
          </a:prstGeom>
        </p:spPr>
      </p:pic>
    </p:spTree>
    <p:custDataLst>
      <p:tags r:id="rId1"/>
    </p:custDataLst>
    <p:extLst>
      <p:ext uri="{BB962C8B-B14F-4D97-AF65-F5344CB8AC3E}">
        <p14:creationId xmlns:p14="http://schemas.microsoft.com/office/powerpoint/2010/main" val="294195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42029"/>
            <a:ext cx="9374030" cy="861774"/>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a:t>
            </a:r>
            <a:r>
              <a:rPr lang="es-MX" sz="2800" dirty="0">
                <a:solidFill>
                  <a:schemeClr val="bg1"/>
                </a:solidFill>
                <a:latin typeface="Arial"/>
                <a:ea typeface="Arial"/>
                <a:cs typeface="Arial"/>
                <a:sym typeface="Arial"/>
              </a:rPr>
              <a:t>de </a:t>
            </a:r>
            <a:r>
              <a:rPr lang="es-MX" sz="2800" dirty="0">
                <a:solidFill>
                  <a:schemeClr val="bg1"/>
                </a:solidFill>
              </a:rPr>
              <a:t>Medicamentos con IA</a:t>
            </a:r>
            <a:endParaRPr lang="es-MX" sz="2800" dirty="0"/>
          </a:p>
          <a:p>
            <a:pPr marL="0" marR="0" lvl="0" indent="0" algn="l">
              <a:spcBef>
                <a:spcPts val="0"/>
              </a:spcBef>
              <a:spcAft>
                <a:spcPts val="0"/>
              </a:spcAft>
              <a:buNone/>
            </a:pPr>
            <a:endParaRPr lang="es-MX" sz="2800" dirty="0">
              <a:solidFill>
                <a:schemeClr val="lt1"/>
              </a:solidFill>
              <a:latin typeface="Arial"/>
              <a:ea typeface="Arial"/>
              <a:cs typeface="Arial"/>
            </a:endParaRPr>
          </a:p>
        </p:txBody>
      </p:sp>
      <p:sp>
        <p:nvSpPr>
          <p:cNvPr id="3" name="Google Shape;76;p3">
            <a:extLst>
              <a:ext uri="{FF2B5EF4-FFF2-40B4-BE49-F238E27FC236}">
                <a16:creationId xmlns:a16="http://schemas.microsoft.com/office/drawing/2014/main" id="{14B6932B-C45C-8BFC-F7AE-5027085F0891}"/>
              </a:ext>
            </a:extLst>
          </p:cNvPr>
          <p:cNvSpPr/>
          <p:nvPr/>
        </p:nvSpPr>
        <p:spPr>
          <a:xfrm>
            <a:off x="299590" y="2177119"/>
            <a:ext cx="5015898" cy="4739759"/>
          </a:xfrm>
          <a:prstGeom prst="rect">
            <a:avLst/>
          </a:prstGeom>
          <a:noFill/>
          <a:ln>
            <a:noFill/>
          </a:ln>
        </p:spPr>
        <p:txBody>
          <a:bodyPr spcFirstLastPara="1" wrap="square" lIns="0" tIns="0" rIns="0" bIns="0" anchor="t" anchorCtr="0">
            <a:spAutoFit/>
          </a:bodyPr>
          <a:lstStyle/>
          <a:p>
            <a:pPr marL="285750" indent="-285750" algn="just">
              <a:buFont typeface="Arial" panose="020B0604020202020204" pitchFamily="34" charset="0"/>
              <a:buChar char="•"/>
            </a:pPr>
            <a:r>
              <a:rPr lang="es-MX" b="1" dirty="0" err="1">
                <a:solidFill>
                  <a:schemeClr val="bg2"/>
                </a:solidFill>
              </a:rPr>
              <a:t>mysql.connector</a:t>
            </a:r>
            <a:r>
              <a:rPr lang="es-MX" b="1" dirty="0">
                <a:solidFill>
                  <a:schemeClr val="bg2"/>
                </a:solidFill>
              </a:rPr>
              <a:t>: </a:t>
            </a:r>
            <a:r>
              <a:rPr lang="es-MX" dirty="0">
                <a:solidFill>
                  <a:schemeClr val="bg2"/>
                </a:solidFill>
              </a:rPr>
              <a:t>Proporciona una interfaz para conectarse y interactuar con bases de datos MySQL desde Python. Se utiliza para realizar operaciones como consultas, inserciones y actualizaciones en la base de datos.</a:t>
            </a:r>
          </a:p>
          <a:p>
            <a:pPr marL="285750" indent="-285750" algn="just">
              <a:buFont typeface="Arial" panose="020B0604020202020204" pitchFamily="34" charset="0"/>
              <a:buChar char="•"/>
            </a:pPr>
            <a:endParaRPr lang="es-MX" dirty="0">
              <a:solidFill>
                <a:schemeClr val="bg2"/>
              </a:solidFill>
            </a:endParaRPr>
          </a:p>
          <a:p>
            <a:pPr marL="285750" indent="-285750" algn="just">
              <a:buFont typeface="Arial" panose="020B0604020202020204" pitchFamily="34" charset="0"/>
              <a:buChar char="•"/>
            </a:pPr>
            <a:r>
              <a:rPr lang="es-MX" b="1" dirty="0" err="1">
                <a:solidFill>
                  <a:schemeClr val="bg2"/>
                </a:solidFill>
              </a:rPr>
              <a:t>torch</a:t>
            </a:r>
            <a:r>
              <a:rPr lang="es-MX" b="1" dirty="0">
                <a:solidFill>
                  <a:schemeClr val="bg2"/>
                </a:solidFill>
              </a:rPr>
              <a:t>: </a:t>
            </a:r>
            <a:r>
              <a:rPr lang="es-MX" dirty="0">
                <a:solidFill>
                  <a:schemeClr val="bg2"/>
                </a:solidFill>
              </a:rPr>
              <a:t>Parte de </a:t>
            </a:r>
            <a:r>
              <a:rPr lang="es-MX" dirty="0" err="1">
                <a:solidFill>
                  <a:schemeClr val="bg2"/>
                </a:solidFill>
              </a:rPr>
              <a:t>PyTorch</a:t>
            </a:r>
            <a:r>
              <a:rPr lang="es-MX" dirty="0">
                <a:solidFill>
                  <a:schemeClr val="bg2"/>
                </a:solidFill>
              </a:rPr>
              <a:t>, una biblioteca de aprendizaje profundo que proporciona herramientas para crear y entrenar redes neuronales. Se utiliza para cargar y ejecutar el modelo YOLOv5 para la detección de objetos.</a:t>
            </a:r>
          </a:p>
          <a:p>
            <a:pPr marL="285750" indent="-285750" algn="just">
              <a:buFont typeface="Arial" panose="020B0604020202020204" pitchFamily="34" charset="0"/>
              <a:buChar char="•"/>
            </a:pPr>
            <a:endParaRPr lang="es-MX" dirty="0">
              <a:solidFill>
                <a:schemeClr val="bg2"/>
              </a:solidFill>
            </a:endParaRPr>
          </a:p>
          <a:p>
            <a:pPr marL="285750" indent="-285750" algn="just">
              <a:buFont typeface="Arial" panose="020B0604020202020204" pitchFamily="34" charset="0"/>
              <a:buChar char="•"/>
            </a:pPr>
            <a:r>
              <a:rPr lang="es-MX" b="1" dirty="0" err="1">
                <a:solidFill>
                  <a:schemeClr val="bg2"/>
                </a:solidFill>
              </a:rPr>
              <a:t>opencv</a:t>
            </a:r>
            <a:r>
              <a:rPr lang="es-MX" b="1" dirty="0">
                <a:solidFill>
                  <a:schemeClr val="bg2"/>
                </a:solidFill>
              </a:rPr>
              <a:t>: </a:t>
            </a:r>
            <a:r>
              <a:rPr lang="es-MX" dirty="0">
                <a:solidFill>
                  <a:schemeClr val="bg2"/>
                </a:solidFill>
              </a:rPr>
              <a:t>Open </a:t>
            </a:r>
            <a:r>
              <a:rPr lang="es-MX" dirty="0" err="1">
                <a:solidFill>
                  <a:schemeClr val="bg2"/>
                </a:solidFill>
              </a:rPr>
              <a:t>Source</a:t>
            </a:r>
            <a:r>
              <a:rPr lang="es-MX" dirty="0">
                <a:solidFill>
                  <a:schemeClr val="bg2"/>
                </a:solidFill>
              </a:rPr>
              <a:t> </a:t>
            </a:r>
            <a:r>
              <a:rPr lang="es-MX" dirty="0" err="1">
                <a:solidFill>
                  <a:schemeClr val="bg2"/>
                </a:solidFill>
              </a:rPr>
              <a:t>Computer</a:t>
            </a:r>
            <a:r>
              <a:rPr lang="es-MX" dirty="0">
                <a:solidFill>
                  <a:schemeClr val="bg2"/>
                </a:solidFill>
              </a:rPr>
              <a:t> </a:t>
            </a:r>
            <a:r>
              <a:rPr lang="es-MX" dirty="0" err="1">
                <a:solidFill>
                  <a:schemeClr val="bg2"/>
                </a:solidFill>
              </a:rPr>
              <a:t>Vision</a:t>
            </a:r>
            <a:r>
              <a:rPr lang="es-MX" dirty="0">
                <a:solidFill>
                  <a:schemeClr val="bg2"/>
                </a:solidFill>
              </a:rPr>
              <a:t> Library es una biblioteca de visión por computadora que incluye diversas funciones para el procesamiento de imágenes y videos. Es utilizada para capturar imágenes de la cámara y procesar cuadros de video.</a:t>
            </a:r>
          </a:p>
          <a:p>
            <a:pPr marL="285750" indent="-285750" algn="just">
              <a:buFont typeface="Arial" panose="020B0604020202020204" pitchFamily="34" charset="0"/>
              <a:buChar char="•"/>
            </a:pPr>
            <a:endParaRPr lang="es-MX" dirty="0">
              <a:solidFill>
                <a:schemeClr val="bg2"/>
              </a:solidFill>
            </a:endParaRPr>
          </a:p>
          <a:p>
            <a:pPr marL="285750" indent="-285750" algn="just">
              <a:buFont typeface="Arial" panose="020B0604020202020204" pitchFamily="34" charset="0"/>
              <a:buChar char="•"/>
            </a:pPr>
            <a:r>
              <a:rPr lang="es-MX" b="1" dirty="0">
                <a:solidFill>
                  <a:schemeClr val="bg2"/>
                </a:solidFill>
              </a:rPr>
              <a:t>Google </a:t>
            </a:r>
            <a:r>
              <a:rPr lang="es-MX" b="1" dirty="0" err="1">
                <a:solidFill>
                  <a:schemeClr val="bg2"/>
                </a:solidFill>
              </a:rPr>
              <a:t>Colab</a:t>
            </a:r>
            <a:r>
              <a:rPr lang="es-MX" b="1" dirty="0">
                <a:solidFill>
                  <a:schemeClr val="bg2"/>
                </a:solidFill>
              </a:rPr>
              <a:t> de YoloV5</a:t>
            </a:r>
            <a:r>
              <a:rPr lang="es-MX" dirty="0">
                <a:solidFill>
                  <a:schemeClr val="bg2"/>
                </a:solidFill>
              </a:rPr>
              <a:t>: Estamos utilizando el modelo de machine </a:t>
            </a:r>
            <a:r>
              <a:rPr lang="es-MX" dirty="0" err="1">
                <a:solidFill>
                  <a:schemeClr val="bg2"/>
                </a:solidFill>
              </a:rPr>
              <a:t>learning</a:t>
            </a:r>
            <a:r>
              <a:rPr lang="es-MX" dirty="0">
                <a:solidFill>
                  <a:schemeClr val="bg2"/>
                </a:solidFill>
              </a:rPr>
              <a:t> YOLOv5 (</a:t>
            </a:r>
            <a:r>
              <a:rPr lang="es-MX" dirty="0" err="1">
                <a:solidFill>
                  <a:schemeClr val="bg2"/>
                </a:solidFill>
              </a:rPr>
              <a:t>You</a:t>
            </a:r>
            <a:r>
              <a:rPr lang="es-MX" dirty="0">
                <a:solidFill>
                  <a:schemeClr val="bg2"/>
                </a:solidFill>
              </a:rPr>
              <a:t> </a:t>
            </a:r>
            <a:r>
              <a:rPr lang="es-MX" dirty="0" err="1">
                <a:solidFill>
                  <a:schemeClr val="bg2"/>
                </a:solidFill>
              </a:rPr>
              <a:t>Only</a:t>
            </a:r>
            <a:r>
              <a:rPr lang="es-MX" dirty="0">
                <a:solidFill>
                  <a:schemeClr val="bg2"/>
                </a:solidFill>
              </a:rPr>
              <a:t> Look Once, versión 5) para la detección de objetos.</a:t>
            </a:r>
          </a:p>
          <a:p>
            <a:pPr algn="just"/>
            <a:endParaRPr lang="es-MX" dirty="0">
              <a:solidFill>
                <a:schemeClr val="bg2"/>
              </a:solidFill>
            </a:endParaRPr>
          </a:p>
          <a:p>
            <a:pPr algn="just"/>
            <a:endParaRPr lang="es-MX" dirty="0">
              <a:solidFill>
                <a:schemeClr val="bg2"/>
              </a:solidFill>
            </a:endParaRPr>
          </a:p>
        </p:txBody>
      </p:sp>
      <p:grpSp>
        <p:nvGrpSpPr>
          <p:cNvPr id="5" name="Google Shape;69;p3">
            <a:extLst>
              <a:ext uri="{FF2B5EF4-FFF2-40B4-BE49-F238E27FC236}">
                <a16:creationId xmlns:a16="http://schemas.microsoft.com/office/drawing/2014/main" id="{70ED7B7F-DD2D-68E0-6984-1F4C8A5C6B3F}"/>
              </a:ext>
            </a:extLst>
          </p:cNvPr>
          <p:cNvGrpSpPr/>
          <p:nvPr/>
        </p:nvGrpSpPr>
        <p:grpSpPr>
          <a:xfrm>
            <a:off x="618248" y="1706216"/>
            <a:ext cx="8037689" cy="632207"/>
            <a:chOff x="4181256" y="3224809"/>
            <a:chExt cx="8037689" cy="632207"/>
          </a:xfrm>
        </p:grpSpPr>
        <p:sp>
          <p:nvSpPr>
            <p:cNvPr id="6" name="Google Shape;70;p3">
              <a:extLst>
                <a:ext uri="{FF2B5EF4-FFF2-40B4-BE49-F238E27FC236}">
                  <a16:creationId xmlns:a16="http://schemas.microsoft.com/office/drawing/2014/main" id="{11B5D045-D98A-D1A9-E439-907427A128D8}"/>
                </a:ext>
              </a:extLst>
            </p:cNvPr>
            <p:cNvSpPr/>
            <p:nvPr/>
          </p:nvSpPr>
          <p:spPr>
            <a:xfrm>
              <a:off x="4364136" y="3225982"/>
              <a:ext cx="7854809" cy="276999"/>
            </a:xfrm>
            <a:prstGeom prst="rect">
              <a:avLst/>
            </a:prstGeom>
            <a:noFill/>
            <a:ln>
              <a:noFill/>
            </a:ln>
          </p:spPr>
          <p:txBody>
            <a:bodyPr spcFirstLastPara="1" wrap="square" lIns="0" tIns="0" rIns="0" bIns="0" anchor="ctr" anchorCtr="0">
              <a:spAutoFit/>
            </a:bodyPr>
            <a:lstStyle/>
            <a:p>
              <a:r>
                <a:rPr lang="es-VE" sz="1800" b="1" dirty="0">
                  <a:solidFill>
                    <a:srgbClr val="3F3F3F"/>
                  </a:solidFill>
                </a:rPr>
                <a:t>Arquitectura del proyecto</a:t>
              </a:r>
              <a:endParaRPr lang="en-US" b="1" dirty="0"/>
            </a:p>
          </p:txBody>
        </p:sp>
        <p:sp>
          <p:nvSpPr>
            <p:cNvPr id="7" name="Google Shape;71;p3">
              <a:extLst>
                <a:ext uri="{FF2B5EF4-FFF2-40B4-BE49-F238E27FC236}">
                  <a16:creationId xmlns:a16="http://schemas.microsoft.com/office/drawing/2014/main" id="{ECD1EBA3-C8C2-501F-5C63-5CEDBDA8370E}"/>
                </a:ext>
              </a:extLst>
            </p:cNvPr>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 name="Google Shape;72;p3">
              <a:extLst>
                <a:ext uri="{FF2B5EF4-FFF2-40B4-BE49-F238E27FC236}">
                  <a16:creationId xmlns:a16="http://schemas.microsoft.com/office/drawing/2014/main" id="{81C4721F-0EEF-F1DA-B387-A686DF2F88D9}"/>
                </a:ext>
              </a:extLst>
            </p:cNvPr>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pic>
        <p:nvPicPr>
          <p:cNvPr id="1026" name="Picture 2" descr="esta1">
            <a:extLst>
              <a:ext uri="{FF2B5EF4-FFF2-40B4-BE49-F238E27FC236}">
                <a16:creationId xmlns:a16="http://schemas.microsoft.com/office/drawing/2014/main" id="{987217B1-80B5-2516-5BEE-DF1ED4DFC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416" y="2122979"/>
            <a:ext cx="4475410" cy="38731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8480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27039"/>
            <a:ext cx="9374030" cy="861774"/>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a:t>
            </a:r>
            <a:r>
              <a:rPr lang="es-MX" sz="2800" dirty="0">
                <a:solidFill>
                  <a:schemeClr val="bg1"/>
                </a:solidFill>
                <a:latin typeface="Arial"/>
                <a:ea typeface="Arial"/>
                <a:cs typeface="Arial"/>
                <a:sym typeface="Arial"/>
              </a:rPr>
              <a:t>de </a:t>
            </a:r>
            <a:r>
              <a:rPr lang="es-MX" sz="2800" dirty="0">
                <a:solidFill>
                  <a:schemeClr val="bg1"/>
                </a:solidFill>
              </a:rPr>
              <a:t>Medicamentos con IA</a:t>
            </a:r>
            <a:endParaRPr lang="es-MX" sz="2800" dirty="0"/>
          </a:p>
          <a:p>
            <a:pPr marL="0" marR="0" lvl="0" indent="0" algn="l">
              <a:spcBef>
                <a:spcPts val="0"/>
              </a:spcBef>
              <a:spcAft>
                <a:spcPts val="0"/>
              </a:spcAft>
              <a:buNone/>
            </a:pPr>
            <a:endParaRPr lang="es-MX" sz="2800" dirty="0">
              <a:solidFill>
                <a:schemeClr val="lt1"/>
              </a:solidFill>
              <a:latin typeface="Arial"/>
              <a:ea typeface="Arial"/>
              <a:cs typeface="Arial"/>
            </a:endParaRPr>
          </a:p>
        </p:txBody>
      </p:sp>
      <p:sp>
        <p:nvSpPr>
          <p:cNvPr id="3" name="Google Shape;76;p3">
            <a:extLst>
              <a:ext uri="{FF2B5EF4-FFF2-40B4-BE49-F238E27FC236}">
                <a16:creationId xmlns:a16="http://schemas.microsoft.com/office/drawing/2014/main" id="{14B6932B-C45C-8BFC-F7AE-5027085F0891}"/>
              </a:ext>
            </a:extLst>
          </p:cNvPr>
          <p:cNvSpPr/>
          <p:nvPr/>
        </p:nvSpPr>
        <p:spPr>
          <a:xfrm>
            <a:off x="299590" y="2177119"/>
            <a:ext cx="5015898" cy="1077218"/>
          </a:xfrm>
          <a:prstGeom prst="rect">
            <a:avLst/>
          </a:prstGeom>
          <a:noFill/>
          <a:ln>
            <a:noFill/>
          </a:ln>
        </p:spPr>
        <p:txBody>
          <a:bodyPr spcFirstLastPara="1" wrap="square" lIns="0" tIns="0" rIns="0" bIns="0" anchor="t" anchorCtr="0">
            <a:spAutoFit/>
          </a:bodyPr>
          <a:lstStyle/>
          <a:p>
            <a:pPr marL="285750" indent="-285750" algn="just">
              <a:buFont typeface="Arial" panose="020B0604020202020204" pitchFamily="34" charset="0"/>
              <a:buChar char="•"/>
            </a:pPr>
            <a:r>
              <a:rPr lang="es-MX" b="1" dirty="0" err="1">
                <a:solidFill>
                  <a:schemeClr val="bg2"/>
                </a:solidFill>
              </a:rPr>
              <a:t>tkinter</a:t>
            </a:r>
            <a:r>
              <a:rPr lang="es-MX" b="1" dirty="0">
                <a:solidFill>
                  <a:schemeClr val="bg2"/>
                </a:solidFill>
              </a:rPr>
              <a:t>: </a:t>
            </a:r>
            <a:r>
              <a:rPr lang="es-MX" dirty="0">
                <a:solidFill>
                  <a:schemeClr val="bg2"/>
                </a:solidFill>
              </a:rPr>
              <a:t>Biblioteca estándar de Python para la creación de interfaces gráficas de usuario (GUI). Se utiliza para crear la interfaz de la aplicación, incluyendo botones, etiquetas y ventanas emergentes.</a:t>
            </a:r>
          </a:p>
          <a:p>
            <a:pPr algn="just"/>
            <a:endParaRPr lang="es-MX" dirty="0">
              <a:solidFill>
                <a:schemeClr val="bg2"/>
              </a:solidFill>
            </a:endParaRPr>
          </a:p>
        </p:txBody>
      </p:sp>
      <p:grpSp>
        <p:nvGrpSpPr>
          <p:cNvPr id="5" name="Google Shape;69;p3">
            <a:extLst>
              <a:ext uri="{FF2B5EF4-FFF2-40B4-BE49-F238E27FC236}">
                <a16:creationId xmlns:a16="http://schemas.microsoft.com/office/drawing/2014/main" id="{70ED7B7F-DD2D-68E0-6984-1F4C8A5C6B3F}"/>
              </a:ext>
            </a:extLst>
          </p:cNvPr>
          <p:cNvGrpSpPr/>
          <p:nvPr/>
        </p:nvGrpSpPr>
        <p:grpSpPr>
          <a:xfrm>
            <a:off x="618248" y="1706216"/>
            <a:ext cx="8037689" cy="632207"/>
            <a:chOff x="4181256" y="3224809"/>
            <a:chExt cx="8037689" cy="632207"/>
          </a:xfrm>
        </p:grpSpPr>
        <p:sp>
          <p:nvSpPr>
            <p:cNvPr id="6" name="Google Shape;70;p3">
              <a:extLst>
                <a:ext uri="{FF2B5EF4-FFF2-40B4-BE49-F238E27FC236}">
                  <a16:creationId xmlns:a16="http://schemas.microsoft.com/office/drawing/2014/main" id="{11B5D045-D98A-D1A9-E439-907427A128D8}"/>
                </a:ext>
              </a:extLst>
            </p:cNvPr>
            <p:cNvSpPr/>
            <p:nvPr/>
          </p:nvSpPr>
          <p:spPr>
            <a:xfrm>
              <a:off x="4364136" y="3225982"/>
              <a:ext cx="7854809" cy="276999"/>
            </a:xfrm>
            <a:prstGeom prst="rect">
              <a:avLst/>
            </a:prstGeom>
            <a:noFill/>
            <a:ln>
              <a:noFill/>
            </a:ln>
          </p:spPr>
          <p:txBody>
            <a:bodyPr spcFirstLastPara="1" wrap="square" lIns="0" tIns="0" rIns="0" bIns="0" anchor="ctr" anchorCtr="0">
              <a:spAutoFit/>
            </a:bodyPr>
            <a:lstStyle/>
            <a:p>
              <a:r>
                <a:rPr lang="es-VE" sz="1800" b="1" dirty="0">
                  <a:solidFill>
                    <a:srgbClr val="3F3F3F"/>
                  </a:solidFill>
                </a:rPr>
                <a:t>Arquitectura del proyecto		       </a:t>
              </a:r>
              <a:r>
                <a:rPr lang="es-VE" sz="1800" b="1" dirty="0" err="1">
                  <a:solidFill>
                    <a:srgbClr val="3F3F3F"/>
                  </a:solidFill>
                </a:rPr>
                <a:t>Dataset</a:t>
              </a:r>
              <a:endParaRPr lang="en-US" b="1" dirty="0"/>
            </a:p>
          </p:txBody>
        </p:sp>
        <p:sp>
          <p:nvSpPr>
            <p:cNvPr id="7" name="Google Shape;71;p3">
              <a:extLst>
                <a:ext uri="{FF2B5EF4-FFF2-40B4-BE49-F238E27FC236}">
                  <a16:creationId xmlns:a16="http://schemas.microsoft.com/office/drawing/2014/main" id="{ECD1EBA3-C8C2-501F-5C63-5CEDBDA8370E}"/>
                </a:ext>
              </a:extLst>
            </p:cNvPr>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 name="Google Shape;72;p3">
              <a:extLst>
                <a:ext uri="{FF2B5EF4-FFF2-40B4-BE49-F238E27FC236}">
                  <a16:creationId xmlns:a16="http://schemas.microsoft.com/office/drawing/2014/main" id="{81C4721F-0EEF-F1DA-B387-A686DF2F88D9}"/>
                </a:ext>
              </a:extLst>
            </p:cNvPr>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12B11475-CE27-0FF3-C903-7E253C968FE0}"/>
              </a:ext>
            </a:extLst>
          </p:cNvPr>
          <p:cNvPicPr>
            <a:picLocks noChangeAspect="1"/>
          </p:cNvPicPr>
          <p:nvPr/>
        </p:nvPicPr>
        <p:blipFill>
          <a:blip r:embed="rId4"/>
          <a:stretch>
            <a:fillRect/>
          </a:stretch>
        </p:blipFill>
        <p:spPr>
          <a:xfrm>
            <a:off x="528795" y="3603664"/>
            <a:ext cx="4377341" cy="2193480"/>
          </a:xfrm>
          <a:prstGeom prst="rect">
            <a:avLst/>
          </a:prstGeom>
        </p:spPr>
      </p:pic>
      <p:sp>
        <p:nvSpPr>
          <p:cNvPr id="9" name="Google Shape;76;p3">
            <a:extLst>
              <a:ext uri="{FF2B5EF4-FFF2-40B4-BE49-F238E27FC236}">
                <a16:creationId xmlns:a16="http://schemas.microsoft.com/office/drawing/2014/main" id="{3A78558F-14F0-3E04-5992-FE45FEB52E4B}"/>
              </a:ext>
            </a:extLst>
          </p:cNvPr>
          <p:cNvSpPr/>
          <p:nvPr/>
        </p:nvSpPr>
        <p:spPr>
          <a:xfrm>
            <a:off x="5555331" y="2122979"/>
            <a:ext cx="3528709" cy="1077218"/>
          </a:xfrm>
          <a:prstGeom prst="rect">
            <a:avLst/>
          </a:prstGeom>
          <a:noFill/>
          <a:ln>
            <a:noFill/>
          </a:ln>
        </p:spPr>
        <p:txBody>
          <a:bodyPr spcFirstLastPara="1" wrap="square" lIns="0" tIns="0" rIns="0" bIns="0" anchor="t" anchorCtr="0">
            <a:spAutoFit/>
          </a:bodyPr>
          <a:lstStyle/>
          <a:p>
            <a:pPr marL="285750" indent="-285750" algn="just">
              <a:buFont typeface="Arial" panose="020B0604020202020204" pitchFamily="34" charset="0"/>
              <a:buChar char="•"/>
            </a:pPr>
            <a:r>
              <a:rPr lang="es-MX" dirty="0">
                <a:solidFill>
                  <a:schemeClr val="bg2"/>
                </a:solidFill>
              </a:rPr>
              <a:t>El </a:t>
            </a:r>
            <a:r>
              <a:rPr lang="es-MX" dirty="0" err="1">
                <a:solidFill>
                  <a:schemeClr val="bg2"/>
                </a:solidFill>
              </a:rPr>
              <a:t>dataset</a:t>
            </a:r>
            <a:r>
              <a:rPr lang="es-MX" dirty="0">
                <a:solidFill>
                  <a:schemeClr val="bg2"/>
                </a:solidFill>
              </a:rPr>
              <a:t> fue creado descargando varias imágenes y creando sus etiquetas. Está disponible en nuestra carpeta Data en el repositorio. Ejemplo:</a:t>
            </a:r>
          </a:p>
          <a:p>
            <a:pPr algn="just"/>
            <a:endParaRPr lang="es-MX" dirty="0">
              <a:solidFill>
                <a:schemeClr val="bg2"/>
              </a:solidFill>
            </a:endParaRPr>
          </a:p>
        </p:txBody>
      </p:sp>
      <p:pic>
        <p:nvPicPr>
          <p:cNvPr id="13" name="Imagen 12">
            <a:extLst>
              <a:ext uri="{FF2B5EF4-FFF2-40B4-BE49-F238E27FC236}">
                <a16:creationId xmlns:a16="http://schemas.microsoft.com/office/drawing/2014/main" id="{AAFE0107-89F1-E1A2-FA1F-F9CA4BE9FD31}"/>
              </a:ext>
            </a:extLst>
          </p:cNvPr>
          <p:cNvPicPr>
            <a:picLocks noChangeAspect="1"/>
          </p:cNvPicPr>
          <p:nvPr/>
        </p:nvPicPr>
        <p:blipFill>
          <a:blip r:embed="rId5"/>
          <a:stretch>
            <a:fillRect/>
          </a:stretch>
        </p:blipFill>
        <p:spPr>
          <a:xfrm>
            <a:off x="5131014" y="3515289"/>
            <a:ext cx="4377341" cy="2377099"/>
          </a:xfrm>
          <a:prstGeom prst="rect">
            <a:avLst/>
          </a:prstGeom>
        </p:spPr>
      </p:pic>
    </p:spTree>
    <p:custDataLst>
      <p:tags r:id="rId1"/>
    </p:custDataLst>
    <p:extLst>
      <p:ext uri="{BB962C8B-B14F-4D97-AF65-F5344CB8AC3E}">
        <p14:creationId xmlns:p14="http://schemas.microsoft.com/office/powerpoint/2010/main" val="120841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a:t>
            </a:r>
            <a:r>
              <a:rPr lang="es-MX" sz="2800" dirty="0">
                <a:solidFill>
                  <a:schemeClr val="bg1"/>
                </a:solidFill>
                <a:latin typeface="Arial"/>
                <a:ea typeface="Arial"/>
                <a:cs typeface="Arial"/>
                <a:sym typeface="Arial"/>
              </a:rPr>
              <a:t>de </a:t>
            </a:r>
            <a:r>
              <a:rPr lang="es-MX" sz="2800" dirty="0">
                <a:solidFill>
                  <a:schemeClr val="bg1"/>
                </a:solidFill>
              </a:rPr>
              <a:t>Medicamentos con IA</a:t>
            </a:r>
            <a:endParaRPr lang="es-MX" sz="2800" dirty="0"/>
          </a:p>
        </p:txBody>
      </p:sp>
      <p:sp>
        <p:nvSpPr>
          <p:cNvPr id="15" name="Google Shape;85;p4">
            <a:extLst>
              <a:ext uri="{FF2B5EF4-FFF2-40B4-BE49-F238E27FC236}">
                <a16:creationId xmlns:a16="http://schemas.microsoft.com/office/drawing/2014/main" id="{E0ACB5EA-3CB5-99A0-81AE-58D62E977A7A}"/>
              </a:ext>
            </a:extLst>
          </p:cNvPr>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Resultado</a:t>
            </a:r>
          </a:p>
        </p:txBody>
      </p:sp>
      <p:sp>
        <p:nvSpPr>
          <p:cNvPr id="17" name="Google Shape;86;p4">
            <a:extLst>
              <a:ext uri="{FF2B5EF4-FFF2-40B4-BE49-F238E27FC236}">
                <a16:creationId xmlns:a16="http://schemas.microsoft.com/office/drawing/2014/main" id="{2DB1E6DD-61A4-24B2-D62C-961DBF4F67A1}"/>
              </a:ext>
            </a:extLst>
          </p:cNvPr>
          <p:cNvSpPr txBox="1">
            <a:spLocks/>
          </p:cNvSpPr>
          <p:nvPr/>
        </p:nvSpPr>
        <p:spPr>
          <a:xfrm>
            <a:off x="450494" y="1819482"/>
            <a:ext cx="3881664" cy="91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28570"/>
              </a:lnSpc>
              <a:spcBef>
                <a:spcPts val="0"/>
              </a:spcBef>
              <a:buNone/>
            </a:pPr>
            <a:r>
              <a:rPr lang="en-US" sz="1200" dirty="0"/>
              <a:t>Los </a:t>
            </a:r>
            <a:r>
              <a:rPr lang="en-US" sz="1200" dirty="0" err="1"/>
              <a:t>resultados</a:t>
            </a:r>
            <a:r>
              <a:rPr lang="en-US" sz="1200" dirty="0"/>
              <a:t> </a:t>
            </a:r>
            <a:r>
              <a:rPr lang="en-US" sz="1200" dirty="0" err="1"/>
              <a:t>esperados</a:t>
            </a:r>
            <a:r>
              <a:rPr lang="en-US" sz="1200" dirty="0"/>
              <a:t> </a:t>
            </a:r>
            <a:r>
              <a:rPr lang="en-US" sz="1200" dirty="0" err="1"/>
              <a:t>incluyen</a:t>
            </a:r>
            <a:r>
              <a:rPr lang="en-US" sz="1200" dirty="0"/>
              <a:t> </a:t>
            </a:r>
            <a:r>
              <a:rPr lang="en-US" sz="1200" dirty="0" err="1"/>
              <a:t>el</a:t>
            </a:r>
            <a:r>
              <a:rPr lang="en-US" sz="1200" dirty="0"/>
              <a:t> </a:t>
            </a:r>
            <a:r>
              <a:rPr lang="en-US" sz="1200" dirty="0" err="1"/>
              <a:t>desarrollo</a:t>
            </a:r>
            <a:r>
              <a:rPr lang="en-US" sz="1200" dirty="0"/>
              <a:t> de </a:t>
            </a:r>
            <a:r>
              <a:rPr lang="en-US" sz="1200" dirty="0" err="1"/>
              <a:t>una</a:t>
            </a:r>
            <a:r>
              <a:rPr lang="en-US" sz="1200" dirty="0"/>
              <a:t> </a:t>
            </a:r>
            <a:r>
              <a:rPr lang="en-US" sz="1200" dirty="0" err="1"/>
              <a:t>aplicación</a:t>
            </a:r>
            <a:r>
              <a:rPr lang="en-US" sz="1200" dirty="0"/>
              <a:t> </a:t>
            </a:r>
            <a:r>
              <a:rPr lang="en-US" sz="1200" dirty="0" err="1"/>
              <a:t>funcional</a:t>
            </a:r>
            <a:r>
              <a:rPr lang="en-US" sz="1200" dirty="0"/>
              <a:t> y </a:t>
            </a:r>
            <a:r>
              <a:rPr lang="en-US" sz="1200" dirty="0" err="1"/>
              <a:t>fácil</a:t>
            </a:r>
            <a:r>
              <a:rPr lang="en-US" sz="1200" dirty="0"/>
              <a:t> de usar que </a:t>
            </a:r>
            <a:r>
              <a:rPr lang="en-US" sz="1200" dirty="0" err="1"/>
              <a:t>permita</a:t>
            </a:r>
            <a:r>
              <a:rPr lang="en-US" sz="1200" dirty="0"/>
              <a:t> </a:t>
            </a:r>
            <a:r>
              <a:rPr lang="en-US" sz="1200" dirty="0" err="1"/>
              <a:t>identificar</a:t>
            </a:r>
            <a:r>
              <a:rPr lang="en-US" sz="1200" dirty="0"/>
              <a:t> </a:t>
            </a:r>
            <a:r>
              <a:rPr lang="en-US" sz="1200" dirty="0" err="1"/>
              <a:t>medicamentos</a:t>
            </a:r>
            <a:r>
              <a:rPr lang="en-US" sz="1200" dirty="0"/>
              <a:t> </a:t>
            </a:r>
            <a:r>
              <a:rPr lang="en-US" sz="1200" dirty="0" err="1"/>
              <a:t>mediante</a:t>
            </a:r>
            <a:r>
              <a:rPr lang="en-US" sz="1200" dirty="0"/>
              <a:t> </a:t>
            </a:r>
            <a:r>
              <a:rPr lang="en-US" sz="1200" dirty="0" err="1"/>
              <a:t>imágenes</a:t>
            </a:r>
            <a:r>
              <a:rPr lang="en-US" sz="1200" dirty="0"/>
              <a:t>. Se </a:t>
            </a:r>
            <a:r>
              <a:rPr lang="en-US" sz="1200" dirty="0" err="1"/>
              <a:t>creará</a:t>
            </a:r>
            <a:r>
              <a:rPr lang="en-US" sz="1200" dirty="0"/>
              <a:t> </a:t>
            </a:r>
            <a:r>
              <a:rPr lang="en-US" sz="1200" dirty="0" err="1"/>
              <a:t>una</a:t>
            </a:r>
            <a:r>
              <a:rPr lang="en-US" sz="1200" dirty="0"/>
              <a:t> base de </a:t>
            </a:r>
            <a:r>
              <a:rPr lang="en-US" sz="1200" dirty="0" err="1"/>
              <a:t>datos</a:t>
            </a:r>
            <a:r>
              <a:rPr lang="en-US" sz="1200" dirty="0"/>
              <a:t> </a:t>
            </a:r>
            <a:r>
              <a:rPr lang="en-US" sz="1200" dirty="0" err="1"/>
              <a:t>precisa</a:t>
            </a:r>
            <a:r>
              <a:rPr lang="en-US" sz="1200" dirty="0"/>
              <a:t> y </a:t>
            </a:r>
            <a:r>
              <a:rPr lang="en-US" sz="1200" dirty="0" err="1"/>
              <a:t>actualizada</a:t>
            </a:r>
            <a:r>
              <a:rPr lang="en-US" sz="1200" dirty="0"/>
              <a:t> </a:t>
            </a:r>
            <a:r>
              <a:rPr lang="en-US" sz="1200" dirty="0" err="1"/>
              <a:t>sobre</a:t>
            </a:r>
            <a:r>
              <a:rPr lang="en-US" sz="1200" dirty="0"/>
              <a:t> </a:t>
            </a:r>
            <a:r>
              <a:rPr lang="en-US" sz="1200" dirty="0" err="1"/>
              <a:t>medicamentos</a:t>
            </a:r>
            <a:r>
              <a:rPr lang="en-US" sz="1200" dirty="0"/>
              <a:t>, y se </a:t>
            </a:r>
            <a:r>
              <a:rPr lang="en-US" sz="1200" dirty="0" err="1"/>
              <a:t>recopilarán</a:t>
            </a:r>
            <a:r>
              <a:rPr lang="en-US" sz="1200" dirty="0"/>
              <a:t> </a:t>
            </a:r>
            <a:r>
              <a:rPr lang="en-US" sz="1200" dirty="0" err="1"/>
              <a:t>datos</a:t>
            </a:r>
            <a:r>
              <a:rPr lang="en-US" sz="1200" dirty="0"/>
              <a:t> </a:t>
            </a:r>
            <a:r>
              <a:rPr lang="en-US" sz="1200" dirty="0" err="1"/>
              <a:t>sobre</a:t>
            </a:r>
            <a:r>
              <a:rPr lang="en-US" sz="1200" dirty="0"/>
              <a:t> la </a:t>
            </a:r>
            <a:r>
              <a:rPr lang="en-US" sz="1200" dirty="0" err="1"/>
              <a:t>satisfacción</a:t>
            </a:r>
            <a:r>
              <a:rPr lang="en-US" sz="1200" dirty="0"/>
              <a:t> del </a:t>
            </a:r>
            <a:r>
              <a:rPr lang="en-US" sz="1200" dirty="0" err="1"/>
              <a:t>usuario</a:t>
            </a:r>
            <a:r>
              <a:rPr lang="en-US" sz="1200" dirty="0"/>
              <a:t> y la </a:t>
            </a:r>
            <a:r>
              <a:rPr lang="en-US" sz="1200" dirty="0" err="1"/>
              <a:t>efectividad</a:t>
            </a:r>
            <a:r>
              <a:rPr lang="en-US" sz="1200" dirty="0"/>
              <a:t> de la </a:t>
            </a:r>
            <a:r>
              <a:rPr lang="en-US" sz="1200" dirty="0" err="1"/>
              <a:t>aplicación</a:t>
            </a:r>
            <a:r>
              <a:rPr lang="en-US" sz="1200" dirty="0"/>
              <a:t>. </a:t>
            </a:r>
            <a:r>
              <a:rPr lang="en-US" sz="1200" dirty="0" err="1"/>
              <a:t>Además</a:t>
            </a:r>
            <a:r>
              <a:rPr lang="en-US" sz="1200" dirty="0"/>
              <a:t>, se </a:t>
            </a:r>
            <a:r>
              <a:rPr lang="en-US" sz="1200" dirty="0" err="1"/>
              <a:t>elaborará</a:t>
            </a:r>
            <a:r>
              <a:rPr lang="en-US" sz="1200" dirty="0"/>
              <a:t> un </a:t>
            </a:r>
            <a:r>
              <a:rPr lang="en-US" sz="1200" dirty="0" err="1"/>
              <a:t>informe</a:t>
            </a:r>
            <a:r>
              <a:rPr lang="en-US" sz="1200" dirty="0"/>
              <a:t> que </a:t>
            </a:r>
            <a:r>
              <a:rPr lang="en-US" sz="1200" dirty="0" err="1"/>
              <a:t>evaluará</a:t>
            </a:r>
            <a:r>
              <a:rPr lang="en-US" sz="1200" dirty="0"/>
              <a:t> </a:t>
            </a:r>
            <a:r>
              <a:rPr lang="en-US" sz="1200" dirty="0" err="1"/>
              <a:t>su</a:t>
            </a:r>
            <a:r>
              <a:rPr lang="en-US" sz="1200" dirty="0"/>
              <a:t> </a:t>
            </a:r>
            <a:r>
              <a:rPr lang="en-US" sz="1200" dirty="0" err="1"/>
              <a:t>impacto</a:t>
            </a:r>
            <a:r>
              <a:rPr lang="en-US" sz="1200" dirty="0"/>
              <a:t> </a:t>
            </a:r>
            <a:r>
              <a:rPr lang="en-US" sz="1200" dirty="0" err="1"/>
              <a:t>en</a:t>
            </a:r>
            <a:r>
              <a:rPr lang="en-US" sz="1200" dirty="0"/>
              <a:t> </a:t>
            </a:r>
            <a:r>
              <a:rPr lang="en-US" sz="1200" dirty="0" err="1"/>
              <a:t>el</a:t>
            </a:r>
            <a:r>
              <a:rPr lang="en-US" sz="1200" dirty="0"/>
              <a:t> </a:t>
            </a:r>
            <a:r>
              <a:rPr lang="en-US" sz="1200" dirty="0" err="1"/>
              <a:t>conocimiento</a:t>
            </a:r>
            <a:r>
              <a:rPr lang="en-US" sz="1200" dirty="0"/>
              <a:t> y </a:t>
            </a:r>
            <a:r>
              <a:rPr lang="en-US" sz="1200" dirty="0" err="1"/>
              <a:t>comportamiento</a:t>
            </a:r>
            <a:r>
              <a:rPr lang="en-US" sz="1200" dirty="0"/>
              <a:t> de </a:t>
            </a:r>
            <a:r>
              <a:rPr lang="en-US" sz="1200" dirty="0" err="1"/>
              <a:t>los</a:t>
            </a:r>
            <a:r>
              <a:rPr lang="en-US" sz="1200" dirty="0"/>
              <a:t> </a:t>
            </a:r>
            <a:r>
              <a:rPr lang="en-US" sz="1200" dirty="0" err="1"/>
              <a:t>usuarios</a:t>
            </a:r>
            <a:r>
              <a:rPr lang="en-US" sz="1200" dirty="0"/>
              <a:t> </a:t>
            </a:r>
            <a:r>
              <a:rPr lang="en-US" sz="1200" dirty="0" err="1"/>
              <a:t>respecto</a:t>
            </a:r>
            <a:r>
              <a:rPr lang="en-US" sz="1200" dirty="0"/>
              <a:t> a la </a:t>
            </a:r>
            <a:r>
              <a:rPr lang="en-US" sz="1200" dirty="0" err="1"/>
              <a:t>automedicación</a:t>
            </a:r>
            <a:r>
              <a:rPr lang="en-US" sz="1200" dirty="0"/>
              <a:t>.</a:t>
            </a:r>
            <a:endParaRPr lang="es-ES" sz="1200" dirty="0"/>
          </a:p>
        </p:txBody>
      </p:sp>
      <p:sp>
        <p:nvSpPr>
          <p:cNvPr id="19" name="Google Shape;85;p4">
            <a:extLst>
              <a:ext uri="{FF2B5EF4-FFF2-40B4-BE49-F238E27FC236}">
                <a16:creationId xmlns:a16="http://schemas.microsoft.com/office/drawing/2014/main" id="{2B685418-1CE2-6E51-2C57-7C0DF96C2E6A}"/>
              </a:ext>
            </a:extLst>
          </p:cNvPr>
          <p:cNvSpPr txBox="1">
            <a:spLocks/>
          </p:cNvSpPr>
          <p:nvPr/>
        </p:nvSpPr>
        <p:spPr>
          <a:xfrm>
            <a:off x="515714" y="4192200"/>
            <a:ext cx="8541300" cy="3693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pPr>
              <a:buSzPts val="2400"/>
            </a:pPr>
            <a:r>
              <a:rPr lang="en-US" sz="2400" dirty="0" err="1"/>
              <a:t>Beneficios</a:t>
            </a:r>
          </a:p>
        </p:txBody>
      </p:sp>
      <p:sp>
        <p:nvSpPr>
          <p:cNvPr id="21" name="Google Shape;86;p4">
            <a:extLst>
              <a:ext uri="{FF2B5EF4-FFF2-40B4-BE49-F238E27FC236}">
                <a16:creationId xmlns:a16="http://schemas.microsoft.com/office/drawing/2014/main" id="{F5A1A361-5589-69F0-42B3-E12F22397BB7}"/>
              </a:ext>
            </a:extLst>
          </p:cNvPr>
          <p:cNvSpPr txBox="1">
            <a:spLocks/>
          </p:cNvSpPr>
          <p:nvPr/>
        </p:nvSpPr>
        <p:spPr>
          <a:xfrm>
            <a:off x="444946" y="4557318"/>
            <a:ext cx="4921534" cy="147511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28570"/>
              </a:lnSpc>
              <a:spcBef>
                <a:spcPts val="0"/>
              </a:spcBef>
              <a:buNone/>
            </a:pPr>
            <a:r>
              <a:rPr lang="en-US" sz="1200" dirty="0"/>
              <a:t>Los </a:t>
            </a:r>
            <a:r>
              <a:rPr lang="en-US" sz="1200" dirty="0" err="1"/>
              <a:t>beneficios</a:t>
            </a:r>
            <a:r>
              <a:rPr lang="en-US" sz="1200" dirty="0"/>
              <a:t> de la </a:t>
            </a:r>
            <a:r>
              <a:rPr lang="en-US" sz="1200" dirty="0" err="1"/>
              <a:t>aplicación</a:t>
            </a:r>
            <a:r>
              <a:rPr lang="en-US" sz="1200" dirty="0"/>
              <a:t> </a:t>
            </a:r>
            <a:r>
              <a:rPr lang="en-US" sz="1200" dirty="0" err="1"/>
              <a:t>incluyen</a:t>
            </a:r>
            <a:r>
              <a:rPr lang="en-US" sz="1200" dirty="0"/>
              <a:t> </a:t>
            </a:r>
            <a:r>
              <a:rPr lang="en-US" sz="1200" dirty="0" err="1"/>
              <a:t>el</a:t>
            </a:r>
            <a:r>
              <a:rPr lang="en-US" sz="1200" dirty="0"/>
              <a:t> </a:t>
            </a:r>
            <a:r>
              <a:rPr lang="en-US" sz="1200" dirty="0" err="1"/>
              <a:t>acceso</a:t>
            </a:r>
            <a:r>
              <a:rPr lang="en-US" sz="1200" dirty="0"/>
              <a:t> a </a:t>
            </a:r>
            <a:r>
              <a:rPr lang="en-US" sz="1200" dirty="0" err="1"/>
              <a:t>información</a:t>
            </a:r>
            <a:r>
              <a:rPr lang="en-US" sz="1200" dirty="0"/>
              <a:t> </a:t>
            </a:r>
            <a:r>
              <a:rPr lang="en-US" sz="1200" dirty="0" err="1"/>
              <a:t>confiable</a:t>
            </a:r>
            <a:r>
              <a:rPr lang="en-US" sz="1200" dirty="0"/>
              <a:t> y </a:t>
            </a:r>
            <a:r>
              <a:rPr lang="en-US" sz="1200" dirty="0" err="1"/>
              <a:t>accesible</a:t>
            </a:r>
            <a:r>
              <a:rPr lang="en-US" sz="1200" dirty="0"/>
              <a:t> </a:t>
            </a:r>
            <a:r>
              <a:rPr lang="en-US" sz="1200" dirty="0" err="1"/>
              <a:t>sobre</a:t>
            </a:r>
            <a:r>
              <a:rPr lang="en-US" sz="1200" dirty="0"/>
              <a:t> </a:t>
            </a:r>
            <a:r>
              <a:rPr lang="en-US" sz="1200" dirty="0" err="1"/>
              <a:t>medicamentos</a:t>
            </a:r>
            <a:r>
              <a:rPr lang="en-US" sz="1200" dirty="0"/>
              <a:t>, lo que </a:t>
            </a:r>
            <a:r>
              <a:rPr lang="en-US" sz="1200" dirty="0" err="1"/>
              <a:t>fomentará</a:t>
            </a:r>
            <a:r>
              <a:rPr lang="en-US" sz="1200" dirty="0"/>
              <a:t> un </a:t>
            </a:r>
            <a:r>
              <a:rPr lang="en-US" sz="1200" dirty="0" err="1"/>
              <a:t>uso</a:t>
            </a:r>
            <a:r>
              <a:rPr lang="en-US" sz="1200" dirty="0"/>
              <a:t> </a:t>
            </a:r>
            <a:r>
              <a:rPr lang="en-US" sz="1200" dirty="0" err="1"/>
              <a:t>más</a:t>
            </a:r>
            <a:r>
              <a:rPr lang="en-US" sz="1200" dirty="0"/>
              <a:t> </a:t>
            </a:r>
            <a:r>
              <a:rPr lang="en-US" sz="1200" dirty="0" err="1"/>
              <a:t>responsable</a:t>
            </a:r>
            <a:r>
              <a:rPr lang="en-US" sz="1200" dirty="0"/>
              <a:t> y </a:t>
            </a:r>
            <a:r>
              <a:rPr lang="en-US" sz="1200" dirty="0" err="1"/>
              <a:t>seguro</a:t>
            </a:r>
            <a:r>
              <a:rPr lang="en-US" sz="1200" dirty="0"/>
              <a:t>. </a:t>
            </a:r>
            <a:r>
              <a:rPr lang="en-US" sz="1200" dirty="0" err="1"/>
              <a:t>También</a:t>
            </a:r>
            <a:r>
              <a:rPr lang="en-US" sz="1200" dirty="0"/>
              <a:t> </a:t>
            </a:r>
            <a:r>
              <a:rPr lang="en-US" sz="1200" dirty="0" err="1"/>
              <a:t>contribuirá</a:t>
            </a:r>
            <a:r>
              <a:rPr lang="en-US" sz="1200" dirty="0"/>
              <a:t> a la </a:t>
            </a:r>
            <a:r>
              <a:rPr lang="en-US" sz="1200" dirty="0" err="1"/>
              <a:t>reducción</a:t>
            </a:r>
            <a:r>
              <a:rPr lang="en-US" sz="1200" dirty="0"/>
              <a:t> de </a:t>
            </a:r>
            <a:r>
              <a:rPr lang="en-US" sz="1200" dirty="0" err="1"/>
              <a:t>riesgos</a:t>
            </a:r>
            <a:r>
              <a:rPr lang="en-US" sz="1200" dirty="0"/>
              <a:t> </a:t>
            </a:r>
            <a:r>
              <a:rPr lang="en-US" sz="1200" dirty="0" err="1"/>
              <a:t>asociados</a:t>
            </a:r>
            <a:r>
              <a:rPr lang="en-US" sz="1200" dirty="0"/>
              <a:t> con la </a:t>
            </a:r>
            <a:r>
              <a:rPr lang="en-US" sz="1200" dirty="0" err="1"/>
              <a:t>automedicación</a:t>
            </a:r>
            <a:r>
              <a:rPr lang="en-US" sz="1200" dirty="0"/>
              <a:t>, </a:t>
            </a:r>
            <a:r>
              <a:rPr lang="en-US" sz="1200" dirty="0" err="1"/>
              <a:t>mejorando</a:t>
            </a:r>
            <a:r>
              <a:rPr lang="en-US" sz="1200" dirty="0"/>
              <a:t> la </a:t>
            </a:r>
            <a:r>
              <a:rPr lang="en-US" sz="1200" dirty="0" err="1"/>
              <a:t>salud</a:t>
            </a:r>
            <a:r>
              <a:rPr lang="en-US" sz="1200" dirty="0"/>
              <a:t> y </a:t>
            </a:r>
            <a:r>
              <a:rPr lang="en-US" sz="1200" dirty="0" err="1"/>
              <a:t>el</a:t>
            </a:r>
            <a:r>
              <a:rPr lang="en-US" sz="1200" dirty="0"/>
              <a:t> </a:t>
            </a:r>
            <a:r>
              <a:rPr lang="en-US" sz="1200" dirty="0" err="1"/>
              <a:t>bienestar</a:t>
            </a:r>
            <a:r>
              <a:rPr lang="en-US" sz="1200" dirty="0"/>
              <a:t> de </a:t>
            </a:r>
            <a:r>
              <a:rPr lang="en-US" sz="1200" dirty="0" err="1"/>
              <a:t>los</a:t>
            </a:r>
            <a:r>
              <a:rPr lang="en-US" sz="1200" dirty="0"/>
              <a:t> </a:t>
            </a:r>
            <a:r>
              <a:rPr lang="en-US" sz="1200" dirty="0" err="1"/>
              <a:t>usuarios</a:t>
            </a:r>
            <a:r>
              <a:rPr lang="en-US" sz="1200" dirty="0"/>
              <a:t>. </a:t>
            </a:r>
            <a:r>
              <a:rPr lang="en-US" sz="1200" dirty="0" err="1"/>
              <a:t>Asimismo</a:t>
            </a:r>
            <a:r>
              <a:rPr lang="en-US" sz="1200" dirty="0"/>
              <a:t>, al </a:t>
            </a:r>
            <a:r>
              <a:rPr lang="en-US" sz="1200" dirty="0" err="1"/>
              <a:t>fomentar</a:t>
            </a:r>
            <a:r>
              <a:rPr lang="en-US" sz="1200" dirty="0"/>
              <a:t> la consulta con </a:t>
            </a:r>
            <a:r>
              <a:rPr lang="en-US" sz="1200" dirty="0" err="1"/>
              <a:t>profesionales</a:t>
            </a:r>
            <a:r>
              <a:rPr lang="en-US" sz="1200" dirty="0"/>
              <a:t> de la </a:t>
            </a:r>
            <a:r>
              <a:rPr lang="en-US" sz="1200" dirty="0" err="1"/>
              <a:t>salud</a:t>
            </a:r>
            <a:r>
              <a:rPr lang="en-US" sz="1200" dirty="0"/>
              <a:t>, la </a:t>
            </a:r>
            <a:r>
              <a:rPr lang="en-US" sz="1200" dirty="0" err="1"/>
              <a:t>aplicación</a:t>
            </a:r>
            <a:r>
              <a:rPr lang="en-US" sz="1200" dirty="0"/>
              <a:t> </a:t>
            </a:r>
            <a:r>
              <a:rPr lang="en-US" sz="1200" dirty="0" err="1"/>
              <a:t>podrá</a:t>
            </a:r>
            <a:r>
              <a:rPr lang="en-US" sz="1200" dirty="0"/>
              <a:t> </a:t>
            </a:r>
            <a:r>
              <a:rPr lang="en-US" sz="1200" dirty="0" err="1"/>
              <a:t>fortalecer</a:t>
            </a:r>
            <a:r>
              <a:rPr lang="en-US" sz="1200" dirty="0"/>
              <a:t> la </a:t>
            </a:r>
            <a:r>
              <a:rPr lang="en-US" sz="1200" dirty="0" err="1"/>
              <a:t>relación</a:t>
            </a:r>
            <a:r>
              <a:rPr lang="en-US" sz="1200" dirty="0"/>
              <a:t> entre </a:t>
            </a:r>
            <a:r>
              <a:rPr lang="en-US" sz="1200" dirty="0" err="1"/>
              <a:t>pacientes</a:t>
            </a:r>
            <a:r>
              <a:rPr lang="en-US" sz="1200" dirty="0"/>
              <a:t> y </a:t>
            </a:r>
            <a:r>
              <a:rPr lang="en-US" sz="1200" dirty="0" err="1"/>
              <a:t>médicos</a:t>
            </a:r>
            <a:r>
              <a:rPr lang="en-US" sz="1200" dirty="0"/>
              <a:t>, </a:t>
            </a:r>
            <a:r>
              <a:rPr lang="en-US" sz="1200" dirty="0" err="1"/>
              <a:t>promoviendo</a:t>
            </a:r>
            <a:r>
              <a:rPr lang="en-US" sz="1200" dirty="0"/>
              <a:t> </a:t>
            </a:r>
            <a:r>
              <a:rPr lang="en-US" sz="1200" dirty="0" err="1"/>
              <a:t>una</a:t>
            </a:r>
            <a:r>
              <a:rPr lang="en-US" sz="1200" dirty="0"/>
              <a:t> </a:t>
            </a:r>
            <a:r>
              <a:rPr lang="en-US" sz="1200" dirty="0" err="1"/>
              <a:t>atención</a:t>
            </a:r>
            <a:r>
              <a:rPr lang="en-US" sz="1200" dirty="0"/>
              <a:t> </a:t>
            </a:r>
            <a:r>
              <a:rPr lang="en-US" sz="1200" dirty="0" err="1"/>
              <a:t>más</a:t>
            </a:r>
            <a:r>
              <a:rPr lang="en-US" sz="1200" dirty="0"/>
              <a:t> integral y </a:t>
            </a:r>
            <a:r>
              <a:rPr lang="en-US" sz="1200" dirty="0" err="1"/>
              <a:t>consciente</a:t>
            </a:r>
            <a:r>
              <a:rPr lang="en-US" sz="1200" dirty="0"/>
              <a:t>.</a:t>
            </a:r>
            <a:endParaRPr lang="es-ES" sz="1200" dirty="0"/>
          </a:p>
        </p:txBody>
      </p:sp>
      <p:pic>
        <p:nvPicPr>
          <p:cNvPr id="2" name="Imagen 1">
            <a:extLst>
              <a:ext uri="{FF2B5EF4-FFF2-40B4-BE49-F238E27FC236}">
                <a16:creationId xmlns:a16="http://schemas.microsoft.com/office/drawing/2014/main" id="{BEE62654-6C54-9E3F-C38E-1BA222A24CFC}"/>
              </a:ext>
            </a:extLst>
          </p:cNvPr>
          <p:cNvPicPr>
            <a:picLocks noChangeAspect="1"/>
          </p:cNvPicPr>
          <p:nvPr/>
        </p:nvPicPr>
        <p:blipFill>
          <a:blip r:embed="rId4"/>
          <a:stretch>
            <a:fillRect/>
          </a:stretch>
        </p:blipFill>
        <p:spPr>
          <a:xfrm>
            <a:off x="5366480" y="2054393"/>
            <a:ext cx="3057992" cy="2426449"/>
          </a:xfrm>
          <a:prstGeom prst="rect">
            <a:avLst/>
          </a:prstGeom>
        </p:spPr>
      </p:pic>
    </p:spTree>
    <p:custDataLst>
      <p:tags r:id="rId1"/>
    </p:custDataLst>
    <p:extLst>
      <p:ext uri="{BB962C8B-B14F-4D97-AF65-F5344CB8AC3E}">
        <p14:creationId xmlns:p14="http://schemas.microsoft.com/office/powerpoint/2010/main" val="131225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Conclusion</a:t>
            </a:r>
            <a:endParaRPr sz="2400" dirty="0" err="1"/>
          </a:p>
        </p:txBody>
      </p:sp>
      <p:sp>
        <p:nvSpPr>
          <p:cNvPr id="86" name="Google Shape;86;p4"/>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p>
            <a:pPr marL="0" indent="0">
              <a:spcBef>
                <a:spcPts val="0"/>
              </a:spcBef>
              <a:buNone/>
            </a:pPr>
            <a:r>
              <a:rPr lang="en-US" dirty="0"/>
              <a:t>La </a:t>
            </a:r>
            <a:r>
              <a:rPr lang="en-US" dirty="0" err="1"/>
              <a:t>aplicación</a:t>
            </a:r>
            <a:r>
              <a:rPr lang="en-US" dirty="0"/>
              <a:t> de </a:t>
            </a:r>
            <a:r>
              <a:rPr lang="en-US" dirty="0" err="1"/>
              <a:t>reconocimiento</a:t>
            </a:r>
            <a:r>
              <a:rPr lang="en-US" dirty="0"/>
              <a:t> de </a:t>
            </a:r>
            <a:r>
              <a:rPr lang="en-US" dirty="0" err="1"/>
              <a:t>medicamentos</a:t>
            </a:r>
            <a:r>
              <a:rPr lang="en-US" dirty="0"/>
              <a:t> </a:t>
            </a:r>
            <a:r>
              <a:rPr lang="en-US" dirty="0" err="1"/>
              <a:t>ofrece</a:t>
            </a:r>
            <a:r>
              <a:rPr lang="en-US" dirty="0"/>
              <a:t> </a:t>
            </a:r>
            <a:r>
              <a:rPr lang="en-US" dirty="0" err="1"/>
              <a:t>una</a:t>
            </a:r>
            <a:r>
              <a:rPr lang="en-US" dirty="0"/>
              <a:t> </a:t>
            </a:r>
            <a:r>
              <a:rPr lang="en-US" dirty="0" err="1"/>
              <a:t>solución</a:t>
            </a:r>
            <a:r>
              <a:rPr lang="en-US" dirty="0"/>
              <a:t> </a:t>
            </a:r>
            <a:r>
              <a:rPr lang="en-US" dirty="0" err="1"/>
              <a:t>innovadora</a:t>
            </a:r>
            <a:r>
              <a:rPr lang="en-US" dirty="0"/>
              <a:t> para </a:t>
            </a:r>
            <a:r>
              <a:rPr lang="en-US" dirty="0" err="1"/>
              <a:t>abordar</a:t>
            </a:r>
            <a:r>
              <a:rPr lang="en-US" dirty="0"/>
              <a:t> </a:t>
            </a:r>
            <a:r>
              <a:rPr lang="en-US" dirty="0" err="1"/>
              <a:t>el</a:t>
            </a:r>
            <a:r>
              <a:rPr lang="en-US" dirty="0"/>
              <a:t> </a:t>
            </a:r>
            <a:r>
              <a:rPr lang="en-US" dirty="0" err="1"/>
              <a:t>problema</a:t>
            </a:r>
            <a:r>
              <a:rPr lang="en-US" dirty="0"/>
              <a:t> de la </a:t>
            </a:r>
            <a:r>
              <a:rPr lang="en-US" dirty="0" err="1"/>
              <a:t>automedicación</a:t>
            </a:r>
            <a:r>
              <a:rPr lang="en-US" dirty="0"/>
              <a:t> al </a:t>
            </a:r>
            <a:r>
              <a:rPr lang="en-US" dirty="0" err="1"/>
              <a:t>proporcionar</a:t>
            </a:r>
            <a:r>
              <a:rPr lang="en-US" dirty="0"/>
              <a:t> </a:t>
            </a:r>
            <a:r>
              <a:rPr lang="en-US" dirty="0" err="1"/>
              <a:t>información</a:t>
            </a:r>
            <a:r>
              <a:rPr lang="en-US" dirty="0"/>
              <a:t> </a:t>
            </a:r>
            <a:r>
              <a:rPr lang="en-US" dirty="0" err="1"/>
              <a:t>precisa</a:t>
            </a:r>
            <a:r>
              <a:rPr lang="en-US" dirty="0"/>
              <a:t> y </a:t>
            </a:r>
            <a:r>
              <a:rPr lang="en-US" dirty="0" err="1"/>
              <a:t>accesible</a:t>
            </a:r>
            <a:r>
              <a:rPr lang="en-US" dirty="0"/>
              <a:t>. Su </a:t>
            </a:r>
            <a:r>
              <a:rPr lang="en-US" dirty="0" err="1"/>
              <a:t>implementación</a:t>
            </a:r>
            <a:r>
              <a:rPr lang="en-US" dirty="0"/>
              <a:t> </a:t>
            </a:r>
            <a:r>
              <a:rPr lang="en-US" dirty="0" err="1"/>
              <a:t>tiene</a:t>
            </a:r>
            <a:r>
              <a:rPr lang="en-US" dirty="0"/>
              <a:t> </a:t>
            </a:r>
            <a:r>
              <a:rPr lang="en-US" dirty="0" err="1"/>
              <a:t>el</a:t>
            </a:r>
            <a:r>
              <a:rPr lang="en-US" dirty="0"/>
              <a:t> </a:t>
            </a:r>
            <a:r>
              <a:rPr lang="en-US" dirty="0" err="1"/>
              <a:t>potencial</a:t>
            </a:r>
            <a:r>
              <a:rPr lang="en-US" dirty="0"/>
              <a:t> de </a:t>
            </a:r>
            <a:r>
              <a:rPr lang="en-US" dirty="0" err="1"/>
              <a:t>empoderar</a:t>
            </a:r>
            <a:r>
              <a:rPr lang="en-US" dirty="0"/>
              <a:t> a </a:t>
            </a:r>
            <a:r>
              <a:rPr lang="en-US" dirty="0" err="1"/>
              <a:t>los</a:t>
            </a:r>
            <a:r>
              <a:rPr lang="en-US" dirty="0"/>
              <a:t> </a:t>
            </a:r>
            <a:r>
              <a:rPr lang="en-US" dirty="0" err="1"/>
              <a:t>usuarios</a:t>
            </a:r>
            <a:r>
              <a:rPr lang="en-US" dirty="0"/>
              <a:t>, </a:t>
            </a:r>
            <a:r>
              <a:rPr lang="en-US" dirty="0" err="1"/>
              <a:t>permitiéndoles</a:t>
            </a:r>
            <a:r>
              <a:rPr lang="en-US" dirty="0"/>
              <a:t> </a:t>
            </a:r>
            <a:r>
              <a:rPr lang="en-US" dirty="0" err="1"/>
              <a:t>tomar</a:t>
            </a:r>
            <a:r>
              <a:rPr lang="en-US" dirty="0"/>
              <a:t> </a:t>
            </a:r>
            <a:r>
              <a:rPr lang="en-US" dirty="0" err="1"/>
              <a:t>decisiones</a:t>
            </a:r>
            <a:r>
              <a:rPr lang="en-US" dirty="0"/>
              <a:t> </a:t>
            </a:r>
            <a:r>
              <a:rPr lang="en-US" dirty="0" err="1"/>
              <a:t>informadas</a:t>
            </a:r>
            <a:r>
              <a:rPr lang="en-US" dirty="0"/>
              <a:t> </a:t>
            </a:r>
            <a:r>
              <a:rPr lang="en-US" dirty="0" err="1"/>
              <a:t>sobre</a:t>
            </a:r>
            <a:r>
              <a:rPr lang="en-US" dirty="0"/>
              <a:t> </a:t>
            </a:r>
            <a:r>
              <a:rPr lang="en-US" dirty="0" err="1"/>
              <a:t>su</a:t>
            </a:r>
            <a:r>
              <a:rPr lang="en-US" dirty="0"/>
              <a:t> </a:t>
            </a:r>
            <a:r>
              <a:rPr lang="en-US" dirty="0" err="1"/>
              <a:t>salud</a:t>
            </a:r>
            <a:r>
              <a:rPr lang="en-US" dirty="0"/>
              <a:t>. Al </a:t>
            </a:r>
            <a:r>
              <a:rPr lang="en-US" dirty="0" err="1"/>
              <a:t>facilitar</a:t>
            </a:r>
            <a:r>
              <a:rPr lang="en-US" dirty="0"/>
              <a:t> </a:t>
            </a:r>
            <a:r>
              <a:rPr lang="en-US" dirty="0" err="1"/>
              <a:t>el</a:t>
            </a:r>
            <a:r>
              <a:rPr lang="en-US" dirty="0"/>
              <a:t> </a:t>
            </a:r>
            <a:r>
              <a:rPr lang="en-US" dirty="0" err="1"/>
              <a:t>acceso</a:t>
            </a:r>
            <a:r>
              <a:rPr lang="en-US" dirty="0"/>
              <a:t> a </a:t>
            </a:r>
            <a:r>
              <a:rPr lang="en-US" dirty="0" err="1"/>
              <a:t>datos</a:t>
            </a:r>
            <a:r>
              <a:rPr lang="en-US" dirty="0"/>
              <a:t> </a:t>
            </a:r>
            <a:r>
              <a:rPr lang="en-US" dirty="0" err="1"/>
              <a:t>relevantes</a:t>
            </a:r>
            <a:r>
              <a:rPr lang="en-US" dirty="0"/>
              <a:t> </a:t>
            </a:r>
            <a:r>
              <a:rPr lang="en-US" dirty="0" err="1"/>
              <a:t>sobre</a:t>
            </a:r>
            <a:r>
              <a:rPr lang="en-US" dirty="0"/>
              <a:t> </a:t>
            </a:r>
            <a:r>
              <a:rPr lang="en-US" dirty="0" err="1"/>
              <a:t>medicamentos</a:t>
            </a:r>
            <a:r>
              <a:rPr lang="en-US" dirty="0"/>
              <a:t>, se </a:t>
            </a:r>
            <a:r>
              <a:rPr lang="en-US" dirty="0" err="1"/>
              <a:t>espera</a:t>
            </a:r>
            <a:r>
              <a:rPr lang="en-US" dirty="0"/>
              <a:t> </a:t>
            </a:r>
            <a:r>
              <a:rPr lang="en-US" dirty="0" err="1"/>
              <a:t>contribuir</a:t>
            </a:r>
            <a:r>
              <a:rPr lang="en-US" dirty="0"/>
              <a:t> a </a:t>
            </a:r>
            <a:r>
              <a:rPr lang="en-US" dirty="0" err="1"/>
              <a:t>una</a:t>
            </a:r>
            <a:r>
              <a:rPr lang="en-US" dirty="0"/>
              <a:t> </a:t>
            </a:r>
            <a:r>
              <a:rPr lang="en-US" dirty="0" err="1"/>
              <a:t>cultura</a:t>
            </a:r>
            <a:r>
              <a:rPr lang="en-US" dirty="0"/>
              <a:t> de </a:t>
            </a:r>
            <a:r>
              <a:rPr lang="en-US" dirty="0" err="1"/>
              <a:t>uso</a:t>
            </a:r>
            <a:r>
              <a:rPr lang="en-US" dirty="0"/>
              <a:t> </a:t>
            </a:r>
            <a:r>
              <a:rPr lang="en-US" dirty="0" err="1"/>
              <a:t>más</a:t>
            </a:r>
            <a:r>
              <a:rPr lang="en-US" dirty="0"/>
              <a:t> </a:t>
            </a:r>
            <a:r>
              <a:rPr lang="en-US" dirty="0" err="1"/>
              <a:t>consciente</a:t>
            </a:r>
            <a:r>
              <a:rPr lang="en-US" dirty="0"/>
              <a:t> y </a:t>
            </a:r>
            <a:r>
              <a:rPr lang="en-US" dirty="0" err="1"/>
              <a:t>responsable</a:t>
            </a:r>
            <a:r>
              <a:rPr lang="en-US" dirty="0"/>
              <a:t>, </a:t>
            </a:r>
            <a:r>
              <a:rPr lang="en-US" dirty="0" err="1"/>
              <a:t>impactando</a:t>
            </a:r>
            <a:r>
              <a:rPr lang="en-US" dirty="0"/>
              <a:t> </a:t>
            </a:r>
            <a:r>
              <a:rPr lang="en-US" dirty="0" err="1"/>
              <a:t>positivamente</a:t>
            </a:r>
            <a:r>
              <a:rPr lang="en-US" dirty="0"/>
              <a:t> </a:t>
            </a:r>
            <a:r>
              <a:rPr lang="en-US" dirty="0" err="1"/>
              <a:t>en</a:t>
            </a:r>
            <a:r>
              <a:rPr lang="en-US" dirty="0"/>
              <a:t> la </a:t>
            </a:r>
            <a:r>
              <a:rPr lang="en-US" dirty="0" err="1"/>
              <a:t>salud</a:t>
            </a:r>
            <a:r>
              <a:rPr lang="en-US" dirty="0"/>
              <a:t> </a:t>
            </a:r>
            <a:r>
              <a:rPr lang="en-US" dirty="0" err="1"/>
              <a:t>pública</a:t>
            </a:r>
            <a:r>
              <a:rPr lang="en-US" dirty="0"/>
              <a:t>.</a:t>
            </a:r>
            <a:endParaRPr lang="es-ES"/>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a:t>
            </a:r>
            <a:r>
              <a:rPr lang="es-MX" sz="2800" dirty="0">
                <a:solidFill>
                  <a:schemeClr val="bg1"/>
                </a:solidFill>
                <a:latin typeface="Arial"/>
                <a:ea typeface="Arial"/>
                <a:cs typeface="Arial"/>
                <a:sym typeface="Arial"/>
              </a:rPr>
              <a:t>de </a:t>
            </a:r>
            <a:r>
              <a:rPr lang="es-MX" sz="2800" dirty="0">
                <a:solidFill>
                  <a:schemeClr val="bg1"/>
                </a:solidFill>
              </a:rPr>
              <a:t>Medicamentos con IA</a:t>
            </a:r>
            <a:endParaRPr lang="es-MX" sz="2800" dirty="0"/>
          </a:p>
        </p:txBody>
      </p:sp>
    </p:spTree>
    <p:custDataLst>
      <p:tags r:id="rId1"/>
    </p:custDataLst>
    <p:extLst>
      <p:ext uri="{BB962C8B-B14F-4D97-AF65-F5344CB8AC3E}">
        <p14:creationId xmlns:p14="http://schemas.microsoft.com/office/powerpoint/2010/main" val="3700266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1.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8.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D9822403BB1B243B0C89A1E37CF5E17" ma:contentTypeVersion="13" ma:contentTypeDescription="Crear nuevo documento." ma:contentTypeScope="" ma:versionID="7cb877a00c24d9d84de71874f2e98694">
  <xsd:schema xmlns:xsd="http://www.w3.org/2001/XMLSchema" xmlns:xs="http://www.w3.org/2001/XMLSchema" xmlns:p="http://schemas.microsoft.com/office/2006/metadata/properties" xmlns:ns3="2e8470b7-bab6-429d-a828-30cc84fac60c" xmlns:ns4="1c0b3001-344e-4c0c-ae18-7f9bb6e9153e" targetNamespace="http://schemas.microsoft.com/office/2006/metadata/properties" ma:root="true" ma:fieldsID="792b2a56e7d6c0b4f806ee7b95af5d72" ns3:_="" ns4:_="">
    <xsd:import namespace="2e8470b7-bab6-429d-a828-30cc84fac60c"/>
    <xsd:import namespace="1c0b3001-344e-4c0c-ae18-7f9bb6e9153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element ref="ns4:MediaServiceSystemTags" minOccurs="0"/>
                <xsd:element ref="ns4:MediaServiceOCR" minOccurs="0"/>
                <xsd:element ref="ns4:MediaServiceGenerationTime" minOccurs="0"/>
                <xsd:element ref="ns4:MediaServiceEventHashCode" minOccurs="0"/>
                <xsd:element ref="ns4:MediaServiceSearchPropertie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8470b7-bab6-429d-a828-30cc84fac60c"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0b3001-344e-4c0c-ae18-7f9bb6e9153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c0b3001-344e-4c0c-ae18-7f9bb6e9153e" xsi:nil="true"/>
  </documentManagement>
</p:properties>
</file>

<file path=customXml/itemProps1.xml><?xml version="1.0" encoding="utf-8"?>
<ds:datastoreItem xmlns:ds="http://schemas.openxmlformats.org/officeDocument/2006/customXml" ds:itemID="{2EAEE5F0-3042-4AA6-88B8-BCE98B4B9F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8470b7-bab6-429d-a828-30cc84fac60c"/>
    <ds:schemaRef ds:uri="1c0b3001-344e-4c0c-ae18-7f9bb6e915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2A80BD-D6D2-4953-9A10-C898E07A6865}">
  <ds:schemaRefs>
    <ds:schemaRef ds:uri="http://schemas.microsoft.com/sharepoint/v3/contenttype/forms"/>
  </ds:schemaRefs>
</ds:datastoreItem>
</file>

<file path=customXml/itemProps3.xml><?xml version="1.0" encoding="utf-8"?>
<ds:datastoreItem xmlns:ds="http://schemas.openxmlformats.org/officeDocument/2006/customXml" ds:itemID="{2EFBBA78-C3C7-420F-939D-D98DC965AC72}">
  <ds:schemaRefs>
    <ds:schemaRef ds:uri="http://schemas.microsoft.com/office/2006/documentManagement/types"/>
    <ds:schemaRef ds:uri="2e8470b7-bab6-429d-a828-30cc84fac60c"/>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1c0b3001-344e-4c0c-ae18-7f9bb6e9153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712</TotalTime>
  <Words>884</Words>
  <Application>Microsoft Office PowerPoint</Application>
  <PresentationFormat>Personalizado</PresentationFormat>
  <Paragraphs>54</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Malgun Gothic</vt:lpstr>
      <vt:lpstr>Arial</vt:lpstr>
      <vt:lpstr>Calibri</vt:lpstr>
      <vt:lpstr>Wingdings</vt:lpstr>
      <vt:lpstr>SIC_Template_AI</vt:lpstr>
      <vt:lpstr>Samsung Innovation Campus</vt:lpstr>
      <vt:lpstr>Presentación de PowerPoint</vt:lpstr>
      <vt:lpstr>Presentación de PowerPoint</vt:lpstr>
      <vt:lpstr>Presentación de PowerPoint</vt:lpstr>
      <vt:lpstr>Alcance</vt:lpstr>
      <vt:lpstr>Presentación de PowerPoint</vt:lpstr>
      <vt:lpstr>Presentación de PowerPoint</vt:lpstr>
      <vt:lpstr>Resultado</vt:lpstr>
      <vt:lpstr>Conclusion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MOISES BETANCOURT</cp:lastModifiedBy>
  <cp:revision>14</cp:revision>
  <dcterms:created xsi:type="dcterms:W3CDTF">2019-07-06T14:12:49Z</dcterms:created>
  <dcterms:modified xsi:type="dcterms:W3CDTF">2024-10-08T01:48:27Z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0x0101001D9822403BB1B243B0C89A1E37CF5E17</vt:lpwstr>
  </property>
</Properties>
</file>