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82" r:id="rId6"/>
    <p:sldId id="281" r:id="rId7"/>
    <p:sldId id="273" r:id="rId8"/>
    <p:sldId id="278" r:id="rId9"/>
    <p:sldId id="277" r:id="rId10"/>
    <p:sldId id="279" r:id="rId11"/>
    <p:sldId id="280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A36F7-384E-462D-93EC-E96D2C73707E}" v="9" dt="2022-08-09T07:32:27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11/relationships/webextension" Target="../webextensions/webextension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light, green, dark, colorful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 r="9090" b="146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SG" sz="4400" dirty="0">
                <a:latin typeface="Calisto MT" panose="02040603050505030304" pitchFamily="18" charset="0"/>
              </a:rPr>
              <a:t>Global Internet Usage</a:t>
            </a:r>
            <a:br>
              <a:rPr lang="en-SG" sz="4400" dirty="0">
                <a:latin typeface="Calisto MT" panose="02040603050505030304" pitchFamily="18" charset="0"/>
              </a:rPr>
            </a:br>
            <a:br>
              <a:rPr lang="en-SG" sz="4400" dirty="0">
                <a:latin typeface="Calisto MT" panose="02040603050505030304" pitchFamily="18" charset="0"/>
              </a:rPr>
            </a:br>
            <a:r>
              <a:rPr lang="en-SG" sz="4400" dirty="0">
                <a:latin typeface="Calisto MT" panose="02040603050505030304" pitchFamily="18" charset="0"/>
              </a:rPr>
              <a:t>by Moitry Sarkar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BE15-C7C4-E41C-A249-08AD7C39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6074229"/>
            <a:ext cx="12191999" cy="783771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>
                <a:solidFill>
                  <a:schemeClr val="tx1"/>
                </a:solidFill>
              </a:rPr>
              <a:t>This dashboard represents the usage of the internet by the countries globally based on each country’s income per person, internet use rate, and urban rate. In this report, I have used DAX &amp; aggregate functions for sum of totals, Rankx, and </a:t>
            </a:r>
            <a:r>
              <a:rPr lang="en-SG" sz="2400" dirty="0" err="1">
                <a:solidFill>
                  <a:schemeClr val="tx1"/>
                </a:solidFill>
              </a:rPr>
              <a:t>TopN</a:t>
            </a:r>
            <a:r>
              <a:rPr lang="en-SG" sz="2400" dirty="0">
                <a:solidFill>
                  <a:schemeClr val="tx1"/>
                </a:solidFill>
              </a:rPr>
              <a:t> filter functions.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CD679BF-709B-52B4-7F50-1FB3D9E3F4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9377966"/>
                  </p:ext>
                </p:extLst>
              </p:nvPr>
            </p:nvGraphicFramePr>
            <p:xfrm>
              <a:off x="0" y="0"/>
              <a:ext cx="12192000" cy="60742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CD679BF-709B-52B4-7F50-1FB3D9E3F4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0742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1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2AA2786-A403-4802-287A-932F5FF7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47104-DF22-F860-DCCF-66F32EB1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4917233"/>
            <a:ext cx="11737910" cy="1436913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Using the rankx function in power bI , all the countries have been ranked based on their maximum income per person, urban rate,&amp; user rate. This is an interactive dashboard.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3A6329A-DB35-50ED-8C71-BE061427C6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943" y="121298"/>
              <a:ext cx="11737910" cy="46746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3A6329A-DB35-50ED-8C71-BE061427C6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43" y="121298"/>
                <a:ext cx="11737910" cy="4674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91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green, dark, colorful&#10;&#10;Description automatically generated">
            <a:extLst>
              <a:ext uri="{FF2B5EF4-FFF2-40B4-BE49-F238E27FC236}">
                <a16:creationId xmlns:a16="http://schemas.microsoft.com/office/drawing/2014/main" id="{D26484F6-BC1C-2550-8F00-AFBD9253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r="-1" b="24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23E3-2AD6-AF3A-23B1-FAC4ADBA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5426765"/>
            <a:ext cx="10990042" cy="12722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altLang="en-US" dirty="0">
                <a:solidFill>
                  <a:schemeClr val="tx1"/>
                </a:solidFill>
              </a:rPr>
              <a:t>Using the Top N function, Top 10 countries have been filtered based on the income per person measure. Monaco stands to be the highest in making income.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F607F3D2-6DCE-87F3-C516-1D96D9EE7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623151"/>
                  </p:ext>
                </p:extLst>
              </p:nvPr>
            </p:nvGraphicFramePr>
            <p:xfrm>
              <a:off x="785191" y="242596"/>
              <a:ext cx="10990042" cy="51145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F607F3D2-6DCE-87F3-C516-1D96D9EE7D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191" y="242596"/>
                <a:ext cx="10990042" cy="5114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38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green, dark, colorful&#10;&#10;Description automatically generated">
            <a:extLst>
              <a:ext uri="{FF2B5EF4-FFF2-40B4-BE49-F238E27FC236}">
                <a16:creationId xmlns:a16="http://schemas.microsoft.com/office/drawing/2014/main" id="{D26484F6-BC1C-2550-8F00-AFBD9253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r="-1" b="24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23E3-2AD6-AF3A-23B1-FAC4ADBA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357191"/>
            <a:ext cx="10810032" cy="141135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This dashboard represents the usage of the internet by the countries globally based on each country’s income per person, internet use rate, and urban rate. In this report, I have used DAX &amp; aggregate functions for sum of totals, Rankx, and </a:t>
            </a:r>
            <a:r>
              <a:rPr lang="en-SG" sz="2800" dirty="0" err="1">
                <a:solidFill>
                  <a:schemeClr val="tx1"/>
                </a:solidFill>
              </a:rPr>
              <a:t>TopN</a:t>
            </a:r>
            <a:r>
              <a:rPr lang="en-SG" sz="2800" dirty="0">
                <a:solidFill>
                  <a:schemeClr val="tx1"/>
                </a:solidFill>
              </a:rPr>
              <a:t> filter functions.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CB51CC77-7108-F577-EDC3-0947B0B852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691400"/>
                  </p:ext>
                </p:extLst>
              </p:nvPr>
            </p:nvGraphicFramePr>
            <p:xfrm>
              <a:off x="1053547" y="242596"/>
              <a:ext cx="10721685" cy="50251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CB51CC77-7108-F577-EDC3-0947B0B85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547" y="242596"/>
                <a:ext cx="10721685" cy="5025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73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green, dark, colorful&#10;&#10;Description automatically generated">
            <a:extLst>
              <a:ext uri="{FF2B5EF4-FFF2-40B4-BE49-F238E27FC236}">
                <a16:creationId xmlns:a16="http://schemas.microsoft.com/office/drawing/2014/main" id="{D26484F6-BC1C-2550-8F00-AFBD9253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r="-1" b="24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23E3-2AD6-AF3A-23B1-FAC4ADBA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5607698"/>
            <a:ext cx="10261600" cy="1007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Iceland is in the number 1 position </a:t>
            </a:r>
            <a:r>
              <a:rPr lang="en-SG" altLang="en-US" dirty="0">
                <a:solidFill>
                  <a:schemeClr val="tx1"/>
                </a:solidFill>
              </a:rPr>
              <a:t>as </a:t>
            </a:r>
            <a:r>
              <a:rPr lang="en-SG" altLang="en-US" dirty="0" err="1">
                <a:solidFill>
                  <a:schemeClr val="tx1"/>
                </a:solidFill>
              </a:rPr>
              <a:t>analyzed</a:t>
            </a:r>
            <a:r>
              <a:rPr lang="en-SG" altLang="en-US" dirty="0">
                <a:solidFill>
                  <a:schemeClr val="tx1"/>
                </a:solidFill>
              </a:rPr>
              <a:t> with the rankx function</a:t>
            </a:r>
            <a:r>
              <a:rPr lang="en-US" dirty="0">
                <a:solidFill>
                  <a:schemeClr val="tx1"/>
                </a:solidFill>
              </a:rPr>
              <a:t> based on internet user rate. This is a chart and its non-interactive.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E4FF6E-1607-C924-519C-1720D1344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613997"/>
                  </p:ext>
                </p:extLst>
              </p:nvPr>
            </p:nvGraphicFramePr>
            <p:xfrm>
              <a:off x="1015481" y="242597"/>
              <a:ext cx="10161037" cy="51225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E4FF6E-1607-C924-519C-1720D13446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481" y="242597"/>
                <a:ext cx="10161037" cy="51225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5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green, dark, colorful&#10;&#10;Description automatically generated">
            <a:extLst>
              <a:ext uri="{FF2B5EF4-FFF2-40B4-BE49-F238E27FC236}">
                <a16:creationId xmlns:a16="http://schemas.microsoft.com/office/drawing/2014/main" id="{D26484F6-BC1C-2550-8F00-AFBD9253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r="-1" b="24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23E3-2AD6-AF3A-23B1-FAC4ADBA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53" y="5719864"/>
            <a:ext cx="11271379" cy="846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symbolic arrows in red, Yellow and Green categorizes the Countries as above 30%,60% and 90% respectively based on their income, user rate and urban rate.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5BAB982-E8C1-E73B-BDEE-52552DED0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452955"/>
                  </p:ext>
                </p:extLst>
              </p:nvPr>
            </p:nvGraphicFramePr>
            <p:xfrm>
              <a:off x="460310" y="242596"/>
              <a:ext cx="11271380" cy="5185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5BAB982-E8C1-E73B-BDEE-52552DED0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10" y="242596"/>
                <a:ext cx="11271380" cy="5185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18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green, dark, colorful&#10;&#10;Description automatically generated">
            <a:extLst>
              <a:ext uri="{FF2B5EF4-FFF2-40B4-BE49-F238E27FC236}">
                <a16:creationId xmlns:a16="http://schemas.microsoft.com/office/drawing/2014/main" id="{D26484F6-BC1C-2550-8F00-AFBD92530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3" r="-1" b="24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23E3-2AD6-AF3A-23B1-FAC4ADBA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118" y="3079102"/>
            <a:ext cx="4236098" cy="12969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348797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65940E9C-C5BE-4BF5-9320-6402CA344CDF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XU/bMBT9K1Weq8n5bMJb6bpp0sYqYLxMPNzEN8E0tSPHYXSo/303ThEFVZRvhYknsH1tn3Pusa/TK4eLuipheQALdPacfaXmC9DzgesMHXm7L/bDgAc8Yhm6SZREAboxRanKCCVrZ+/KMaALNCeibqBsF6TO36dDB8pyBkXbyqGscehUqGsloRR/sQumIaMbXA0dvKxKpaFd8siAwXbZCwqnNkFxP/m0I2RGXOARZqbrPcRKabNuh4E/YpD7oZ8wL81ZxhNOc+pu1MLcHd9uaoFNlDQgJAFo+zw3SVKWp0nIYxejEIM8a/tzUZp1SLqcXlaaeJMay6qVb8wvQGbYgiByGuuOy5XzA6FutGU4vTVwpBqd4SHmdkgaYZa0zhyXg0U3pXZWJNVMKxLSjhlloBwImakFDqhz0Clsw87Un4lGkpJosdUp9dRCFuVa+Ruqxx3cDHQLVaXnpE9LiSYozVHvLy2rz0JfC+8N7wB/E0ZEgUJzNnKDZAQYoJ8iBCn4fUpFo1OQuvXve0/BJpNOes93w5RHHk9HkYsBJEEU9Eh6IQmFRDNoavwvMrCFUJeI0MtT3w1i18eMshCz0MOdiZjQCoXSIiPad3MxUWWzkA9FfvxzdrBxQjeunA0KmWqk0cstSRju9sa4KDQWYNbN6WuD3X6BfmnkOtfsKVayMCdnoM1THdVDGVan12WY5p1v1Na1vTpSr+onOgI0lDLwct+P4hFnMeeBxzD8OAPPAHu7cj3P+7WBbI58TFPe1QG4R4PeGJ8lURxizsMURrkbMQ8Yf0Pjfy1VSrXp23Vt+lXTC5++Gnpq/QfC3fp2uPcM9JTGo+tYL3m85F1kIC1xetmDK+jFvNi9AhHoi9yNQvAhZn7geWHmfVTAZz1/HnsJ7DRfKSS+qwr4EPP1ohDaWngjqbNAXdiPINWYuoIMZyDRQqm6JQTaOLIYSI58/b9u/34XRLrL3gmUTZs4+4OVY7exu/0D+j8QszATAAA=&quot;"/>
    <we:property name="creatorTenantId" value="&quot;0205a2ef-d333-4c63-9503-5c35059ce32e&quot;"/>
    <we:property name="datasetId" value="&quot;7daf8ec3-8e95-4696-9920-a2e5f019edb0&quot;"/>
    <we:property name="embedUrl" value="&quot;/reportEmbed?reportId=925a9875-9265-4f2f-80ff-56cf3bbf762b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YXU/bMBT9K1Weq8n5bLu30nXTxIAKGC8Tmm7im2Ca2pHjMDrU/74bJ4iCKsq3wsRTm+uvc8499nVy5XBRFjks92GBzmdnR6n5AvS85zp9R7axg4PdvfHh7u/98d6UwqowQsnS+XzlGNAZmhNRVpDXM1Dw12nfgTyfQVY/pZCX2HcK1KWSkIu/2HSmJqMrXPUdvCxypaGe8siAwXraC+pOz7S2+8mnFSEx4gKPMDFN9BALpU37HAb+gEHqh/6IeXHKEj7iNKZsWi3M7f3rRS2wiZIGhCQAdcxzR6OYpfEo5EMXoxCDNKnjqchN2yVeTi8LTbxJjWVR6zXmFyATrEEQOY1lw+XK2UMoK20ZTm81HKlKJ3iIqW2SRpglzTPHZW/RDCmdFUk104qEtG1GGch7QiZqgT0K9hqFbbcz9WeikaQkWmx1SpFSyCxvlb+hetzATUDXUFV8TvrUlGiA0hz1ztKy+iL0tfBe/w7wN2FEFKhrygZuMBoABujHCEEMfpdSUekYpK79+95TsM6kkd7z3TDmkcfjQeRiAKMgCjokvZCEQqLpVSX+FxnYQKhJROilse8GQ9fHhLIwZKGHWxMxoRkypUVCtO/mYqLyaiEfivz4YLa/tkPXjpw1ComqpNHLDUnob/fGOMs0ZmDax+lrg918gH6tZJtr9hQrWZiTM9DmqY7qoAyr0+syTOPO12pra6+G1Kv6ibYANcUMvNT3o+GAsyHngccw/NgDzwB7u3I9z/ulgWSOfExD3tUGuEeDzhifjaJhiCkPYxikbsQ8YPwNjf8tVzHVpu/XtelnSTd8ek3oqPUfCHfj3eHePdBRGo+uY53k8ZJnkYE4x+llB46gF/NicwtEiFjiRiH4MGR+4Hlh4n1UwGddfx57CGw1Xy4kvqsK+BDzdaIQ2lp4I6mzQJ3ZlyBVmbKABGcg0UIpmikE2n5kMZAceftf178/BJFusncCeVUnzn6wcuwilFBBR8iWAfVnLMfCsuj+AeWt6fhREwAA&quot;"/>
    <we:property name="isFiltersActionButtonVisible" value="true"/>
    <we:property name="isFooterCollapsed" value="true"/>
    <we:property name="lastRefreshTime" value="&quot;7/16/22, 5:24 PM&quot;"/>
    <we:property name="pageDisplayName" value="&quot;Dashboard&quot;"/>
    <we:property name="pageName" value="&quot;ReportSection54370af353902bf0cd9d&quot;"/>
    <we:property name="reportEmbeddedTime" value="&quot;2022-07-16T09:26:06.240Z&quot;"/>
    <we:property name="reportName" value="&quot;Moitry's report on global data usage&quot;"/>
    <we:property name="reportState" value="&quot;CONNECTED&quot;"/>
    <we:property name="reportUrl" value="&quot;/groups/me/reports/925a9875-9265-4f2f-80ff-56cf3bbf762b/ReportSection54370af353902bf0cd9d?bookmarkGuid=3ba2eac7-e7be-4956-a1ae-3c1ca33d67b8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5CE5258-797D-439C-BD5E-DB9123E4EB11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XTW/bMAz9K4bOwRDb8Vdva1YMA7ahaLdehh4oiU7VOJIhyV29Iv99lJ2ia1agwbYMQdFLYpGU+Mj3bNp3TCrXNtB/hhWyI3ZszHIFdhnFbML0Y1sKWFcgkjyXPIeKi3SWU5RpvTLasaM75sEu0F8o10ETDiTjt8sJg6Y5hUVY1dA4nLAWrTMaGvUDx2ByedvhesLwtm2MhXDkuQeP4dgbCqc1QYnfpJQRhFc3eI7Cj9YzbI31m3VSzCRAmWZJWeR1ClWNSHvc6B1gPh8fkg7A5kZ7UJoABFvGZ6LADKZFVWc8zmBWlsFeq8ZvQnh/cttaqpu60behfW/lDWiBkg3FWXRjLXfsE4Lr7JDs5JHj3HRW4BnWg0t75Xs6Z4l9tBq3OLamVp1aQ40cfN54aKLOctA2NC24r8z3uUVaSXY0XV+SxSm9aDYdfyjxywhTgA0QDb+mvoRSaIOxEu1xP1TzTtn7hieTLcB7rYSgU0gxTcoylnGZ8CwWGSYlVAfUeqUJhUYfdQ5fBANPFDQSgbEUFeSCF0lcCiF5IQ7pHlBamBVGZIzGp8wLYOL3ikYqJM6qhH64lHkhckgge56KOXVhYawSVPc2G3PTdCu9K/T3jeGE78O9Ur46esjT4NiqQphOe9s/wcPkv+rjDPSSSI+MjrYb++dK4WDnV2D9jmqJ96iWXepbX95PT9p4/ctI3KhiBLxnGZB2yVWWBY3TBGQK9ETJZUIafhXvDuT+1ZQ/TL0+HvcHI9Fslucx6TNNoCp4UcVVDa8S3YHPf/E2dJhKffK16EAEO2j2oVdshfQ1Fi5M510LAk9B4wCmHY9QOMSRIkDLQMtwbcP/R0WZR1YuoOkCIeEDjQ1ZhmQ/AfGpMwg6DgAA&quot;"/>
    <we:property name="creatorTenantId" value="&quot;0205a2ef-d333-4c63-9503-5c35059ce32e&quot;"/>
    <we:property name="datasetId" value="&quot;b16e07a7-0f61-4be4-88fa-ac89eb3a4906&quot;"/>
    <we:property name="embedUrl" value="&quot;/reportEmbed?reportId=2f2db833-1e5d-4227-842d-1705964534a9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XbU/bMBD+K5E/VxNJmze+lQ5NE+NFZePLhKaLfSmmrh05DqND/e87O0WMDolqG1OF+NLGd7bvuXue+OI7JmTbKFiewALZPjswZr4AO49iNmB6bTs9PToeT4++nYyPD8lsGieNbtn+HXNgZ+guZNuB8juQ8evlgIFSZzDzoxpUiwPWoG2NBiV/YD+ZXM52uBowvG2UseC3PHfg0G97Q9NpTLHjd0OKCNzJGzxH7nrrFBtj3Xqc5CMBUAzTpMizeghljUhr2t4bYD4/3wcNwCZGO5CaAHhbWo14jins5WWdVnEKo6Lw9loqt55SLQ9vG0t5UzWWja/XWNyA5ihYSM5i2+dyx44R2s6GYIePHOemsxynWAeXdtItaZ85LqNFv6RlKyrVmTVUyOBzxoGKOluBtr5o3n1lvk8s0kiw/b3VJVlaqWdqXfGHFD/3MDlYD9FU11QXnwotMFagPViGbN5Le1/wZLAB+EUzIeg0Jd9LiiIWcZFUacxTTAood6j0UhMKjS7qWnwVDDyRUE8ExoKXkPEqT+KCc1HlfJfeAam5WWBExqg/ZV4BE79n1FMhcFQm9FMJkeU8gwTS56mYUBVmxkpOeW+yMTGqW+htoX9QpiJ8H++V8qWlQ546xUYW3HTa2eUTPAz+qz6moOdEemR0tFnYP1dKBXZyBdZtqZb4BdWyTX6ry/vuSQuvf2mJa1X0gF9YBqRdchVFTu00ATEEOlEykZCG38S7Bbl/1eV3U6+P2/3OSDQdZVlM+hwmUOZVXsZlDW8S3YLPf/E1tJtKffKzaEcEGzT7UCu2QLqN+QfTubYBjmegMYBp+i0khnmkCNDC0xKerf//JClyz8oFqM4TEu5uLAQhomSl8JkF/kbHAqyA7ifqwoo7XA4AAA==&quot;"/>
    <we:property name="isFiltersActionButtonVisible" value="true"/>
    <we:property name="lastRefreshTime" value="&quot;7/15/22, 8:11 PM&quot;"/>
    <we:property name="pageDisplayName" value="&quot;move 1&quot;"/>
    <we:property name="pageName" value="&quot;ReportSection274daa8352876f3a9fee&quot;"/>
    <we:property name="reportEmbeddedTime" value="&quot;2022-07-15T12:38:53.225Z&quot;"/>
    <we:property name="reportName" value="&quot;new report for ppt&quot;"/>
    <we:property name="reportState" value="&quot;CONNECTED&quot;"/>
    <we:property name="reportUrl" value="&quot;/groups/me/reports/2f2db833-1e5d-4227-842d-1705964534a9/ReportSection274daa8352876f3a9fee?bookmarkGuid=4a60dae0-7308-4db9-8315-e2cf7a7f517e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94D3F4F-0DA6-454F-8F9F-D16E9EF2B82E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30/bMBD+Vyo/V1N+N+UNum6atDEEjJeJh3N8KYbEjhyH0SH+952TIAqqKL8VJp7anM/2931353NyyYSsqwKWu1Ai22I7Wp+VYM5GPhszddvGRR5EeZ5PeCr8wA+zlEfkpSsrtarZ1iWzYBZoj2TdQOEWJONvFgc5D/0o9UPMYBqlXhwgOx4zKIo9WDifHIoax6xCU2sFhfyL3RI0ZE2DV2OGF1WhDbiNDixYdJudkzs9E0D/U0g4ILPyHA8ws511HyttbP8cR+HEgzyMw6kX8NzLxFTQnLobbcFv9nebtsBmWlmQigA4W+BPp9zL+TQWqY9JjFGeOXsuC9u78OX8ojKkBmm0rJyo2+IcVIYOBJEzWHdcLtkPhLoxLcP5rYED3ZgM9zFvh5SVdknrnOFyVHZTanZFUu0ZTUK2Y1ZbKEZSZbrEERlHncKt24n+MzNIUhIt7+qYLLVUi6JX/obqYQc3A+Ogan5K+jhKNEEbgWZn2bL6LM218MH4DvA3YUQUyDX3Jn40nQBGGHKEiEM4pFA0hoMyLn/fewhWmXTSB6Efc5EEgk8SHyOq9CQakPRSEQqFdtTU+F9EYA2hLhBrz9tNgZjRCgttZEa078ZipoumVA9Ffvhzb3elQleOnBUKmW6UNcs1QRhvzo3txcLgAmz/OH9tsOsP0C+N6mPtPSWVWpizEzD2qRk1QBmujq/bMM07XemtfXp1pF41n5zy/ZXGLVNq4eQu4UKWdK9wRTJm3IMgD8MknQgvFSIKPIw/KuQZYG/3tedVRm0hO0OxTVPeVXnco8EgysINedMkjTEXMYdJ7ideAJ54w8T/WmhOnevbdef6VdP9n940Bpr6D4S79mZxbw0MlMaju9wgebzkWWSBFzi/GMAR9GK52N0RERIv85MYQki9MAqCOAs+OuCzLkePPQQ2Jl8hFb6rDviQ5BtEI2x74Y2krESzaF+RdGPrCjLcA4UtlKpbQmLrRykGSqDo/xv3+10S6S56R1A0LnDt5yzWbtPu9g/weDeuZBMAAA==&quot;"/>
    <we:property name="creatorTenantId" value="&quot;0205a2ef-d333-4c63-9503-5c35059ce32e&quot;"/>
    <we:property name="datasetId" value="&quot;7daf8ec3-8e95-4696-9920-a2e5f019edb0&quot;"/>
    <we:property name="embedUrl" value="&quot;/reportEmbed?reportId=925a9875-9265-4f2f-80ff-56cf3bbf762b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YXU/bMBT9K1Weq8n5bLu30nXTxIAKGC8Tmm7im2Ca2pHjMDrU/74bJ4iCKsq3wsRTm+uvc8499nVy5XBRFjks92GBzmdnR6n5AvS85zp9R7axg4PdvfHh7u/98d6UwqowQsnS+XzlGNAZmhNRVpDXM1Dw12nfgTyfQVY/pZCX2HcK1KWSkIu/2HSmJqMrXPUdvCxypaGe8siAwXraC+pOz7S2+8mnFSEx4gKPMDFN9BALpU37HAb+gEHqh/6IeXHKEj7iNKZsWi3M7f3rRS2wiZIGhCQAdcxzR6OYpfEo5EMXoxCDNKnjqchN2yVeTi8LTbxJjWVR6zXmFyATrEEQOY1lw+XK2UMoK20ZTm81HKlKJ3iIqW2SRpglzTPHZW/RDCmdFUk104qEtG1GGch7QiZqgT0K9hqFbbcz9WeikaQkWmx1SpFSyCxvlb+hetzATUDXUFV8TvrUlGiA0hz1ztKy+iL0tfBe/w7wN2FEFKhrygZuMBoABujHCEEMfpdSUekYpK79+95TsM6kkd7z3TDmkcfjQeRiAKMgCjokvZCEQqLpVSX+FxnYQKhJROilse8GQ9fHhLIwZKGHWxMxoRkypUVCtO/mYqLyaiEfivz4YLa/tkPXjpw1ComqpNHLDUnob/fGOMs0ZmDax+lrg918gH6tZJtr9hQrWZiTM9DmqY7qoAyr0+syTOPO12pra6+G1Kv6ibYANcUMvNT3o+GAsyHngccw/NgDzwB7u3I9z/ulgWSOfExD3tUGuEeDzhifjaJhiCkPYxikbsQ8YPwNjf8tVzHVpu/XtelnSTd8ek3oqPUfCHfj3eHePdBRGo+uY53k8ZJnkYE4x+llB46gF/NicwtEiFjiRiH4MGR+4Hlh4n1UwGddfx57CGw1Xy4kvqsK+BDzdaIQ2lp4I6mzQJ3ZlyBVmbKABGcg0UIpmikE2n5kMZAceftf178/BJFusncCeVUnzn6wcuwilFBBR8iWAfVnLMfCsuj+AeWt6fhREwAA&quot;"/>
    <we:property name="isFiltersActionButtonVisible" value="true"/>
    <we:property name="lastRefreshTime" value="&quot;7/15/22, 5:13 PM&quot;"/>
    <we:property name="pageDisplayName" value="&quot;Dashboard&quot;"/>
    <we:property name="pageName" value="&quot;ReportSection54370af353902bf0cd9d&quot;"/>
    <we:property name="reportEmbeddedTime" value="&quot;2022-07-15T12:29:47.125Z&quot;"/>
    <we:property name="reportName" value="&quot;Moitry's report on global data usage&quot;"/>
    <we:property name="reportState" value="&quot;CONNECTED&quot;"/>
    <we:property name="reportUrl" value="&quot;/groups/me/reports/925a9875-9265-4f2f-80ff-56cf3bbf762b/ReportSection54370af353902bf0cd9d?bookmarkGuid=5bb3161e-b667-4016-bf8d-d297e1c1a732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07CFA76-5ADB-449B-B9BA-8C91B94408A1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XU/bMBT9K5Wfq8n5bMMbdN00aWMVMF4mHq7jm2Ca2pHjMDrEf99NUkRBFeVbYeKpjX1tn3Pusa+TSyZVVRaw3IcFsh22Z8x8AXY+8NiQ6dttEELEE+GF2YgDeF428pooUzpldMV2LpkDm6M7VlUNRTMhNf5mCDFPvTiCAMY8CH0/Sn12MmRQFDPIm5gMigqHrERbGQ2F+ovdFNTlbI1XQ4YXZWEsNAsdOnDYLHZO4fRMAL1PAeGA1KlzPMTUda0HWBrrVs9RGBDoLIiChPsi46lMJI2put4W/Pb4ZtEW2MRoB0oTgKbN95JE8EwkkRx7GEcYZmnTnqnCrULEcnpRWlKDNFqWjai78hx0ig0IImex6rhcsh8IVW1bhtNbHYemtikeYNZ2aafckuaZ43Kw6IZU7IqkmllDQrZ9zjgoBkqnZoEDahx0Crdhp+bPxCJJSbT41Qm1VErnxUr5G6pHHdwUbAPViDPSp6FEA4yVaPeWLavPyl4L7w/vAH8TRkSBQjM+8sJkBBhiIBBCAUGfUlFbAdo2/n3vKVhn0knvB14kZOxLMYo9DCEJ47BH0itNKDS6QV3hf5GBDYS6RER+JgIvHHsBppSFMY983JqICc2QG6tSon03FxNT1Av9UORHP2f7azt07chZo5CaWju73JCE4XZv7Oa5xRzc6nH62mA3H6Bfar3KNX+KlVqYk1Ow7qmO6qEMVyfXZZjGna3V1pW9OlKv6ifaAtQlOPhZEMTjkeRjKUOfY/SxB54B9nblep73KwfpHOUuDXlXG+AeDXpjfJ7E4wgzGQkYZV7MfeDyDY3/tTCCatO369r0q6IbPr1L9NT6D4S78e5w7x7oKY1H17Fe8njJs8iBKHB60YMj6MW82N0CN751f1TA51x/HnsIbDVfoTS+qwr4EPP1ohC2tfBGUrZAm7cvQaZ2VQkpzkBjC6XsplDYxpHFQEuUq/+2+f2uiHSXvWMo6iZx7Qcr1i7TrvYPevIQ2EYTAAA=&quot;"/>
    <we:property name="creatorTenantId" value="&quot;0205a2ef-d333-4c63-9503-5c35059ce32e&quot;"/>
    <we:property name="datasetId" value="&quot;7daf8ec3-8e95-4696-9920-a2e5f019edb0&quot;"/>
    <we:property name="embedUrl" value="&quot;/reportEmbed?reportId=925a9875-9265-4f2f-80ff-56cf3bbf762b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YXU/bMBT9K1Weq8n5bLu30nXTxIAKGC8Tmm7im2Ca2pHjMDrU/74bJ4iCKsq3wsRTm+uvc8499nVy5XBRFjks92GBzmdnR6n5AvS85zp9R7axg4PdvfHh7u/98d6UwqowQsnS+XzlGNAZmhNRVpDXM1Dw12nfgTyfQVY/pZCX2HcK1KWSkIu/2HSmJqMrXPUdvCxypaGe8siAwXraC+pOz7S2+8mnFSEx4gKPMDFN9BALpU37HAb+gEHqh/6IeXHKEj7iNKZsWi3M7f3rRS2wiZIGhCQAdcxzR6OYpfEo5EMXoxCDNKnjqchN2yVeTi8LTbxJjWVR6zXmFyATrEEQOY1lw+XK2UMoK20ZTm81HKlKJ3iIqW2SRpglzTPHZW/RDCmdFUk104qEtG1GGch7QiZqgT0K9hqFbbcz9WeikaQkWmx1SpFSyCxvlb+hetzATUDXUFV8TvrUlGiA0hz1ztKy+iL0tfBe/w7wN2FEFKhrygZuMBoABujHCEEMfpdSUekYpK79+95TsM6kkd7z3TDmkcfjQeRiAKMgCjokvZCEQqLpVSX+FxnYQKhJROilse8GQ9fHhLIwZKGHWxMxoRkypUVCtO/mYqLyaiEfivz4YLa/tkPXjpw1ComqpNHLDUnob/fGOMs0ZmDax+lrg918gH6tZJtr9hQrWZiTM9DmqY7qoAyr0+syTOPO12pra6+G1Kv6ibYANcUMvNT3o+GAsyHngccw/NgDzwB7u3I9z/ulgWSOfExD3tUGuEeDzhifjaJhiCkPYxikbsQ8YPwNjf8tVzHVpu/XtelnSTd8ek3oqPUfCHfj3eHePdBRGo+uY53k8ZJnkYE4x+llB46gF/NicwtEiFjiRiH4MGR+4Hlh4n1UwGddfx57CGw1Xy4kvqsK+BDzdaIQ2lp4I6mzQJ3ZlyBVmbKABGcg0UIpmikE2n5kMZAceftf178/BJFusncCeVUnzn6wcuwilFBBR8iWAfVnLMfCsuj+AeWt6fhREwAA&quot;"/>
    <we:property name="isFiltersActionButtonVisible" value="true"/>
    <we:property name="lastRefreshTime" value="&quot;7/15/22, 5:13 PM&quot;"/>
    <we:property name="pageDisplayName" value="&quot;Dashboard&quot;"/>
    <we:property name="pageName" value="&quot;ReportSection54370af353902bf0cd9d&quot;"/>
    <we:property name="reportEmbeddedTime" value="&quot;2022-07-15T12:29:47.125Z&quot;"/>
    <we:property name="reportName" value="&quot;Moitry's report on global data usage&quot;"/>
    <we:property name="reportState" value="&quot;CONNECTED&quot;"/>
    <we:property name="reportUrl" value="&quot;/groups/me/reports/925a9875-9265-4f2f-80ff-56cf3bbf762b/ReportSection54370af353902bf0cd9d?bookmarkGuid=5bb3161e-b667-4016-bf8d-d297e1c1a732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FAA066C-2DE5-4855-A092-05113300A91F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XU/bMBT9K5Wfq8lxPprwBl03TdpYBYyXiYfr+KaEpnbkOIwO8d93kxRRUEX5Vph4amNf2+ece+zr5JKpvCoLWO7DAtkO2zNmvgA7H3hsyPTtNoiFiKMk4YHkIhmFkqsmypQuN7piO5fMgZ2hO86rGopmQmr8zRAinnpRCD7E3A+ECFPBToYMimIKsyYmg6LCISvRVkZDkf/FbgrqcrbGqyHDi7IwFpqFDh04bBY7p3B6JoDeJ59wQOryczzE1HWtB1ga61bPYeCPOGR+6CdcyIynKlE0pup6W/Db45tFW2Bjox3kmgA0bcJLEskzmYQq9jAKMcjSpj3LC7cKkcvJRWlJDdJoWTai7qpz0Ck2IIicxarjcsl+IFS1bRlObnUcmtqmeIBZ26Vd7pY0zxyXg0U3pGJXJNXUGhKy7XPGQTHIdWoWOKDGQadwG3Zq/owtkpREi1+dUEuV61mxUv6G6lEHNwXbQDXyjPRpKNEAYxXavWXL6nNur4UXwzvA34QRUaDQjI+8IBkBBuhLhECC36dU1FaCto1/33sK1pl00gvfC6WKhJKjyMMAkiAKeiR9rgmFRjeoK/wvMrCBUJeIUGTS94LY8zGlLMQ8FLg1EWOaYWZsnhLtu7kYm6Je6IciP/o53V/boWtHzhqF1NTa2eWGJAy3e2N3NrM4A7d6nLw22M0H6Jdar3LNn2KlFub4FKx7qqN6KMPVyXUZpnFna7V1Za+O1Kv6ibYAdUkOIvP9KB4pHisVCI7hxx54Btjblet53q8cpHNUuzTkXW2AezTojfF5EsUhZiqUMMq8iAvg6g2N/7UwkmrTt+va9KuiGz69S/TU+g+Eu/HucO8e6CmNR9exXvJ4ybPIgSxwctGDI+jFvNjdAje+dX9UwOdcfx57CGw1X5FrfFcV8CHm60UhbGvhjaRsgXbWvgSZ2lUlpDgFjS2UspsixzaOLAZaoVr9t83v95xId9k7hqJuEtd+sGLtMu1q/wCzHucHRhMAAA==&quot;"/>
    <we:property name="creatorTenantId" value="&quot;0205a2ef-d333-4c63-9503-5c35059ce32e&quot;"/>
    <we:property name="datasetId" value="&quot;7daf8ec3-8e95-4696-9920-a2e5f019edb0&quot;"/>
    <we:property name="embedUrl" value="&quot;/reportEmbed?reportId=925a9875-9265-4f2f-80ff-56cf3bbf762b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YXU/bMBT9K1Weq8n5bLu30nXTxIAKGC8Tmm7im2Ca2pHjMDrU/74bJ4iCKsq3wsRTm+uvc8499nVy5XBRFjks92GBzmdnR6n5AvS85zp9R7axg4PdvfHh7u/98d6UwqowQsnS+XzlGNAZmhNRVpDXM1Dw12nfgTyfQVY/pZCX2HcK1KWSkIu/2HSmJqMrXPUdvCxypaGe8siAwXraC+pOz7S2+8mnFSEx4gKPMDFN9BALpU37HAb+gEHqh/6IeXHKEj7iNKZsWi3M7f3rRS2wiZIGhCQAdcxzR6OYpfEo5EMXoxCDNKnjqchN2yVeTi8LTbxJjWVR6zXmFyATrEEQOY1lw+XK2UMoK20ZTm81HKlKJ3iIqW2SRpglzTPHZW/RDCmdFUk104qEtG1GGch7QiZqgT0K9hqFbbcz9WeikaQkWmx1SpFSyCxvlb+hetzATUDXUFV8TvrUlGiA0hz1ztKy+iL0tfBe/w7wN2FEFKhrygZuMBoABujHCEEMfpdSUekYpK79+95TsM6kkd7z3TDmkcfjQeRiAKMgCjokvZCEQqLpVSX+FxnYQKhJROilse8GQ9fHhLIwZKGHWxMxoRkypUVCtO/mYqLyaiEfivz4YLa/tkPXjpw1ComqpNHLDUnob/fGOMs0ZmDax+lrg918gH6tZJtr9hQrWZiTM9DmqY7qoAyr0+syTOPO12pra6+G1Kv6ibYANcUMvNT3o+GAsyHngccw/NgDzwB7u3I9z/ulgWSOfExD3tUGuEeDzhifjaJhiCkPYxikbsQ8YPwNjf8tVzHVpu/XtelnSTd8ek3oqPUfCHfj3eHePdBRGo+uY53k8ZJnkYE4x+llB46gF/NicwtEiFjiRiH4MGR+4Hlh4n1UwGddfx57CGw1Xy4kvqsK+BDzdaIQ2lp4I6mzQJ3ZlyBVmbKABGcg0UIpmikE2n5kMZAceftf178/BJFusncCeVUnzn6wcuwilFBBR8iWAfVnLMfCsuj+AeWt6fhREwAA&quot;"/>
    <we:property name="isFiltersActionButtonVisible" value="true"/>
    <we:property name="lastRefreshTime" value="&quot;7/15/22, 5:13 PM&quot;"/>
    <we:property name="pageDisplayName" value="&quot;Dashboard&quot;"/>
    <we:property name="pageName" value="&quot;ReportSection54370af353902bf0cd9d&quot;"/>
    <we:property name="reportEmbeddedTime" value="&quot;2022-07-15T12:29:47.125Z&quot;"/>
    <we:property name="reportName" value="&quot;Moitry's report on global data usage&quot;"/>
    <we:property name="reportState" value="&quot;CONNECTED&quot;"/>
    <we:property name="reportUrl" value="&quot;/groups/me/reports/925a9875-9265-4f2f-80ff-56cf3bbf762b/ReportSection54370af353902bf0cd9d?bookmarkGuid=5bb3161e-b667-4016-bf8d-d297e1c1a732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7ACA7C5-5874-4285-A04E-2EBEA0C668A7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XU/bMBT9K5Wfq8n5bMMbdN00aWMVMF4mHq7jm2Ca2pHjMDrEf99NUkRBFeVbYeKpjX1tn3Pusa+TSyZVVRaw3IcFsh22Z8x8AXY+8NiQ6dttEELEE+GF2YgDeF428pooUzpldMV2LpkDm6M7VlUNRTMhNf5mCDFPvTiCAMY8CH0/Sn12MmRQFDPIm5gMigqHrERbGQ2F+ovdFNTlbI1XQ4YXZWEsNAsdOnDYLHZO4fRMAL1PAeGA1KlzPMTUda0HWBrrVs9RGBDoLIiChPsi46lMJI2put4W/Pb4ZtEW2MRoB0oTgKbN95JE8EwkkRx7GEcYZmnTnqnCrULEcnpRWlKDNFqWjai78hx0ig0IImex6rhcsh8IVW1bhtNbHYemtikeYNZ2aafckuaZ43Kw6IZU7IqkmllDQrZ9zjgoBkqnZoEDahx0Crdhp+bPxCJJSbT41Qm1VErnxUr5G6pHHdwUbAPViDPSp6FEA4yVaPeWLavPyl4L7w/vAH8TRkSBQjM+8sJkBBhiIBBCAUGfUlFbAdo2/n3vKVhn0knvB14kZOxLMYo9DCEJ47BH0itNKDS6QV3hf5GBDYS6RER+JgIvHHsBppSFMY983JqICc2QG6tSon03FxNT1Av9UORHP2f7azt07chZo5CaWju73JCE4XZv7Oa5xRzc6nH62mA3H6Bfar3KNX+KlVqYk1Ow7qmO6qEMVyfXZZjGna3V1pW9OlKv6ifaAtQlOPhZEMTjkeRjKUOfY/SxB54B9nblep73KwfpHOUuDXlXG+AeDXpjfJ7E4wgzGQkYZV7MfeDyDY3/tTCCatO369r0q6IbPr1L9NT6D4S78e5w7x7oKY1H17Fe8njJs8iBKHB60YMj6MW82N0CN751f1TA51x/HnsIbDVfoTS+qwr4EPP1ohC2tfBGUrZAm7cvQaZ2VQkpzkBjC6XsplDYxpHFQEuUq/+2+f2uiHSXvWMo6iZx7Qcr1i7TrvYPevIQ2EYTAAA=&quot;"/>
    <we:property name="creatorTenantId" value="&quot;0205a2ef-d333-4c63-9503-5c35059ce32e&quot;"/>
    <we:property name="datasetId" value="&quot;7daf8ec3-8e95-4696-9920-a2e5f019edb0&quot;"/>
    <we:property name="embedUrl" value="&quot;/reportEmbed?reportId=925a9875-9265-4f2f-80ff-56cf3bbf762b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+1YXU/bMBT9K1Weq8n5bLu30nXTxIAKGC8Tmm7im2Ca2pHjMDrU/74bJ4iCKsq3wsRTm+uvc8499nVy5XBRFjks92GBzmdnR6n5AvS85zp9R7axg4PdvfHh7u/98d6UwqowQsnS+XzlGNAZmhNRVpDXM1Dw12nfgTyfQVY/pZCX2HcK1KWSkIu/2HSmJqMrXPUdvCxypaGe8siAwXraC+pOz7S2+8mnFSEx4gKPMDFN9BALpU37HAb+gEHqh/6IeXHKEj7iNKZsWi3M7f3rRS2wiZIGhCQAdcxzR6OYpfEo5EMXoxCDNKnjqchN2yVeTi8LTbxJjWVR6zXmFyATrEEQOY1lw+XK2UMoK20ZTm81HKlKJ3iIqW2SRpglzTPHZW/RDCmdFUk104qEtG1GGch7QiZqgT0K9hqFbbcz9WeikaQkWmx1SpFSyCxvlb+hetzATUDXUFV8TvrUlGiA0hz1ztKy+iL0tfBe/w7wN2FEFKhrygZuMBoABujHCEEMfpdSUekYpK79+95TsM6kkd7z3TDmkcfjQeRiAKMgCjokvZCEQqLpVSX+FxnYQKhJROilse8GQ9fHhLIwZKGHWxMxoRkypUVCtO/mYqLyaiEfivz4YLa/tkPXjpw1ComqpNHLDUnob/fGOMs0ZmDax+lrg918gH6tZJtr9hQrWZiTM9DmqY7qoAyr0+syTOPO12pra6+G1Kv6ibYANcUMvNT3o+GAsyHngccw/NgDzwB7u3I9z/ulgWSOfExD3tUGuEeDzhifjaJhiCkPYxikbsQ8YPwNjf8tVzHVpu/XtelnSTd8ek3oqPUfCHfj3eHePdBRGo+uY53k8ZJnkYE4x+llB46gF/NicwtEiFjiRiH4MGR+4Hlh4n1UwGddfx57CGw1Xy4kvqsK+BDzdaIQ2lp4I6mzQJ3ZlyBVmbKABGcg0UIpmikE2n5kMZAceftf178/BJFusncCeVUnzn6wcuwilFBBR8iWAfVnLMfCsuj+AeWt6fhREwAA&quot;"/>
    <we:property name="isFiltersActionButtonVisible" value="true"/>
    <we:property name="lastRefreshTime" value="&quot;7/15/22, 5:13 PM&quot;"/>
    <we:property name="pageDisplayName" value="&quot;Dashboard&quot;"/>
    <we:property name="pageName" value="&quot;ReportSection54370af353902bf0cd9d&quot;"/>
    <we:property name="reportEmbeddedTime" value="&quot;2022-07-15T12:29:47.125Z&quot;"/>
    <we:property name="reportName" value="&quot;Moitry's report on global data usage&quot;"/>
    <we:property name="reportState" value="&quot;CONNECTED&quot;"/>
    <we:property name="reportUrl" value="&quot;/groups/me/reports/925a9875-9265-4f2f-80ff-56cf3bbf762b/ReportSection54370af353902bf0cd9d?bookmarkGuid=5bb3161e-b667-4016-bf8d-d297e1c1a732&amp;bookmarkUsage=1&amp;ctid=0205a2ef-d333-4c63-9503-5c35059ce32e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238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Office Theme</vt:lpstr>
      <vt:lpstr>Global Internet Usage  by Moitry Sarkar</vt:lpstr>
      <vt:lpstr>PowerPoint Presentation</vt:lpstr>
      <vt:lpstr>Using the rankx function in power bI , all the countries have been ranked based on their maximum income per person, urban rate,&amp; user rate. This is an interactive dashboard.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Moitry Sarkar</cp:lastModifiedBy>
  <cp:revision>4</cp:revision>
  <dcterms:created xsi:type="dcterms:W3CDTF">2018-06-07T21:39:02Z</dcterms:created>
  <dcterms:modified xsi:type="dcterms:W3CDTF">2022-08-09T07:35:29Z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