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59" r:id="rId4"/>
    <p:sldId id="261" r:id="rId5"/>
    <p:sldId id="271" r:id="rId6"/>
    <p:sldId id="257" r:id="rId7"/>
    <p:sldId id="264" r:id="rId8"/>
    <p:sldId id="265" r:id="rId9"/>
    <p:sldId id="266" r:id="rId10"/>
    <p:sldId id="269" r:id="rId11"/>
    <p:sldId id="270" r:id="rId12"/>
    <p:sldId id="263" r:id="rId13"/>
    <p:sldId id="26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E3C594-3CA2-469B-B5B6-9B7F8D7A7BD4}" v="2" dt="2024-11-22T07:19:20.582"/>
    <p1510:client id="{F33377E0-017D-48A7-AC9B-A20B9BE001C8}" v="10" dt="2024-11-22T09:38:06.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11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itryee Majumdar" userId="fdf13b43837948ba" providerId="LiveId" clId="{A446CEFA-2B83-481E-A870-27A3089227EF}"/>
    <pc:docChg chg="undo custSel modSld">
      <pc:chgData name="Moitryee Majumdar" userId="fdf13b43837948ba" providerId="LiveId" clId="{A446CEFA-2B83-481E-A870-27A3089227EF}" dt="2024-11-22T11:04:35.316" v="130" actId="2711"/>
      <pc:docMkLst>
        <pc:docMk/>
      </pc:docMkLst>
      <pc:sldChg chg="modSp mod">
        <pc:chgData name="Moitryee Majumdar" userId="fdf13b43837948ba" providerId="LiveId" clId="{A446CEFA-2B83-481E-A870-27A3089227EF}" dt="2024-11-22T11:04:24.529" v="129" actId="2711"/>
        <pc:sldMkLst>
          <pc:docMk/>
          <pc:sldMk cId="263945992" sldId="259"/>
        </pc:sldMkLst>
        <pc:spChg chg="mod">
          <ac:chgData name="Moitryee Majumdar" userId="fdf13b43837948ba" providerId="LiveId" clId="{A446CEFA-2B83-481E-A870-27A3089227EF}" dt="2024-11-22T11:04:24.529" v="129" actId="2711"/>
          <ac:spMkLst>
            <pc:docMk/>
            <pc:sldMk cId="263945992" sldId="259"/>
            <ac:spMk id="3" creationId="{E1753039-CF1A-8937-DB93-184D744858D4}"/>
          </ac:spMkLst>
        </pc:spChg>
      </pc:sldChg>
      <pc:sldChg chg="modSp mod">
        <pc:chgData name="Moitryee Majumdar" userId="fdf13b43837948ba" providerId="LiveId" clId="{A446CEFA-2B83-481E-A870-27A3089227EF}" dt="2024-11-22T11:04:12.246" v="128" actId="2711"/>
        <pc:sldMkLst>
          <pc:docMk/>
          <pc:sldMk cId="1851975618" sldId="261"/>
        </pc:sldMkLst>
        <pc:spChg chg="mod">
          <ac:chgData name="Moitryee Majumdar" userId="fdf13b43837948ba" providerId="LiveId" clId="{A446CEFA-2B83-481E-A870-27A3089227EF}" dt="2024-11-22T11:04:12.246" v="128" actId="2711"/>
          <ac:spMkLst>
            <pc:docMk/>
            <pc:sldMk cId="1851975618" sldId="261"/>
            <ac:spMk id="3" creationId="{4068DFFE-4321-F6C4-4C69-0B89BE3593A2}"/>
          </ac:spMkLst>
        </pc:spChg>
      </pc:sldChg>
      <pc:sldChg chg="modSp mod">
        <pc:chgData name="Moitryee Majumdar" userId="fdf13b43837948ba" providerId="LiveId" clId="{A446CEFA-2B83-481E-A870-27A3089227EF}" dt="2024-11-22T11:04:35.316" v="130" actId="2711"/>
        <pc:sldMkLst>
          <pc:docMk/>
          <pc:sldMk cId="582524536" sldId="262"/>
        </pc:sldMkLst>
        <pc:spChg chg="mod">
          <ac:chgData name="Moitryee Majumdar" userId="fdf13b43837948ba" providerId="LiveId" clId="{A446CEFA-2B83-481E-A870-27A3089227EF}" dt="2024-11-22T11:04:35.316" v="130" actId="2711"/>
          <ac:spMkLst>
            <pc:docMk/>
            <pc:sldMk cId="582524536" sldId="262"/>
            <ac:spMk id="3" creationId="{809472DD-0CFB-89C2-A478-E0917F6A4155}"/>
          </ac:spMkLst>
        </pc:spChg>
      </pc:sldChg>
      <pc:sldChg chg="modSp mod">
        <pc:chgData name="Moitryee Majumdar" userId="fdf13b43837948ba" providerId="LiveId" clId="{A446CEFA-2B83-481E-A870-27A3089227EF}" dt="2024-11-22T09:49:31.158" v="119" actId="27636"/>
        <pc:sldMkLst>
          <pc:docMk/>
          <pc:sldMk cId="1802066061" sldId="266"/>
        </pc:sldMkLst>
        <pc:spChg chg="mod">
          <ac:chgData name="Moitryee Majumdar" userId="fdf13b43837948ba" providerId="LiveId" clId="{A446CEFA-2B83-481E-A870-27A3089227EF}" dt="2024-11-22T09:49:31.158" v="119" actId="27636"/>
          <ac:spMkLst>
            <pc:docMk/>
            <pc:sldMk cId="1802066061" sldId="266"/>
            <ac:spMk id="3" creationId="{E3BD0927-D28C-2F10-561A-2DC7E415004A}"/>
          </ac:spMkLst>
        </pc:spChg>
      </pc:sldChg>
      <pc:sldChg chg="modSp mod">
        <pc:chgData name="Moitryee Majumdar" userId="fdf13b43837948ba" providerId="LiveId" clId="{A446CEFA-2B83-481E-A870-27A3089227EF}" dt="2024-11-22T11:03:44.597" v="126" actId="20577"/>
        <pc:sldMkLst>
          <pc:docMk/>
          <pc:sldMk cId="4057124272" sldId="268"/>
        </pc:sldMkLst>
        <pc:spChg chg="mod">
          <ac:chgData name="Moitryee Majumdar" userId="fdf13b43837948ba" providerId="LiveId" clId="{A446CEFA-2B83-481E-A870-27A3089227EF}" dt="2024-11-22T11:03:44.597" v="126" actId="20577"/>
          <ac:spMkLst>
            <pc:docMk/>
            <pc:sldMk cId="4057124272" sldId="268"/>
            <ac:spMk id="3" creationId="{D73605CB-DCDF-6999-10C0-C92CCE0F677D}"/>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CA13-8079-9E2D-24F9-E09DBD6A2D59}"/>
              </a:ext>
            </a:extLst>
          </p:cNvPr>
          <p:cNvSpPr>
            <a:spLocks noGrp="1"/>
          </p:cNvSpPr>
          <p:nvPr>
            <p:ph type="ctrTitle"/>
          </p:nvPr>
        </p:nvSpPr>
        <p:spPr>
          <a:xfrm>
            <a:off x="1051560" y="904568"/>
            <a:ext cx="10029396" cy="4975121"/>
          </a:xfrm>
        </p:spPr>
        <p:txBody>
          <a:bodyPr/>
          <a:lstStyle/>
          <a:p>
            <a:r>
              <a:rPr lang="en-US" sz="7000" dirty="0"/>
              <a:t>EDA IN TIME SERIES ANALYSIS AND PORTFOLIO OPTIMIZATION</a:t>
            </a:r>
            <a:endParaRPr lang="en-IN" sz="7000" dirty="0"/>
          </a:p>
        </p:txBody>
      </p:sp>
      <p:sp>
        <p:nvSpPr>
          <p:cNvPr id="3" name="TextBox 2">
            <a:extLst>
              <a:ext uri="{FF2B5EF4-FFF2-40B4-BE49-F238E27FC236}">
                <a16:creationId xmlns:a16="http://schemas.microsoft.com/office/drawing/2014/main" id="{82B4B837-492D-F650-C1E0-F99852D337DF}"/>
              </a:ext>
            </a:extLst>
          </p:cNvPr>
          <p:cNvSpPr txBox="1"/>
          <p:nvPr/>
        </p:nvSpPr>
        <p:spPr>
          <a:xfrm>
            <a:off x="8337755" y="5201265"/>
            <a:ext cx="3578942" cy="1200329"/>
          </a:xfrm>
          <a:prstGeom prst="rect">
            <a:avLst/>
          </a:prstGeom>
          <a:noFill/>
        </p:spPr>
        <p:txBody>
          <a:bodyPr wrap="square" rtlCol="0">
            <a:spAutoFit/>
          </a:bodyPr>
          <a:lstStyle/>
          <a:p>
            <a:r>
              <a:rPr lang="en-US" dirty="0"/>
              <a:t>Group No :2</a:t>
            </a:r>
          </a:p>
          <a:p>
            <a:r>
              <a:rPr lang="en-US" dirty="0" err="1"/>
              <a:t>Moitryee</a:t>
            </a:r>
            <a:r>
              <a:rPr lang="en-US" dirty="0"/>
              <a:t> Majumdar -12307350</a:t>
            </a:r>
          </a:p>
          <a:p>
            <a:r>
              <a:rPr lang="en-US" dirty="0"/>
              <a:t>Pavani Shinde -12303298</a:t>
            </a:r>
          </a:p>
          <a:p>
            <a:r>
              <a:rPr lang="en-US" dirty="0"/>
              <a:t>Lakshmi Priya Posana -12314144</a:t>
            </a:r>
          </a:p>
        </p:txBody>
      </p:sp>
    </p:spTree>
    <p:extLst>
      <p:ext uri="{BB962C8B-B14F-4D97-AF65-F5344CB8AC3E}">
        <p14:creationId xmlns:p14="http://schemas.microsoft.com/office/powerpoint/2010/main" val="1149390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D6A39E-18C4-7EE2-5A45-5D611CD510A4}"/>
              </a:ext>
            </a:extLst>
          </p:cNvPr>
          <p:cNvPicPr>
            <a:picLocks noGrp="1" noChangeAspect="1"/>
          </p:cNvPicPr>
          <p:nvPr>
            <p:ph idx="1"/>
          </p:nvPr>
        </p:nvPicPr>
        <p:blipFill>
          <a:blip r:embed="rId2"/>
          <a:stretch>
            <a:fillRect/>
          </a:stretch>
        </p:blipFill>
        <p:spPr>
          <a:xfrm>
            <a:off x="1817193" y="314634"/>
            <a:ext cx="8093723" cy="4462195"/>
          </a:xfrm>
        </p:spPr>
      </p:pic>
      <p:sp>
        <p:nvSpPr>
          <p:cNvPr id="2" name="TextBox 1">
            <a:extLst>
              <a:ext uri="{FF2B5EF4-FFF2-40B4-BE49-F238E27FC236}">
                <a16:creationId xmlns:a16="http://schemas.microsoft.com/office/drawing/2014/main" id="{47D01982-8279-B626-6B25-1305E29A5D88}"/>
              </a:ext>
            </a:extLst>
          </p:cNvPr>
          <p:cNvSpPr txBox="1"/>
          <p:nvPr/>
        </p:nvSpPr>
        <p:spPr>
          <a:xfrm>
            <a:off x="1101213" y="5211097"/>
            <a:ext cx="10205884"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graph shows a regression line with a beta value of -0.0005, indicating a very weak negative linear relationship between the variables. The scattered data points further confirm the lack of a strong correlation, suggesting that the independent variable has negligible practical impact on the dependent variable. Overall, the data does not demonstrate a meaningful linear association between the analyzed variables.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706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26C04-FF99-EB63-065E-10D8A8F1793C}"/>
              </a:ext>
            </a:extLst>
          </p:cNvPr>
          <p:cNvPicPr>
            <a:picLocks noChangeAspect="1"/>
          </p:cNvPicPr>
          <p:nvPr/>
        </p:nvPicPr>
        <p:blipFill>
          <a:blip r:embed="rId2"/>
          <a:stretch>
            <a:fillRect/>
          </a:stretch>
        </p:blipFill>
        <p:spPr>
          <a:xfrm>
            <a:off x="383458" y="120434"/>
            <a:ext cx="4953469" cy="3016112"/>
          </a:xfrm>
          <a:prstGeom prst="rect">
            <a:avLst/>
          </a:prstGeom>
        </p:spPr>
      </p:pic>
      <p:pic>
        <p:nvPicPr>
          <p:cNvPr id="7" name="Picture 6">
            <a:extLst>
              <a:ext uri="{FF2B5EF4-FFF2-40B4-BE49-F238E27FC236}">
                <a16:creationId xmlns:a16="http://schemas.microsoft.com/office/drawing/2014/main" id="{3E9C4A58-EFB9-0C99-9F03-B1522BD6006A}"/>
              </a:ext>
            </a:extLst>
          </p:cNvPr>
          <p:cNvPicPr>
            <a:picLocks noChangeAspect="1"/>
          </p:cNvPicPr>
          <p:nvPr/>
        </p:nvPicPr>
        <p:blipFill>
          <a:blip r:embed="rId3"/>
          <a:stretch>
            <a:fillRect/>
          </a:stretch>
        </p:blipFill>
        <p:spPr>
          <a:xfrm>
            <a:off x="5954947" y="0"/>
            <a:ext cx="5358581" cy="3136546"/>
          </a:xfrm>
          <a:prstGeom prst="rect">
            <a:avLst/>
          </a:prstGeom>
        </p:spPr>
      </p:pic>
      <p:pic>
        <p:nvPicPr>
          <p:cNvPr id="9" name="Picture 8">
            <a:extLst>
              <a:ext uri="{FF2B5EF4-FFF2-40B4-BE49-F238E27FC236}">
                <a16:creationId xmlns:a16="http://schemas.microsoft.com/office/drawing/2014/main" id="{E021C4F2-7559-6E92-8ACE-18F450305538}"/>
              </a:ext>
            </a:extLst>
          </p:cNvPr>
          <p:cNvPicPr>
            <a:picLocks noChangeAspect="1"/>
          </p:cNvPicPr>
          <p:nvPr/>
        </p:nvPicPr>
        <p:blipFill>
          <a:blip r:embed="rId4"/>
          <a:stretch>
            <a:fillRect/>
          </a:stretch>
        </p:blipFill>
        <p:spPr>
          <a:xfrm>
            <a:off x="383458" y="3386713"/>
            <a:ext cx="4953469" cy="3287025"/>
          </a:xfrm>
          <a:prstGeom prst="rect">
            <a:avLst/>
          </a:prstGeom>
        </p:spPr>
      </p:pic>
      <p:pic>
        <p:nvPicPr>
          <p:cNvPr id="11" name="Picture 10">
            <a:extLst>
              <a:ext uri="{FF2B5EF4-FFF2-40B4-BE49-F238E27FC236}">
                <a16:creationId xmlns:a16="http://schemas.microsoft.com/office/drawing/2014/main" id="{DA582631-B9EF-CF02-C218-CB678FAB6131}"/>
              </a:ext>
            </a:extLst>
          </p:cNvPr>
          <p:cNvPicPr>
            <a:picLocks noChangeAspect="1"/>
          </p:cNvPicPr>
          <p:nvPr/>
        </p:nvPicPr>
        <p:blipFill>
          <a:blip r:embed="rId5"/>
          <a:stretch>
            <a:fillRect/>
          </a:stretch>
        </p:blipFill>
        <p:spPr>
          <a:xfrm>
            <a:off x="5954946" y="3202452"/>
            <a:ext cx="5358581" cy="3501731"/>
          </a:xfrm>
          <a:prstGeom prst="rect">
            <a:avLst/>
          </a:prstGeom>
        </p:spPr>
      </p:pic>
    </p:spTree>
    <p:extLst>
      <p:ext uri="{BB962C8B-B14F-4D97-AF65-F5344CB8AC3E}">
        <p14:creationId xmlns:p14="http://schemas.microsoft.com/office/powerpoint/2010/main" val="22656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B4D3-38DF-5E49-3B2C-6ED561EE90B5}"/>
              </a:ext>
            </a:extLst>
          </p:cNvPr>
          <p:cNvSpPr>
            <a:spLocks noGrp="1"/>
          </p:cNvSpPr>
          <p:nvPr>
            <p:ph type="title"/>
          </p:nvPr>
        </p:nvSpPr>
        <p:spPr/>
        <p:txBody>
          <a:bodyPr/>
          <a:lstStyle/>
          <a:p>
            <a:r>
              <a:rPr lang="en-US" dirty="0"/>
              <a:t>Efficient frontier </a:t>
            </a:r>
            <a:endParaRPr lang="en-IN" dirty="0"/>
          </a:p>
        </p:txBody>
      </p:sp>
      <p:sp>
        <p:nvSpPr>
          <p:cNvPr id="3" name="Content Placeholder 2">
            <a:extLst>
              <a:ext uri="{FF2B5EF4-FFF2-40B4-BE49-F238E27FC236}">
                <a16:creationId xmlns:a16="http://schemas.microsoft.com/office/drawing/2014/main" id="{A9A328C4-E375-4BCF-C5E3-721C0112BA24}"/>
              </a:ext>
            </a:extLst>
          </p:cNvPr>
          <p:cNvSpPr>
            <a:spLocks noGrp="1"/>
          </p:cNvSpPr>
          <p:nvPr>
            <p:ph idx="1"/>
          </p:nvPr>
        </p:nvSpPr>
        <p:spPr/>
        <p:txBody>
          <a:bodyPr/>
          <a:lstStyle/>
          <a:p>
            <a:r>
              <a:rPr lang="en-US" dirty="0"/>
              <a:t>This concept is from finance for portfolio optimization. It will suggest the most optimal resource allocation percentage for each stock in the portfolio so that expected annual return will be higher with no or small change in risk factor.</a:t>
            </a:r>
          </a:p>
          <a:p>
            <a:endParaRPr lang="en-US" dirty="0"/>
          </a:p>
          <a:p>
            <a:endParaRPr lang="en-IN" dirty="0"/>
          </a:p>
        </p:txBody>
      </p:sp>
      <p:graphicFrame>
        <p:nvGraphicFramePr>
          <p:cNvPr id="4" name="Table 3">
            <a:extLst>
              <a:ext uri="{FF2B5EF4-FFF2-40B4-BE49-F238E27FC236}">
                <a16:creationId xmlns:a16="http://schemas.microsoft.com/office/drawing/2014/main" id="{9B9DF428-78A2-6AFE-EEEB-55703D5237F6}"/>
              </a:ext>
            </a:extLst>
          </p:cNvPr>
          <p:cNvGraphicFramePr>
            <a:graphicFrameLocks noGrp="1"/>
          </p:cNvGraphicFramePr>
          <p:nvPr>
            <p:extLst>
              <p:ext uri="{D42A27DB-BD31-4B8C-83A1-F6EECF244321}">
                <p14:modId xmlns:p14="http://schemas.microsoft.com/office/powerpoint/2010/main" val="2790076110"/>
              </p:ext>
            </p:extLst>
          </p:nvPr>
        </p:nvGraphicFramePr>
        <p:xfrm>
          <a:off x="569899" y="3424998"/>
          <a:ext cx="9456417" cy="2398287"/>
        </p:xfrm>
        <a:graphic>
          <a:graphicData uri="http://schemas.openxmlformats.org/drawingml/2006/table">
            <a:tbl>
              <a:tblPr firstRow="1" bandRow="1">
                <a:tableStyleId>{5C22544A-7EE6-4342-B048-85BDC9FD1C3A}</a:tableStyleId>
              </a:tblPr>
              <a:tblGrid>
                <a:gridCol w="3152139">
                  <a:extLst>
                    <a:ext uri="{9D8B030D-6E8A-4147-A177-3AD203B41FA5}">
                      <a16:colId xmlns:a16="http://schemas.microsoft.com/office/drawing/2014/main" val="4259697857"/>
                    </a:ext>
                  </a:extLst>
                </a:gridCol>
                <a:gridCol w="3152139">
                  <a:extLst>
                    <a:ext uri="{9D8B030D-6E8A-4147-A177-3AD203B41FA5}">
                      <a16:colId xmlns:a16="http://schemas.microsoft.com/office/drawing/2014/main" val="2137361485"/>
                    </a:ext>
                  </a:extLst>
                </a:gridCol>
                <a:gridCol w="3152139">
                  <a:extLst>
                    <a:ext uri="{9D8B030D-6E8A-4147-A177-3AD203B41FA5}">
                      <a16:colId xmlns:a16="http://schemas.microsoft.com/office/drawing/2014/main" val="723029584"/>
                    </a:ext>
                  </a:extLst>
                </a:gridCol>
              </a:tblGrid>
              <a:tr h="799429">
                <a:tc>
                  <a:txBody>
                    <a:bodyPr/>
                    <a:lstStyle/>
                    <a:p>
                      <a:r>
                        <a:rPr lang="en-US" dirty="0"/>
                        <a:t>Expected annual return</a:t>
                      </a:r>
                      <a:endParaRPr lang="en-IN" dirty="0"/>
                    </a:p>
                  </a:txBody>
                  <a:tcPr/>
                </a:tc>
                <a:tc>
                  <a:txBody>
                    <a:bodyPr/>
                    <a:lstStyle/>
                    <a:p>
                      <a:r>
                        <a:rPr lang="en-US" dirty="0"/>
                        <a:t>32%</a:t>
                      </a:r>
                      <a:endParaRPr lang="en-IN" dirty="0"/>
                    </a:p>
                  </a:txBody>
                  <a:tcPr/>
                </a:tc>
                <a:tc>
                  <a:txBody>
                    <a:bodyPr/>
                    <a:lstStyle/>
                    <a:p>
                      <a:r>
                        <a:rPr lang="en-US" dirty="0"/>
                        <a:t>49%</a:t>
                      </a:r>
                      <a:endParaRPr lang="en-IN" dirty="0"/>
                    </a:p>
                  </a:txBody>
                  <a:tcPr/>
                </a:tc>
                <a:extLst>
                  <a:ext uri="{0D108BD9-81ED-4DB2-BD59-A6C34878D82A}">
                    <a16:rowId xmlns:a16="http://schemas.microsoft.com/office/drawing/2014/main" val="1671129246"/>
                  </a:ext>
                </a:extLst>
              </a:tr>
              <a:tr h="799429">
                <a:tc>
                  <a:txBody>
                    <a:bodyPr/>
                    <a:lstStyle/>
                    <a:p>
                      <a:r>
                        <a:rPr lang="en-US" dirty="0"/>
                        <a:t>Annual volatility/risk</a:t>
                      </a:r>
                      <a:endParaRPr lang="en-IN" dirty="0"/>
                    </a:p>
                  </a:txBody>
                  <a:tcPr/>
                </a:tc>
                <a:tc>
                  <a:txBody>
                    <a:bodyPr/>
                    <a:lstStyle/>
                    <a:p>
                      <a:r>
                        <a:rPr lang="en-US" dirty="0"/>
                        <a:t>20%</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3474403906"/>
                  </a:ext>
                </a:extLst>
              </a:tr>
              <a:tr h="799429">
                <a:tc>
                  <a:txBody>
                    <a:bodyPr/>
                    <a:lstStyle/>
                    <a:p>
                      <a:r>
                        <a:rPr lang="en-US" dirty="0"/>
                        <a:t>Resource allocation</a:t>
                      </a:r>
                      <a:endParaRPr lang="en-IN" dirty="0"/>
                    </a:p>
                  </a:txBody>
                  <a:tcPr/>
                </a:tc>
                <a:tc>
                  <a:txBody>
                    <a:bodyPr/>
                    <a:lstStyle/>
                    <a:p>
                      <a:r>
                        <a:rPr lang="en-US" dirty="0"/>
                        <a:t>20%,20%,20%,20%,20%</a:t>
                      </a:r>
                      <a:endParaRPr lang="en-IN" dirty="0"/>
                    </a:p>
                  </a:txBody>
                  <a:tcPr/>
                </a:tc>
                <a:tc>
                  <a:txBody>
                    <a:bodyPr/>
                    <a:lstStyle/>
                    <a:p>
                      <a:r>
                        <a:rPr lang="en-US" dirty="0"/>
                        <a:t>66%,33%,1%</a:t>
                      </a:r>
                      <a:endParaRPr lang="en-IN" dirty="0"/>
                    </a:p>
                  </a:txBody>
                  <a:tcPr/>
                </a:tc>
                <a:extLst>
                  <a:ext uri="{0D108BD9-81ED-4DB2-BD59-A6C34878D82A}">
                    <a16:rowId xmlns:a16="http://schemas.microsoft.com/office/drawing/2014/main" val="1948878737"/>
                  </a:ext>
                </a:extLst>
              </a:tr>
            </a:tbl>
          </a:graphicData>
        </a:graphic>
      </p:graphicFrame>
    </p:spTree>
    <p:extLst>
      <p:ext uri="{BB962C8B-B14F-4D97-AF65-F5344CB8AC3E}">
        <p14:creationId xmlns:p14="http://schemas.microsoft.com/office/powerpoint/2010/main" val="259245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110F10-4D1E-4E67-D03B-ACA4415CE666}"/>
              </a:ext>
            </a:extLst>
          </p:cNvPr>
          <p:cNvPicPr>
            <a:picLocks noGrp="1" noChangeAspect="1"/>
          </p:cNvPicPr>
          <p:nvPr>
            <p:ph idx="1"/>
          </p:nvPr>
        </p:nvPicPr>
        <p:blipFill>
          <a:blip r:embed="rId2"/>
          <a:stretch>
            <a:fillRect/>
          </a:stretch>
        </p:blipFill>
        <p:spPr>
          <a:xfrm>
            <a:off x="1394689" y="934065"/>
            <a:ext cx="9160140" cy="5096153"/>
          </a:xfrm>
        </p:spPr>
      </p:pic>
    </p:spTree>
    <p:extLst>
      <p:ext uri="{BB962C8B-B14F-4D97-AF65-F5344CB8AC3E}">
        <p14:creationId xmlns:p14="http://schemas.microsoft.com/office/powerpoint/2010/main" val="224878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2D98-74C4-A725-597C-86A10E519807}"/>
              </a:ext>
            </a:extLst>
          </p:cNvPr>
          <p:cNvSpPr>
            <a:spLocks noGrp="1"/>
          </p:cNvSpPr>
          <p:nvPr>
            <p:ph type="title"/>
          </p:nvPr>
        </p:nvSpPr>
        <p:spPr/>
        <p:txBody>
          <a:bodyPr/>
          <a:lstStyle/>
          <a:p>
            <a:r>
              <a:rPr lang="en-US" dirty="0"/>
              <a:t>Robust Optimization</a:t>
            </a:r>
            <a:endParaRPr lang="en-IN" dirty="0"/>
          </a:p>
        </p:txBody>
      </p:sp>
      <p:sp>
        <p:nvSpPr>
          <p:cNvPr id="3" name="Content Placeholder 2">
            <a:extLst>
              <a:ext uri="{FF2B5EF4-FFF2-40B4-BE49-F238E27FC236}">
                <a16:creationId xmlns:a16="http://schemas.microsoft.com/office/drawing/2014/main" id="{D2127D0A-72B2-6132-F9B7-C482BC87F4EE}"/>
              </a:ext>
            </a:extLst>
          </p:cNvPr>
          <p:cNvSpPr>
            <a:spLocks noGrp="1"/>
          </p:cNvSpPr>
          <p:nvPr>
            <p:ph idx="1"/>
          </p:nvPr>
        </p:nvSpPr>
        <p:spPr/>
        <p:txBody>
          <a:bodyPr/>
          <a:lstStyle/>
          <a:p>
            <a:r>
              <a:rPr lang="en-US" dirty="0"/>
              <a:t>This method considers all the future uncertainty for optimizing the weights / resource allocation percentage. It used returns and covariance for optimization. It uses minimum expected return , maximum expected return , covariance matrix. </a:t>
            </a:r>
          </a:p>
          <a:p>
            <a:r>
              <a:rPr lang="en-US" dirty="0"/>
              <a:t>It will give higher return and minimizing the risk.</a:t>
            </a:r>
          </a:p>
          <a:p>
            <a:pPr marL="0" indent="0">
              <a:buNone/>
            </a:pPr>
            <a:r>
              <a:rPr lang="en-US" dirty="0"/>
              <a:t> </a:t>
            </a:r>
            <a:endParaRPr lang="en-IN" dirty="0"/>
          </a:p>
        </p:txBody>
      </p:sp>
      <p:pic>
        <p:nvPicPr>
          <p:cNvPr id="5" name="Picture 4">
            <a:extLst>
              <a:ext uri="{FF2B5EF4-FFF2-40B4-BE49-F238E27FC236}">
                <a16:creationId xmlns:a16="http://schemas.microsoft.com/office/drawing/2014/main" id="{7F84F89D-9D29-32DD-851B-9459C05FCECA}"/>
              </a:ext>
            </a:extLst>
          </p:cNvPr>
          <p:cNvPicPr>
            <a:picLocks noChangeAspect="1"/>
          </p:cNvPicPr>
          <p:nvPr/>
        </p:nvPicPr>
        <p:blipFill>
          <a:blip r:embed="rId2"/>
          <a:stretch>
            <a:fillRect/>
          </a:stretch>
        </p:blipFill>
        <p:spPr>
          <a:xfrm>
            <a:off x="3613079" y="3429000"/>
            <a:ext cx="3974838" cy="3172152"/>
          </a:xfrm>
          <a:prstGeom prst="rect">
            <a:avLst/>
          </a:prstGeom>
        </p:spPr>
      </p:pic>
    </p:spTree>
    <p:extLst>
      <p:ext uri="{BB962C8B-B14F-4D97-AF65-F5344CB8AC3E}">
        <p14:creationId xmlns:p14="http://schemas.microsoft.com/office/powerpoint/2010/main" val="131868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CAFF-279D-9B32-F82F-2280C24BA87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73605CB-DCDF-6999-10C0-C92CCE0F677D}"/>
              </a:ext>
            </a:extLst>
          </p:cNvPr>
          <p:cNvSpPr>
            <a:spLocks noGrp="1"/>
          </p:cNvSpPr>
          <p:nvPr>
            <p:ph idx="1"/>
          </p:nvPr>
        </p:nvSpPr>
        <p:spPr>
          <a:xfrm>
            <a:off x="1069848" y="2300748"/>
            <a:ext cx="10058400" cy="3871452"/>
          </a:xfrm>
        </p:spPr>
        <p:txBody>
          <a:bodyPr/>
          <a:lstStyle/>
          <a:p>
            <a:r>
              <a:rPr lang="en-IN" sz="2600" dirty="0">
                <a:ea typeface="Calibri" panose="020F0502020204030204" pitchFamily="34" charset="0"/>
                <a:cs typeface="Calibri" panose="020F0502020204030204" pitchFamily="34" charset="0"/>
              </a:rPr>
              <a:t>Analysed historical performance of 5 stocks using line chart and standard deviation.</a:t>
            </a:r>
          </a:p>
          <a:p>
            <a:r>
              <a:rPr lang="en-IN" sz="2600" dirty="0">
                <a:ea typeface="Calibri" panose="020F0502020204030204" pitchFamily="34" charset="0"/>
                <a:cs typeface="Calibri" panose="020F0502020204030204" pitchFamily="34" charset="0"/>
              </a:rPr>
              <a:t>Calculated beta to access sensitivity to market movements.</a:t>
            </a:r>
          </a:p>
          <a:p>
            <a:r>
              <a:rPr lang="en-IN" sz="2600" dirty="0">
                <a:ea typeface="Calibri" panose="020F0502020204030204" pitchFamily="34" charset="0"/>
                <a:cs typeface="Calibri" panose="020F0502020204030204" pitchFamily="34" charset="0"/>
              </a:rPr>
              <a:t>Optimized portfolio using efficient frontier and robust optimization.</a:t>
            </a:r>
          </a:p>
          <a:p>
            <a:r>
              <a:rPr lang="en-IN" sz="2600" dirty="0">
                <a:ea typeface="Calibri" panose="020F0502020204030204" pitchFamily="34" charset="0"/>
                <a:cs typeface="Calibri" panose="020F0502020204030204" pitchFamily="34" charset="0"/>
              </a:rPr>
              <a:t>Efficient Frontier suggested balanced portfolio, while Robust Optimization favoured Sun Pharma for higher potential returns</a:t>
            </a:r>
            <a:r>
              <a:rPr lang="en-IN" dirty="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5712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A008-B832-7ACA-454E-681B4F9B341F}"/>
              </a:ext>
            </a:extLst>
          </p:cNvPr>
          <p:cNvSpPr>
            <a:spLocks noGrp="1"/>
          </p:cNvSpPr>
          <p:nvPr>
            <p:ph type="title"/>
          </p:nvPr>
        </p:nvSpPr>
        <p:spPr/>
        <p:txBody>
          <a:bodyPr/>
          <a:lstStyle/>
          <a:p>
            <a:r>
              <a:rPr lang="en-US" dirty="0"/>
              <a:t>Introduction of time series</a:t>
            </a:r>
            <a:endParaRPr lang="en-IN" dirty="0"/>
          </a:p>
        </p:txBody>
      </p:sp>
      <p:sp>
        <p:nvSpPr>
          <p:cNvPr id="3" name="Content Placeholder 2">
            <a:extLst>
              <a:ext uri="{FF2B5EF4-FFF2-40B4-BE49-F238E27FC236}">
                <a16:creationId xmlns:a16="http://schemas.microsoft.com/office/drawing/2014/main" id="{809472DD-0CFB-89C2-A478-E0917F6A4155}"/>
              </a:ext>
            </a:extLst>
          </p:cNvPr>
          <p:cNvSpPr>
            <a:spLocks noGrp="1"/>
          </p:cNvSpPr>
          <p:nvPr>
            <p:ph idx="1"/>
          </p:nvPr>
        </p:nvSpPr>
        <p:spPr>
          <a:xfrm>
            <a:off x="1069848" y="2121408"/>
            <a:ext cx="9342513" cy="4050792"/>
          </a:xfrm>
        </p:spPr>
        <p:txBody>
          <a:bodyPr/>
          <a:lstStyle/>
          <a:p>
            <a:pPr algn="l"/>
            <a:r>
              <a:rPr lang="en-US" b="0" i="0" dirty="0">
                <a:solidFill>
                  <a:srgbClr val="262626"/>
                </a:solidFill>
                <a:effectLst/>
                <a:ea typeface="Calibri" panose="020F0502020204030204" pitchFamily="34" charset="0"/>
                <a:cs typeface="Calibri" panose="020F0502020204030204" pitchFamily="34" charset="0"/>
              </a:rPr>
              <a:t>In our project, we incorporated time series analysis to enhance our understanding of stock performance over time. Time series analysis involves examining data points collected or recorded at specific intervals, allowing us to identify trends, patterns, and seasonal variations in stock prices.</a:t>
            </a:r>
          </a:p>
          <a:p>
            <a:pPr algn="l"/>
            <a:r>
              <a:rPr lang="en-US" b="0" i="0" dirty="0">
                <a:solidFill>
                  <a:srgbClr val="262626"/>
                </a:solidFill>
                <a:effectLst/>
                <a:ea typeface="Calibri" panose="020F0502020204030204" pitchFamily="34" charset="0"/>
                <a:cs typeface="Calibri" panose="020F0502020204030204" pitchFamily="34" charset="0"/>
              </a:rPr>
              <a:t>By analyzing historical stock data from companies like Infosys, Sun Pharma, and Tata Motors, we can observe how their prices have fluctuated over days, months, or years.</a:t>
            </a:r>
          </a:p>
          <a:p>
            <a:pPr algn="l"/>
            <a:r>
              <a:rPr lang="en-US" b="0" i="0" dirty="0">
                <a:solidFill>
                  <a:srgbClr val="262626"/>
                </a:solidFill>
                <a:effectLst/>
                <a:ea typeface="Calibri" panose="020F0502020204030204" pitchFamily="34" charset="0"/>
                <a:cs typeface="Calibri" panose="020F0502020204030204" pitchFamily="34" charset="0"/>
              </a:rPr>
              <a:t>Integrating time series analysis into our project empowers us to create a more comprehensive investment strategy, ultimately aiding in maximizing returns while minimizing risks. </a:t>
            </a:r>
          </a:p>
          <a:p>
            <a:endParaRPr lang="en-IN" dirty="0"/>
          </a:p>
        </p:txBody>
      </p:sp>
    </p:spTree>
    <p:extLst>
      <p:ext uri="{BB962C8B-B14F-4D97-AF65-F5344CB8AC3E}">
        <p14:creationId xmlns:p14="http://schemas.microsoft.com/office/powerpoint/2010/main" val="58252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5DFD-ACFB-D50A-DBB0-C15C9B982FAB}"/>
              </a:ext>
            </a:extLst>
          </p:cNvPr>
          <p:cNvSpPr>
            <a:spLocks noGrp="1"/>
          </p:cNvSpPr>
          <p:nvPr>
            <p:ph type="title"/>
          </p:nvPr>
        </p:nvSpPr>
        <p:spPr/>
        <p:txBody>
          <a:bodyPr/>
          <a:lstStyle/>
          <a:p>
            <a:r>
              <a:rPr lang="en-US" dirty="0"/>
              <a:t>data gathering</a:t>
            </a:r>
            <a:endParaRPr lang="en-IN" dirty="0"/>
          </a:p>
        </p:txBody>
      </p:sp>
      <p:sp>
        <p:nvSpPr>
          <p:cNvPr id="3" name="Content Placeholder 2">
            <a:extLst>
              <a:ext uri="{FF2B5EF4-FFF2-40B4-BE49-F238E27FC236}">
                <a16:creationId xmlns:a16="http://schemas.microsoft.com/office/drawing/2014/main" id="{E1753039-CF1A-8937-DB93-184D744858D4}"/>
              </a:ext>
            </a:extLst>
          </p:cNvPr>
          <p:cNvSpPr>
            <a:spLocks noGrp="1"/>
          </p:cNvSpPr>
          <p:nvPr>
            <p:ph idx="1"/>
          </p:nvPr>
        </p:nvSpPr>
        <p:spPr>
          <a:xfrm>
            <a:off x="973394" y="1877961"/>
            <a:ext cx="10154854" cy="4294239"/>
          </a:xfrm>
        </p:spPr>
        <p:txBody>
          <a:bodyPr>
            <a:normAutofit fontScale="92500" lnSpcReduction="20000"/>
          </a:bodyPr>
          <a:lstStyle/>
          <a:p>
            <a:pPr marL="0" indent="0" algn="l">
              <a:buNone/>
            </a:pPr>
            <a:r>
              <a:rPr lang="en-US" b="0" i="0" dirty="0">
                <a:solidFill>
                  <a:srgbClr val="262626"/>
                </a:solidFill>
                <a:effectLst/>
                <a:ea typeface="Calibri" panose="020F0502020204030204" pitchFamily="34" charset="0"/>
                <a:cs typeface="Calibri" panose="020F0502020204030204" pitchFamily="34" charset="0"/>
              </a:rPr>
              <a:t>In this phase, we collected essential data from various reliable sources to analyze stock performance effectively. The data was sourced from:</a:t>
            </a:r>
          </a:p>
          <a:p>
            <a:pPr algn="l">
              <a:spcBef>
                <a:spcPts val="1200"/>
              </a:spcBef>
              <a:spcAft>
                <a:spcPts val="600"/>
              </a:spcAft>
              <a:buFont typeface="+mj-lt"/>
              <a:buAutoNum type="arabicPeriod"/>
            </a:pPr>
            <a:r>
              <a:rPr lang="en-US" b="1" i="0" dirty="0">
                <a:solidFill>
                  <a:srgbClr val="262626"/>
                </a:solidFill>
                <a:effectLst/>
                <a:ea typeface="Calibri" panose="020F0502020204030204" pitchFamily="34" charset="0"/>
                <a:cs typeface="Calibri" panose="020F0502020204030204" pitchFamily="34" charset="0"/>
              </a:rPr>
              <a:t>Infosys Official Website</a:t>
            </a:r>
            <a:r>
              <a:rPr lang="en-US" b="0" i="0" dirty="0">
                <a:solidFill>
                  <a:srgbClr val="262626"/>
                </a:solidFill>
                <a:effectLst/>
                <a:ea typeface="Calibri" panose="020F0502020204030204" pitchFamily="34" charset="0"/>
                <a:cs typeface="Calibri" panose="020F0502020204030204" pitchFamily="34" charset="0"/>
              </a:rPr>
              <a:t>: We gathered financial reports and stock performance metrics to understand the company's growth trajectory.</a:t>
            </a:r>
          </a:p>
          <a:p>
            <a:pPr algn="l">
              <a:spcBef>
                <a:spcPts val="1200"/>
              </a:spcBef>
              <a:spcAft>
                <a:spcPts val="600"/>
              </a:spcAft>
              <a:buFont typeface="+mj-lt"/>
              <a:buAutoNum type="arabicPeriod"/>
            </a:pPr>
            <a:r>
              <a:rPr lang="en-US" b="1" i="0" dirty="0">
                <a:solidFill>
                  <a:srgbClr val="262626"/>
                </a:solidFill>
                <a:effectLst/>
                <a:ea typeface="Calibri" panose="020F0502020204030204" pitchFamily="34" charset="0"/>
                <a:cs typeface="Calibri" panose="020F0502020204030204" pitchFamily="34" charset="0"/>
              </a:rPr>
              <a:t>Sun Pharma Official Website</a:t>
            </a:r>
            <a:r>
              <a:rPr lang="en-US" b="0" i="0" dirty="0">
                <a:solidFill>
                  <a:srgbClr val="262626"/>
                </a:solidFill>
                <a:effectLst/>
                <a:ea typeface="Calibri" panose="020F0502020204030204" pitchFamily="34" charset="0"/>
                <a:cs typeface="Calibri" panose="020F0502020204030204" pitchFamily="34" charset="0"/>
              </a:rPr>
              <a:t>: Data on earnings, market trends, and product launches was collected to assess the pharmaceutical sector's dynamics.</a:t>
            </a:r>
          </a:p>
          <a:p>
            <a:pPr algn="l">
              <a:spcBef>
                <a:spcPts val="1200"/>
              </a:spcBef>
              <a:spcAft>
                <a:spcPts val="600"/>
              </a:spcAft>
              <a:buFont typeface="+mj-lt"/>
              <a:buAutoNum type="arabicPeriod"/>
            </a:pPr>
            <a:r>
              <a:rPr lang="en-US" b="1" i="0" dirty="0">
                <a:solidFill>
                  <a:srgbClr val="262626"/>
                </a:solidFill>
                <a:effectLst/>
                <a:ea typeface="Calibri" panose="020F0502020204030204" pitchFamily="34" charset="0"/>
                <a:cs typeface="Calibri" panose="020F0502020204030204" pitchFamily="34" charset="0"/>
              </a:rPr>
              <a:t>Tata Motors Official Website</a:t>
            </a:r>
            <a:r>
              <a:rPr lang="en-US" b="0" i="0" dirty="0">
                <a:solidFill>
                  <a:srgbClr val="262626"/>
                </a:solidFill>
                <a:effectLst/>
                <a:ea typeface="Calibri" panose="020F0502020204030204" pitchFamily="34" charset="0"/>
                <a:cs typeface="Calibri" panose="020F0502020204030204" pitchFamily="34" charset="0"/>
              </a:rPr>
              <a:t>: We retrieved information on sales figures, production data, and market strategies to evaluate the automotive industry's performance.</a:t>
            </a:r>
          </a:p>
          <a:p>
            <a:pPr algn="l">
              <a:spcBef>
                <a:spcPts val="1200"/>
              </a:spcBef>
              <a:spcAft>
                <a:spcPts val="600"/>
              </a:spcAft>
              <a:buFont typeface="+mj-lt"/>
              <a:buAutoNum type="arabicPeriod"/>
            </a:pPr>
            <a:r>
              <a:rPr lang="en-US" b="1" i="0" dirty="0">
                <a:solidFill>
                  <a:srgbClr val="262626"/>
                </a:solidFill>
                <a:effectLst/>
                <a:ea typeface="Calibri" panose="020F0502020204030204" pitchFamily="34" charset="0"/>
                <a:cs typeface="Calibri" panose="020F0502020204030204" pitchFamily="34" charset="0"/>
              </a:rPr>
              <a:t>National Stock Exchange (NSE)</a:t>
            </a:r>
            <a:r>
              <a:rPr lang="en-US" b="0" i="0" dirty="0">
                <a:solidFill>
                  <a:srgbClr val="262626"/>
                </a:solidFill>
                <a:effectLst/>
                <a:ea typeface="Calibri" panose="020F0502020204030204" pitchFamily="34" charset="0"/>
                <a:cs typeface="Calibri" panose="020F0502020204030204" pitchFamily="34" charset="0"/>
              </a:rPr>
              <a:t>: We accessed real-time stock prices, historical data, and trading volumes to inform our investment strategies.</a:t>
            </a:r>
          </a:p>
          <a:p>
            <a:pPr algn="l">
              <a:spcBef>
                <a:spcPts val="1200"/>
              </a:spcBef>
              <a:spcAft>
                <a:spcPts val="600"/>
              </a:spcAft>
              <a:buFont typeface="+mj-lt"/>
              <a:buAutoNum type="arabicPeriod"/>
            </a:pPr>
            <a:r>
              <a:rPr lang="en-US" b="1" i="0" dirty="0">
                <a:solidFill>
                  <a:srgbClr val="262626"/>
                </a:solidFill>
                <a:effectLst/>
                <a:ea typeface="Calibri" panose="020F0502020204030204" pitchFamily="34" charset="0"/>
                <a:cs typeface="Calibri" panose="020F0502020204030204" pitchFamily="34" charset="0"/>
              </a:rPr>
              <a:t>Yahoo Finance</a:t>
            </a:r>
            <a:r>
              <a:rPr lang="en-US" b="0" i="0" dirty="0">
                <a:solidFill>
                  <a:srgbClr val="262626"/>
                </a:solidFill>
                <a:effectLst/>
                <a:ea typeface="Calibri" panose="020F0502020204030204" pitchFamily="34" charset="0"/>
                <a:cs typeface="Calibri" panose="020F0502020204030204" pitchFamily="34" charset="0"/>
              </a:rPr>
              <a:t>: This platform provided additional insights, including analyst ratings, news updates, and comprehensive financial summaries.</a:t>
            </a:r>
          </a:p>
          <a:p>
            <a:pPr marL="0" indent="0" algn="l">
              <a:buNone/>
            </a:pPr>
            <a:r>
              <a:rPr lang="en-US" b="0" i="0" dirty="0">
                <a:solidFill>
                  <a:srgbClr val="262626"/>
                </a:solidFill>
                <a:effectLst/>
                <a:ea typeface="Calibri" panose="020F0502020204030204" pitchFamily="34" charset="0"/>
                <a:cs typeface="Calibri" panose="020F0502020204030204" pitchFamily="34" charset="0"/>
              </a:rPr>
              <a:t> By gathering data from these reputable sources, we ensured a robust foundation for our analysis and investment strategy development.</a:t>
            </a:r>
          </a:p>
          <a:p>
            <a:pPr marL="0" indent="0" algn="l">
              <a:buNone/>
            </a:pPr>
            <a:endParaRPr lang="en-US" b="0" i="0" dirty="0">
              <a:solidFill>
                <a:srgbClr val="262626"/>
              </a:solidFill>
              <a:effectLst/>
            </a:endParaRPr>
          </a:p>
        </p:txBody>
      </p:sp>
    </p:spTree>
    <p:extLst>
      <p:ext uri="{BB962C8B-B14F-4D97-AF65-F5344CB8AC3E}">
        <p14:creationId xmlns:p14="http://schemas.microsoft.com/office/powerpoint/2010/main" val="26394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AF50-BF13-CB2B-176B-C10B54C1117C}"/>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4068DFFE-4321-F6C4-4C69-0B89BE3593A2}"/>
              </a:ext>
            </a:extLst>
          </p:cNvPr>
          <p:cNvSpPr>
            <a:spLocks noGrp="1"/>
          </p:cNvSpPr>
          <p:nvPr>
            <p:ph idx="1"/>
          </p:nvPr>
        </p:nvSpPr>
        <p:spPr/>
        <p:txBody>
          <a:bodyPr/>
          <a:lstStyle/>
          <a:p>
            <a:pPr algn="l"/>
            <a:r>
              <a:rPr lang="en-US" b="0" i="0" dirty="0">
                <a:solidFill>
                  <a:srgbClr val="262626"/>
                </a:solidFill>
                <a:effectLst/>
                <a:ea typeface="Calibri" panose="020F0502020204030204" pitchFamily="34" charset="0"/>
                <a:cs typeface="Calibri" panose="020F0502020204030204" pitchFamily="34" charset="0"/>
              </a:rPr>
              <a:t>In our project, we explored how stocks have performed over time using charts and graphs. This helped us figure out the best ways to invest your money. Our goal was to find the right mix of stocks to boost your earnings while keeping risks low.</a:t>
            </a:r>
          </a:p>
          <a:p>
            <a:pPr algn="l"/>
            <a:r>
              <a:rPr lang="en-US" b="0" i="0" dirty="0">
                <a:solidFill>
                  <a:srgbClr val="262626"/>
                </a:solidFill>
                <a:effectLst/>
                <a:ea typeface="Calibri" panose="020F0502020204030204" pitchFamily="34" charset="0"/>
                <a:cs typeface="Calibri" panose="020F0502020204030204" pitchFamily="34" charset="0"/>
              </a:rPr>
              <a:t>To achieve this, we used two powerful strategies: the Efficient Frontier and Robust Optimization. These methods help us create the ideal investment plan.</a:t>
            </a:r>
          </a:p>
          <a:p>
            <a:pPr algn="l"/>
            <a:r>
              <a:rPr lang="en-US" b="0" i="0" dirty="0">
                <a:solidFill>
                  <a:srgbClr val="262626"/>
                </a:solidFill>
                <a:effectLst/>
                <a:ea typeface="Calibri" panose="020F0502020204030204" pitchFamily="34" charset="0"/>
                <a:cs typeface="Calibri" panose="020F0502020204030204" pitchFamily="34" charset="0"/>
              </a:rPr>
              <a:t>For example, if you have Rs. 10,000 to invest, our model will suggest how to divide that money among different stocks. This way, you can aim for higher returns while minimizing risk. By using the Efficient Frontier and Robust Optimization, we can optimize your investment portfolio for the best possible results!</a:t>
            </a:r>
          </a:p>
          <a:p>
            <a:pPr marL="0" indent="0">
              <a:buNone/>
            </a:pPr>
            <a:endParaRPr lang="en-IN" dirty="0"/>
          </a:p>
        </p:txBody>
      </p:sp>
    </p:spTree>
    <p:extLst>
      <p:ext uri="{BB962C8B-B14F-4D97-AF65-F5344CB8AC3E}">
        <p14:creationId xmlns:p14="http://schemas.microsoft.com/office/powerpoint/2010/main" val="185197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45DF92-B85E-AC4C-68F3-453BAEC594ED}"/>
              </a:ext>
            </a:extLst>
          </p:cNvPr>
          <p:cNvPicPr>
            <a:picLocks noChangeAspect="1"/>
          </p:cNvPicPr>
          <p:nvPr/>
        </p:nvPicPr>
        <p:blipFill>
          <a:blip r:embed="rId2"/>
          <a:stretch>
            <a:fillRect/>
          </a:stretch>
        </p:blipFill>
        <p:spPr>
          <a:xfrm>
            <a:off x="357761" y="858542"/>
            <a:ext cx="4374660" cy="2679628"/>
          </a:xfrm>
          <a:prstGeom prst="rect">
            <a:avLst/>
          </a:prstGeom>
        </p:spPr>
      </p:pic>
      <p:pic>
        <p:nvPicPr>
          <p:cNvPr id="3" name="Picture 2">
            <a:extLst>
              <a:ext uri="{FF2B5EF4-FFF2-40B4-BE49-F238E27FC236}">
                <a16:creationId xmlns:a16="http://schemas.microsoft.com/office/drawing/2014/main" id="{31580A8A-99D1-DA4C-DF31-6C546EE0DFDE}"/>
              </a:ext>
            </a:extLst>
          </p:cNvPr>
          <p:cNvPicPr>
            <a:picLocks noChangeAspect="1"/>
          </p:cNvPicPr>
          <p:nvPr/>
        </p:nvPicPr>
        <p:blipFill>
          <a:blip r:embed="rId3"/>
          <a:stretch>
            <a:fillRect/>
          </a:stretch>
        </p:blipFill>
        <p:spPr>
          <a:xfrm>
            <a:off x="5515996" y="858542"/>
            <a:ext cx="4374660" cy="2570458"/>
          </a:xfrm>
          <a:prstGeom prst="rect">
            <a:avLst/>
          </a:prstGeom>
        </p:spPr>
      </p:pic>
      <p:pic>
        <p:nvPicPr>
          <p:cNvPr id="4" name="Picture 3">
            <a:extLst>
              <a:ext uri="{FF2B5EF4-FFF2-40B4-BE49-F238E27FC236}">
                <a16:creationId xmlns:a16="http://schemas.microsoft.com/office/drawing/2014/main" id="{76D82887-9B9D-3456-9BF2-8E0C31A36E91}"/>
              </a:ext>
            </a:extLst>
          </p:cNvPr>
          <p:cNvPicPr>
            <a:picLocks noChangeAspect="1"/>
          </p:cNvPicPr>
          <p:nvPr/>
        </p:nvPicPr>
        <p:blipFill>
          <a:blip r:embed="rId4"/>
          <a:stretch>
            <a:fillRect/>
          </a:stretch>
        </p:blipFill>
        <p:spPr>
          <a:xfrm>
            <a:off x="580378" y="3504037"/>
            <a:ext cx="4152043" cy="3093233"/>
          </a:xfrm>
          <a:prstGeom prst="rect">
            <a:avLst/>
          </a:prstGeom>
        </p:spPr>
      </p:pic>
      <p:pic>
        <p:nvPicPr>
          <p:cNvPr id="5" name="Picture 4">
            <a:extLst>
              <a:ext uri="{FF2B5EF4-FFF2-40B4-BE49-F238E27FC236}">
                <a16:creationId xmlns:a16="http://schemas.microsoft.com/office/drawing/2014/main" id="{76E52169-8462-2937-47B0-5374C0DBE372}"/>
              </a:ext>
            </a:extLst>
          </p:cNvPr>
          <p:cNvPicPr>
            <a:picLocks noChangeAspect="1"/>
          </p:cNvPicPr>
          <p:nvPr/>
        </p:nvPicPr>
        <p:blipFill>
          <a:blip r:embed="rId5"/>
          <a:stretch>
            <a:fillRect/>
          </a:stretch>
        </p:blipFill>
        <p:spPr>
          <a:xfrm>
            <a:off x="5421722" y="3429000"/>
            <a:ext cx="4507447" cy="3243308"/>
          </a:xfrm>
          <a:prstGeom prst="rect">
            <a:avLst/>
          </a:prstGeom>
        </p:spPr>
      </p:pic>
      <p:sp>
        <p:nvSpPr>
          <p:cNvPr id="6" name="TextBox 5">
            <a:extLst>
              <a:ext uri="{FF2B5EF4-FFF2-40B4-BE49-F238E27FC236}">
                <a16:creationId xmlns:a16="http://schemas.microsoft.com/office/drawing/2014/main" id="{EB46BA49-F5DC-D988-E73A-DA21D6DA8831}"/>
              </a:ext>
            </a:extLst>
          </p:cNvPr>
          <p:cNvSpPr txBox="1"/>
          <p:nvPr/>
        </p:nvSpPr>
        <p:spPr>
          <a:xfrm>
            <a:off x="2913321" y="251463"/>
            <a:ext cx="6862643" cy="369332"/>
          </a:xfrm>
          <a:prstGeom prst="rect">
            <a:avLst/>
          </a:prstGeom>
          <a:noFill/>
        </p:spPr>
        <p:txBody>
          <a:bodyPr wrap="square" rtlCol="0">
            <a:spAutoFit/>
          </a:bodyPr>
          <a:lstStyle/>
          <a:p>
            <a:r>
              <a:rPr lang="en-US" dirty="0"/>
              <a:t>Time series  analysis with respect to year</a:t>
            </a:r>
          </a:p>
        </p:txBody>
      </p:sp>
    </p:spTree>
    <p:extLst>
      <p:ext uri="{BB962C8B-B14F-4D97-AF65-F5344CB8AC3E}">
        <p14:creationId xmlns:p14="http://schemas.microsoft.com/office/powerpoint/2010/main" val="393795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238A-F63E-E265-D4A0-7F651AD6E629}"/>
              </a:ext>
            </a:extLst>
          </p:cNvPr>
          <p:cNvSpPr>
            <a:spLocks noGrp="1"/>
          </p:cNvSpPr>
          <p:nvPr>
            <p:ph type="title"/>
          </p:nvPr>
        </p:nvSpPr>
        <p:spPr/>
        <p:txBody>
          <a:bodyPr/>
          <a:lstStyle/>
          <a:p>
            <a:r>
              <a:rPr lang="en-US" dirty="0"/>
              <a:t>Standard Deviation</a:t>
            </a:r>
            <a:endParaRPr lang="en-IN" dirty="0"/>
          </a:p>
        </p:txBody>
      </p:sp>
      <p:sp>
        <p:nvSpPr>
          <p:cNvPr id="3" name="Content Placeholder 2">
            <a:extLst>
              <a:ext uri="{FF2B5EF4-FFF2-40B4-BE49-F238E27FC236}">
                <a16:creationId xmlns:a16="http://schemas.microsoft.com/office/drawing/2014/main" id="{0AED415D-23D4-4B14-5D15-F234324578F2}"/>
              </a:ext>
            </a:extLst>
          </p:cNvPr>
          <p:cNvSpPr>
            <a:spLocks noGrp="1"/>
          </p:cNvSpPr>
          <p:nvPr>
            <p:ph idx="1"/>
          </p:nvPr>
        </p:nvSpPr>
        <p:spPr/>
        <p:txBody>
          <a:bodyPr/>
          <a:lstStyle/>
          <a:p>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In our analysis, we utilized standard deviation to measure the volatility of stock prices for each company in our portfolio: Infosys, Sun Pharma, Tata Motors, ABFRL, and Bajaj Finance. Standard deviation provides insights into how much a stock's price fluctuates over time compared to its average price.</a:t>
            </a:r>
          </a:p>
          <a:p>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By comparing the standard deviations of each stock, we can assess their risk profiles. Stocks with higher standard deviations are generally considered riskier, while those with lower standard deviations are seen as more stable investments.</a:t>
            </a:r>
          </a:p>
          <a:p>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standard deviation is a crucial metric in our portfolio optimization process, guiding us in selecting the right mix of stocks to maximize returns while managing risk effectively.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926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A6E6D44-84D5-B5AA-E845-C4E2E90142B9}"/>
              </a:ext>
            </a:extLst>
          </p:cNvPr>
          <p:cNvPicPr>
            <a:picLocks noGrp="1" noChangeAspect="1"/>
          </p:cNvPicPr>
          <p:nvPr>
            <p:ph idx="1"/>
          </p:nvPr>
        </p:nvPicPr>
        <p:blipFill>
          <a:blip r:embed="rId2"/>
          <a:stretch>
            <a:fillRect/>
          </a:stretch>
        </p:blipFill>
        <p:spPr>
          <a:xfrm>
            <a:off x="1" y="0"/>
            <a:ext cx="5624052" cy="6253316"/>
          </a:xfrm>
        </p:spPr>
      </p:pic>
      <p:pic>
        <p:nvPicPr>
          <p:cNvPr id="7" name="Picture 6">
            <a:extLst>
              <a:ext uri="{FF2B5EF4-FFF2-40B4-BE49-F238E27FC236}">
                <a16:creationId xmlns:a16="http://schemas.microsoft.com/office/drawing/2014/main" id="{B9BD0AC4-7035-E3CA-F655-08C3C28170AE}"/>
              </a:ext>
            </a:extLst>
          </p:cNvPr>
          <p:cNvPicPr>
            <a:picLocks noChangeAspect="1"/>
          </p:cNvPicPr>
          <p:nvPr/>
        </p:nvPicPr>
        <p:blipFill>
          <a:blip r:embed="rId3"/>
          <a:stretch>
            <a:fillRect/>
          </a:stretch>
        </p:blipFill>
        <p:spPr>
          <a:xfrm>
            <a:off x="5650198" y="411983"/>
            <a:ext cx="6462590" cy="2903974"/>
          </a:xfrm>
          <a:prstGeom prst="rect">
            <a:avLst/>
          </a:prstGeom>
        </p:spPr>
      </p:pic>
      <p:pic>
        <p:nvPicPr>
          <p:cNvPr id="9" name="Picture 8">
            <a:extLst>
              <a:ext uri="{FF2B5EF4-FFF2-40B4-BE49-F238E27FC236}">
                <a16:creationId xmlns:a16="http://schemas.microsoft.com/office/drawing/2014/main" id="{AD8C6F9C-94E6-128D-C695-787C95A386D5}"/>
              </a:ext>
            </a:extLst>
          </p:cNvPr>
          <p:cNvPicPr>
            <a:picLocks noChangeAspect="1"/>
          </p:cNvPicPr>
          <p:nvPr/>
        </p:nvPicPr>
        <p:blipFill>
          <a:blip r:embed="rId4"/>
          <a:stretch>
            <a:fillRect/>
          </a:stretch>
        </p:blipFill>
        <p:spPr>
          <a:xfrm>
            <a:off x="5895070" y="-1"/>
            <a:ext cx="5624052" cy="6253316"/>
          </a:xfrm>
          <a:prstGeom prst="rect">
            <a:avLst/>
          </a:prstGeom>
        </p:spPr>
      </p:pic>
    </p:spTree>
    <p:extLst>
      <p:ext uri="{BB962C8B-B14F-4D97-AF65-F5344CB8AC3E}">
        <p14:creationId xmlns:p14="http://schemas.microsoft.com/office/powerpoint/2010/main" val="367631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22504-C081-A861-6EEA-804346A8AAE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59A8340-C520-D31D-8AEC-22833D731A86}"/>
              </a:ext>
            </a:extLst>
          </p:cNvPr>
          <p:cNvPicPr>
            <a:picLocks noChangeAspect="1"/>
          </p:cNvPicPr>
          <p:nvPr/>
        </p:nvPicPr>
        <p:blipFill>
          <a:blip r:embed="rId2"/>
          <a:stretch>
            <a:fillRect/>
          </a:stretch>
        </p:blipFill>
        <p:spPr>
          <a:xfrm>
            <a:off x="5650198" y="411983"/>
            <a:ext cx="6462590" cy="2903974"/>
          </a:xfrm>
          <a:prstGeom prst="rect">
            <a:avLst/>
          </a:prstGeom>
        </p:spPr>
      </p:pic>
      <p:pic>
        <p:nvPicPr>
          <p:cNvPr id="3" name="Picture 2">
            <a:extLst>
              <a:ext uri="{FF2B5EF4-FFF2-40B4-BE49-F238E27FC236}">
                <a16:creationId xmlns:a16="http://schemas.microsoft.com/office/drawing/2014/main" id="{DBE4FDC3-C800-32B0-C752-E97E694A97DC}"/>
              </a:ext>
            </a:extLst>
          </p:cNvPr>
          <p:cNvPicPr>
            <a:picLocks noChangeAspect="1"/>
          </p:cNvPicPr>
          <p:nvPr/>
        </p:nvPicPr>
        <p:blipFill>
          <a:blip r:embed="rId3"/>
          <a:stretch>
            <a:fillRect/>
          </a:stretch>
        </p:blipFill>
        <p:spPr>
          <a:xfrm>
            <a:off x="0" y="94089"/>
            <a:ext cx="5847415" cy="3334911"/>
          </a:xfrm>
          <a:prstGeom prst="rect">
            <a:avLst/>
          </a:prstGeom>
        </p:spPr>
      </p:pic>
      <p:pic>
        <p:nvPicPr>
          <p:cNvPr id="5" name="Picture 4">
            <a:extLst>
              <a:ext uri="{FF2B5EF4-FFF2-40B4-BE49-F238E27FC236}">
                <a16:creationId xmlns:a16="http://schemas.microsoft.com/office/drawing/2014/main" id="{F4C33A34-51CF-D5C7-EAB1-51E3733764D6}"/>
              </a:ext>
            </a:extLst>
          </p:cNvPr>
          <p:cNvPicPr>
            <a:picLocks noChangeAspect="1"/>
          </p:cNvPicPr>
          <p:nvPr/>
        </p:nvPicPr>
        <p:blipFill>
          <a:blip r:embed="rId4"/>
          <a:stretch>
            <a:fillRect/>
          </a:stretch>
        </p:blipFill>
        <p:spPr>
          <a:xfrm>
            <a:off x="5847415" y="129259"/>
            <a:ext cx="6016788" cy="3299741"/>
          </a:xfrm>
          <a:prstGeom prst="rect">
            <a:avLst/>
          </a:prstGeom>
        </p:spPr>
      </p:pic>
      <p:pic>
        <p:nvPicPr>
          <p:cNvPr id="10" name="Picture 9">
            <a:extLst>
              <a:ext uri="{FF2B5EF4-FFF2-40B4-BE49-F238E27FC236}">
                <a16:creationId xmlns:a16="http://schemas.microsoft.com/office/drawing/2014/main" id="{AE8F1071-1237-3CFD-A996-1E2480559BD7}"/>
              </a:ext>
            </a:extLst>
          </p:cNvPr>
          <p:cNvPicPr>
            <a:picLocks noChangeAspect="1"/>
          </p:cNvPicPr>
          <p:nvPr/>
        </p:nvPicPr>
        <p:blipFill>
          <a:blip r:embed="rId5"/>
          <a:stretch>
            <a:fillRect/>
          </a:stretch>
        </p:blipFill>
        <p:spPr>
          <a:xfrm>
            <a:off x="2687447" y="3429000"/>
            <a:ext cx="5483159" cy="3429000"/>
          </a:xfrm>
          <a:prstGeom prst="rect">
            <a:avLst/>
          </a:prstGeom>
        </p:spPr>
      </p:pic>
    </p:spTree>
    <p:extLst>
      <p:ext uri="{BB962C8B-B14F-4D97-AF65-F5344CB8AC3E}">
        <p14:creationId xmlns:p14="http://schemas.microsoft.com/office/powerpoint/2010/main" val="378875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617D-4D12-4697-CE10-616CDF7DF9CA}"/>
              </a:ext>
            </a:extLst>
          </p:cNvPr>
          <p:cNvSpPr>
            <a:spLocks noGrp="1"/>
          </p:cNvSpPr>
          <p:nvPr>
            <p:ph type="title"/>
          </p:nvPr>
        </p:nvSpPr>
        <p:spPr/>
        <p:txBody>
          <a:bodyPr/>
          <a:lstStyle/>
          <a:p>
            <a:r>
              <a:rPr lang="en-US" dirty="0" err="1"/>
              <a:t>BETa</a:t>
            </a:r>
            <a:endParaRPr lang="en-IN" dirty="0"/>
          </a:p>
        </p:txBody>
      </p:sp>
      <p:sp>
        <p:nvSpPr>
          <p:cNvPr id="3" name="Content Placeholder 2">
            <a:extLst>
              <a:ext uri="{FF2B5EF4-FFF2-40B4-BE49-F238E27FC236}">
                <a16:creationId xmlns:a16="http://schemas.microsoft.com/office/drawing/2014/main" id="{E3BD0927-D28C-2F10-561A-2DC7E415004A}"/>
              </a:ext>
            </a:extLst>
          </p:cNvPr>
          <p:cNvSpPr>
            <a:spLocks noGrp="1"/>
          </p:cNvSpPr>
          <p:nvPr>
            <p:ph idx="1"/>
          </p:nvPr>
        </p:nvSpPr>
        <p:spPr/>
        <p:txBody>
          <a:bodyPr>
            <a:normAutofit fontScale="92500" lnSpcReduction="20000"/>
          </a:bodyPr>
          <a:lstStyle/>
          <a:p>
            <a:pPr algn="l"/>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Beta measures a stock's volatility in relation to market movements. It helps investors assess how sensitive their portfolios are to market changes, guiding investment decisions.</a:t>
            </a:r>
          </a:p>
          <a:p>
            <a:r>
              <a:rPr lang="en-US" dirty="0">
                <a:effectLst/>
                <a:latin typeface="Calibri" panose="020F0502020204030204" pitchFamily="34" charset="0"/>
                <a:ea typeface="Calibri" panose="020F0502020204030204" pitchFamily="34" charset="0"/>
                <a:cs typeface="Calibri" panose="020F0502020204030204" pitchFamily="34" charset="0"/>
              </a:rPr>
              <a:t>The formula for beta is derived from the covariance of the stock's returns with the market's returns, divided by the variance of the market's returns.</a:t>
            </a:r>
          </a:p>
          <a:p>
            <a:r>
              <a:rPr lang="en-US" b="1" dirty="0">
                <a:effectLst/>
                <a:latin typeface="Calibri" panose="020F0502020204030204" pitchFamily="34" charset="0"/>
                <a:ea typeface="Calibri" panose="020F0502020204030204" pitchFamily="34" charset="0"/>
                <a:cs typeface="Calibri" panose="020F0502020204030204" pitchFamily="34" charset="0"/>
              </a:rPr>
              <a:t>Formula:</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dirty="0">
                <a:effectLst/>
                <a:latin typeface="Calibri" panose="020F0502020204030204" pitchFamily="34" charset="0"/>
                <a:ea typeface="Calibri" panose="020F0502020204030204" pitchFamily="34" charset="0"/>
                <a:cs typeface="Calibri" panose="020F0502020204030204" pitchFamily="34" charset="0"/>
              </a:rPr>
              <a:t>β=</a:t>
            </a:r>
            <a:r>
              <a:rPr lang="en-US" dirty="0" err="1">
                <a:effectLst/>
                <a:latin typeface="Calibri" panose="020F0502020204030204" pitchFamily="34" charset="0"/>
                <a:ea typeface="Calibri" panose="020F0502020204030204" pitchFamily="34" charset="0"/>
                <a:cs typeface="Calibri" panose="020F0502020204030204" pitchFamily="34" charset="0"/>
              </a:rPr>
              <a:t>Cov</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ri,rm</a:t>
            </a:r>
            <a:r>
              <a:rPr lang="en-US" dirty="0">
                <a:effectLst/>
                <a:latin typeface="Calibri" panose="020F0502020204030204" pitchFamily="34" charset="0"/>
                <a:ea typeface="Calibri" panose="020F0502020204030204" pitchFamily="34" charset="0"/>
                <a:cs typeface="Calibri" panose="020F0502020204030204" pitchFamily="34" charset="0"/>
              </a:rPr>
              <a:t>)Var(rm)</a:t>
            </a:r>
            <a:r>
              <a:rPr lang="en-US" i="1" dirty="0">
                <a:latin typeface="Calibri" panose="020F0502020204030204" pitchFamily="34" charset="0"/>
                <a:ea typeface="Calibri" panose="020F0502020204030204" pitchFamily="34" charset="0"/>
                <a:cs typeface="Calibri" panose="020F0502020204030204" pitchFamily="34" charset="0"/>
              </a:rPr>
              <a:t>/</a:t>
            </a:r>
            <a:r>
              <a:rPr lang="en-US" b="0" i="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Var</a:t>
            </a:r>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r>
              <a:rPr lang="en-US" b="0" i="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rm</a:t>
            </a:r>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r>
              <a:rPr lang="en-US" b="0" i="1" dirty="0" err="1">
                <a:solidFill>
                  <a:srgbClr val="262626"/>
                </a:solidFill>
                <a:effectLst/>
                <a:latin typeface="Calibri" panose="020F0502020204030204" pitchFamily="34" charset="0"/>
                <a:ea typeface="Calibri" panose="020F0502020204030204" pitchFamily="34" charset="0"/>
                <a:cs typeface="Calibri" panose="020F0502020204030204" pitchFamily="34" charset="0"/>
              </a:rPr>
              <a:t>Cov</a:t>
            </a:r>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r>
              <a:rPr lang="en-US" b="0" i="1" dirty="0" err="1">
                <a:solidFill>
                  <a:srgbClr val="262626"/>
                </a:solidFill>
                <a:effectLst/>
                <a:latin typeface="Calibri" panose="020F0502020204030204" pitchFamily="34" charset="0"/>
                <a:ea typeface="Calibri" panose="020F0502020204030204" pitchFamily="34" charset="0"/>
                <a:cs typeface="Calibri" panose="020F0502020204030204" pitchFamily="34" charset="0"/>
              </a:rPr>
              <a:t>ri</a:t>
            </a:r>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r>
              <a:rPr lang="en-US" b="0" i="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rm</a:t>
            </a:r>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a:p>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Understanding beta is crucial for effective portfolio diversification and risk management. It aids investors in making informed decisions based on market sensitivity, ultimately enhancing investment strategies.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beta =1 exactly as volatile as the market, beta &gt;1 more volatile than the market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beta &lt;1 less volatile than the market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beta &lt;0 negatively correlated to the market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beta =0 uncorrelated to the market</a:t>
            </a:r>
            <a:br>
              <a:rPr lang="en-US" b="0" i="0" dirty="0">
                <a:solidFill>
                  <a:srgbClr val="262626"/>
                </a:solidFill>
                <a:effectLst/>
                <a:latin typeface="KaTeX_Main"/>
              </a:rPr>
            </a:br>
            <a:endParaRPr lang="en-IN" dirty="0"/>
          </a:p>
        </p:txBody>
      </p:sp>
    </p:spTree>
    <p:extLst>
      <p:ext uri="{BB962C8B-B14F-4D97-AF65-F5344CB8AC3E}">
        <p14:creationId xmlns:p14="http://schemas.microsoft.com/office/powerpoint/2010/main" val="1802066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244</TotalTime>
  <Words>966</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KaTeX_Main</vt:lpstr>
      <vt:lpstr>Rockwell</vt:lpstr>
      <vt:lpstr>Rockwell Condensed</vt:lpstr>
      <vt:lpstr>Wingdings</vt:lpstr>
      <vt:lpstr>Wood Type</vt:lpstr>
      <vt:lpstr>EDA IN TIME SERIES ANALYSIS AND PORTFOLIO OPTIMIZATION</vt:lpstr>
      <vt:lpstr>Introduction of time series</vt:lpstr>
      <vt:lpstr>data gathering</vt:lpstr>
      <vt:lpstr>Exploratory Data Analysis</vt:lpstr>
      <vt:lpstr>PowerPoint Presentation</vt:lpstr>
      <vt:lpstr>Standard Deviation</vt:lpstr>
      <vt:lpstr>PowerPoint Presentation</vt:lpstr>
      <vt:lpstr>PowerPoint Presentation</vt:lpstr>
      <vt:lpstr>BETa</vt:lpstr>
      <vt:lpstr>PowerPoint Presentation</vt:lpstr>
      <vt:lpstr>PowerPoint Presentation</vt:lpstr>
      <vt:lpstr>Efficient frontier </vt:lpstr>
      <vt:lpstr>PowerPoint Presentation</vt:lpstr>
      <vt:lpstr>Robust Optimization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Posana</dc:creator>
  <cp:lastModifiedBy>Moitryee Majumdar</cp:lastModifiedBy>
  <cp:revision>4</cp:revision>
  <dcterms:created xsi:type="dcterms:W3CDTF">2024-11-21T15:43:03Z</dcterms:created>
  <dcterms:modified xsi:type="dcterms:W3CDTF">2024-11-22T11:04:35Z</dcterms:modified>
</cp:coreProperties>
</file>