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78" d="100"/>
          <a:sy n="78"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8AE6-ADD9-0DC6-9A78-7749E8F3D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A5326E8-39DB-295B-19AE-955BD497C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674C4C-54BB-A19B-FA3C-A6560DE46708}"/>
              </a:ext>
            </a:extLst>
          </p:cNvPr>
          <p:cNvSpPr>
            <a:spLocks noGrp="1"/>
          </p:cNvSpPr>
          <p:nvPr>
            <p:ph type="dt" sz="half" idx="10"/>
          </p:nvPr>
        </p:nvSpPr>
        <p:spPr/>
        <p:txBody>
          <a:bodyPr/>
          <a:lstStyle/>
          <a:p>
            <a:fld id="{7350ADA8-47F0-477A-B36E-5D6B9A67F714}" type="datetimeFigureOut">
              <a:rPr lang="en-IN" smtClean="0"/>
              <a:t>10-08-2024</a:t>
            </a:fld>
            <a:endParaRPr lang="en-IN"/>
          </a:p>
        </p:txBody>
      </p:sp>
      <p:sp>
        <p:nvSpPr>
          <p:cNvPr id="5" name="Footer Placeholder 4">
            <a:extLst>
              <a:ext uri="{FF2B5EF4-FFF2-40B4-BE49-F238E27FC236}">
                <a16:creationId xmlns:a16="http://schemas.microsoft.com/office/drawing/2014/main" id="{33E77776-94EF-5616-3632-3434E0F4D1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88DA8E-FADB-DA51-9F37-26A7E1CA73C1}"/>
              </a:ext>
            </a:extLst>
          </p:cNvPr>
          <p:cNvSpPr>
            <a:spLocks noGrp="1"/>
          </p:cNvSpPr>
          <p:nvPr>
            <p:ph type="sldNum" sz="quarter" idx="12"/>
          </p:nvPr>
        </p:nvSpPr>
        <p:spPr/>
        <p:txBody>
          <a:bodyPr/>
          <a:lstStyle/>
          <a:p>
            <a:fld id="{1494C57A-FD9E-4FE2-BA2A-15F61C355BDC}" type="slidenum">
              <a:rPr lang="en-IN" smtClean="0"/>
              <a:t>‹#›</a:t>
            </a:fld>
            <a:endParaRPr lang="en-IN"/>
          </a:p>
        </p:txBody>
      </p:sp>
    </p:spTree>
    <p:extLst>
      <p:ext uri="{BB962C8B-B14F-4D97-AF65-F5344CB8AC3E}">
        <p14:creationId xmlns:p14="http://schemas.microsoft.com/office/powerpoint/2010/main" val="268822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4545-9B2F-4810-7FA9-3205B24347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D3EA74-B05F-38B3-2758-82D6D20E56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448AB-446C-8095-79BD-07EDB7B0EA76}"/>
              </a:ext>
            </a:extLst>
          </p:cNvPr>
          <p:cNvSpPr>
            <a:spLocks noGrp="1"/>
          </p:cNvSpPr>
          <p:nvPr>
            <p:ph type="dt" sz="half" idx="10"/>
          </p:nvPr>
        </p:nvSpPr>
        <p:spPr/>
        <p:txBody>
          <a:bodyPr/>
          <a:lstStyle/>
          <a:p>
            <a:fld id="{7350ADA8-47F0-477A-B36E-5D6B9A67F714}" type="datetimeFigureOut">
              <a:rPr lang="en-IN" smtClean="0"/>
              <a:t>10-08-2024</a:t>
            </a:fld>
            <a:endParaRPr lang="en-IN"/>
          </a:p>
        </p:txBody>
      </p:sp>
      <p:sp>
        <p:nvSpPr>
          <p:cNvPr id="5" name="Footer Placeholder 4">
            <a:extLst>
              <a:ext uri="{FF2B5EF4-FFF2-40B4-BE49-F238E27FC236}">
                <a16:creationId xmlns:a16="http://schemas.microsoft.com/office/drawing/2014/main" id="{CB1300A9-23D6-6213-67B5-B08AFEA6B1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4EEDF-D3DB-DBDA-EB1D-446D82249F99}"/>
              </a:ext>
            </a:extLst>
          </p:cNvPr>
          <p:cNvSpPr>
            <a:spLocks noGrp="1"/>
          </p:cNvSpPr>
          <p:nvPr>
            <p:ph type="sldNum" sz="quarter" idx="12"/>
          </p:nvPr>
        </p:nvSpPr>
        <p:spPr/>
        <p:txBody>
          <a:bodyPr/>
          <a:lstStyle/>
          <a:p>
            <a:fld id="{1494C57A-FD9E-4FE2-BA2A-15F61C355BDC}" type="slidenum">
              <a:rPr lang="en-IN" smtClean="0"/>
              <a:t>‹#›</a:t>
            </a:fld>
            <a:endParaRPr lang="en-IN"/>
          </a:p>
        </p:txBody>
      </p:sp>
    </p:spTree>
    <p:extLst>
      <p:ext uri="{BB962C8B-B14F-4D97-AF65-F5344CB8AC3E}">
        <p14:creationId xmlns:p14="http://schemas.microsoft.com/office/powerpoint/2010/main" val="193824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E7FC-D02B-4145-0E95-B0C8CCBB6B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2FED42-88C8-32EC-599B-52DB942368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576FF7-A6BB-996F-7D39-331020DE04CE}"/>
              </a:ext>
            </a:extLst>
          </p:cNvPr>
          <p:cNvSpPr>
            <a:spLocks noGrp="1"/>
          </p:cNvSpPr>
          <p:nvPr>
            <p:ph type="dt" sz="half" idx="10"/>
          </p:nvPr>
        </p:nvSpPr>
        <p:spPr/>
        <p:txBody>
          <a:bodyPr/>
          <a:lstStyle/>
          <a:p>
            <a:fld id="{7350ADA8-47F0-477A-B36E-5D6B9A67F714}" type="datetimeFigureOut">
              <a:rPr lang="en-IN" smtClean="0"/>
              <a:t>10-08-2024</a:t>
            </a:fld>
            <a:endParaRPr lang="en-IN"/>
          </a:p>
        </p:txBody>
      </p:sp>
      <p:sp>
        <p:nvSpPr>
          <p:cNvPr id="5" name="Footer Placeholder 4">
            <a:extLst>
              <a:ext uri="{FF2B5EF4-FFF2-40B4-BE49-F238E27FC236}">
                <a16:creationId xmlns:a16="http://schemas.microsoft.com/office/drawing/2014/main" id="{D85088B6-93A6-A852-9007-F3804489DA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E99801-4133-3F98-0B80-B7EE812174D2}"/>
              </a:ext>
            </a:extLst>
          </p:cNvPr>
          <p:cNvSpPr>
            <a:spLocks noGrp="1"/>
          </p:cNvSpPr>
          <p:nvPr>
            <p:ph type="sldNum" sz="quarter" idx="12"/>
          </p:nvPr>
        </p:nvSpPr>
        <p:spPr/>
        <p:txBody>
          <a:bodyPr/>
          <a:lstStyle/>
          <a:p>
            <a:fld id="{1494C57A-FD9E-4FE2-BA2A-15F61C355BDC}" type="slidenum">
              <a:rPr lang="en-IN" smtClean="0"/>
              <a:t>‹#›</a:t>
            </a:fld>
            <a:endParaRPr lang="en-IN"/>
          </a:p>
        </p:txBody>
      </p:sp>
    </p:spTree>
    <p:extLst>
      <p:ext uri="{BB962C8B-B14F-4D97-AF65-F5344CB8AC3E}">
        <p14:creationId xmlns:p14="http://schemas.microsoft.com/office/powerpoint/2010/main" val="3165931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5CC7-4E12-8AE7-CCC2-7BEDC654AC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844C77-7C10-1EE0-B78C-575FCD878A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96045A-15AD-180C-E8E3-A6B3F4A87429}"/>
              </a:ext>
            </a:extLst>
          </p:cNvPr>
          <p:cNvSpPr>
            <a:spLocks noGrp="1"/>
          </p:cNvSpPr>
          <p:nvPr>
            <p:ph type="dt" sz="half" idx="10"/>
          </p:nvPr>
        </p:nvSpPr>
        <p:spPr/>
        <p:txBody>
          <a:bodyPr/>
          <a:lstStyle/>
          <a:p>
            <a:fld id="{7350ADA8-47F0-477A-B36E-5D6B9A67F714}" type="datetimeFigureOut">
              <a:rPr lang="en-IN" smtClean="0"/>
              <a:t>10-08-2024</a:t>
            </a:fld>
            <a:endParaRPr lang="en-IN"/>
          </a:p>
        </p:txBody>
      </p:sp>
      <p:sp>
        <p:nvSpPr>
          <p:cNvPr id="5" name="Footer Placeholder 4">
            <a:extLst>
              <a:ext uri="{FF2B5EF4-FFF2-40B4-BE49-F238E27FC236}">
                <a16:creationId xmlns:a16="http://schemas.microsoft.com/office/drawing/2014/main" id="{9E7653DE-D74E-2832-0FF2-81934F55D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5EE00-FC8D-A87C-8E0E-A656867D8C49}"/>
              </a:ext>
            </a:extLst>
          </p:cNvPr>
          <p:cNvSpPr>
            <a:spLocks noGrp="1"/>
          </p:cNvSpPr>
          <p:nvPr>
            <p:ph type="sldNum" sz="quarter" idx="12"/>
          </p:nvPr>
        </p:nvSpPr>
        <p:spPr/>
        <p:txBody>
          <a:bodyPr/>
          <a:lstStyle/>
          <a:p>
            <a:fld id="{1494C57A-FD9E-4FE2-BA2A-15F61C355BDC}" type="slidenum">
              <a:rPr lang="en-IN" smtClean="0"/>
              <a:t>‹#›</a:t>
            </a:fld>
            <a:endParaRPr lang="en-IN"/>
          </a:p>
        </p:txBody>
      </p:sp>
    </p:spTree>
    <p:extLst>
      <p:ext uri="{BB962C8B-B14F-4D97-AF65-F5344CB8AC3E}">
        <p14:creationId xmlns:p14="http://schemas.microsoft.com/office/powerpoint/2010/main" val="3907842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B20C-931F-2BB2-72D5-3463D54005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29590AF-2FD8-9CE0-1800-39D98F5D8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D5B82F-20EA-8F38-4BC1-D837F8F5557D}"/>
              </a:ext>
            </a:extLst>
          </p:cNvPr>
          <p:cNvSpPr>
            <a:spLocks noGrp="1"/>
          </p:cNvSpPr>
          <p:nvPr>
            <p:ph type="dt" sz="half" idx="10"/>
          </p:nvPr>
        </p:nvSpPr>
        <p:spPr/>
        <p:txBody>
          <a:bodyPr/>
          <a:lstStyle/>
          <a:p>
            <a:fld id="{7350ADA8-47F0-477A-B36E-5D6B9A67F714}" type="datetimeFigureOut">
              <a:rPr lang="en-IN" smtClean="0"/>
              <a:t>10-08-2024</a:t>
            </a:fld>
            <a:endParaRPr lang="en-IN"/>
          </a:p>
        </p:txBody>
      </p:sp>
      <p:sp>
        <p:nvSpPr>
          <p:cNvPr id="5" name="Footer Placeholder 4">
            <a:extLst>
              <a:ext uri="{FF2B5EF4-FFF2-40B4-BE49-F238E27FC236}">
                <a16:creationId xmlns:a16="http://schemas.microsoft.com/office/drawing/2014/main" id="{AD6995EA-022F-2D5C-EA5C-BB30C78B31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01F695-7E0E-B0F7-D67B-BD6A5AA3CE8C}"/>
              </a:ext>
            </a:extLst>
          </p:cNvPr>
          <p:cNvSpPr>
            <a:spLocks noGrp="1"/>
          </p:cNvSpPr>
          <p:nvPr>
            <p:ph type="sldNum" sz="quarter" idx="12"/>
          </p:nvPr>
        </p:nvSpPr>
        <p:spPr/>
        <p:txBody>
          <a:bodyPr/>
          <a:lstStyle/>
          <a:p>
            <a:fld id="{1494C57A-FD9E-4FE2-BA2A-15F61C355BDC}" type="slidenum">
              <a:rPr lang="en-IN" smtClean="0"/>
              <a:t>‹#›</a:t>
            </a:fld>
            <a:endParaRPr lang="en-IN"/>
          </a:p>
        </p:txBody>
      </p:sp>
    </p:spTree>
    <p:extLst>
      <p:ext uri="{BB962C8B-B14F-4D97-AF65-F5344CB8AC3E}">
        <p14:creationId xmlns:p14="http://schemas.microsoft.com/office/powerpoint/2010/main" val="3304801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D606-ED38-8D27-085B-CD38CCDD4D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EB481C-60CB-4525-B283-FE015E5BC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F69B35-EB66-9748-A06F-3A5BED4A1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3E5349-1F0C-32B6-91A3-4A9BDCB077B7}"/>
              </a:ext>
            </a:extLst>
          </p:cNvPr>
          <p:cNvSpPr>
            <a:spLocks noGrp="1"/>
          </p:cNvSpPr>
          <p:nvPr>
            <p:ph type="dt" sz="half" idx="10"/>
          </p:nvPr>
        </p:nvSpPr>
        <p:spPr/>
        <p:txBody>
          <a:bodyPr/>
          <a:lstStyle/>
          <a:p>
            <a:fld id="{7350ADA8-47F0-477A-B36E-5D6B9A67F714}" type="datetimeFigureOut">
              <a:rPr lang="en-IN" smtClean="0"/>
              <a:t>10-08-2024</a:t>
            </a:fld>
            <a:endParaRPr lang="en-IN"/>
          </a:p>
        </p:txBody>
      </p:sp>
      <p:sp>
        <p:nvSpPr>
          <p:cNvPr id="6" name="Footer Placeholder 5">
            <a:extLst>
              <a:ext uri="{FF2B5EF4-FFF2-40B4-BE49-F238E27FC236}">
                <a16:creationId xmlns:a16="http://schemas.microsoft.com/office/drawing/2014/main" id="{1714945E-F542-E987-2C34-AFDC054B8C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672CEF-ACF8-486F-A270-E57B0F4212B0}"/>
              </a:ext>
            </a:extLst>
          </p:cNvPr>
          <p:cNvSpPr>
            <a:spLocks noGrp="1"/>
          </p:cNvSpPr>
          <p:nvPr>
            <p:ph type="sldNum" sz="quarter" idx="12"/>
          </p:nvPr>
        </p:nvSpPr>
        <p:spPr/>
        <p:txBody>
          <a:bodyPr/>
          <a:lstStyle/>
          <a:p>
            <a:fld id="{1494C57A-FD9E-4FE2-BA2A-15F61C355BDC}" type="slidenum">
              <a:rPr lang="en-IN" smtClean="0"/>
              <a:t>‹#›</a:t>
            </a:fld>
            <a:endParaRPr lang="en-IN"/>
          </a:p>
        </p:txBody>
      </p:sp>
    </p:spTree>
    <p:extLst>
      <p:ext uri="{BB962C8B-B14F-4D97-AF65-F5344CB8AC3E}">
        <p14:creationId xmlns:p14="http://schemas.microsoft.com/office/powerpoint/2010/main" val="22422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ED12-4C75-2842-44AD-216A35C73B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31500B-EFF3-5415-CA9A-4EBFC886D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9FF79F-BB1F-2DDB-581C-10FC0A168F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61BDF5-65A1-BD2F-FC1F-EDD396461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FDADA4-BC5E-4278-58EA-9CB749F386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1BC302-09FE-6B0A-A0D3-7B58E7EA2C54}"/>
              </a:ext>
            </a:extLst>
          </p:cNvPr>
          <p:cNvSpPr>
            <a:spLocks noGrp="1"/>
          </p:cNvSpPr>
          <p:nvPr>
            <p:ph type="dt" sz="half" idx="10"/>
          </p:nvPr>
        </p:nvSpPr>
        <p:spPr/>
        <p:txBody>
          <a:bodyPr/>
          <a:lstStyle/>
          <a:p>
            <a:fld id="{7350ADA8-47F0-477A-B36E-5D6B9A67F714}" type="datetimeFigureOut">
              <a:rPr lang="en-IN" smtClean="0"/>
              <a:t>10-08-2024</a:t>
            </a:fld>
            <a:endParaRPr lang="en-IN"/>
          </a:p>
        </p:txBody>
      </p:sp>
      <p:sp>
        <p:nvSpPr>
          <p:cNvPr id="8" name="Footer Placeholder 7">
            <a:extLst>
              <a:ext uri="{FF2B5EF4-FFF2-40B4-BE49-F238E27FC236}">
                <a16:creationId xmlns:a16="http://schemas.microsoft.com/office/drawing/2014/main" id="{43015DF5-85E0-B971-1D90-60634CDBCF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7B82A7-C913-FA99-7336-07C66821A984}"/>
              </a:ext>
            </a:extLst>
          </p:cNvPr>
          <p:cNvSpPr>
            <a:spLocks noGrp="1"/>
          </p:cNvSpPr>
          <p:nvPr>
            <p:ph type="sldNum" sz="quarter" idx="12"/>
          </p:nvPr>
        </p:nvSpPr>
        <p:spPr/>
        <p:txBody>
          <a:bodyPr/>
          <a:lstStyle/>
          <a:p>
            <a:fld id="{1494C57A-FD9E-4FE2-BA2A-15F61C355BDC}" type="slidenum">
              <a:rPr lang="en-IN" smtClean="0"/>
              <a:t>‹#›</a:t>
            </a:fld>
            <a:endParaRPr lang="en-IN"/>
          </a:p>
        </p:txBody>
      </p:sp>
    </p:spTree>
    <p:extLst>
      <p:ext uri="{BB962C8B-B14F-4D97-AF65-F5344CB8AC3E}">
        <p14:creationId xmlns:p14="http://schemas.microsoft.com/office/powerpoint/2010/main" val="56647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DAEC-0432-0034-15EC-A5ADF75E48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204364-7560-1930-6F9B-CEB498FD8D5F}"/>
              </a:ext>
            </a:extLst>
          </p:cNvPr>
          <p:cNvSpPr>
            <a:spLocks noGrp="1"/>
          </p:cNvSpPr>
          <p:nvPr>
            <p:ph type="dt" sz="half" idx="10"/>
          </p:nvPr>
        </p:nvSpPr>
        <p:spPr/>
        <p:txBody>
          <a:bodyPr/>
          <a:lstStyle/>
          <a:p>
            <a:fld id="{7350ADA8-47F0-477A-B36E-5D6B9A67F714}" type="datetimeFigureOut">
              <a:rPr lang="en-IN" smtClean="0"/>
              <a:t>10-08-2024</a:t>
            </a:fld>
            <a:endParaRPr lang="en-IN"/>
          </a:p>
        </p:txBody>
      </p:sp>
      <p:sp>
        <p:nvSpPr>
          <p:cNvPr id="4" name="Footer Placeholder 3">
            <a:extLst>
              <a:ext uri="{FF2B5EF4-FFF2-40B4-BE49-F238E27FC236}">
                <a16:creationId xmlns:a16="http://schemas.microsoft.com/office/drawing/2014/main" id="{D331FE91-9B56-7557-95EF-CA8352C771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CA18A3-841C-4A9B-6C0B-86F467685BC3}"/>
              </a:ext>
            </a:extLst>
          </p:cNvPr>
          <p:cNvSpPr>
            <a:spLocks noGrp="1"/>
          </p:cNvSpPr>
          <p:nvPr>
            <p:ph type="sldNum" sz="quarter" idx="12"/>
          </p:nvPr>
        </p:nvSpPr>
        <p:spPr/>
        <p:txBody>
          <a:bodyPr/>
          <a:lstStyle/>
          <a:p>
            <a:fld id="{1494C57A-FD9E-4FE2-BA2A-15F61C355BDC}" type="slidenum">
              <a:rPr lang="en-IN" smtClean="0"/>
              <a:t>‹#›</a:t>
            </a:fld>
            <a:endParaRPr lang="en-IN"/>
          </a:p>
        </p:txBody>
      </p:sp>
    </p:spTree>
    <p:extLst>
      <p:ext uri="{BB962C8B-B14F-4D97-AF65-F5344CB8AC3E}">
        <p14:creationId xmlns:p14="http://schemas.microsoft.com/office/powerpoint/2010/main" val="319572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54B0D-7557-E724-2373-FCF4E60A74A7}"/>
              </a:ext>
            </a:extLst>
          </p:cNvPr>
          <p:cNvSpPr>
            <a:spLocks noGrp="1"/>
          </p:cNvSpPr>
          <p:nvPr>
            <p:ph type="dt" sz="half" idx="10"/>
          </p:nvPr>
        </p:nvSpPr>
        <p:spPr/>
        <p:txBody>
          <a:bodyPr/>
          <a:lstStyle/>
          <a:p>
            <a:fld id="{7350ADA8-47F0-477A-B36E-5D6B9A67F714}" type="datetimeFigureOut">
              <a:rPr lang="en-IN" smtClean="0"/>
              <a:t>10-08-2024</a:t>
            </a:fld>
            <a:endParaRPr lang="en-IN"/>
          </a:p>
        </p:txBody>
      </p:sp>
      <p:sp>
        <p:nvSpPr>
          <p:cNvPr id="3" name="Footer Placeholder 2">
            <a:extLst>
              <a:ext uri="{FF2B5EF4-FFF2-40B4-BE49-F238E27FC236}">
                <a16:creationId xmlns:a16="http://schemas.microsoft.com/office/drawing/2014/main" id="{64748B43-D453-F65C-031B-65310779F5D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223A14-DBD4-9F26-4397-919706CEC266}"/>
              </a:ext>
            </a:extLst>
          </p:cNvPr>
          <p:cNvSpPr>
            <a:spLocks noGrp="1"/>
          </p:cNvSpPr>
          <p:nvPr>
            <p:ph type="sldNum" sz="quarter" idx="12"/>
          </p:nvPr>
        </p:nvSpPr>
        <p:spPr/>
        <p:txBody>
          <a:bodyPr/>
          <a:lstStyle/>
          <a:p>
            <a:fld id="{1494C57A-FD9E-4FE2-BA2A-15F61C355BDC}" type="slidenum">
              <a:rPr lang="en-IN" smtClean="0"/>
              <a:t>‹#›</a:t>
            </a:fld>
            <a:endParaRPr lang="en-IN"/>
          </a:p>
        </p:txBody>
      </p:sp>
    </p:spTree>
    <p:extLst>
      <p:ext uri="{BB962C8B-B14F-4D97-AF65-F5344CB8AC3E}">
        <p14:creationId xmlns:p14="http://schemas.microsoft.com/office/powerpoint/2010/main" val="187121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D924-830F-5C7E-A61C-CB3686059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B8CFF2-C36F-F31F-4483-2E7D585D9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FB70CF-625B-1E0A-B9EB-CCE9B664F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9488B-20D5-8852-0B79-04988BFBA386}"/>
              </a:ext>
            </a:extLst>
          </p:cNvPr>
          <p:cNvSpPr>
            <a:spLocks noGrp="1"/>
          </p:cNvSpPr>
          <p:nvPr>
            <p:ph type="dt" sz="half" idx="10"/>
          </p:nvPr>
        </p:nvSpPr>
        <p:spPr/>
        <p:txBody>
          <a:bodyPr/>
          <a:lstStyle/>
          <a:p>
            <a:fld id="{7350ADA8-47F0-477A-B36E-5D6B9A67F714}" type="datetimeFigureOut">
              <a:rPr lang="en-IN" smtClean="0"/>
              <a:t>10-08-2024</a:t>
            </a:fld>
            <a:endParaRPr lang="en-IN"/>
          </a:p>
        </p:txBody>
      </p:sp>
      <p:sp>
        <p:nvSpPr>
          <p:cNvPr id="6" name="Footer Placeholder 5">
            <a:extLst>
              <a:ext uri="{FF2B5EF4-FFF2-40B4-BE49-F238E27FC236}">
                <a16:creationId xmlns:a16="http://schemas.microsoft.com/office/drawing/2014/main" id="{5AAD17C5-B62C-6FAA-E417-7D0E5387E0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28B7C-32B6-1A82-0BE6-68155502B484}"/>
              </a:ext>
            </a:extLst>
          </p:cNvPr>
          <p:cNvSpPr>
            <a:spLocks noGrp="1"/>
          </p:cNvSpPr>
          <p:nvPr>
            <p:ph type="sldNum" sz="quarter" idx="12"/>
          </p:nvPr>
        </p:nvSpPr>
        <p:spPr/>
        <p:txBody>
          <a:bodyPr/>
          <a:lstStyle/>
          <a:p>
            <a:fld id="{1494C57A-FD9E-4FE2-BA2A-15F61C355BDC}" type="slidenum">
              <a:rPr lang="en-IN" smtClean="0"/>
              <a:t>‹#›</a:t>
            </a:fld>
            <a:endParaRPr lang="en-IN"/>
          </a:p>
        </p:txBody>
      </p:sp>
    </p:spTree>
    <p:extLst>
      <p:ext uri="{BB962C8B-B14F-4D97-AF65-F5344CB8AC3E}">
        <p14:creationId xmlns:p14="http://schemas.microsoft.com/office/powerpoint/2010/main" val="369304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75708-1093-4221-1BA8-67F15839B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EBDC6DE-59C8-A2EB-DEBF-D3557A0DC1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CEA354-10B4-FB23-861A-ABD3F3D613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A964A-DF8C-F8E1-F14F-451E9615E31D}"/>
              </a:ext>
            </a:extLst>
          </p:cNvPr>
          <p:cNvSpPr>
            <a:spLocks noGrp="1"/>
          </p:cNvSpPr>
          <p:nvPr>
            <p:ph type="dt" sz="half" idx="10"/>
          </p:nvPr>
        </p:nvSpPr>
        <p:spPr/>
        <p:txBody>
          <a:bodyPr/>
          <a:lstStyle/>
          <a:p>
            <a:fld id="{7350ADA8-47F0-477A-B36E-5D6B9A67F714}" type="datetimeFigureOut">
              <a:rPr lang="en-IN" smtClean="0"/>
              <a:t>10-08-2024</a:t>
            </a:fld>
            <a:endParaRPr lang="en-IN"/>
          </a:p>
        </p:txBody>
      </p:sp>
      <p:sp>
        <p:nvSpPr>
          <p:cNvPr id="6" name="Footer Placeholder 5">
            <a:extLst>
              <a:ext uri="{FF2B5EF4-FFF2-40B4-BE49-F238E27FC236}">
                <a16:creationId xmlns:a16="http://schemas.microsoft.com/office/drawing/2014/main" id="{5411D37D-9674-094D-98BF-0B9AA21DA5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CBB2E3-D77B-059C-B5F9-F7D73CAE6438}"/>
              </a:ext>
            </a:extLst>
          </p:cNvPr>
          <p:cNvSpPr>
            <a:spLocks noGrp="1"/>
          </p:cNvSpPr>
          <p:nvPr>
            <p:ph type="sldNum" sz="quarter" idx="12"/>
          </p:nvPr>
        </p:nvSpPr>
        <p:spPr/>
        <p:txBody>
          <a:bodyPr/>
          <a:lstStyle/>
          <a:p>
            <a:fld id="{1494C57A-FD9E-4FE2-BA2A-15F61C355BDC}" type="slidenum">
              <a:rPr lang="en-IN" smtClean="0"/>
              <a:t>‹#›</a:t>
            </a:fld>
            <a:endParaRPr lang="en-IN"/>
          </a:p>
        </p:txBody>
      </p:sp>
    </p:spTree>
    <p:extLst>
      <p:ext uri="{BB962C8B-B14F-4D97-AF65-F5344CB8AC3E}">
        <p14:creationId xmlns:p14="http://schemas.microsoft.com/office/powerpoint/2010/main" val="16922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accent1">
                <a:lumMod val="45000"/>
                <a:lumOff val="55000"/>
              </a:schemeClr>
            </a:gs>
            <a:gs pos="99000">
              <a:srgbClr val="FFFF00">
                <a:lumMod val="61000"/>
              </a:srgbClr>
            </a:gs>
            <a:gs pos="8800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8F4A5-6FF1-529F-82CA-8F0407BA5B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BC9C51-127B-4363-533B-993A086EEF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51FA9-5FA6-6081-7748-04198F572C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0ADA8-47F0-477A-B36E-5D6B9A67F714}" type="datetimeFigureOut">
              <a:rPr lang="en-IN" smtClean="0"/>
              <a:t>10-08-2024</a:t>
            </a:fld>
            <a:endParaRPr lang="en-IN"/>
          </a:p>
        </p:txBody>
      </p:sp>
      <p:sp>
        <p:nvSpPr>
          <p:cNvPr id="5" name="Footer Placeholder 4">
            <a:extLst>
              <a:ext uri="{FF2B5EF4-FFF2-40B4-BE49-F238E27FC236}">
                <a16:creationId xmlns:a16="http://schemas.microsoft.com/office/drawing/2014/main" id="{C1101A72-4417-2805-6BAF-ECA2FDD295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2D9F88-80BB-BA99-D7E3-132A256E6F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94C57A-FD9E-4FE2-BA2A-15F61C355BDC}" type="slidenum">
              <a:rPr lang="en-IN" smtClean="0"/>
              <a:t>‹#›</a:t>
            </a:fld>
            <a:endParaRPr lang="en-IN"/>
          </a:p>
        </p:txBody>
      </p:sp>
    </p:spTree>
    <p:extLst>
      <p:ext uri="{BB962C8B-B14F-4D97-AF65-F5344CB8AC3E}">
        <p14:creationId xmlns:p14="http://schemas.microsoft.com/office/powerpoint/2010/main" val="4231324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4C17F-E0AE-334E-A12B-FBEE31C02EC6}"/>
              </a:ext>
            </a:extLst>
          </p:cNvPr>
          <p:cNvSpPr>
            <a:spLocks noGrp="1"/>
          </p:cNvSpPr>
          <p:nvPr>
            <p:ph type="ctrTitle"/>
          </p:nvPr>
        </p:nvSpPr>
        <p:spPr>
          <a:xfrm>
            <a:off x="1524000" y="1122363"/>
            <a:ext cx="9144000" cy="1460199"/>
          </a:xfrm>
        </p:spPr>
        <p:txBody>
          <a:bodyPr>
            <a:normAutofit fontScale="90000"/>
          </a:bodyPr>
          <a:lstStyle/>
          <a:p>
            <a:r>
              <a:rPr lang="en-US" dirty="0"/>
              <a:t>Health Insurance data analysis</a:t>
            </a:r>
            <a:endParaRPr lang="en-IN" dirty="0"/>
          </a:p>
        </p:txBody>
      </p:sp>
      <p:sp>
        <p:nvSpPr>
          <p:cNvPr id="3" name="Subtitle 2">
            <a:extLst>
              <a:ext uri="{FF2B5EF4-FFF2-40B4-BE49-F238E27FC236}">
                <a16:creationId xmlns:a16="http://schemas.microsoft.com/office/drawing/2014/main" id="{CEBC9995-DFE6-702E-282B-984DAA5AE021}"/>
              </a:ext>
            </a:extLst>
          </p:cNvPr>
          <p:cNvSpPr>
            <a:spLocks noGrp="1"/>
          </p:cNvSpPr>
          <p:nvPr>
            <p:ph type="subTitle" idx="1"/>
          </p:nvPr>
        </p:nvSpPr>
        <p:spPr>
          <a:xfrm>
            <a:off x="1524000" y="2786493"/>
            <a:ext cx="9144000" cy="1655762"/>
          </a:xfrm>
        </p:spPr>
        <p:txBody>
          <a:bodyPr/>
          <a:lstStyle/>
          <a:p>
            <a:r>
              <a:rPr lang="en-US" dirty="0">
                <a:latin typeface="+mj-lt"/>
              </a:rPr>
              <a:t>Purpose: Analysis of data for recommendation </a:t>
            </a:r>
            <a:endParaRPr lang="en-IN" dirty="0">
              <a:latin typeface="+mj-lt"/>
            </a:endParaRPr>
          </a:p>
        </p:txBody>
      </p:sp>
      <p:sp>
        <p:nvSpPr>
          <p:cNvPr id="4" name="TextBox 3">
            <a:extLst>
              <a:ext uri="{FF2B5EF4-FFF2-40B4-BE49-F238E27FC236}">
                <a16:creationId xmlns:a16="http://schemas.microsoft.com/office/drawing/2014/main" id="{9D595E48-2CA2-9E06-CDC3-791B149F155C}"/>
              </a:ext>
            </a:extLst>
          </p:cNvPr>
          <p:cNvSpPr txBox="1"/>
          <p:nvPr/>
        </p:nvSpPr>
        <p:spPr>
          <a:xfrm>
            <a:off x="9242855" y="6091881"/>
            <a:ext cx="2949146" cy="646331"/>
          </a:xfrm>
          <a:prstGeom prst="rect">
            <a:avLst/>
          </a:prstGeom>
          <a:noFill/>
        </p:spPr>
        <p:txBody>
          <a:bodyPr wrap="square" rtlCol="0">
            <a:spAutoFit/>
          </a:bodyPr>
          <a:lstStyle/>
          <a:p>
            <a:r>
              <a:rPr lang="en-US" dirty="0"/>
              <a:t>Name: Moitryee Majumdar</a:t>
            </a:r>
          </a:p>
          <a:p>
            <a:endParaRPr lang="en-IN" dirty="0"/>
          </a:p>
        </p:txBody>
      </p:sp>
    </p:spTree>
    <p:extLst>
      <p:ext uri="{BB962C8B-B14F-4D97-AF65-F5344CB8AC3E}">
        <p14:creationId xmlns:p14="http://schemas.microsoft.com/office/powerpoint/2010/main" val="10137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CE68-168A-8787-860D-BA2095ACEEB7}"/>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FFF6D445-E4B0-2464-F072-8FC7627E2838}"/>
              </a:ext>
            </a:extLst>
          </p:cNvPr>
          <p:cNvSpPr>
            <a:spLocks noGrp="1"/>
          </p:cNvSpPr>
          <p:nvPr>
            <p:ph idx="1"/>
          </p:nvPr>
        </p:nvSpPr>
        <p:spPr>
          <a:xfrm>
            <a:off x="838200" y="1825625"/>
            <a:ext cx="10515600" cy="2523953"/>
          </a:xfrm>
        </p:spPr>
        <p:txBody>
          <a:bodyPr>
            <a:normAutofit/>
          </a:bodyPr>
          <a:lstStyle/>
          <a:p>
            <a:pPr>
              <a:buFont typeface="Wingdings" panose="05000000000000000000" pitchFamily="2" charset="2"/>
              <a:buChar char="è"/>
            </a:pPr>
            <a:r>
              <a:rPr lang="en-US" sz="1800" dirty="0">
                <a:latin typeface="+mj-lt"/>
              </a:rPr>
              <a:t>This project involved analyzing a health insurance dataset to understand how various factors influence charges for different individuals. </a:t>
            </a:r>
          </a:p>
          <a:p>
            <a:pPr>
              <a:buFont typeface="Wingdings" panose="05000000000000000000" pitchFamily="2" charset="2"/>
              <a:buChar char="è"/>
            </a:pPr>
            <a:r>
              <a:rPr lang="en-US" sz="1800" dirty="0">
                <a:latin typeface="+mj-lt"/>
              </a:rPr>
              <a:t>Data visualization techniques were employed to explore patterns across variables such as BMI, smoking status, gender, and number of children. </a:t>
            </a:r>
          </a:p>
          <a:p>
            <a:pPr>
              <a:buFont typeface="Wingdings" panose="05000000000000000000" pitchFamily="2" charset="2"/>
              <a:buChar char="è"/>
            </a:pPr>
            <a:r>
              <a:rPr lang="en-US" sz="1800" dirty="0">
                <a:latin typeface="+mj-lt"/>
              </a:rPr>
              <a:t>Hypothesis testing was conducted to examine differences in charges based on these factors. Significant findings include higher charges for smokers and variations across BMI categories and family sizes. </a:t>
            </a:r>
          </a:p>
          <a:p>
            <a:pPr>
              <a:buFont typeface="Wingdings" panose="05000000000000000000" pitchFamily="2" charset="2"/>
              <a:buChar char="è"/>
            </a:pPr>
            <a:r>
              <a:rPr lang="en-US" sz="1800" dirty="0">
                <a:latin typeface="+mj-lt"/>
              </a:rPr>
              <a:t>The analysis led to actionable recommendations for the insurance company, such as adjusting premiums based on health risk factors and offering incentives for healthier lifestyles.</a:t>
            </a:r>
            <a:endParaRPr lang="en-IN" sz="1800" dirty="0">
              <a:latin typeface="+mj-lt"/>
            </a:endParaRPr>
          </a:p>
        </p:txBody>
      </p:sp>
    </p:spTree>
    <p:extLst>
      <p:ext uri="{BB962C8B-B14F-4D97-AF65-F5344CB8AC3E}">
        <p14:creationId xmlns:p14="http://schemas.microsoft.com/office/powerpoint/2010/main" val="1845475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75E17-DC78-92AA-A7D9-8C9134E96906}"/>
              </a:ext>
            </a:extLst>
          </p:cNvPr>
          <p:cNvSpPr>
            <a:spLocks noGrp="1"/>
          </p:cNvSpPr>
          <p:nvPr>
            <p:ph type="title"/>
          </p:nvPr>
        </p:nvSpPr>
        <p:spPr/>
        <p:txBody>
          <a:bodyPr/>
          <a:lstStyle/>
          <a:p>
            <a:r>
              <a:rPr lang="en-US" dirty="0"/>
              <a:t>Data Description</a:t>
            </a:r>
            <a:endParaRPr lang="en-IN" dirty="0"/>
          </a:p>
        </p:txBody>
      </p:sp>
      <p:sp>
        <p:nvSpPr>
          <p:cNvPr id="3" name="Content Placeholder 2">
            <a:extLst>
              <a:ext uri="{FF2B5EF4-FFF2-40B4-BE49-F238E27FC236}">
                <a16:creationId xmlns:a16="http://schemas.microsoft.com/office/drawing/2014/main" id="{AE4D2D51-925D-4632-4D33-B0857EF09778}"/>
              </a:ext>
            </a:extLst>
          </p:cNvPr>
          <p:cNvSpPr>
            <a:spLocks noGrp="1"/>
          </p:cNvSpPr>
          <p:nvPr>
            <p:ph idx="1"/>
          </p:nvPr>
        </p:nvSpPr>
        <p:spPr>
          <a:xfrm>
            <a:off x="838200" y="1825625"/>
            <a:ext cx="10035746" cy="3932624"/>
          </a:xfrm>
        </p:spPr>
        <p:txBody>
          <a:bodyPr>
            <a:normAutofit fontScale="62500" lnSpcReduction="20000"/>
          </a:bodyPr>
          <a:lstStyle/>
          <a:p>
            <a:pPr marL="0" indent="0">
              <a:buNone/>
            </a:pPr>
            <a:r>
              <a:rPr lang="en-US" u="sng" dirty="0">
                <a:latin typeface="+mj-lt"/>
              </a:rPr>
              <a:t>Sources of the data: Kaggle</a:t>
            </a:r>
            <a:r>
              <a:rPr lang="en-US" dirty="0">
                <a:latin typeface="+mj-lt"/>
              </a:rPr>
              <a:t> </a:t>
            </a:r>
          </a:p>
          <a:p>
            <a:pPr marL="0" indent="0">
              <a:buNone/>
            </a:pPr>
            <a:r>
              <a:rPr lang="en-US" u="sng" dirty="0">
                <a:latin typeface="+mj-lt"/>
              </a:rPr>
              <a:t>Key features: </a:t>
            </a:r>
          </a:p>
          <a:p>
            <a:pPr marL="0" indent="0">
              <a:buNone/>
            </a:pPr>
            <a:r>
              <a:rPr lang="en-US" dirty="0">
                <a:latin typeface="+mj-lt"/>
              </a:rPr>
              <a:t>age : age of the customer.</a:t>
            </a:r>
          </a:p>
          <a:p>
            <a:pPr marL="0" indent="0">
              <a:buNone/>
            </a:pPr>
            <a:r>
              <a:rPr lang="en-US" dirty="0">
                <a:latin typeface="+mj-lt"/>
              </a:rPr>
              <a:t>Sex: Gender of the customer</a:t>
            </a:r>
          </a:p>
          <a:p>
            <a:pPr marL="0" indent="0">
              <a:buNone/>
            </a:pPr>
            <a:r>
              <a:rPr lang="en-US" dirty="0">
                <a:latin typeface="+mj-lt"/>
              </a:rPr>
              <a:t>BMI: Body mass index of the customer shows the healthiness of the individual</a:t>
            </a:r>
          </a:p>
          <a:p>
            <a:pPr marL="0" indent="0">
              <a:buNone/>
            </a:pPr>
            <a:r>
              <a:rPr lang="en-US" dirty="0">
                <a:latin typeface="+mj-lt"/>
              </a:rPr>
              <a:t>children: how many children the individual has.</a:t>
            </a:r>
          </a:p>
          <a:p>
            <a:pPr marL="0" indent="0">
              <a:buNone/>
            </a:pPr>
            <a:r>
              <a:rPr lang="en-US" dirty="0">
                <a:latin typeface="+mj-lt"/>
              </a:rPr>
              <a:t>smoker: Is the person is smoker or not.</a:t>
            </a:r>
          </a:p>
          <a:p>
            <a:pPr marL="0" indent="0">
              <a:buNone/>
            </a:pPr>
            <a:r>
              <a:rPr lang="en-US" dirty="0">
                <a:latin typeface="+mj-lt"/>
              </a:rPr>
              <a:t>region: which region the person belong</a:t>
            </a:r>
          </a:p>
          <a:p>
            <a:pPr marL="0" indent="0">
              <a:buNone/>
            </a:pPr>
            <a:r>
              <a:rPr lang="en-US" dirty="0">
                <a:latin typeface="+mj-lt"/>
              </a:rPr>
              <a:t>chargers: the premium the person is paying</a:t>
            </a:r>
          </a:p>
          <a:p>
            <a:pPr marL="0" indent="0">
              <a:buNone/>
            </a:pPr>
            <a:r>
              <a:rPr lang="en-US" dirty="0">
                <a:latin typeface="+mj-lt"/>
              </a:rPr>
              <a:t>BMI Categories: under weight, normal, overweight, obese</a:t>
            </a:r>
          </a:p>
          <a:p>
            <a:pPr marL="0" indent="0">
              <a:buNone/>
            </a:pPr>
            <a:r>
              <a:rPr lang="en-US" dirty="0">
                <a:latin typeface="+mj-lt"/>
              </a:rPr>
              <a:t>This data helps to understand the relationships between people characteristics and how much it costs to insure them. How much premium would be better for specific person. here the target variable will be charges.</a:t>
            </a:r>
            <a:endParaRPr lang="en-IN" dirty="0">
              <a:latin typeface="+mj-lt"/>
            </a:endParaRPr>
          </a:p>
        </p:txBody>
      </p:sp>
    </p:spTree>
    <p:extLst>
      <p:ext uri="{BB962C8B-B14F-4D97-AF65-F5344CB8AC3E}">
        <p14:creationId xmlns:p14="http://schemas.microsoft.com/office/powerpoint/2010/main" val="813666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EC21-4689-C637-D534-1E58E412D9A4}"/>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BB1979BD-693D-AE38-E95A-136167DB4287}"/>
              </a:ext>
            </a:extLst>
          </p:cNvPr>
          <p:cNvSpPr>
            <a:spLocks noGrp="1"/>
          </p:cNvSpPr>
          <p:nvPr>
            <p:ph idx="1"/>
          </p:nvPr>
        </p:nvSpPr>
        <p:spPr>
          <a:xfrm>
            <a:off x="838200" y="1825625"/>
            <a:ext cx="10515600" cy="2326245"/>
          </a:xfrm>
        </p:spPr>
        <p:txBody>
          <a:bodyPr>
            <a:normAutofit/>
          </a:bodyPr>
          <a:lstStyle/>
          <a:p>
            <a:pPr>
              <a:buFont typeface="Wingdings" panose="05000000000000000000" pitchFamily="2" charset="2"/>
              <a:buChar char="è"/>
            </a:pPr>
            <a:r>
              <a:rPr lang="en-US" sz="1800" dirty="0">
                <a:latin typeface="+mj-lt"/>
              </a:rPr>
              <a:t>In this project there are two techniques that are used one is visualization (Univariate and bivariate) to understand the data more deeply and Hypothesis testing to validate the visualization indications.</a:t>
            </a:r>
          </a:p>
          <a:p>
            <a:pPr>
              <a:buFont typeface="Wingdings" panose="05000000000000000000" pitchFamily="2" charset="2"/>
              <a:buChar char="è"/>
            </a:pPr>
            <a:r>
              <a:rPr lang="en-US" sz="1800" dirty="0">
                <a:latin typeface="+mj-lt"/>
              </a:rPr>
              <a:t>This are the most powerful tools to explore , understand, validate insights from data.</a:t>
            </a:r>
            <a:endParaRPr lang="en-IN" sz="1800" dirty="0">
              <a:latin typeface="+mj-lt"/>
            </a:endParaRPr>
          </a:p>
        </p:txBody>
      </p:sp>
    </p:spTree>
    <p:extLst>
      <p:ext uri="{BB962C8B-B14F-4D97-AF65-F5344CB8AC3E}">
        <p14:creationId xmlns:p14="http://schemas.microsoft.com/office/powerpoint/2010/main" val="3030953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2A34-C503-1C07-AD57-3B4F036ECF2C}"/>
              </a:ext>
            </a:extLst>
          </p:cNvPr>
          <p:cNvSpPr>
            <a:spLocks noGrp="1"/>
          </p:cNvSpPr>
          <p:nvPr>
            <p:ph type="title"/>
          </p:nvPr>
        </p:nvSpPr>
        <p:spPr/>
        <p:txBody>
          <a:bodyPr/>
          <a:lstStyle/>
          <a:p>
            <a:r>
              <a:rPr lang="en-US" dirty="0"/>
              <a:t>Data visualization</a:t>
            </a:r>
            <a:endParaRPr lang="en-IN" dirty="0"/>
          </a:p>
        </p:txBody>
      </p:sp>
      <p:pic>
        <p:nvPicPr>
          <p:cNvPr id="1026" name="Picture 2">
            <a:extLst>
              <a:ext uri="{FF2B5EF4-FFF2-40B4-BE49-F238E27FC236}">
                <a16:creationId xmlns:a16="http://schemas.microsoft.com/office/drawing/2014/main" id="{A0E4054D-6C63-368A-B3F3-7290AF10F3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1754" y="1497688"/>
            <a:ext cx="4757068" cy="20487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FFA7DD6-040F-7499-5F11-E14DB40727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114" y="1497688"/>
            <a:ext cx="5110394" cy="20487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A8C2CFD-6EB8-FF9E-6A64-93018A8C35DC}"/>
              </a:ext>
            </a:extLst>
          </p:cNvPr>
          <p:cNvSpPr txBox="1"/>
          <p:nvPr/>
        </p:nvSpPr>
        <p:spPr>
          <a:xfrm>
            <a:off x="1309816" y="3603022"/>
            <a:ext cx="4399006" cy="369332"/>
          </a:xfrm>
          <a:prstGeom prst="rect">
            <a:avLst/>
          </a:prstGeom>
          <a:noFill/>
        </p:spPr>
        <p:txBody>
          <a:bodyPr wrap="square" rtlCol="0">
            <a:spAutoFit/>
          </a:bodyPr>
          <a:lstStyle/>
          <a:p>
            <a:r>
              <a:rPr lang="en-US" dirty="0">
                <a:latin typeface="+mj-lt"/>
              </a:rPr>
              <a:t>Top 5 ages that are purchasing the insurance</a:t>
            </a:r>
            <a:endParaRPr lang="en-IN" dirty="0">
              <a:latin typeface="+mj-lt"/>
            </a:endParaRPr>
          </a:p>
        </p:txBody>
      </p:sp>
      <p:sp>
        <p:nvSpPr>
          <p:cNvPr id="5" name="TextBox 4">
            <a:extLst>
              <a:ext uri="{FF2B5EF4-FFF2-40B4-BE49-F238E27FC236}">
                <a16:creationId xmlns:a16="http://schemas.microsoft.com/office/drawing/2014/main" id="{3F5D50A7-8E2C-750A-E0A4-1F040589A3D0}"/>
              </a:ext>
            </a:extLst>
          </p:cNvPr>
          <p:cNvSpPr txBox="1"/>
          <p:nvPr/>
        </p:nvSpPr>
        <p:spPr>
          <a:xfrm>
            <a:off x="6066884" y="3603022"/>
            <a:ext cx="5286916" cy="646331"/>
          </a:xfrm>
          <a:prstGeom prst="rect">
            <a:avLst/>
          </a:prstGeom>
          <a:noFill/>
        </p:spPr>
        <p:txBody>
          <a:bodyPr wrap="square" rtlCol="0">
            <a:spAutoFit/>
          </a:bodyPr>
          <a:lstStyle/>
          <a:p>
            <a:r>
              <a:rPr lang="en-US" dirty="0">
                <a:latin typeface="+mj-lt"/>
              </a:rPr>
              <a:t>Count of policy holder according to the children the individual has</a:t>
            </a:r>
            <a:endParaRPr lang="en-IN" dirty="0">
              <a:latin typeface="+mj-lt"/>
            </a:endParaRPr>
          </a:p>
        </p:txBody>
      </p:sp>
      <p:pic>
        <p:nvPicPr>
          <p:cNvPr id="1030" name="Picture 6">
            <a:extLst>
              <a:ext uri="{FF2B5EF4-FFF2-40B4-BE49-F238E27FC236}">
                <a16:creationId xmlns:a16="http://schemas.microsoft.com/office/drawing/2014/main" id="{BE84037F-85B7-6CBB-1FBD-CE0B37B06B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755" y="4212283"/>
            <a:ext cx="5531426" cy="21653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D49333F-0E6C-C637-0F1D-871835CEA3B7}"/>
              </a:ext>
            </a:extLst>
          </p:cNvPr>
          <p:cNvSpPr txBox="1"/>
          <p:nvPr/>
        </p:nvSpPr>
        <p:spPr>
          <a:xfrm>
            <a:off x="7055708" y="5029200"/>
            <a:ext cx="4298092" cy="646331"/>
          </a:xfrm>
          <a:prstGeom prst="rect">
            <a:avLst/>
          </a:prstGeom>
          <a:noFill/>
        </p:spPr>
        <p:txBody>
          <a:bodyPr wrap="square" rtlCol="0">
            <a:spAutoFit/>
          </a:bodyPr>
          <a:lstStyle/>
          <a:p>
            <a:r>
              <a:rPr lang="en-US" dirty="0">
                <a:latin typeface="+mj-lt"/>
              </a:rPr>
              <a:t>Count of people according to the BMI categories</a:t>
            </a:r>
            <a:endParaRPr lang="en-IN" dirty="0">
              <a:latin typeface="+mj-lt"/>
            </a:endParaRPr>
          </a:p>
        </p:txBody>
      </p:sp>
    </p:spTree>
    <p:extLst>
      <p:ext uri="{BB962C8B-B14F-4D97-AF65-F5344CB8AC3E}">
        <p14:creationId xmlns:p14="http://schemas.microsoft.com/office/powerpoint/2010/main" val="20979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1F2D-D13F-580F-DBA1-7398C9957A8C}"/>
              </a:ext>
            </a:extLst>
          </p:cNvPr>
          <p:cNvSpPr>
            <a:spLocks noGrp="1"/>
          </p:cNvSpPr>
          <p:nvPr>
            <p:ph type="title"/>
          </p:nvPr>
        </p:nvSpPr>
        <p:spPr/>
        <p:txBody>
          <a:bodyPr/>
          <a:lstStyle/>
          <a:p>
            <a:r>
              <a:rPr lang="en-US" dirty="0"/>
              <a:t>Visualization continued</a:t>
            </a:r>
            <a:endParaRPr lang="en-IN" dirty="0"/>
          </a:p>
        </p:txBody>
      </p:sp>
      <p:pic>
        <p:nvPicPr>
          <p:cNvPr id="2050" name="Picture 2">
            <a:extLst>
              <a:ext uri="{FF2B5EF4-FFF2-40B4-BE49-F238E27FC236}">
                <a16:creationId xmlns:a16="http://schemas.microsoft.com/office/drawing/2014/main" id="{F2AFA886-705A-4FE3-DFE2-F38D133135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68987"/>
            <a:ext cx="5610225" cy="21751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7907ED8-144C-E088-0331-96FE82E374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67665"/>
            <a:ext cx="5610225" cy="23724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7DAF86-A8C9-BB95-AA98-17F37C0F1894}"/>
              </a:ext>
            </a:extLst>
          </p:cNvPr>
          <p:cNvSpPr txBox="1"/>
          <p:nvPr/>
        </p:nvSpPr>
        <p:spPr>
          <a:xfrm>
            <a:off x="7265772" y="2162432"/>
            <a:ext cx="3929449" cy="646331"/>
          </a:xfrm>
          <a:prstGeom prst="rect">
            <a:avLst/>
          </a:prstGeom>
          <a:noFill/>
        </p:spPr>
        <p:txBody>
          <a:bodyPr wrap="square" rtlCol="0">
            <a:spAutoFit/>
          </a:bodyPr>
          <a:lstStyle/>
          <a:p>
            <a:r>
              <a:rPr lang="en-US" dirty="0">
                <a:latin typeface="+mj-lt"/>
              </a:rPr>
              <a:t>Charges distribution according to the number of children</a:t>
            </a:r>
            <a:endParaRPr lang="en-IN" dirty="0">
              <a:latin typeface="+mj-lt"/>
            </a:endParaRPr>
          </a:p>
        </p:txBody>
      </p:sp>
      <p:sp>
        <p:nvSpPr>
          <p:cNvPr id="5" name="TextBox 4">
            <a:extLst>
              <a:ext uri="{FF2B5EF4-FFF2-40B4-BE49-F238E27FC236}">
                <a16:creationId xmlns:a16="http://schemas.microsoft.com/office/drawing/2014/main" id="{20B17F78-8D4F-8629-ABBD-8730BA01F3A9}"/>
              </a:ext>
            </a:extLst>
          </p:cNvPr>
          <p:cNvSpPr txBox="1"/>
          <p:nvPr/>
        </p:nvSpPr>
        <p:spPr>
          <a:xfrm>
            <a:off x="7154562" y="4337542"/>
            <a:ext cx="3830595" cy="646331"/>
          </a:xfrm>
          <a:prstGeom prst="rect">
            <a:avLst/>
          </a:prstGeom>
          <a:noFill/>
        </p:spPr>
        <p:txBody>
          <a:bodyPr wrap="square" rtlCol="0">
            <a:spAutoFit/>
          </a:bodyPr>
          <a:lstStyle/>
          <a:p>
            <a:r>
              <a:rPr lang="en-US" dirty="0"/>
              <a:t>Charges Distribution according to the smoker or not</a:t>
            </a:r>
            <a:endParaRPr lang="en-IN" dirty="0"/>
          </a:p>
        </p:txBody>
      </p:sp>
    </p:spTree>
    <p:extLst>
      <p:ext uri="{BB962C8B-B14F-4D97-AF65-F5344CB8AC3E}">
        <p14:creationId xmlns:p14="http://schemas.microsoft.com/office/powerpoint/2010/main" val="539551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8961-BBE6-2AB8-7026-E06DE5B6B8A9}"/>
              </a:ext>
            </a:extLst>
          </p:cNvPr>
          <p:cNvSpPr>
            <a:spLocks noGrp="1"/>
          </p:cNvSpPr>
          <p:nvPr>
            <p:ph type="title"/>
          </p:nvPr>
        </p:nvSpPr>
        <p:spPr/>
        <p:txBody>
          <a:bodyPr/>
          <a:lstStyle/>
          <a:p>
            <a:r>
              <a:rPr lang="en-US" dirty="0"/>
              <a:t>Hypothesis Testing</a:t>
            </a:r>
            <a:endParaRPr lang="en-IN" dirty="0"/>
          </a:p>
        </p:txBody>
      </p:sp>
      <p:sp>
        <p:nvSpPr>
          <p:cNvPr id="3" name="Content Placeholder 2">
            <a:extLst>
              <a:ext uri="{FF2B5EF4-FFF2-40B4-BE49-F238E27FC236}">
                <a16:creationId xmlns:a16="http://schemas.microsoft.com/office/drawing/2014/main" id="{126C5CCB-BF29-0E17-DD83-CD2C36AECEAC}"/>
              </a:ext>
            </a:extLst>
          </p:cNvPr>
          <p:cNvSpPr>
            <a:spLocks noGrp="1"/>
          </p:cNvSpPr>
          <p:nvPr>
            <p:ph idx="1"/>
          </p:nvPr>
        </p:nvSpPr>
        <p:spPr>
          <a:xfrm>
            <a:off x="838200" y="1825625"/>
            <a:ext cx="10515600" cy="1943186"/>
          </a:xfrm>
        </p:spPr>
        <p:txBody>
          <a:bodyPr>
            <a:normAutofit/>
          </a:bodyPr>
          <a:lstStyle/>
          <a:p>
            <a:r>
              <a:rPr lang="en-US" sz="1800" dirty="0">
                <a:latin typeface="+mj-lt"/>
              </a:rPr>
              <a:t>Test the assumption male are giving more premiums then female policy holders.</a:t>
            </a:r>
          </a:p>
          <a:p>
            <a:r>
              <a:rPr lang="en-US" sz="1800" dirty="0">
                <a:latin typeface="+mj-lt"/>
              </a:rPr>
              <a:t>there is significant difference between median of BMI categories.</a:t>
            </a:r>
          </a:p>
          <a:p>
            <a:r>
              <a:rPr lang="en-US" sz="1800" dirty="0">
                <a:latin typeface="+mj-lt"/>
              </a:rPr>
              <a:t>there is significant difference between the rank sum of the smoker and non smoker people.</a:t>
            </a:r>
          </a:p>
          <a:p>
            <a:r>
              <a:rPr lang="en-US" sz="1800" dirty="0">
                <a:latin typeface="+mj-lt"/>
              </a:rPr>
              <a:t>there is significant difference between the number of children and there charges.</a:t>
            </a:r>
          </a:p>
          <a:p>
            <a:pPr marL="0" indent="0">
              <a:buNone/>
            </a:pPr>
            <a:endParaRPr lang="en-IN" sz="1800" dirty="0">
              <a:latin typeface="+mj-lt"/>
            </a:endParaRPr>
          </a:p>
        </p:txBody>
      </p:sp>
    </p:spTree>
    <p:extLst>
      <p:ext uri="{BB962C8B-B14F-4D97-AF65-F5344CB8AC3E}">
        <p14:creationId xmlns:p14="http://schemas.microsoft.com/office/powerpoint/2010/main" val="315987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2226-2226-A3C4-017B-88C29F5EF933}"/>
              </a:ext>
            </a:extLst>
          </p:cNvPr>
          <p:cNvSpPr>
            <a:spLocks noGrp="1"/>
          </p:cNvSpPr>
          <p:nvPr>
            <p:ph type="title"/>
          </p:nvPr>
        </p:nvSpPr>
        <p:spPr/>
        <p:txBody>
          <a:bodyPr/>
          <a:lstStyle/>
          <a:p>
            <a:r>
              <a:rPr lang="en-US" dirty="0"/>
              <a:t>Recommendation</a:t>
            </a:r>
            <a:endParaRPr lang="en-IN" dirty="0"/>
          </a:p>
        </p:txBody>
      </p:sp>
      <p:sp>
        <p:nvSpPr>
          <p:cNvPr id="3" name="Content Placeholder 2">
            <a:extLst>
              <a:ext uri="{FF2B5EF4-FFF2-40B4-BE49-F238E27FC236}">
                <a16:creationId xmlns:a16="http://schemas.microsoft.com/office/drawing/2014/main" id="{D5EDBA79-9C9B-A50F-A997-12B6BA8B441C}"/>
              </a:ext>
            </a:extLst>
          </p:cNvPr>
          <p:cNvSpPr>
            <a:spLocks noGrp="1"/>
          </p:cNvSpPr>
          <p:nvPr>
            <p:ph idx="1"/>
          </p:nvPr>
        </p:nvSpPr>
        <p:spPr/>
        <p:txBody>
          <a:bodyPr/>
          <a:lstStyle/>
          <a:p>
            <a:pPr>
              <a:buFont typeface="Wingdings" panose="05000000000000000000" pitchFamily="2" charset="2"/>
              <a:buChar char="è"/>
            </a:pPr>
            <a:r>
              <a:rPr lang="en-US" sz="1800" dirty="0"/>
              <a:t>Since there is no significant difference in charges between male and female policyholders, the company can maintain </a:t>
            </a:r>
            <a:r>
              <a:rPr lang="en-US" sz="1800" b="1" dirty="0"/>
              <a:t>gender-neutral pricing strategies</a:t>
            </a:r>
            <a:r>
              <a:rPr lang="en-US" sz="1800" dirty="0"/>
              <a:t>. This approach supports </a:t>
            </a:r>
            <a:r>
              <a:rPr lang="en-US" sz="1800" b="1" dirty="0"/>
              <a:t>fairness and equality </a:t>
            </a:r>
            <a:r>
              <a:rPr lang="en-US" sz="1800" dirty="0"/>
              <a:t>and can help in avoiding potential legal and ethical issues related to gender discrimination.</a:t>
            </a:r>
          </a:p>
          <a:p>
            <a:pPr>
              <a:buFont typeface="Wingdings" panose="05000000000000000000" pitchFamily="2" charset="2"/>
              <a:buChar char="è"/>
            </a:pPr>
            <a:r>
              <a:rPr lang="en-US" sz="1800" dirty="0"/>
              <a:t>The company should consider </a:t>
            </a:r>
            <a:r>
              <a:rPr lang="en-US" sz="1800" b="1" dirty="0"/>
              <a:t>adjusting premiums </a:t>
            </a:r>
            <a:r>
              <a:rPr lang="en-US" sz="1800" dirty="0"/>
              <a:t>based on BMI categories, especially if the analysis shows that certain BMI categories (e.g., Obese) incur higher medical costs. This could </a:t>
            </a:r>
            <a:r>
              <a:rPr lang="en-US" sz="1800" b="1" dirty="0"/>
              <a:t>incentivize</a:t>
            </a:r>
            <a:r>
              <a:rPr lang="en-US" sz="1800" dirty="0"/>
              <a:t> healthier lifestyles among policyholders. However, the company should also be cautious of potential ethical concerns and ensure that any adjustments are made transparently and fairly.</a:t>
            </a:r>
          </a:p>
          <a:p>
            <a:pPr>
              <a:buFont typeface="Wingdings" panose="05000000000000000000" pitchFamily="2" charset="2"/>
              <a:buChar char="è"/>
            </a:pPr>
            <a:r>
              <a:rPr lang="en-US" sz="1800" dirty="0"/>
              <a:t>Given the significant difference in average charges between smokers and non-smokers, the company should consider implementing </a:t>
            </a:r>
            <a:r>
              <a:rPr lang="en-US" sz="1800" b="1" dirty="0"/>
              <a:t>higher premiums </a:t>
            </a:r>
            <a:r>
              <a:rPr lang="en-US" sz="1800" dirty="0"/>
              <a:t>for smokers. This aligns with the increased health risks associated with smoking.</a:t>
            </a:r>
          </a:p>
          <a:p>
            <a:pPr>
              <a:buFont typeface="Wingdings" panose="05000000000000000000" pitchFamily="2" charset="2"/>
              <a:buChar char="è"/>
            </a:pPr>
            <a:r>
              <a:rPr lang="en-US" sz="1800" dirty="0"/>
              <a:t> Since charges differ significantly based on the number of children, the company may want to explore offering </a:t>
            </a:r>
            <a:r>
              <a:rPr lang="en-US" sz="1800" b="1" dirty="0"/>
              <a:t>family or child-focused insurance </a:t>
            </a:r>
            <a:r>
              <a:rPr lang="en-US" sz="1800" dirty="0"/>
              <a:t>plans with different premium structures. For families with more children, the company could consider offering multi-child discounts or bundled family plans. </a:t>
            </a:r>
          </a:p>
          <a:p>
            <a:pPr marL="0" indent="0">
              <a:buNone/>
            </a:pPr>
            <a:endParaRPr lang="en-IN" dirty="0"/>
          </a:p>
        </p:txBody>
      </p:sp>
    </p:spTree>
    <p:extLst>
      <p:ext uri="{BB962C8B-B14F-4D97-AF65-F5344CB8AC3E}">
        <p14:creationId xmlns:p14="http://schemas.microsoft.com/office/powerpoint/2010/main" val="266006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AA1198-F435-AE28-35AB-0183868DAF56}"/>
              </a:ext>
            </a:extLst>
          </p:cNvPr>
          <p:cNvSpPr txBox="1"/>
          <p:nvPr/>
        </p:nvSpPr>
        <p:spPr>
          <a:xfrm>
            <a:off x="2347783" y="2879124"/>
            <a:ext cx="7125730" cy="1200329"/>
          </a:xfrm>
          <a:prstGeom prst="rect">
            <a:avLst/>
          </a:prstGeom>
          <a:noFill/>
        </p:spPr>
        <p:txBody>
          <a:bodyPr wrap="square" rtlCol="0">
            <a:spAutoFit/>
          </a:bodyPr>
          <a:lstStyle/>
          <a:p>
            <a:pPr algn="ctr"/>
            <a:r>
              <a:rPr lang="en-US" sz="7200" dirty="0"/>
              <a:t>Thank you</a:t>
            </a:r>
            <a:endParaRPr lang="en-IN" sz="7200" dirty="0"/>
          </a:p>
        </p:txBody>
      </p:sp>
    </p:spTree>
    <p:extLst>
      <p:ext uri="{BB962C8B-B14F-4D97-AF65-F5344CB8AC3E}">
        <p14:creationId xmlns:p14="http://schemas.microsoft.com/office/powerpoint/2010/main" val="368487351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FF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Health Insurance data analysis</vt:lpstr>
      <vt:lpstr>Introduction</vt:lpstr>
      <vt:lpstr>Data Description</vt:lpstr>
      <vt:lpstr>Methodology</vt:lpstr>
      <vt:lpstr>Data visualization</vt:lpstr>
      <vt:lpstr>Visualization continued</vt:lpstr>
      <vt:lpstr>Hypothesis Testing</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Moitryee Majumdar</dc:creator>
  <cp:lastModifiedBy>Moitryee Majumdar</cp:lastModifiedBy>
  <cp:revision>1</cp:revision>
  <dcterms:created xsi:type="dcterms:W3CDTF">2024-08-10T07:22:01Z</dcterms:created>
  <dcterms:modified xsi:type="dcterms:W3CDTF">2024-08-10T07:22:02Z</dcterms:modified>
</cp:coreProperties>
</file>