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D4326-6A35-4D3D-B19C-9AFEBAB8C15B}" v="3" dt="2024-10-06T10:18:42.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64" d="100"/>
          <a:sy n="64"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Ad%20ho%20project\input-for-participants-6\Input%20for%20participants\q3%20solu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Ad%20ho%20project\input-for-participants-6\Input%20for%20participants\q3%20solu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Ad%20ho%20project\input-for-participants-6\Input%20for%20participants\q3%20solution.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Ad%20ho%20project\input-for-participants-6\Input%20for%20participants\q3%20soluti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Number</a:t>
            </a:r>
            <a:r>
              <a:rPr lang="en-US" b="1" u="sng" baseline="0"/>
              <a:t> of products on the basis of customer Segment</a:t>
            </a:r>
            <a:endParaRPr lang="en-US" b="1" u="sng"/>
          </a:p>
        </c:rich>
      </c:tx>
      <c:layout>
        <c:manualLayout>
          <c:xMode val="edge"/>
          <c:yMode val="edge"/>
          <c:x val="0.12657633420822398"/>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'q3 solution'!$B$1</c:f>
              <c:strCache>
                <c:ptCount val="1"/>
                <c:pt idx="0">
                  <c:v>product_count</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 solution'!$A$2:$A$7</c:f>
              <c:strCache>
                <c:ptCount val="6"/>
                <c:pt idx="0">
                  <c:v>Notebook</c:v>
                </c:pt>
                <c:pt idx="1">
                  <c:v>Accessories</c:v>
                </c:pt>
                <c:pt idx="2">
                  <c:v>Peripherals</c:v>
                </c:pt>
                <c:pt idx="3">
                  <c:v>Desktop</c:v>
                </c:pt>
                <c:pt idx="4">
                  <c:v>Storage</c:v>
                </c:pt>
                <c:pt idx="5">
                  <c:v>Networking</c:v>
                </c:pt>
              </c:strCache>
            </c:strRef>
          </c:cat>
          <c:val>
            <c:numRef>
              <c:f>'q3 solution'!$B$2:$B$7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21E0-4941-844B-D3E7D6D8DB2E}"/>
            </c:ext>
          </c:extLst>
        </c:ser>
        <c:dLbls>
          <c:dLblPos val="outEnd"/>
          <c:showLegendKey val="0"/>
          <c:showVal val="1"/>
          <c:showCatName val="0"/>
          <c:showSerName val="0"/>
          <c:showPercent val="0"/>
          <c:showBubbleSize val="0"/>
        </c:dLbls>
        <c:gapWidth val="219"/>
        <c:overlap val="-27"/>
        <c:axId val="1423306112"/>
        <c:axId val="1423305152"/>
      </c:barChart>
      <c:catAx>
        <c:axId val="14233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305152"/>
        <c:crosses val="autoZero"/>
        <c:auto val="1"/>
        <c:lblAlgn val="ctr"/>
        <c:lblOffset val="100"/>
        <c:noMultiLvlLbl val="0"/>
      </c:catAx>
      <c:valAx>
        <c:axId val="1423305152"/>
        <c:scaling>
          <c:orientation val="minMax"/>
        </c:scaling>
        <c:delete val="1"/>
        <c:axPos val="l"/>
        <c:numFmt formatCode="General" sourceLinked="1"/>
        <c:majorTickMark val="none"/>
        <c:minorTickMark val="none"/>
        <c:tickLblPos val="nextTo"/>
        <c:crossAx val="1423306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[q3 solution.csv]Sheet2!PivotTable5</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u="sng" dirty="0"/>
              <a:t>Line</a:t>
            </a:r>
            <a:r>
              <a:rPr lang="en-IN" b="1" u="sng" baseline="0" dirty="0"/>
              <a:t> chart of gross sales in respect of month in three years</a:t>
            </a:r>
            <a:endParaRPr lang="en-IN"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dk1">
              <a:tint val="88500"/>
            </a:schemeClr>
          </a:solidFill>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pivotFmt>
      <c:pivotFmt>
        <c:idx val="1"/>
        <c:spPr>
          <a:solidFill>
            <a:schemeClr val="dk1">
              <a:tint val="88500"/>
            </a:schemeClr>
          </a:solidFill>
          <a:ln w="28575" cap="rnd">
            <a:solidFill>
              <a:schemeClr val="dk1">
                <a:tint val="88500"/>
              </a:schemeClr>
            </a:solidFill>
            <a:round/>
          </a:ln>
          <a:effectLst/>
        </c:spPr>
        <c:marker>
          <c:symbol val="circle"/>
          <c:size val="5"/>
          <c:spPr>
            <a:solidFill>
              <a:schemeClr val="dk1">
                <a:tint val="55000"/>
              </a:schemeClr>
            </a:solidFill>
            <a:ln w="9525">
              <a:solidFill>
                <a:schemeClr val="dk1">
                  <a:tint val="55000"/>
                </a:schemeClr>
              </a:solidFill>
            </a:ln>
            <a:effectLst/>
          </c:spPr>
        </c:marker>
      </c:pivotFmt>
      <c:pivotFmt>
        <c:idx val="2"/>
        <c:spPr>
          <a:solidFill>
            <a:schemeClr val="dk1">
              <a:tint val="88500"/>
            </a:schemeClr>
          </a:solidFill>
          <a:ln w="28575" cap="rnd">
            <a:solidFill>
              <a:schemeClr val="dk1">
                <a:tint val="88500"/>
              </a:schemeClr>
            </a:solidFill>
            <a:round/>
          </a:ln>
          <a:effectLst/>
        </c:spPr>
        <c:marker>
          <c:symbol val="circle"/>
          <c:size val="5"/>
          <c:spPr>
            <a:solidFill>
              <a:schemeClr val="dk1">
                <a:tint val="75000"/>
              </a:schemeClr>
            </a:solidFill>
            <a:ln w="9525">
              <a:solidFill>
                <a:schemeClr val="dk1">
                  <a:tint val="75000"/>
                </a:schemeClr>
              </a:solidFill>
            </a:ln>
            <a:effectLst/>
          </c:spPr>
        </c:marker>
      </c:pivotFmt>
      <c:pivotFmt>
        <c:idx val="3"/>
        <c:spPr>
          <a:solidFill>
            <a:schemeClr val="dk1">
              <a:tint val="88500"/>
            </a:schemeClr>
          </a:solidFill>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w="28575" cap="rnd">
            <a:solidFill>
              <a:schemeClr val="dk1">
                <a:tint val="88500"/>
              </a:schemeClr>
            </a:solidFill>
            <a:round/>
          </a:ln>
          <a:effectLst/>
        </c:spPr>
        <c:marker>
          <c:symbol val="circle"/>
          <c:size val="5"/>
          <c:spPr>
            <a:solidFill>
              <a:schemeClr val="dk1">
                <a:tint val="55000"/>
              </a:schemeClr>
            </a:solidFill>
            <a:ln w="9525">
              <a:solidFill>
                <a:schemeClr val="dk1">
                  <a:tint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w="28575" cap="rnd">
            <a:solidFill>
              <a:schemeClr val="dk1">
                <a:tint val="88500"/>
              </a:schemeClr>
            </a:solidFill>
            <a:round/>
          </a:ln>
          <a:effectLst/>
        </c:spPr>
        <c:marker>
          <c:symbol val="circle"/>
          <c:size val="5"/>
          <c:spPr>
            <a:solidFill>
              <a:schemeClr val="dk1">
                <a:tint val="75000"/>
              </a:schemeClr>
            </a:solidFill>
            <a:ln w="9525">
              <a:solidFill>
                <a:schemeClr val="dk1">
                  <a:tint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dk1">
              <a:tint val="88500"/>
            </a:schemeClr>
          </a:solidFill>
          <a:ln w="28575" cap="rnd">
            <a:solidFill>
              <a:schemeClr val="dk1">
                <a:tint val="88500"/>
              </a:schemeClr>
            </a:solidFill>
            <a:round/>
          </a:ln>
          <a:effectLst/>
        </c:spPr>
        <c:marker>
          <c:symbol val="circle"/>
          <c:size val="5"/>
          <c:spPr>
            <a:solidFill>
              <a:schemeClr val="dk1">
                <a:tint val="55000"/>
              </a:schemeClr>
            </a:solidFill>
            <a:ln w="9525">
              <a:solidFill>
                <a:schemeClr val="dk1">
                  <a:tint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dk1">
              <a:tint val="88500"/>
            </a:schemeClr>
          </a:solidFill>
          <a:ln w="28575" cap="rnd">
            <a:solidFill>
              <a:schemeClr val="dk1">
                <a:tint val="88500"/>
              </a:schemeClr>
            </a:solidFill>
            <a:round/>
          </a:ln>
          <a:effectLst/>
        </c:spPr>
        <c:marker>
          <c:symbol val="circle"/>
          <c:size val="5"/>
          <c:spPr>
            <a:solidFill>
              <a:schemeClr val="dk1">
                <a:tint val="75000"/>
              </a:schemeClr>
            </a:solidFill>
            <a:ln w="9525">
              <a:solidFill>
                <a:schemeClr val="dk1">
                  <a:tint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Sheet2!$B$3:$B$4</c:f>
              <c:strCache>
                <c:ptCount val="1"/>
                <c:pt idx="0">
                  <c:v>2019</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cat>
            <c:strRef>
              <c:f>Sheet2!$A$5:$A$17</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Sheet2!$B$5:$B$17</c:f>
              <c:numCache>
                <c:formatCode>General</c:formatCode>
                <c:ptCount val="12"/>
                <c:pt idx="8">
                  <c:v>1066547.8522999999</c:v>
                </c:pt>
                <c:pt idx="9">
                  <c:v>991044.96860000002</c:v>
                </c:pt>
                <c:pt idx="10">
                  <c:v>1115465.2663</c:v>
                </c:pt>
                <c:pt idx="11">
                  <c:v>670126.77800000005</c:v>
                </c:pt>
              </c:numCache>
            </c:numRef>
          </c:val>
          <c:smooth val="0"/>
          <c:extLst>
            <c:ext xmlns:c16="http://schemas.microsoft.com/office/drawing/2014/chart" uri="{C3380CC4-5D6E-409C-BE32-E72D297353CC}">
              <c16:uniqueId val="{00000000-94A2-42AC-81D4-433871C2595C}"/>
            </c:ext>
          </c:extLst>
        </c:ser>
        <c:ser>
          <c:idx val="1"/>
          <c:order val="1"/>
          <c:tx>
            <c:strRef>
              <c:f>Sheet2!$C$3:$C$4</c:f>
              <c:strCache>
                <c:ptCount val="1"/>
                <c:pt idx="0">
                  <c:v>2020</c:v>
                </c:pt>
              </c:strCache>
            </c:strRef>
          </c:tx>
          <c:spPr>
            <a:ln w="28575" cap="rnd">
              <a:solidFill>
                <a:schemeClr val="dk1">
                  <a:tint val="55000"/>
                </a:schemeClr>
              </a:solidFill>
              <a:round/>
            </a:ln>
            <a:effectLst/>
          </c:spPr>
          <c:marker>
            <c:symbol val="circle"/>
            <c:size val="5"/>
            <c:spPr>
              <a:solidFill>
                <a:schemeClr val="dk1">
                  <a:tint val="55000"/>
                </a:schemeClr>
              </a:solidFill>
              <a:ln w="9525">
                <a:solidFill>
                  <a:schemeClr val="dk1">
                    <a:tint val="55000"/>
                  </a:schemeClr>
                </a:solidFill>
              </a:ln>
              <a:effectLst/>
            </c:spPr>
          </c:marker>
          <c:cat>
            <c:strRef>
              <c:f>Sheet2!$A$5:$A$17</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Sheet2!$C$5:$C$17</c:f>
              <c:numCache>
                <c:formatCode>0</c:formatCode>
                <c:ptCount val="12"/>
                <c:pt idx="0">
                  <c:v>1092487.7819000001</c:v>
                </c:pt>
                <c:pt idx="1">
                  <c:v>910017.49289999995</c:v>
                </c:pt>
                <c:pt idx="2">
                  <c:v>243903.77239999999</c:v>
                </c:pt>
                <c:pt idx="3">
                  <c:v>198249.38579999999</c:v>
                </c:pt>
                <c:pt idx="4">
                  <c:v>468715.97200000001</c:v>
                </c:pt>
                <c:pt idx="5">
                  <c:v>557983.51329999999</c:v>
                </c:pt>
                <c:pt idx="6">
                  <c:v>973696.00650000002</c:v>
                </c:pt>
                <c:pt idx="7">
                  <c:v>569510.03469999996</c:v>
                </c:pt>
                <c:pt idx="8">
                  <c:v>1725995.9702000001</c:v>
                </c:pt>
                <c:pt idx="9">
                  <c:v>1439452.3618000001</c:v>
                </c:pt>
                <c:pt idx="10">
                  <c:v>1585372.5201999999</c:v>
                </c:pt>
                <c:pt idx="11">
                  <c:v>923110.78189999994</c:v>
                </c:pt>
              </c:numCache>
            </c:numRef>
          </c:val>
          <c:smooth val="0"/>
          <c:extLst>
            <c:ext xmlns:c16="http://schemas.microsoft.com/office/drawing/2014/chart" uri="{C3380CC4-5D6E-409C-BE32-E72D297353CC}">
              <c16:uniqueId val="{00000001-94A2-42AC-81D4-433871C2595C}"/>
            </c:ext>
          </c:extLst>
        </c:ser>
        <c:ser>
          <c:idx val="2"/>
          <c:order val="2"/>
          <c:tx>
            <c:strRef>
              <c:f>Sheet2!$D$3:$D$4</c:f>
              <c:strCache>
                <c:ptCount val="1"/>
                <c:pt idx="0">
                  <c:v>2021</c:v>
                </c:pt>
              </c:strCache>
            </c:strRef>
          </c:tx>
          <c:spPr>
            <a:ln w="28575" cap="rnd">
              <a:solidFill>
                <a:schemeClr val="dk1">
                  <a:tint val="75000"/>
                </a:schemeClr>
              </a:solidFill>
              <a:round/>
            </a:ln>
            <a:effectLst/>
          </c:spPr>
          <c:marker>
            <c:symbol val="circle"/>
            <c:size val="5"/>
            <c:spPr>
              <a:solidFill>
                <a:schemeClr val="dk1">
                  <a:tint val="75000"/>
                </a:schemeClr>
              </a:solidFill>
              <a:ln w="9525">
                <a:solidFill>
                  <a:schemeClr val="dk1">
                    <a:tint val="75000"/>
                  </a:schemeClr>
                </a:solidFill>
              </a:ln>
              <a:effectLst/>
            </c:spPr>
          </c:marker>
          <c:cat>
            <c:strRef>
              <c:f>Sheet2!$A$5:$A$17</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Sheet2!$D$5:$D$17</c:f>
              <c:numCache>
                <c:formatCode>General</c:formatCode>
                <c:ptCount val="12"/>
                <c:pt idx="0">
                  <c:v>1731068.0948000001</c:v>
                </c:pt>
                <c:pt idx="1">
                  <c:v>1402643.4837</c:v>
                </c:pt>
                <c:pt idx="2">
                  <c:v>1518630.0374</c:v>
                </c:pt>
                <c:pt idx="3">
                  <c:v>887564.40590000001</c:v>
                </c:pt>
                <c:pt idx="4">
                  <c:v>1741384.9820999999</c:v>
                </c:pt>
                <c:pt idx="5">
                  <c:v>1403534.8562</c:v>
                </c:pt>
                <c:pt idx="6">
                  <c:v>1520631.3684</c:v>
                </c:pt>
                <c:pt idx="7">
                  <c:v>891262.68629999994</c:v>
                </c:pt>
              </c:numCache>
            </c:numRef>
          </c:val>
          <c:smooth val="0"/>
          <c:extLst>
            <c:ext xmlns:c16="http://schemas.microsoft.com/office/drawing/2014/chart" uri="{C3380CC4-5D6E-409C-BE32-E72D297353CC}">
              <c16:uniqueId val="{00000002-94A2-42AC-81D4-433871C2595C}"/>
            </c:ext>
          </c:extLst>
        </c:ser>
        <c:dLbls>
          <c:showLegendKey val="0"/>
          <c:showVal val="0"/>
          <c:showCatName val="0"/>
          <c:showSerName val="0"/>
          <c:showPercent val="0"/>
          <c:showBubbleSize val="0"/>
        </c:dLbls>
        <c:marker val="1"/>
        <c:smooth val="0"/>
        <c:axId val="1524546832"/>
        <c:axId val="1524549232"/>
      </c:lineChart>
      <c:catAx>
        <c:axId val="1524546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549232"/>
        <c:crosses val="autoZero"/>
        <c:auto val="1"/>
        <c:lblAlgn val="ctr"/>
        <c:lblOffset val="100"/>
        <c:noMultiLvlLbl val="0"/>
      </c:catAx>
      <c:valAx>
        <c:axId val="152454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Gross</a:t>
                </a:r>
                <a:r>
                  <a:rPr lang="en-IN" baseline="0" dirty="0"/>
                  <a:t> sales</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546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a:t>Percentage Distribution in respect of different Channels</a:t>
            </a:r>
          </a:p>
        </c:rich>
      </c:tx>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'q9 solution'!$F$1</c:f>
              <c:strCache>
                <c:ptCount val="1"/>
                <c:pt idx="0">
                  <c:v>percentage</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BCEE-42CF-9897-8853380AE14C}"/>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BCEE-42CF-9897-8853380AE14C}"/>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BCEE-42CF-9897-8853380AE14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'q9 solution'!$E$2:$E$4</c:f>
              <c:strCache>
                <c:ptCount val="3"/>
                <c:pt idx="0">
                  <c:v>Retailer</c:v>
                </c:pt>
                <c:pt idx="1">
                  <c:v>Direct</c:v>
                </c:pt>
                <c:pt idx="2">
                  <c:v>Distributor</c:v>
                </c:pt>
              </c:strCache>
            </c:strRef>
          </c:cat>
          <c:val>
            <c:numRef>
              <c:f>'q9 solution'!$F$2:$F$4</c:f>
              <c:numCache>
                <c:formatCode>General</c:formatCode>
                <c:ptCount val="3"/>
                <c:pt idx="0">
                  <c:v>73.22</c:v>
                </c:pt>
                <c:pt idx="1">
                  <c:v>15.47</c:v>
                </c:pt>
                <c:pt idx="2">
                  <c:v>11.31</c:v>
                </c:pt>
              </c:numCache>
            </c:numRef>
          </c:val>
          <c:extLst>
            <c:ext xmlns:c16="http://schemas.microsoft.com/office/drawing/2014/chart" uri="{C3380CC4-5D6E-409C-BE32-E72D297353CC}">
              <c16:uniqueId val="{00000006-BCEE-42CF-9897-8853380AE14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a:scene3d>
      <a:camera prst="orthographicFront"/>
      <a:lightRig rig="threePt" dir="t"/>
    </a:scene3d>
    <a:sp3d>
      <a:bevelT w="25400"/>
    </a:sp3d>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[q3 solution.csv]Sheet3!PivotTable10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u="sng"/>
              <a:t>Total</a:t>
            </a:r>
            <a:r>
              <a:rPr lang="en-IN" b="1" u="sng" baseline="0"/>
              <a:t> sold quantity in respect of Division</a:t>
            </a:r>
            <a:endParaRPr lang="en-IN" b="1"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Sheet3!$B$3:$B$4</c:f>
              <c:strCache>
                <c:ptCount val="1"/>
                <c:pt idx="0">
                  <c:v>1</c:v>
                </c:pt>
              </c:strCache>
            </c:strRef>
          </c:tx>
          <c:spPr>
            <a:solidFill>
              <a:schemeClr val="accent1"/>
            </a:solidFill>
            <a:ln>
              <a:noFill/>
            </a:ln>
            <a:effectLst/>
            <a:sp3d/>
          </c:spPr>
          <c:invertIfNegative val="0"/>
          <c:dLbls>
            <c:dLbl>
              <c:idx val="0"/>
              <c:layout>
                <c:manualLayout>
                  <c:x val="-1.2094058636567253E-2"/>
                  <c:y val="-3.93665884914413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AB0-4778-BA7C-7B04171C9DA5}"/>
                </c:ext>
              </c:extLst>
            </c:dLbl>
            <c:dLbl>
              <c:idx val="1"/>
              <c:layout>
                <c:manualLayout>
                  <c:x val="-5.3213858000895911E-2"/>
                  <c:y val="0.1220364243234681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AB0-4778-BA7C-7B04171C9DA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N &amp; S</c:v>
                </c:pt>
                <c:pt idx="1">
                  <c:v>P &amp; A</c:v>
                </c:pt>
                <c:pt idx="2">
                  <c:v>PC</c:v>
                </c:pt>
              </c:strCache>
            </c:strRef>
          </c:cat>
          <c:val>
            <c:numRef>
              <c:f>Sheet3!$B$5:$B$8</c:f>
              <c:numCache>
                <c:formatCode>General</c:formatCode>
                <c:ptCount val="3"/>
                <c:pt idx="0">
                  <c:v>5832</c:v>
                </c:pt>
                <c:pt idx="1">
                  <c:v>3607</c:v>
                </c:pt>
                <c:pt idx="2">
                  <c:v>139</c:v>
                </c:pt>
              </c:numCache>
            </c:numRef>
          </c:val>
          <c:extLst>
            <c:ext xmlns:c16="http://schemas.microsoft.com/office/drawing/2014/chart" uri="{C3380CC4-5D6E-409C-BE32-E72D297353CC}">
              <c16:uniqueId val="{00000000-0AB0-4778-BA7C-7B04171C9DA5}"/>
            </c:ext>
          </c:extLst>
        </c:ser>
        <c:ser>
          <c:idx val="1"/>
          <c:order val="1"/>
          <c:tx>
            <c:strRef>
              <c:f>Sheet3!$C$3:$C$4</c:f>
              <c:strCache>
                <c:ptCount val="1"/>
                <c:pt idx="0">
                  <c:v>2</c:v>
                </c:pt>
              </c:strCache>
            </c:strRef>
          </c:tx>
          <c:spPr>
            <a:solidFill>
              <a:schemeClr val="accent2"/>
            </a:solidFill>
            <a:ln>
              <a:noFill/>
            </a:ln>
            <a:effectLst/>
            <a:sp3d/>
          </c:spPr>
          <c:invertIfNegative val="0"/>
          <c:dLbls>
            <c:dLbl>
              <c:idx val="0"/>
              <c:layout>
                <c:manualLayout>
                  <c:x val="-3.8700987637015211E-2"/>
                  <c:y val="-8.26698358320267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AB0-4778-BA7C-7B04171C9DA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N &amp; S</c:v>
                </c:pt>
                <c:pt idx="1">
                  <c:v>P &amp; A</c:v>
                </c:pt>
                <c:pt idx="2">
                  <c:v>PC</c:v>
                </c:pt>
              </c:strCache>
            </c:strRef>
          </c:cat>
          <c:val>
            <c:numRef>
              <c:f>Sheet3!$C$5:$C$8</c:f>
              <c:numCache>
                <c:formatCode>General</c:formatCode>
                <c:ptCount val="3"/>
                <c:pt idx="0">
                  <c:v>5788</c:v>
                </c:pt>
                <c:pt idx="1">
                  <c:v>3599</c:v>
                </c:pt>
                <c:pt idx="2">
                  <c:v>411</c:v>
                </c:pt>
              </c:numCache>
            </c:numRef>
          </c:val>
          <c:extLst>
            <c:ext xmlns:c16="http://schemas.microsoft.com/office/drawing/2014/chart" uri="{C3380CC4-5D6E-409C-BE32-E72D297353CC}">
              <c16:uniqueId val="{00000001-0AB0-4778-BA7C-7B04171C9DA5}"/>
            </c:ext>
          </c:extLst>
        </c:ser>
        <c:ser>
          <c:idx val="2"/>
          <c:order val="2"/>
          <c:tx>
            <c:strRef>
              <c:f>Sheet3!$D$3:$D$4</c:f>
              <c:strCache>
                <c:ptCount val="1"/>
                <c:pt idx="0">
                  <c:v>3</c:v>
                </c:pt>
              </c:strCache>
            </c:strRef>
          </c:tx>
          <c:spPr>
            <a:solidFill>
              <a:schemeClr val="accent3"/>
            </a:solidFill>
            <a:ln>
              <a:noFill/>
            </a:ln>
            <a:effectLst/>
            <a:sp3d/>
          </c:spPr>
          <c:invertIfNegative val="0"/>
          <c:dLbls>
            <c:dLbl>
              <c:idx val="0"/>
              <c:layout>
                <c:manualLayout>
                  <c:x val="-4.8376234546269013E-3"/>
                  <c:y val="-5.51132238880178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AB0-4778-BA7C-7B04171C9DA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N &amp; S</c:v>
                </c:pt>
                <c:pt idx="1">
                  <c:v>P &amp; A</c:v>
                </c:pt>
                <c:pt idx="2">
                  <c:v>PC</c:v>
                </c:pt>
              </c:strCache>
            </c:strRef>
          </c:cat>
          <c:val>
            <c:numRef>
              <c:f>Sheet3!$D$5:$D$8</c:f>
              <c:numCache>
                <c:formatCode>General</c:formatCode>
                <c:ptCount val="3"/>
                <c:pt idx="0">
                  <c:v>5646</c:v>
                </c:pt>
                <c:pt idx="1">
                  <c:v>3446</c:v>
                </c:pt>
                <c:pt idx="2">
                  <c:v>134</c:v>
                </c:pt>
              </c:numCache>
            </c:numRef>
          </c:val>
          <c:extLst>
            <c:ext xmlns:c16="http://schemas.microsoft.com/office/drawing/2014/chart" uri="{C3380CC4-5D6E-409C-BE32-E72D297353CC}">
              <c16:uniqueId val="{00000002-0AB0-4778-BA7C-7B04171C9DA5}"/>
            </c:ext>
          </c:extLst>
        </c:ser>
        <c:dLbls>
          <c:showLegendKey val="0"/>
          <c:showVal val="1"/>
          <c:showCatName val="0"/>
          <c:showSerName val="0"/>
          <c:showPercent val="0"/>
          <c:showBubbleSize val="0"/>
        </c:dLbls>
        <c:gapWidth val="150"/>
        <c:shape val="box"/>
        <c:axId val="1335057184"/>
        <c:axId val="1335059584"/>
        <c:axId val="1531449824"/>
      </c:bar3DChart>
      <c:catAx>
        <c:axId val="1335057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059584"/>
        <c:crosses val="autoZero"/>
        <c:auto val="1"/>
        <c:lblAlgn val="ctr"/>
        <c:lblOffset val="100"/>
        <c:noMultiLvlLbl val="0"/>
      </c:catAx>
      <c:valAx>
        <c:axId val="1335059584"/>
        <c:scaling>
          <c:orientation val="minMax"/>
        </c:scaling>
        <c:delete val="1"/>
        <c:axPos val="l"/>
        <c:numFmt formatCode="General" sourceLinked="1"/>
        <c:majorTickMark val="none"/>
        <c:minorTickMark val="none"/>
        <c:tickLblPos val="nextTo"/>
        <c:crossAx val="1335057184"/>
        <c:crosses val="autoZero"/>
        <c:crossBetween val="between"/>
      </c:valAx>
      <c:serAx>
        <c:axId val="153144982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05958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066-8612-B83D-5FBB-5ED543B4D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58BD42-923E-4408-04BC-8349F70D2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FC7680-9885-4F44-FE5E-56E9E81D32AA}"/>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5" name="Footer Placeholder 4">
            <a:extLst>
              <a:ext uri="{FF2B5EF4-FFF2-40B4-BE49-F238E27FC236}">
                <a16:creationId xmlns:a16="http://schemas.microsoft.com/office/drawing/2014/main" id="{21ECE9DE-D585-2490-FEC2-7B74CCB62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2FBAE-67A2-49AC-EC10-73768779A3A8}"/>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321576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FA13-46EA-1C8E-6317-CAA3F6BA61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BBDF9F-36E0-1BB8-7AE7-CFEDE9568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5485AB-9434-98EF-EA34-B9902D89496E}"/>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5" name="Footer Placeholder 4">
            <a:extLst>
              <a:ext uri="{FF2B5EF4-FFF2-40B4-BE49-F238E27FC236}">
                <a16:creationId xmlns:a16="http://schemas.microsoft.com/office/drawing/2014/main" id="{2C2BDD66-A7E6-5325-AC99-EE2987E1D1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36F35-D298-44CF-9C39-8F9C0E45240C}"/>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44981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A16E7-F7AC-53EF-5B91-000C576C14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D8CB1-4388-E48B-134D-007625857A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BC212-2602-B24E-2F6E-252FC461E1ED}"/>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5" name="Footer Placeholder 4">
            <a:extLst>
              <a:ext uri="{FF2B5EF4-FFF2-40B4-BE49-F238E27FC236}">
                <a16:creationId xmlns:a16="http://schemas.microsoft.com/office/drawing/2014/main" id="{A3790633-DCBB-A3FC-5E8C-0E9BC66C7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0E69D-0CC1-59A6-5649-4C575FB940E2}"/>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13832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8066-D5BE-F2F0-D87B-9F5915475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030F0D-F209-5B04-A922-BC0284E04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F580C-0FFF-7D60-146D-AF0475141414}"/>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5" name="Footer Placeholder 4">
            <a:extLst>
              <a:ext uri="{FF2B5EF4-FFF2-40B4-BE49-F238E27FC236}">
                <a16:creationId xmlns:a16="http://schemas.microsoft.com/office/drawing/2014/main" id="{D38B6209-15A5-4184-B5A2-63FEE2B25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A95C4-C5CA-2A9E-8F71-F9018497E763}"/>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37404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B8AC-D42E-8D78-405F-281F4C708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35D444-0CAC-5249-786B-BFF461F14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08287-80E3-8D15-13B5-47645552DFAB}"/>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5" name="Footer Placeholder 4">
            <a:extLst>
              <a:ext uri="{FF2B5EF4-FFF2-40B4-BE49-F238E27FC236}">
                <a16:creationId xmlns:a16="http://schemas.microsoft.com/office/drawing/2014/main" id="{432B77DA-9780-B99C-C266-27E20CB97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D174C-63A5-E866-C022-30CFE70E0B01}"/>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318122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4660-F05A-431B-247E-2AAB92CBD7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5A72A0-7C13-E7FD-25BA-56F38DC44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DE53AE-BA62-E119-53C6-AA75AC956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5E137F-A249-E8A6-826D-14E7A0E4C32B}"/>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6" name="Footer Placeholder 5">
            <a:extLst>
              <a:ext uri="{FF2B5EF4-FFF2-40B4-BE49-F238E27FC236}">
                <a16:creationId xmlns:a16="http://schemas.microsoft.com/office/drawing/2014/main" id="{E99A6621-28BF-1D01-336D-9CB5FE932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66859C-7723-1493-5ABF-F681F906BD93}"/>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109668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745C-EE50-CA11-E4F8-E930E6F63F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8604AF-375A-7AF5-BC90-E00219F54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1532F5-85E1-6C53-2823-C98AF1DF60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18CE2F-EB04-559F-124C-0FC402EC6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BCA02-87DF-3508-463B-1DF5942D9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28CE1E-E2FB-9AF9-CDA2-76F5B1D1A771}"/>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8" name="Footer Placeholder 7">
            <a:extLst>
              <a:ext uri="{FF2B5EF4-FFF2-40B4-BE49-F238E27FC236}">
                <a16:creationId xmlns:a16="http://schemas.microsoft.com/office/drawing/2014/main" id="{B4A9713D-0D57-AB5A-3D0D-92287487E0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E406B4-3CCC-776C-30F0-38F40E5ACD5C}"/>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248252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EE10-1E33-7992-C48E-358AF4DBB9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5FEB9A-C2AE-0EE9-F8F4-98CFF5DDEE89}"/>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4" name="Footer Placeholder 3">
            <a:extLst>
              <a:ext uri="{FF2B5EF4-FFF2-40B4-BE49-F238E27FC236}">
                <a16:creationId xmlns:a16="http://schemas.microsoft.com/office/drawing/2014/main" id="{8483E98B-2118-DCB5-60E7-77859ABD7F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0ACB4E-D7B8-6556-DDF4-8D500026E349}"/>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20716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1DBBFC-52B1-B5A2-1813-C55112FF5024}"/>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3" name="Footer Placeholder 2">
            <a:extLst>
              <a:ext uri="{FF2B5EF4-FFF2-40B4-BE49-F238E27FC236}">
                <a16:creationId xmlns:a16="http://schemas.microsoft.com/office/drawing/2014/main" id="{06E5B2FF-F1BD-DD0B-D717-DA9AC032C5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AC9B56-05F5-9DBE-D5C6-1DC604B82760}"/>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248890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3465-F27F-F554-B008-0398B12D8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F62D8F-3066-16D0-456B-18F1E359A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F772F4-A80D-F66B-36FD-942B0103D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F6E4A-F987-F3C8-7A52-F0C29EFBC045}"/>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6" name="Footer Placeholder 5">
            <a:extLst>
              <a:ext uri="{FF2B5EF4-FFF2-40B4-BE49-F238E27FC236}">
                <a16:creationId xmlns:a16="http://schemas.microsoft.com/office/drawing/2014/main" id="{683DB92B-1031-DBAB-6F67-6675516848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C61479-0D37-C9AA-2E2B-BFB16BC843AA}"/>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27290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E81D-BB7A-BC18-609B-55BCE4617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822968-386E-6395-A053-B200FA48E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345E12-73EA-C802-DBE2-334C1E6FE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3F28-36DA-98A4-98E6-DC645CED400F}"/>
              </a:ext>
            </a:extLst>
          </p:cNvPr>
          <p:cNvSpPr>
            <a:spLocks noGrp="1"/>
          </p:cNvSpPr>
          <p:nvPr>
            <p:ph type="dt" sz="half" idx="10"/>
          </p:nvPr>
        </p:nvSpPr>
        <p:spPr/>
        <p:txBody>
          <a:bodyPr/>
          <a:lstStyle/>
          <a:p>
            <a:fld id="{FCFF4AA4-C807-4AE5-82E9-F596E0BE600B}" type="datetimeFigureOut">
              <a:rPr lang="en-IN" smtClean="0"/>
              <a:t>06-10-2024</a:t>
            </a:fld>
            <a:endParaRPr lang="en-IN"/>
          </a:p>
        </p:txBody>
      </p:sp>
      <p:sp>
        <p:nvSpPr>
          <p:cNvPr id="6" name="Footer Placeholder 5">
            <a:extLst>
              <a:ext uri="{FF2B5EF4-FFF2-40B4-BE49-F238E27FC236}">
                <a16:creationId xmlns:a16="http://schemas.microsoft.com/office/drawing/2014/main" id="{1AA7D605-26FA-4E55-EE18-70F90A5C9B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E173A7-5401-E95D-C5AA-E23D847347D5}"/>
              </a:ext>
            </a:extLst>
          </p:cNvPr>
          <p:cNvSpPr>
            <a:spLocks noGrp="1"/>
          </p:cNvSpPr>
          <p:nvPr>
            <p:ph type="sldNum" sz="quarter" idx="12"/>
          </p:nvPr>
        </p:nvSpPr>
        <p:spPr/>
        <p:txBody>
          <a:bodyPr/>
          <a:lstStyle/>
          <a:p>
            <a:fld id="{3B7E02BD-5F1A-4152-A337-E753FD98628B}" type="slidenum">
              <a:rPr lang="en-IN" smtClean="0"/>
              <a:t>‹#›</a:t>
            </a:fld>
            <a:endParaRPr lang="en-IN"/>
          </a:p>
        </p:txBody>
      </p:sp>
    </p:spTree>
    <p:extLst>
      <p:ext uri="{BB962C8B-B14F-4D97-AF65-F5344CB8AC3E}">
        <p14:creationId xmlns:p14="http://schemas.microsoft.com/office/powerpoint/2010/main" val="30093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bg1"/>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40A20-D456-AC83-B116-10FE53FBB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9F8CF4-3525-5148-D73C-B053F3B5B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2B5F19-46D9-5942-D6C8-AD5004E34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F4AA4-C807-4AE5-82E9-F596E0BE600B}" type="datetimeFigureOut">
              <a:rPr lang="en-IN" smtClean="0"/>
              <a:t>06-10-2024</a:t>
            </a:fld>
            <a:endParaRPr lang="en-IN"/>
          </a:p>
        </p:txBody>
      </p:sp>
      <p:sp>
        <p:nvSpPr>
          <p:cNvPr id="5" name="Footer Placeholder 4">
            <a:extLst>
              <a:ext uri="{FF2B5EF4-FFF2-40B4-BE49-F238E27FC236}">
                <a16:creationId xmlns:a16="http://schemas.microsoft.com/office/drawing/2014/main" id="{6D46986C-9A6D-8571-462C-524E743B8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678D47-7D32-07EF-7EC6-BC2F464A8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E02BD-5F1A-4152-A337-E753FD98628B}" type="slidenum">
              <a:rPr lang="en-IN" smtClean="0"/>
              <a:t>‹#›</a:t>
            </a:fld>
            <a:endParaRPr lang="en-IN"/>
          </a:p>
        </p:txBody>
      </p:sp>
    </p:spTree>
    <p:extLst>
      <p:ext uri="{BB962C8B-B14F-4D97-AF65-F5344CB8AC3E}">
        <p14:creationId xmlns:p14="http://schemas.microsoft.com/office/powerpoint/2010/main" val="181004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33A5-A232-EAFB-6AC0-3E76E494CE0D}"/>
              </a:ext>
            </a:extLst>
          </p:cNvPr>
          <p:cNvSpPr>
            <a:spLocks noGrp="1"/>
          </p:cNvSpPr>
          <p:nvPr>
            <p:ph type="ctrTitle"/>
          </p:nvPr>
        </p:nvSpPr>
        <p:spPr>
          <a:xfrm>
            <a:off x="2256019" y="1482127"/>
            <a:ext cx="7679961" cy="961270"/>
          </a:xfrm>
        </p:spPr>
        <p:txBody>
          <a:bodyPr>
            <a:normAutofit fontScale="90000"/>
          </a:bodyPr>
          <a:lstStyle/>
          <a:p>
            <a:r>
              <a:rPr lang="en-US" dirty="0"/>
              <a:t>Ad-Hoc Insights for Atliq Company</a:t>
            </a:r>
            <a:endParaRPr lang="en-IN" dirty="0"/>
          </a:p>
        </p:txBody>
      </p:sp>
      <p:sp>
        <p:nvSpPr>
          <p:cNvPr id="3" name="Subtitle 2">
            <a:extLst>
              <a:ext uri="{FF2B5EF4-FFF2-40B4-BE49-F238E27FC236}">
                <a16:creationId xmlns:a16="http://schemas.microsoft.com/office/drawing/2014/main" id="{AE3B32E9-9114-E8A9-5E77-81DF3F9AFC3F}"/>
              </a:ext>
            </a:extLst>
          </p:cNvPr>
          <p:cNvSpPr>
            <a:spLocks noGrp="1"/>
          </p:cNvSpPr>
          <p:nvPr>
            <p:ph type="subTitle" idx="1"/>
          </p:nvPr>
        </p:nvSpPr>
        <p:spPr>
          <a:xfrm>
            <a:off x="7832360" y="6146618"/>
            <a:ext cx="4207239" cy="1655762"/>
          </a:xfrm>
        </p:spPr>
        <p:txBody>
          <a:bodyPr/>
          <a:lstStyle/>
          <a:p>
            <a:pPr algn="just"/>
            <a:r>
              <a:rPr lang="en-US" dirty="0"/>
              <a:t>Created by :Moitryee Majumdar</a:t>
            </a:r>
            <a:endParaRPr lang="en-IN" dirty="0"/>
          </a:p>
        </p:txBody>
      </p:sp>
    </p:spTree>
    <p:extLst>
      <p:ext uri="{BB962C8B-B14F-4D97-AF65-F5344CB8AC3E}">
        <p14:creationId xmlns:p14="http://schemas.microsoft.com/office/powerpoint/2010/main" val="1030365208"/>
      </p:ext>
    </p:extLst>
  </p:cSld>
  <p:clrMapOvr>
    <a:masterClrMapping/>
  </p:clrMapOvr>
  <mc:AlternateContent xmlns:mc="http://schemas.openxmlformats.org/markup-compatibility/2006">
    <mc:Choice xmlns:p14="http://schemas.microsoft.com/office/powerpoint/2010/main" Requires="p14">
      <p:transition spd="slow" p14:dur="2000" advTm="9502"/>
    </mc:Choice>
    <mc:Fallback>
      <p:transition spd="slow" advTm="95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964F-634B-0576-1E92-E5D175928491}"/>
              </a:ext>
            </a:extLst>
          </p:cNvPr>
          <p:cNvSpPr>
            <a:spLocks noGrp="1"/>
          </p:cNvSpPr>
          <p:nvPr>
            <p:ph type="title"/>
          </p:nvPr>
        </p:nvSpPr>
        <p:spPr/>
        <p:txBody>
          <a:bodyPr>
            <a:normAutofit/>
          </a:bodyPr>
          <a:lstStyle/>
          <a:p>
            <a:r>
              <a:rPr lang="en-US" sz="3200" dirty="0"/>
              <a:t>Which channel helped to bring more gross sales in the fiscal year 2021 and the percentage of contribution?</a:t>
            </a:r>
            <a:endParaRPr lang="en-IN" sz="3200" dirty="0"/>
          </a:p>
        </p:txBody>
      </p:sp>
      <p:pic>
        <p:nvPicPr>
          <p:cNvPr id="5" name="Content Placeholder 4">
            <a:extLst>
              <a:ext uri="{FF2B5EF4-FFF2-40B4-BE49-F238E27FC236}">
                <a16:creationId xmlns:a16="http://schemas.microsoft.com/office/drawing/2014/main" id="{434EB0DA-594F-4788-ACF5-D970D6F027EC}"/>
              </a:ext>
            </a:extLst>
          </p:cNvPr>
          <p:cNvPicPr>
            <a:picLocks noGrp="1" noChangeAspect="1"/>
          </p:cNvPicPr>
          <p:nvPr>
            <p:ph idx="1"/>
          </p:nvPr>
        </p:nvPicPr>
        <p:blipFill>
          <a:blip r:embed="rId2"/>
          <a:stretch>
            <a:fillRect/>
          </a:stretch>
        </p:blipFill>
        <p:spPr>
          <a:xfrm>
            <a:off x="1001885" y="1807132"/>
            <a:ext cx="4615516" cy="1325563"/>
          </a:xfrm>
        </p:spPr>
      </p:pic>
      <p:graphicFrame>
        <p:nvGraphicFramePr>
          <p:cNvPr id="7" name="Chart 6">
            <a:extLst>
              <a:ext uri="{FF2B5EF4-FFF2-40B4-BE49-F238E27FC236}">
                <a16:creationId xmlns:a16="http://schemas.microsoft.com/office/drawing/2014/main" id="{223B08B3-CBCC-F28A-3082-8FEB7E7E9F50}"/>
              </a:ext>
            </a:extLst>
          </p:cNvPr>
          <p:cNvGraphicFramePr>
            <a:graphicFrameLocks/>
          </p:cNvGraphicFramePr>
          <p:nvPr>
            <p:extLst>
              <p:ext uri="{D42A27DB-BD31-4B8C-83A1-F6EECF244321}">
                <p14:modId xmlns:p14="http://schemas.microsoft.com/office/powerpoint/2010/main" val="1420800010"/>
              </p:ext>
            </p:extLst>
          </p:nvPr>
        </p:nvGraphicFramePr>
        <p:xfrm>
          <a:off x="838200" y="3249139"/>
          <a:ext cx="4779201" cy="34290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ECC16D6-249C-F578-D86E-384E3D7E8103}"/>
              </a:ext>
            </a:extLst>
          </p:cNvPr>
          <p:cNvSpPr txBox="1"/>
          <p:nvPr/>
        </p:nvSpPr>
        <p:spPr>
          <a:xfrm>
            <a:off x="6096000" y="2349708"/>
            <a:ext cx="5617399" cy="2677656"/>
          </a:xfrm>
          <a:prstGeom prst="rect">
            <a:avLst/>
          </a:prstGeom>
          <a:noFill/>
        </p:spPr>
        <p:txBody>
          <a:bodyPr wrap="square" rtlCol="0">
            <a:spAutoFit/>
          </a:bodyPr>
          <a:lstStyle/>
          <a:p>
            <a:pPr marL="342900" indent="-342900">
              <a:buAutoNum type="arabicPeriod"/>
            </a:pPr>
            <a:r>
              <a:rPr lang="en-US" sz="2400" dirty="0"/>
              <a:t>Through retail channel around 73% market share these means goods are sold mostly by retailors rather then direct or distributer.</a:t>
            </a:r>
          </a:p>
          <a:p>
            <a:pPr marL="342900" indent="-342900">
              <a:buAutoNum type="arabicPeriod"/>
            </a:pPr>
            <a:r>
              <a:rPr lang="en-US" sz="2400" dirty="0"/>
              <a:t>Giving incentives to the retailors so that they can buy our product more is recommended.</a:t>
            </a:r>
            <a:endParaRPr lang="en-IN" sz="2400" dirty="0"/>
          </a:p>
        </p:txBody>
      </p:sp>
    </p:spTree>
    <p:extLst>
      <p:ext uri="{BB962C8B-B14F-4D97-AF65-F5344CB8AC3E}">
        <p14:creationId xmlns:p14="http://schemas.microsoft.com/office/powerpoint/2010/main" val="48484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C955-8423-E2B5-B14D-740F59993853}"/>
              </a:ext>
            </a:extLst>
          </p:cNvPr>
          <p:cNvSpPr>
            <a:spLocks noGrp="1"/>
          </p:cNvSpPr>
          <p:nvPr>
            <p:ph type="title"/>
          </p:nvPr>
        </p:nvSpPr>
        <p:spPr/>
        <p:txBody>
          <a:bodyPr>
            <a:normAutofit fontScale="90000"/>
          </a:bodyPr>
          <a:lstStyle/>
          <a:p>
            <a:r>
              <a:rPr lang="en-US" dirty="0"/>
              <a:t>Get the Top 3 products in each division that have a high total sold quantity in the fiscal year 2021?</a:t>
            </a:r>
            <a:endParaRPr lang="en-IN" dirty="0"/>
          </a:p>
        </p:txBody>
      </p:sp>
      <p:pic>
        <p:nvPicPr>
          <p:cNvPr id="5" name="Content Placeholder 4">
            <a:extLst>
              <a:ext uri="{FF2B5EF4-FFF2-40B4-BE49-F238E27FC236}">
                <a16:creationId xmlns:a16="http://schemas.microsoft.com/office/drawing/2014/main" id="{01AA6679-E7C4-8F7A-51DA-24873784B323}"/>
              </a:ext>
            </a:extLst>
          </p:cNvPr>
          <p:cNvPicPr>
            <a:picLocks noGrp="1" noChangeAspect="1"/>
          </p:cNvPicPr>
          <p:nvPr>
            <p:ph idx="1"/>
          </p:nvPr>
        </p:nvPicPr>
        <p:blipFill>
          <a:blip r:embed="rId2"/>
          <a:stretch>
            <a:fillRect/>
          </a:stretch>
        </p:blipFill>
        <p:spPr>
          <a:xfrm>
            <a:off x="995735" y="1690688"/>
            <a:ext cx="4744112" cy="2343477"/>
          </a:xfrm>
        </p:spPr>
      </p:pic>
      <p:graphicFrame>
        <p:nvGraphicFramePr>
          <p:cNvPr id="6" name="Chart 5">
            <a:extLst>
              <a:ext uri="{FF2B5EF4-FFF2-40B4-BE49-F238E27FC236}">
                <a16:creationId xmlns:a16="http://schemas.microsoft.com/office/drawing/2014/main" id="{D7CB97B9-21EA-1805-0A7E-FC53571CD027}"/>
              </a:ext>
            </a:extLst>
          </p:cNvPr>
          <p:cNvGraphicFramePr>
            <a:graphicFrameLocks/>
          </p:cNvGraphicFramePr>
          <p:nvPr>
            <p:extLst>
              <p:ext uri="{D42A27DB-BD31-4B8C-83A1-F6EECF244321}">
                <p14:modId xmlns:p14="http://schemas.microsoft.com/office/powerpoint/2010/main" val="110312606"/>
              </p:ext>
            </p:extLst>
          </p:nvPr>
        </p:nvGraphicFramePr>
        <p:xfrm>
          <a:off x="6260823" y="1690688"/>
          <a:ext cx="5250512" cy="322608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513F41B-E4B0-A990-8802-47A6ED89335B}"/>
              </a:ext>
            </a:extLst>
          </p:cNvPr>
          <p:cNvSpPr txBox="1"/>
          <p:nvPr/>
        </p:nvSpPr>
        <p:spPr>
          <a:xfrm>
            <a:off x="838200" y="4691921"/>
            <a:ext cx="6447020" cy="1569660"/>
          </a:xfrm>
          <a:prstGeom prst="rect">
            <a:avLst/>
          </a:prstGeom>
          <a:noFill/>
        </p:spPr>
        <p:txBody>
          <a:bodyPr wrap="square" rtlCol="0">
            <a:spAutoFit/>
          </a:bodyPr>
          <a:lstStyle/>
          <a:p>
            <a:pPr marL="342900" indent="-342900">
              <a:buAutoNum type="arabicPeriod"/>
            </a:pPr>
            <a:r>
              <a:rPr lang="en-US" sz="2400" dirty="0"/>
              <a:t>N &amp; S division selling top sold quantity. </a:t>
            </a:r>
          </a:p>
          <a:p>
            <a:pPr marL="342900" indent="-342900">
              <a:buAutoNum type="arabicPeriod"/>
            </a:pPr>
            <a:r>
              <a:rPr lang="en-US" sz="2400" dirty="0"/>
              <a:t>PC division selling the products in low quantity needed to know what is reason that this division is lagging behind.</a:t>
            </a:r>
            <a:endParaRPr lang="en-IN" sz="2400" dirty="0"/>
          </a:p>
        </p:txBody>
      </p:sp>
    </p:spTree>
    <p:extLst>
      <p:ext uri="{BB962C8B-B14F-4D97-AF65-F5344CB8AC3E}">
        <p14:creationId xmlns:p14="http://schemas.microsoft.com/office/powerpoint/2010/main" val="64216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2991-D1B4-6316-36EC-844783FEDBA9}"/>
              </a:ext>
            </a:extLst>
          </p:cNvPr>
          <p:cNvSpPr>
            <a:spLocks noGrp="1"/>
          </p:cNvSpPr>
          <p:nvPr>
            <p:ph type="title"/>
          </p:nvPr>
        </p:nvSpPr>
        <p:spPr/>
        <p:txBody>
          <a:bodyPr>
            <a:normAutofit fontScale="90000"/>
          </a:bodyPr>
          <a:lstStyle/>
          <a:p>
            <a:r>
              <a:rPr lang="en-US" dirty="0"/>
              <a:t>List of markets in which customer "Atliq Exclusive" operates its business in the APAC region.</a:t>
            </a:r>
            <a:endParaRPr lang="en-IN" dirty="0"/>
          </a:p>
        </p:txBody>
      </p:sp>
      <p:pic>
        <p:nvPicPr>
          <p:cNvPr id="5" name="Content Placeholder 4">
            <a:extLst>
              <a:ext uri="{FF2B5EF4-FFF2-40B4-BE49-F238E27FC236}">
                <a16:creationId xmlns:a16="http://schemas.microsoft.com/office/drawing/2014/main" id="{D0AF492E-7A60-E4C4-B166-A9CC7BE5AADA}"/>
              </a:ext>
            </a:extLst>
          </p:cNvPr>
          <p:cNvPicPr>
            <a:picLocks noGrp="1" noChangeAspect="1"/>
          </p:cNvPicPr>
          <p:nvPr>
            <p:ph idx="1"/>
          </p:nvPr>
        </p:nvPicPr>
        <p:blipFill>
          <a:blip r:embed="rId2"/>
          <a:stretch>
            <a:fillRect/>
          </a:stretch>
        </p:blipFill>
        <p:spPr>
          <a:xfrm>
            <a:off x="403485" y="2050901"/>
            <a:ext cx="2609538" cy="3721428"/>
          </a:xfrm>
        </p:spPr>
      </p:pic>
      <p:sp>
        <p:nvSpPr>
          <p:cNvPr id="6" name="TextBox 5">
            <a:extLst>
              <a:ext uri="{FF2B5EF4-FFF2-40B4-BE49-F238E27FC236}">
                <a16:creationId xmlns:a16="http://schemas.microsoft.com/office/drawing/2014/main" id="{9804AE00-A541-6AE7-4C93-7DEC1D203A9B}"/>
              </a:ext>
            </a:extLst>
          </p:cNvPr>
          <p:cNvSpPr txBox="1"/>
          <p:nvPr/>
        </p:nvSpPr>
        <p:spPr>
          <a:xfrm>
            <a:off x="4427718" y="2782669"/>
            <a:ext cx="6646889" cy="1200329"/>
          </a:xfrm>
          <a:prstGeom prst="rect">
            <a:avLst/>
          </a:prstGeom>
          <a:noFill/>
        </p:spPr>
        <p:txBody>
          <a:bodyPr wrap="square" rtlCol="0">
            <a:spAutoFit/>
          </a:bodyPr>
          <a:lstStyle/>
          <a:p>
            <a:r>
              <a:rPr lang="en-US" sz="2400" dirty="0"/>
              <a:t>1. These are the markets where we have to focus to make business strategy in the customer Atliq exclusive and in region APAC region.</a:t>
            </a:r>
            <a:endParaRPr lang="en-IN" sz="2400" dirty="0"/>
          </a:p>
        </p:txBody>
      </p:sp>
    </p:spTree>
    <p:extLst>
      <p:ext uri="{BB962C8B-B14F-4D97-AF65-F5344CB8AC3E}">
        <p14:creationId xmlns:p14="http://schemas.microsoft.com/office/powerpoint/2010/main" val="1182978089"/>
      </p:ext>
    </p:extLst>
  </p:cSld>
  <p:clrMapOvr>
    <a:masterClrMapping/>
  </p:clrMapOvr>
  <mc:AlternateContent xmlns:mc="http://schemas.openxmlformats.org/markup-compatibility/2006">
    <mc:Choice xmlns:p14="http://schemas.microsoft.com/office/powerpoint/2010/main" Requires="p14">
      <p:transition spd="slow" p14:dur="2000" advTm="23256"/>
    </mc:Choice>
    <mc:Fallback>
      <p:transition spd="slow" advTm="2325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9FEE-2BB4-D45C-4F5D-3681A4D81DDA}"/>
              </a:ext>
            </a:extLst>
          </p:cNvPr>
          <p:cNvSpPr>
            <a:spLocks noGrp="1"/>
          </p:cNvSpPr>
          <p:nvPr>
            <p:ph type="title"/>
          </p:nvPr>
        </p:nvSpPr>
        <p:spPr/>
        <p:txBody>
          <a:bodyPr/>
          <a:lstStyle/>
          <a:p>
            <a:r>
              <a:rPr lang="en-US" dirty="0"/>
              <a:t>What is the percentage of unique product increase in 2021 vs. 2020?</a:t>
            </a:r>
            <a:endParaRPr lang="en-IN" dirty="0"/>
          </a:p>
        </p:txBody>
      </p:sp>
      <p:pic>
        <p:nvPicPr>
          <p:cNvPr id="5" name="Content Placeholder 4">
            <a:extLst>
              <a:ext uri="{FF2B5EF4-FFF2-40B4-BE49-F238E27FC236}">
                <a16:creationId xmlns:a16="http://schemas.microsoft.com/office/drawing/2014/main" id="{5E7451CB-2E09-C085-FC36-C6C77A855832}"/>
              </a:ext>
            </a:extLst>
          </p:cNvPr>
          <p:cNvPicPr>
            <a:picLocks noGrp="1" noChangeAspect="1"/>
          </p:cNvPicPr>
          <p:nvPr>
            <p:ph idx="1"/>
          </p:nvPr>
        </p:nvPicPr>
        <p:blipFill>
          <a:blip r:embed="rId2"/>
          <a:stretch>
            <a:fillRect/>
          </a:stretch>
        </p:blipFill>
        <p:spPr>
          <a:xfrm>
            <a:off x="718049" y="2609814"/>
            <a:ext cx="4168744" cy="1617412"/>
          </a:xfrm>
        </p:spPr>
      </p:pic>
      <p:sp>
        <p:nvSpPr>
          <p:cNvPr id="6" name="TextBox 5">
            <a:extLst>
              <a:ext uri="{FF2B5EF4-FFF2-40B4-BE49-F238E27FC236}">
                <a16:creationId xmlns:a16="http://schemas.microsoft.com/office/drawing/2014/main" id="{5AB6A160-131A-330D-DC33-DB80FEC0EFA5}"/>
              </a:ext>
            </a:extLst>
          </p:cNvPr>
          <p:cNvSpPr txBox="1"/>
          <p:nvPr/>
        </p:nvSpPr>
        <p:spPr>
          <a:xfrm>
            <a:off x="5621311" y="2398426"/>
            <a:ext cx="6145967" cy="2308324"/>
          </a:xfrm>
          <a:prstGeom prst="rect">
            <a:avLst/>
          </a:prstGeom>
          <a:noFill/>
        </p:spPr>
        <p:txBody>
          <a:bodyPr wrap="square" rtlCol="0">
            <a:spAutoFit/>
          </a:bodyPr>
          <a:lstStyle/>
          <a:p>
            <a:r>
              <a:rPr lang="en-US" sz="2400" dirty="0"/>
              <a:t>1. Percentage change is 15%. It indicates that releasing new unique products is potentially targeting new customer segment or market.</a:t>
            </a:r>
          </a:p>
          <a:p>
            <a:endParaRPr lang="en-US" sz="2400" dirty="0"/>
          </a:p>
          <a:p>
            <a:r>
              <a:rPr lang="en-US" sz="2400" dirty="0"/>
              <a:t>2. Taking decision of producing new products is successful.</a:t>
            </a:r>
            <a:endParaRPr lang="en-IN" sz="2400" dirty="0"/>
          </a:p>
        </p:txBody>
      </p:sp>
    </p:spTree>
    <p:extLst>
      <p:ext uri="{BB962C8B-B14F-4D97-AF65-F5344CB8AC3E}">
        <p14:creationId xmlns:p14="http://schemas.microsoft.com/office/powerpoint/2010/main" val="116459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6140-C75B-A402-1113-019122AF3E3D}"/>
              </a:ext>
            </a:extLst>
          </p:cNvPr>
          <p:cNvSpPr>
            <a:spLocks noGrp="1"/>
          </p:cNvSpPr>
          <p:nvPr>
            <p:ph type="title"/>
          </p:nvPr>
        </p:nvSpPr>
        <p:spPr/>
        <p:txBody>
          <a:bodyPr/>
          <a:lstStyle/>
          <a:p>
            <a:r>
              <a:rPr lang="en-US" dirty="0"/>
              <a:t>Unique product count in respect to each segment</a:t>
            </a:r>
            <a:endParaRPr lang="en-IN" dirty="0"/>
          </a:p>
        </p:txBody>
      </p:sp>
      <p:pic>
        <p:nvPicPr>
          <p:cNvPr id="5" name="Content Placeholder 4">
            <a:extLst>
              <a:ext uri="{FF2B5EF4-FFF2-40B4-BE49-F238E27FC236}">
                <a16:creationId xmlns:a16="http://schemas.microsoft.com/office/drawing/2014/main" id="{04F54C10-D800-72E9-4900-137095C25947}"/>
              </a:ext>
            </a:extLst>
          </p:cNvPr>
          <p:cNvPicPr>
            <a:picLocks noGrp="1" noChangeAspect="1"/>
          </p:cNvPicPr>
          <p:nvPr>
            <p:ph idx="1"/>
          </p:nvPr>
        </p:nvPicPr>
        <p:blipFill>
          <a:blip r:embed="rId2"/>
          <a:stretch>
            <a:fillRect/>
          </a:stretch>
        </p:blipFill>
        <p:spPr>
          <a:xfrm>
            <a:off x="618164" y="1926387"/>
            <a:ext cx="4355084" cy="2337654"/>
          </a:xfrm>
        </p:spPr>
      </p:pic>
      <p:graphicFrame>
        <p:nvGraphicFramePr>
          <p:cNvPr id="7" name="Chart 6">
            <a:extLst>
              <a:ext uri="{FF2B5EF4-FFF2-40B4-BE49-F238E27FC236}">
                <a16:creationId xmlns:a16="http://schemas.microsoft.com/office/drawing/2014/main" id="{CC10BCA1-116E-4030-8DE1-2874DDEF3A0F}"/>
              </a:ext>
            </a:extLst>
          </p:cNvPr>
          <p:cNvGraphicFramePr>
            <a:graphicFrameLocks/>
          </p:cNvGraphicFramePr>
          <p:nvPr>
            <p:extLst>
              <p:ext uri="{D42A27DB-BD31-4B8C-83A1-F6EECF244321}">
                <p14:modId xmlns:p14="http://schemas.microsoft.com/office/powerpoint/2010/main" val="3785123829"/>
              </p:ext>
            </p:extLst>
          </p:nvPr>
        </p:nvGraphicFramePr>
        <p:xfrm>
          <a:off x="5936105" y="1382750"/>
          <a:ext cx="5417695" cy="314427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4BCE04B-FFB5-F5F8-327E-C7AC0230ADA1}"/>
              </a:ext>
            </a:extLst>
          </p:cNvPr>
          <p:cNvSpPr txBox="1"/>
          <p:nvPr/>
        </p:nvSpPr>
        <p:spPr>
          <a:xfrm>
            <a:off x="1019331" y="4931764"/>
            <a:ext cx="10193312" cy="1200329"/>
          </a:xfrm>
          <a:prstGeom prst="rect">
            <a:avLst/>
          </a:prstGeom>
          <a:noFill/>
        </p:spPr>
        <p:txBody>
          <a:bodyPr wrap="square" rtlCol="0">
            <a:spAutoFit/>
          </a:bodyPr>
          <a:lstStyle/>
          <a:p>
            <a:pPr marL="342900" indent="-342900">
              <a:buAutoNum type="arabicPeriod"/>
            </a:pPr>
            <a:r>
              <a:rPr lang="en-US" sz="2400" dirty="0"/>
              <a:t>We have to look upon the less sold items such as Networking ,storage.</a:t>
            </a:r>
          </a:p>
          <a:p>
            <a:pPr marL="342900" indent="-342900">
              <a:buAutoNum type="arabicPeriod"/>
            </a:pPr>
            <a:r>
              <a:rPr lang="en-US" sz="2400" dirty="0"/>
              <a:t>We need to search the reason behind this low quantity sold (is there item supply location wrong for particular product category or some thing else)</a:t>
            </a:r>
          </a:p>
        </p:txBody>
      </p:sp>
    </p:spTree>
    <p:extLst>
      <p:ext uri="{BB962C8B-B14F-4D97-AF65-F5344CB8AC3E}">
        <p14:creationId xmlns:p14="http://schemas.microsoft.com/office/powerpoint/2010/main" val="336331594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B72C-9E8C-EEE3-95D1-A23D108EAE68}"/>
              </a:ext>
            </a:extLst>
          </p:cNvPr>
          <p:cNvSpPr>
            <a:spLocks noGrp="1"/>
          </p:cNvSpPr>
          <p:nvPr>
            <p:ph type="title"/>
          </p:nvPr>
        </p:nvSpPr>
        <p:spPr/>
        <p:txBody>
          <a:bodyPr/>
          <a:lstStyle/>
          <a:p>
            <a:r>
              <a:rPr lang="en-US" dirty="0"/>
              <a:t>Which segment had the most increase in unique products in 2021 vs 2020?</a:t>
            </a:r>
            <a:endParaRPr lang="en-IN" dirty="0"/>
          </a:p>
        </p:txBody>
      </p:sp>
      <p:pic>
        <p:nvPicPr>
          <p:cNvPr id="5" name="Content Placeholder 4">
            <a:extLst>
              <a:ext uri="{FF2B5EF4-FFF2-40B4-BE49-F238E27FC236}">
                <a16:creationId xmlns:a16="http://schemas.microsoft.com/office/drawing/2014/main" id="{EECEE7CF-8668-51B6-CF27-D2155526B029}"/>
              </a:ext>
            </a:extLst>
          </p:cNvPr>
          <p:cNvPicPr>
            <a:picLocks noGrp="1" noChangeAspect="1"/>
          </p:cNvPicPr>
          <p:nvPr>
            <p:ph idx="1"/>
          </p:nvPr>
        </p:nvPicPr>
        <p:blipFill>
          <a:blip r:embed="rId2"/>
          <a:stretch>
            <a:fillRect/>
          </a:stretch>
        </p:blipFill>
        <p:spPr>
          <a:xfrm>
            <a:off x="1677649" y="1891324"/>
            <a:ext cx="7751164" cy="624821"/>
          </a:xfrm>
        </p:spPr>
      </p:pic>
      <p:sp>
        <p:nvSpPr>
          <p:cNvPr id="6" name="TextBox 5">
            <a:extLst>
              <a:ext uri="{FF2B5EF4-FFF2-40B4-BE49-F238E27FC236}">
                <a16:creationId xmlns:a16="http://schemas.microsoft.com/office/drawing/2014/main" id="{F659FFCD-8ADA-B071-252E-F5C5BC68EE42}"/>
              </a:ext>
            </a:extLst>
          </p:cNvPr>
          <p:cNvSpPr txBox="1"/>
          <p:nvPr/>
        </p:nvSpPr>
        <p:spPr>
          <a:xfrm>
            <a:off x="838200" y="3429000"/>
            <a:ext cx="9115269" cy="1200329"/>
          </a:xfrm>
          <a:prstGeom prst="rect">
            <a:avLst/>
          </a:prstGeom>
          <a:noFill/>
        </p:spPr>
        <p:txBody>
          <a:bodyPr wrap="square" rtlCol="0">
            <a:spAutoFit/>
          </a:bodyPr>
          <a:lstStyle/>
          <a:p>
            <a:r>
              <a:rPr lang="en-US" sz="2400" dirty="0"/>
              <a:t>Peripherals Segment is showing the highest increase from 2020 to 2021.</a:t>
            </a:r>
          </a:p>
          <a:p>
            <a:r>
              <a:rPr lang="en-US" sz="2400" dirty="0"/>
              <a:t>Focus in this segment to increase the sales the number of purchase is more in this segment.</a:t>
            </a:r>
            <a:endParaRPr lang="en-IN" sz="2400" dirty="0"/>
          </a:p>
        </p:txBody>
      </p:sp>
    </p:spTree>
    <p:extLst>
      <p:ext uri="{BB962C8B-B14F-4D97-AF65-F5344CB8AC3E}">
        <p14:creationId xmlns:p14="http://schemas.microsoft.com/office/powerpoint/2010/main" val="3732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9E41-6BCB-AE20-D944-A5B2D7361521}"/>
              </a:ext>
            </a:extLst>
          </p:cNvPr>
          <p:cNvSpPr>
            <a:spLocks noGrp="1"/>
          </p:cNvSpPr>
          <p:nvPr>
            <p:ph type="title"/>
          </p:nvPr>
        </p:nvSpPr>
        <p:spPr/>
        <p:txBody>
          <a:bodyPr/>
          <a:lstStyle/>
          <a:p>
            <a:r>
              <a:rPr lang="en-US" dirty="0"/>
              <a:t>The products that have the highest and lowest manufacturing costs.</a:t>
            </a:r>
            <a:endParaRPr lang="en-IN" dirty="0"/>
          </a:p>
        </p:txBody>
      </p:sp>
      <p:pic>
        <p:nvPicPr>
          <p:cNvPr id="5" name="Content Placeholder 4">
            <a:extLst>
              <a:ext uri="{FF2B5EF4-FFF2-40B4-BE49-F238E27FC236}">
                <a16:creationId xmlns:a16="http://schemas.microsoft.com/office/drawing/2014/main" id="{19FACD3E-8505-9BD6-5C95-D52AEFB12571}"/>
              </a:ext>
            </a:extLst>
          </p:cNvPr>
          <p:cNvPicPr>
            <a:picLocks noGrp="1" noChangeAspect="1"/>
          </p:cNvPicPr>
          <p:nvPr>
            <p:ph idx="1"/>
          </p:nvPr>
        </p:nvPicPr>
        <p:blipFill>
          <a:blip r:embed="rId2"/>
          <a:stretch>
            <a:fillRect/>
          </a:stretch>
        </p:blipFill>
        <p:spPr>
          <a:xfrm>
            <a:off x="1033973" y="1690688"/>
            <a:ext cx="6839317" cy="962571"/>
          </a:xfrm>
        </p:spPr>
      </p:pic>
      <p:sp>
        <p:nvSpPr>
          <p:cNvPr id="6" name="TextBox 5">
            <a:extLst>
              <a:ext uri="{FF2B5EF4-FFF2-40B4-BE49-F238E27FC236}">
                <a16:creationId xmlns:a16="http://schemas.microsoft.com/office/drawing/2014/main" id="{3A4E1603-DBDD-904E-6681-81789BDB7608}"/>
              </a:ext>
            </a:extLst>
          </p:cNvPr>
          <p:cNvSpPr txBox="1"/>
          <p:nvPr/>
        </p:nvSpPr>
        <p:spPr>
          <a:xfrm>
            <a:off x="838200" y="3762531"/>
            <a:ext cx="9055308" cy="1569660"/>
          </a:xfrm>
          <a:prstGeom prst="rect">
            <a:avLst/>
          </a:prstGeom>
          <a:noFill/>
        </p:spPr>
        <p:txBody>
          <a:bodyPr wrap="square" rtlCol="0">
            <a:spAutoFit/>
          </a:bodyPr>
          <a:lstStyle/>
          <a:p>
            <a:pPr marL="342900" indent="-342900">
              <a:buAutoNum type="arabicPeriod"/>
            </a:pPr>
            <a:r>
              <a:rPr lang="en-US" sz="2400" dirty="0"/>
              <a:t>As the product AQ Master wired x1 Ms is having the lowest cost so try to make selling price more so that profit more. </a:t>
            </a:r>
          </a:p>
          <a:p>
            <a:pPr marL="342900" indent="-342900">
              <a:buAutoNum type="arabicPeriod"/>
            </a:pPr>
            <a:r>
              <a:rPr lang="en-US" sz="2400" dirty="0"/>
              <a:t>Make supply of AQ HOME Allin1 Gen 2 to the most purchased location/demandable location so that the revenue is more.</a:t>
            </a:r>
            <a:endParaRPr lang="en-IN" sz="2400" dirty="0"/>
          </a:p>
        </p:txBody>
      </p:sp>
    </p:spTree>
    <p:extLst>
      <p:ext uri="{BB962C8B-B14F-4D97-AF65-F5344CB8AC3E}">
        <p14:creationId xmlns:p14="http://schemas.microsoft.com/office/powerpoint/2010/main" val="255183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B94D-0765-3B0B-0909-43081168CC7D}"/>
              </a:ext>
            </a:extLst>
          </p:cNvPr>
          <p:cNvSpPr>
            <a:spLocks noGrp="1"/>
          </p:cNvSpPr>
          <p:nvPr>
            <p:ph type="title"/>
          </p:nvPr>
        </p:nvSpPr>
        <p:spPr/>
        <p:txBody>
          <a:bodyPr>
            <a:normAutofit/>
          </a:bodyPr>
          <a:lstStyle/>
          <a:p>
            <a:r>
              <a:rPr lang="en-US" sz="2800" dirty="0"/>
              <a:t>A report which contains the top 5 customers who received an average high pre invoice discount percentage for the fiscal year 2021 and in the Indian market.</a:t>
            </a:r>
            <a:endParaRPr lang="en-IN" sz="2800" dirty="0"/>
          </a:p>
        </p:txBody>
      </p:sp>
      <p:pic>
        <p:nvPicPr>
          <p:cNvPr id="5" name="Content Placeholder 4">
            <a:extLst>
              <a:ext uri="{FF2B5EF4-FFF2-40B4-BE49-F238E27FC236}">
                <a16:creationId xmlns:a16="http://schemas.microsoft.com/office/drawing/2014/main" id="{49F02406-6DA2-5717-9786-BD2CF45730F2}"/>
              </a:ext>
            </a:extLst>
          </p:cNvPr>
          <p:cNvPicPr>
            <a:picLocks noGrp="1" noChangeAspect="1"/>
          </p:cNvPicPr>
          <p:nvPr>
            <p:ph idx="1"/>
          </p:nvPr>
        </p:nvPicPr>
        <p:blipFill>
          <a:blip r:embed="rId2"/>
          <a:stretch>
            <a:fillRect/>
          </a:stretch>
        </p:blipFill>
        <p:spPr>
          <a:xfrm>
            <a:off x="838200" y="1917810"/>
            <a:ext cx="5596848" cy="1694820"/>
          </a:xfrm>
        </p:spPr>
      </p:pic>
      <p:sp>
        <p:nvSpPr>
          <p:cNvPr id="6" name="TextBox 5">
            <a:extLst>
              <a:ext uri="{FF2B5EF4-FFF2-40B4-BE49-F238E27FC236}">
                <a16:creationId xmlns:a16="http://schemas.microsoft.com/office/drawing/2014/main" id="{6B35F2E5-A55B-3DFE-6B2B-029088D449B5}"/>
              </a:ext>
            </a:extLst>
          </p:cNvPr>
          <p:cNvSpPr txBox="1"/>
          <p:nvPr/>
        </p:nvSpPr>
        <p:spPr>
          <a:xfrm>
            <a:off x="838200" y="4527030"/>
            <a:ext cx="10284502" cy="1569660"/>
          </a:xfrm>
          <a:prstGeom prst="rect">
            <a:avLst/>
          </a:prstGeom>
          <a:noFill/>
        </p:spPr>
        <p:txBody>
          <a:bodyPr wrap="square" rtlCol="0">
            <a:spAutoFit/>
          </a:bodyPr>
          <a:lstStyle/>
          <a:p>
            <a:pPr marL="342900" indent="-342900">
              <a:buAutoNum type="arabicPeriod"/>
            </a:pPr>
            <a:r>
              <a:rPr lang="en-US" sz="2400" dirty="0"/>
              <a:t>These clients are our company’s big clients(buying bulk quantity) in India for next years give priority to these clients so that these clients are always satisfied by our product.</a:t>
            </a:r>
          </a:p>
          <a:p>
            <a:endParaRPr lang="en-IN" sz="2400" dirty="0"/>
          </a:p>
        </p:txBody>
      </p:sp>
    </p:spTree>
    <p:extLst>
      <p:ext uri="{BB962C8B-B14F-4D97-AF65-F5344CB8AC3E}">
        <p14:creationId xmlns:p14="http://schemas.microsoft.com/office/powerpoint/2010/main" val="36005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B11B-4C87-83B3-DA01-38A0CC09AD9E}"/>
              </a:ext>
            </a:extLst>
          </p:cNvPr>
          <p:cNvSpPr>
            <a:spLocks noGrp="1"/>
          </p:cNvSpPr>
          <p:nvPr>
            <p:ph type="title"/>
          </p:nvPr>
        </p:nvSpPr>
        <p:spPr/>
        <p:txBody>
          <a:bodyPr>
            <a:normAutofit fontScale="90000"/>
          </a:bodyPr>
          <a:lstStyle/>
          <a:p>
            <a:r>
              <a:rPr lang="en-US" dirty="0"/>
              <a:t>The complete report of the Gross sales amount for the customer “Atliq Exclusive” for each month .</a:t>
            </a:r>
            <a:endParaRPr lang="en-IN" dirty="0"/>
          </a:p>
        </p:txBody>
      </p:sp>
      <p:graphicFrame>
        <p:nvGraphicFramePr>
          <p:cNvPr id="4" name="Content Placeholder 3">
            <a:extLst>
              <a:ext uri="{FF2B5EF4-FFF2-40B4-BE49-F238E27FC236}">
                <a16:creationId xmlns:a16="http://schemas.microsoft.com/office/drawing/2014/main" id="{880E7A43-3670-B1E6-D90C-75D4D7369A23}"/>
              </a:ext>
            </a:extLst>
          </p:cNvPr>
          <p:cNvGraphicFramePr>
            <a:graphicFrameLocks noGrp="1"/>
          </p:cNvGraphicFramePr>
          <p:nvPr>
            <p:ph idx="1"/>
            <p:extLst>
              <p:ext uri="{D42A27DB-BD31-4B8C-83A1-F6EECF244321}">
                <p14:modId xmlns:p14="http://schemas.microsoft.com/office/powerpoint/2010/main" val="1855936299"/>
              </p:ext>
            </p:extLst>
          </p:nvPr>
        </p:nvGraphicFramePr>
        <p:xfrm>
          <a:off x="838200" y="1825624"/>
          <a:ext cx="11034010" cy="270140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571ADF-E4B0-CB47-6CC6-0B89ED6D0472}"/>
              </a:ext>
            </a:extLst>
          </p:cNvPr>
          <p:cNvSpPr txBox="1"/>
          <p:nvPr/>
        </p:nvSpPr>
        <p:spPr>
          <a:xfrm>
            <a:off x="838200" y="4781861"/>
            <a:ext cx="10179570" cy="1938992"/>
          </a:xfrm>
          <a:prstGeom prst="rect">
            <a:avLst/>
          </a:prstGeom>
          <a:noFill/>
        </p:spPr>
        <p:txBody>
          <a:bodyPr wrap="square" rtlCol="0">
            <a:spAutoFit/>
          </a:bodyPr>
          <a:lstStyle/>
          <a:p>
            <a:pPr marL="342900" indent="-342900">
              <a:buAutoNum type="arabicPeriod"/>
            </a:pPr>
            <a:r>
              <a:rPr lang="en-US" sz="2400" dirty="0"/>
              <a:t>Year 2021 is showing the more gross sales then any other year. It is less fluctuating. The peak sales happens in may month. Need to know what the reasons behind the increase on gross sales.</a:t>
            </a:r>
          </a:p>
          <a:p>
            <a:pPr marL="342900" indent="-342900">
              <a:buAutoNum type="arabicPeriod"/>
            </a:pPr>
            <a:r>
              <a:rPr lang="en-US" sz="2400" dirty="0"/>
              <a:t>Year 2020 is most fluctuating(mostly due to Covid-19).The most peak sales happens in September month in 2020.</a:t>
            </a:r>
            <a:endParaRPr lang="en-IN" sz="2400" dirty="0"/>
          </a:p>
        </p:txBody>
      </p:sp>
    </p:spTree>
    <p:extLst>
      <p:ext uri="{BB962C8B-B14F-4D97-AF65-F5344CB8AC3E}">
        <p14:creationId xmlns:p14="http://schemas.microsoft.com/office/powerpoint/2010/main" val="2876139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E396-1647-4F1A-0E7A-3C03A2FA1F60}"/>
              </a:ext>
            </a:extLst>
          </p:cNvPr>
          <p:cNvSpPr>
            <a:spLocks noGrp="1"/>
          </p:cNvSpPr>
          <p:nvPr>
            <p:ph type="title"/>
          </p:nvPr>
        </p:nvSpPr>
        <p:spPr/>
        <p:txBody>
          <a:bodyPr/>
          <a:lstStyle/>
          <a:p>
            <a:r>
              <a:rPr lang="en-US" dirty="0"/>
              <a:t>In which quarter of 2020, got the maximum total sold quantity?</a:t>
            </a:r>
            <a:endParaRPr lang="en-IN" dirty="0"/>
          </a:p>
        </p:txBody>
      </p:sp>
      <p:pic>
        <p:nvPicPr>
          <p:cNvPr id="5" name="Content Placeholder 4">
            <a:extLst>
              <a:ext uri="{FF2B5EF4-FFF2-40B4-BE49-F238E27FC236}">
                <a16:creationId xmlns:a16="http://schemas.microsoft.com/office/drawing/2014/main" id="{7361DE9D-2B99-C44D-0460-B3DE7F273C6D}"/>
              </a:ext>
            </a:extLst>
          </p:cNvPr>
          <p:cNvPicPr>
            <a:picLocks noGrp="1" noChangeAspect="1"/>
          </p:cNvPicPr>
          <p:nvPr>
            <p:ph idx="1"/>
          </p:nvPr>
        </p:nvPicPr>
        <p:blipFill>
          <a:blip r:embed="rId2"/>
          <a:stretch>
            <a:fillRect/>
          </a:stretch>
        </p:blipFill>
        <p:spPr>
          <a:xfrm>
            <a:off x="1198292" y="1885861"/>
            <a:ext cx="5157538" cy="859591"/>
          </a:xfrm>
        </p:spPr>
      </p:pic>
      <p:sp>
        <p:nvSpPr>
          <p:cNvPr id="6" name="TextBox 5">
            <a:extLst>
              <a:ext uri="{FF2B5EF4-FFF2-40B4-BE49-F238E27FC236}">
                <a16:creationId xmlns:a16="http://schemas.microsoft.com/office/drawing/2014/main" id="{62010704-B036-1509-21AA-C54728A9A562}"/>
              </a:ext>
            </a:extLst>
          </p:cNvPr>
          <p:cNvSpPr txBox="1"/>
          <p:nvPr/>
        </p:nvSpPr>
        <p:spPr>
          <a:xfrm>
            <a:off x="944380" y="3429000"/>
            <a:ext cx="9989695" cy="1200329"/>
          </a:xfrm>
          <a:prstGeom prst="rect">
            <a:avLst/>
          </a:prstGeom>
          <a:noFill/>
        </p:spPr>
        <p:txBody>
          <a:bodyPr wrap="square" rtlCol="0">
            <a:spAutoFit/>
          </a:bodyPr>
          <a:lstStyle/>
          <a:p>
            <a:r>
              <a:rPr lang="en-US" sz="2400" dirty="0"/>
              <a:t>1. Quarter 3 is showing the highest total sold quantity.</a:t>
            </a:r>
          </a:p>
          <a:p>
            <a:r>
              <a:rPr lang="en-US" sz="2400" dirty="0"/>
              <a:t>2. Focusing in months October, November, December</a:t>
            </a:r>
          </a:p>
          <a:p>
            <a:r>
              <a:rPr lang="en-US" sz="2400" dirty="0"/>
              <a:t>3. Mainly due to festive season the sold quantity risen.</a:t>
            </a:r>
            <a:endParaRPr lang="en-IN" sz="2400" dirty="0"/>
          </a:p>
        </p:txBody>
      </p:sp>
    </p:spTree>
    <p:extLst>
      <p:ext uri="{BB962C8B-B14F-4D97-AF65-F5344CB8AC3E}">
        <p14:creationId xmlns:p14="http://schemas.microsoft.com/office/powerpoint/2010/main" val="4067271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183</TotalTime>
  <Words>589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Ad-Hoc Insights for Atliq Company</vt:lpstr>
      <vt:lpstr>List of markets in which customer "Atliq Exclusive" operates its business in the APAC region.</vt:lpstr>
      <vt:lpstr>What is the percentage of unique product increase in 2021 vs. 2020?</vt:lpstr>
      <vt:lpstr>Unique product count in respect to each segment</vt:lpstr>
      <vt:lpstr>Which segment had the most increase in unique products in 2021 vs 2020?</vt:lpstr>
      <vt:lpstr>The products that have the highest and lowest manufacturing costs.</vt:lpstr>
      <vt:lpstr>A report which contains the top 5 customers who received an average high pre invoice discount percentage for the fiscal year 2021 and in the Indian market.</vt:lpstr>
      <vt:lpstr>The complete report of the Gross sales amount for the customer “Atliq Exclusive” for each month .</vt:lpstr>
      <vt:lpstr>In which quarter of 2020, got the maximum total sold quantity?</vt:lpstr>
      <vt:lpstr>Which channel helped to bring more gross sales in the fiscal year 2021 and the percentage of contribution?</vt:lpstr>
      <vt:lpstr>Get the Top 3 products in each division that have a high total sold quantity in the fiscal year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Moitryee Majumdar</dc:creator>
  <cp:lastModifiedBy>Moitryee Majumdar</cp:lastModifiedBy>
  <cp:revision>2</cp:revision>
  <dcterms:created xsi:type="dcterms:W3CDTF">2024-10-05T15:30:23Z</dcterms:created>
  <dcterms:modified xsi:type="dcterms:W3CDTF">2024-10-06T10:20:46Z</dcterms:modified>
</cp:coreProperties>
</file>