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ITC Avant Garde Gothic" charset="1" panose="020B0502020202020204"/>
      <p:regular r:id="rId29"/>
    </p:embeddedFont>
    <p:embeddedFont>
      <p:font typeface="ITC Avant Garde Gothic Bold" charset="1" panose="020B0802020202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B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308939" y="-440152"/>
            <a:ext cx="3942365" cy="3942365"/>
          </a:xfrm>
          <a:custGeom>
            <a:avLst/>
            <a:gdLst/>
            <a:ahLst/>
            <a:cxnLst/>
            <a:rect r="r" b="b" t="t" l="l"/>
            <a:pathLst>
              <a:path h="3942365" w="3942365">
                <a:moveTo>
                  <a:pt x="0" y="3942365"/>
                </a:moveTo>
                <a:lnTo>
                  <a:pt x="3942365" y="3942365"/>
                </a:lnTo>
                <a:lnTo>
                  <a:pt x="3942365" y="0"/>
                </a:lnTo>
                <a:lnTo>
                  <a:pt x="0" y="0"/>
                </a:lnTo>
                <a:lnTo>
                  <a:pt x="0" y="39423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3030" y="3006540"/>
            <a:ext cx="12061940" cy="2901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13"/>
              </a:lnSpc>
            </a:pPr>
            <a:r>
              <a:rPr lang="en-US" sz="20237">
                <a:solidFill>
                  <a:srgbClr val="FFFFF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CARFIX</a:t>
            </a:r>
          </a:p>
        </p:txBody>
      </p:sp>
      <p:sp>
        <p:nvSpPr>
          <p:cNvPr name="AutoShape 4" id="4"/>
          <p:cNvSpPr/>
          <p:nvPr/>
        </p:nvSpPr>
        <p:spPr>
          <a:xfrm>
            <a:off x="3320720" y="7135730"/>
            <a:ext cx="1164656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3320720" y="8650702"/>
            <a:ext cx="1164656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true" flipV="false" rot="0">
            <a:off x="15910979" y="7909979"/>
            <a:ext cx="2696641" cy="2696641"/>
          </a:xfrm>
          <a:custGeom>
            <a:avLst/>
            <a:gdLst/>
            <a:ahLst/>
            <a:cxnLst/>
            <a:rect r="r" b="b" t="t" l="l"/>
            <a:pathLst>
              <a:path h="2696641" w="2696641">
                <a:moveTo>
                  <a:pt x="2696642" y="0"/>
                </a:moveTo>
                <a:lnTo>
                  <a:pt x="0" y="0"/>
                </a:lnTo>
                <a:lnTo>
                  <a:pt x="0" y="2696642"/>
                </a:lnTo>
                <a:lnTo>
                  <a:pt x="2696642" y="2696642"/>
                </a:lnTo>
                <a:lnTo>
                  <a:pt x="26966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29193" y="7566903"/>
            <a:ext cx="13229614" cy="690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5"/>
              </a:lnSpc>
            </a:pPr>
            <a:r>
              <a:rPr lang="en-US" sz="4795">
                <a:solidFill>
                  <a:srgbClr val="FFFFF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i220617-i220987-i220903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528582" y="55596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18096" y="-1078495"/>
            <a:ext cx="2695743" cy="2695743"/>
          </a:xfrm>
          <a:custGeom>
            <a:avLst/>
            <a:gdLst/>
            <a:ahLst/>
            <a:cxnLst/>
            <a:rect r="r" b="b" t="t" l="l"/>
            <a:pathLst>
              <a:path h="2695743" w="2695743">
                <a:moveTo>
                  <a:pt x="0" y="0"/>
                </a:moveTo>
                <a:lnTo>
                  <a:pt x="2695744" y="0"/>
                </a:lnTo>
                <a:lnTo>
                  <a:pt x="2695744" y="2695743"/>
                </a:lnTo>
                <a:lnTo>
                  <a:pt x="0" y="2695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3334" y="910454"/>
            <a:ext cx="945966" cy="236491"/>
          </a:xfrm>
          <a:custGeom>
            <a:avLst/>
            <a:gdLst/>
            <a:ahLst/>
            <a:cxnLst/>
            <a:rect r="r" b="b" t="t" l="l"/>
            <a:pathLst>
              <a:path h="236491" w="945966">
                <a:moveTo>
                  <a:pt x="0" y="0"/>
                </a:moveTo>
                <a:lnTo>
                  <a:pt x="945966" y="0"/>
                </a:lnTo>
                <a:lnTo>
                  <a:pt x="945966" y="236492"/>
                </a:lnTo>
                <a:lnTo>
                  <a:pt x="0" y="236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78686" y="9353550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8" y="0"/>
                </a:lnTo>
                <a:lnTo>
                  <a:pt x="3219068" y="3219068"/>
                </a:lnTo>
                <a:lnTo>
                  <a:pt x="0" y="32190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04226" y="9353550"/>
            <a:ext cx="2255074" cy="2255074"/>
          </a:xfrm>
          <a:custGeom>
            <a:avLst/>
            <a:gdLst/>
            <a:ahLst/>
            <a:cxnLst/>
            <a:rect r="r" b="b" t="t" l="l"/>
            <a:pathLst>
              <a:path h="2255074" w="2255074">
                <a:moveTo>
                  <a:pt x="0" y="0"/>
                </a:moveTo>
                <a:lnTo>
                  <a:pt x="2255074" y="0"/>
                </a:lnTo>
                <a:lnTo>
                  <a:pt x="2255074" y="2255074"/>
                </a:lnTo>
                <a:lnTo>
                  <a:pt x="0" y="2255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3729355"/>
            <a:ext cx="17652921" cy="336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b="true" sz="2731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U</a:t>
            </a:r>
            <a:r>
              <a:rPr lang="en-US" b="true" sz="2731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sability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●NFR-007: The system shall provide an intuitive interface, ensuring users can complete registration, booking, and profile updates with no more than 3 clicks from the homepage.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●NFR-008: The system shall be accessible on both desktop and mobile devices with a responsive design.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●NFR-009: The system shall provide clear error messages (e.g., invalid email, incorrect login credentials) to guide users.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3334" y="910454"/>
            <a:ext cx="945966" cy="236491"/>
          </a:xfrm>
          <a:custGeom>
            <a:avLst/>
            <a:gdLst/>
            <a:ahLst/>
            <a:cxnLst/>
            <a:rect r="r" b="b" t="t" l="l"/>
            <a:pathLst>
              <a:path h="236491" w="945966">
                <a:moveTo>
                  <a:pt x="0" y="0"/>
                </a:moveTo>
                <a:lnTo>
                  <a:pt x="945966" y="0"/>
                </a:lnTo>
                <a:lnTo>
                  <a:pt x="945966" y="236492"/>
                </a:lnTo>
                <a:lnTo>
                  <a:pt x="0" y="236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78686" y="9353550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8" y="0"/>
                </a:lnTo>
                <a:lnTo>
                  <a:pt x="3219068" y="3219068"/>
                </a:lnTo>
                <a:lnTo>
                  <a:pt x="0" y="32190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04226" y="9353550"/>
            <a:ext cx="2255074" cy="2255074"/>
          </a:xfrm>
          <a:custGeom>
            <a:avLst/>
            <a:gdLst/>
            <a:ahLst/>
            <a:cxnLst/>
            <a:rect r="r" b="b" t="t" l="l"/>
            <a:pathLst>
              <a:path h="2255074" w="2255074">
                <a:moveTo>
                  <a:pt x="0" y="0"/>
                </a:moveTo>
                <a:lnTo>
                  <a:pt x="2255074" y="0"/>
                </a:lnTo>
                <a:lnTo>
                  <a:pt x="2255074" y="2255074"/>
                </a:lnTo>
                <a:lnTo>
                  <a:pt x="0" y="2255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3729355"/>
            <a:ext cx="17652921" cy="289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b="true" sz="2731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R</a:t>
            </a:r>
            <a:r>
              <a:rPr lang="en-US" b="true" sz="2731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eliability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●NFR-010: The system shall have an uptime of at least 99.9% to ensure availability for booking and payments.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●NFR-011: The system shall prevent data loss during booking cancellations or rescheduling by maintaining consistent updates to schedules.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3334" y="910454"/>
            <a:ext cx="945966" cy="236491"/>
          </a:xfrm>
          <a:custGeom>
            <a:avLst/>
            <a:gdLst/>
            <a:ahLst/>
            <a:cxnLst/>
            <a:rect r="r" b="b" t="t" l="l"/>
            <a:pathLst>
              <a:path h="236491" w="945966">
                <a:moveTo>
                  <a:pt x="0" y="0"/>
                </a:moveTo>
                <a:lnTo>
                  <a:pt x="945966" y="0"/>
                </a:lnTo>
                <a:lnTo>
                  <a:pt x="945966" y="236492"/>
                </a:lnTo>
                <a:lnTo>
                  <a:pt x="0" y="236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78686" y="9353550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8" y="0"/>
                </a:lnTo>
                <a:lnTo>
                  <a:pt x="3219068" y="3219068"/>
                </a:lnTo>
                <a:lnTo>
                  <a:pt x="0" y="32190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04226" y="9353550"/>
            <a:ext cx="2255074" cy="2255074"/>
          </a:xfrm>
          <a:custGeom>
            <a:avLst/>
            <a:gdLst/>
            <a:ahLst/>
            <a:cxnLst/>
            <a:rect r="r" b="b" t="t" l="l"/>
            <a:pathLst>
              <a:path h="2255074" w="2255074">
                <a:moveTo>
                  <a:pt x="0" y="0"/>
                </a:moveTo>
                <a:lnTo>
                  <a:pt x="2255074" y="0"/>
                </a:lnTo>
                <a:lnTo>
                  <a:pt x="2255074" y="2255074"/>
                </a:lnTo>
                <a:lnTo>
                  <a:pt x="0" y="2255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3729355"/>
            <a:ext cx="17652921" cy="289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b="true" sz="2731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Ma</a:t>
            </a:r>
            <a:r>
              <a:rPr lang="en-US" b="true" sz="2731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intainability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●NFR-013: The system shall allow updates to service lists (basic and specialized) and cost estimates without requiring downtime.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●NFR-014: The system shall log all admin actions (e.g., mechanic approvals, account removals) for audit purposes.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75513" y="13956364"/>
            <a:ext cx="945966" cy="236491"/>
          </a:xfrm>
          <a:custGeom>
            <a:avLst/>
            <a:gdLst/>
            <a:ahLst/>
            <a:cxnLst/>
            <a:rect r="r" b="b" t="t" l="l"/>
            <a:pathLst>
              <a:path h="236491" w="945966">
                <a:moveTo>
                  <a:pt x="0" y="0"/>
                </a:moveTo>
                <a:lnTo>
                  <a:pt x="945966" y="0"/>
                </a:lnTo>
                <a:lnTo>
                  <a:pt x="945966" y="236492"/>
                </a:lnTo>
                <a:lnTo>
                  <a:pt x="0" y="236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13048" y="8915883"/>
            <a:ext cx="2597491" cy="2597491"/>
          </a:xfrm>
          <a:custGeom>
            <a:avLst/>
            <a:gdLst/>
            <a:ahLst/>
            <a:cxnLst/>
            <a:rect r="r" b="b" t="t" l="l"/>
            <a:pathLst>
              <a:path h="2597491" w="2597491">
                <a:moveTo>
                  <a:pt x="0" y="0"/>
                </a:moveTo>
                <a:lnTo>
                  <a:pt x="2597491" y="0"/>
                </a:lnTo>
                <a:lnTo>
                  <a:pt x="2597491" y="2597491"/>
                </a:lnTo>
                <a:lnTo>
                  <a:pt x="0" y="25974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57549" y="1959001"/>
            <a:ext cx="8235927" cy="7948950"/>
          </a:xfrm>
          <a:custGeom>
            <a:avLst/>
            <a:gdLst/>
            <a:ahLst/>
            <a:cxnLst/>
            <a:rect r="r" b="b" t="t" l="l"/>
            <a:pathLst>
              <a:path h="7948950" w="8235927">
                <a:moveTo>
                  <a:pt x="0" y="0"/>
                </a:moveTo>
                <a:lnTo>
                  <a:pt x="8235927" y="0"/>
                </a:lnTo>
                <a:lnTo>
                  <a:pt x="8235927" y="7948950"/>
                </a:lnTo>
                <a:lnTo>
                  <a:pt x="0" y="79489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09" r="0" b="-509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02782" y="429953"/>
            <a:ext cx="11482048" cy="95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5"/>
              </a:lnSpc>
            </a:pPr>
            <a:r>
              <a:rPr lang="en-US" sz="6672" b="true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CLASS DIAGRAM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207171" y="2030716"/>
            <a:ext cx="9873659" cy="8071716"/>
          </a:xfrm>
          <a:custGeom>
            <a:avLst/>
            <a:gdLst/>
            <a:ahLst/>
            <a:cxnLst/>
            <a:rect r="r" b="b" t="t" l="l"/>
            <a:pathLst>
              <a:path h="8071716" w="9873659">
                <a:moveTo>
                  <a:pt x="0" y="0"/>
                </a:moveTo>
                <a:lnTo>
                  <a:pt x="9873658" y="0"/>
                </a:lnTo>
                <a:lnTo>
                  <a:pt x="9873658" y="8071716"/>
                </a:lnTo>
                <a:lnTo>
                  <a:pt x="0" y="8071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40878" y="719405"/>
            <a:ext cx="9814433" cy="666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b="true" sz="4735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34448" y="2474857"/>
            <a:ext cx="16095877" cy="7079671"/>
          </a:xfrm>
          <a:custGeom>
            <a:avLst/>
            <a:gdLst/>
            <a:ahLst/>
            <a:cxnLst/>
            <a:rect r="r" b="b" t="t" l="l"/>
            <a:pathLst>
              <a:path h="7079671" w="16095877">
                <a:moveTo>
                  <a:pt x="0" y="0"/>
                </a:moveTo>
                <a:lnTo>
                  <a:pt x="16095877" y="0"/>
                </a:lnTo>
                <a:lnTo>
                  <a:pt x="16095877" y="7079671"/>
                </a:lnTo>
                <a:lnTo>
                  <a:pt x="0" y="707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40878" y="719405"/>
            <a:ext cx="9814433" cy="666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2"/>
              </a:lnSpc>
            </a:pPr>
            <a:r>
              <a:rPr lang="en-US" b="true" sz="4735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ACTION IMPLEMENTATION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468099"/>
            <a:ext cx="15755282" cy="6942171"/>
          </a:xfrm>
          <a:custGeom>
            <a:avLst/>
            <a:gdLst/>
            <a:ahLst/>
            <a:cxnLst/>
            <a:rect r="r" b="b" t="t" l="l"/>
            <a:pathLst>
              <a:path h="6942171" w="15755282">
                <a:moveTo>
                  <a:pt x="0" y="0"/>
                </a:moveTo>
                <a:lnTo>
                  <a:pt x="15755282" y="0"/>
                </a:lnTo>
                <a:lnTo>
                  <a:pt x="15755282" y="6942171"/>
                </a:lnTo>
                <a:lnTo>
                  <a:pt x="0" y="694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3632" y="1513725"/>
            <a:ext cx="15654608" cy="6946732"/>
          </a:xfrm>
          <a:custGeom>
            <a:avLst/>
            <a:gdLst/>
            <a:ahLst/>
            <a:cxnLst/>
            <a:rect r="r" b="b" t="t" l="l"/>
            <a:pathLst>
              <a:path h="6946732" w="15654608">
                <a:moveTo>
                  <a:pt x="0" y="0"/>
                </a:moveTo>
                <a:lnTo>
                  <a:pt x="15654609" y="0"/>
                </a:lnTo>
                <a:lnTo>
                  <a:pt x="15654609" y="6946732"/>
                </a:lnTo>
                <a:lnTo>
                  <a:pt x="0" y="6946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8025" y="1748287"/>
            <a:ext cx="16651949" cy="7233190"/>
          </a:xfrm>
          <a:custGeom>
            <a:avLst/>
            <a:gdLst/>
            <a:ahLst/>
            <a:cxnLst/>
            <a:rect r="r" b="b" t="t" l="l"/>
            <a:pathLst>
              <a:path h="7233190" w="16651949">
                <a:moveTo>
                  <a:pt x="0" y="0"/>
                </a:moveTo>
                <a:lnTo>
                  <a:pt x="16651950" y="0"/>
                </a:lnTo>
                <a:lnTo>
                  <a:pt x="16651950" y="7233191"/>
                </a:lnTo>
                <a:lnTo>
                  <a:pt x="0" y="7233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9847" y="1747306"/>
            <a:ext cx="15470206" cy="6792387"/>
          </a:xfrm>
          <a:custGeom>
            <a:avLst/>
            <a:gdLst/>
            <a:ahLst/>
            <a:cxnLst/>
            <a:rect r="r" b="b" t="t" l="l"/>
            <a:pathLst>
              <a:path h="6792387" w="15470206">
                <a:moveTo>
                  <a:pt x="0" y="0"/>
                </a:moveTo>
                <a:lnTo>
                  <a:pt x="15470206" y="0"/>
                </a:lnTo>
                <a:lnTo>
                  <a:pt x="15470206" y="6792388"/>
                </a:lnTo>
                <a:lnTo>
                  <a:pt x="0" y="67923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74666" y="186235"/>
            <a:ext cx="10558591" cy="1543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0"/>
              </a:lnSpc>
            </a:pPr>
            <a:r>
              <a:rPr lang="en-US" sz="10766">
                <a:solidFill>
                  <a:srgbClr val="FFFFF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INTRODUCTON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910454"/>
            <a:ext cx="945966" cy="236491"/>
          </a:xfrm>
          <a:custGeom>
            <a:avLst/>
            <a:gdLst/>
            <a:ahLst/>
            <a:cxnLst/>
            <a:rect r="r" b="b" t="t" l="l"/>
            <a:pathLst>
              <a:path h="236491" w="945966">
                <a:moveTo>
                  <a:pt x="0" y="0"/>
                </a:moveTo>
                <a:lnTo>
                  <a:pt x="945966" y="0"/>
                </a:lnTo>
                <a:lnTo>
                  <a:pt x="945966" y="236492"/>
                </a:lnTo>
                <a:lnTo>
                  <a:pt x="0" y="236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9119401"/>
            <a:ext cx="2696216" cy="2696216"/>
          </a:xfrm>
          <a:custGeom>
            <a:avLst/>
            <a:gdLst/>
            <a:ahLst/>
            <a:cxnLst/>
            <a:rect r="r" b="b" t="t" l="l"/>
            <a:pathLst>
              <a:path h="2696216" w="2696216">
                <a:moveTo>
                  <a:pt x="0" y="0"/>
                </a:moveTo>
                <a:lnTo>
                  <a:pt x="2696216" y="0"/>
                </a:lnTo>
                <a:lnTo>
                  <a:pt x="2696216" y="2696216"/>
                </a:lnTo>
                <a:lnTo>
                  <a:pt x="0" y="2696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615662" y="6244812"/>
            <a:ext cx="2202624" cy="2202624"/>
          </a:xfrm>
          <a:custGeom>
            <a:avLst/>
            <a:gdLst/>
            <a:ahLst/>
            <a:cxnLst/>
            <a:rect r="r" b="b" t="t" l="l"/>
            <a:pathLst>
              <a:path h="2202624" w="2202624">
                <a:moveTo>
                  <a:pt x="0" y="0"/>
                </a:moveTo>
                <a:lnTo>
                  <a:pt x="2202624" y="0"/>
                </a:lnTo>
                <a:lnTo>
                  <a:pt x="2202624" y="2202624"/>
                </a:lnTo>
                <a:lnTo>
                  <a:pt x="0" y="22026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2506982"/>
            <a:ext cx="16764653" cy="7602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b="true" sz="3295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The problem of:</a:t>
            </a: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Difficulty in efficiently scheduling and booking car repair services, often relying on phone calls or in-person visits, leading to delays and inconvenience for car owners.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b="true" sz="3295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A successful solution would be: </a:t>
            </a: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A flexible, cost-effective, and user-friendly web-based system (CarFix) that allows car owners to book mechanic services online, view real-time availability, and track repair progress. The system would enable mechanics to manage their schedules, receive bookings, and communicate with customers efficiently. Users would access the system remotely via a web browser, ensuring convenience and reducing the need for physical or phone-based interactions.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</a:p>
          <a:p>
            <a:pPr algn="ctr">
              <a:lnSpc>
                <a:spcPts val="461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38125"/>
              <a:ext cx="5142358" cy="939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53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440419" y="372070"/>
            <a:ext cx="4950661" cy="108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  <a:spcBef>
                <a:spcPct val="0"/>
              </a:spcBef>
            </a:pPr>
            <a:r>
              <a:rPr lang="en-US" b="true" sz="5671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Work Division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7725" y="2758642"/>
            <a:ext cx="15539332" cy="5337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7"/>
              </a:lnSpc>
            </a:pPr>
            <a:r>
              <a:rPr lang="en-US" sz="4948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Muhammad Moiz:</a:t>
            </a:r>
          </a:p>
          <a:p>
            <a:pPr algn="ctr">
              <a:lnSpc>
                <a:spcPts val="6927"/>
              </a:lnSpc>
            </a:pPr>
            <a:r>
              <a:rPr lang="en-US" sz="4948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User  implementation+Documentation</a:t>
            </a:r>
          </a:p>
          <a:p>
            <a:pPr algn="ctr">
              <a:lnSpc>
                <a:spcPts val="6927"/>
              </a:lnSpc>
            </a:pPr>
            <a:r>
              <a:rPr lang="en-US" sz="4948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Aniq Noor: </a:t>
            </a:r>
          </a:p>
          <a:p>
            <a:pPr algn="ctr">
              <a:lnSpc>
                <a:spcPts val="6927"/>
              </a:lnSpc>
            </a:pPr>
            <a:r>
              <a:rPr lang="en-US" sz="4948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Mechanic implementation+Documentaion</a:t>
            </a:r>
          </a:p>
          <a:p>
            <a:pPr algn="ctr">
              <a:lnSpc>
                <a:spcPts val="6927"/>
              </a:lnSpc>
            </a:pPr>
            <a:r>
              <a:rPr lang="en-US" sz="4948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Shayan:</a:t>
            </a:r>
          </a:p>
          <a:p>
            <a:pPr algn="ctr">
              <a:lnSpc>
                <a:spcPts val="6927"/>
              </a:lnSpc>
            </a:pPr>
            <a:r>
              <a:rPr lang="en-US" sz="4948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 Admin implementation+Documentation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38125"/>
              <a:ext cx="5142358" cy="939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53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20491" y="372070"/>
            <a:ext cx="5000306" cy="108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  <a:spcBef>
                <a:spcPct val="0"/>
              </a:spcBef>
            </a:pPr>
            <a:r>
              <a:rPr lang="en-US" b="true" sz="5671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Lesson Learnt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0247" y="1880164"/>
            <a:ext cx="13987506" cy="707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2"/>
              </a:lnSpc>
            </a:pPr>
          </a:p>
          <a:p>
            <a:pPr algn="l" marL="783719" indent="-391859" lvl="1">
              <a:lnSpc>
                <a:spcPts val="5082"/>
              </a:lnSpc>
              <a:buFont typeface="Arial"/>
              <a:buChar char="•"/>
            </a:pPr>
            <a:r>
              <a:rPr lang="en-US" b="true" sz="36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Importance of Planning and Design</a:t>
            </a:r>
          </a:p>
          <a:p>
            <a:pPr algn="l" marL="783719" indent="-391859" lvl="1">
              <a:lnSpc>
                <a:spcPts val="5082"/>
              </a:lnSpc>
              <a:buFont typeface="Arial"/>
              <a:buChar char="•"/>
            </a:pPr>
            <a:r>
              <a:rPr lang="en-US" b="true" sz="36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Modular Code Structure Matters</a:t>
            </a:r>
          </a:p>
          <a:p>
            <a:pPr algn="l" marL="783719" indent="-391859" lvl="1">
              <a:lnSpc>
                <a:spcPts val="5082"/>
              </a:lnSpc>
              <a:buFont typeface="Arial"/>
              <a:buChar char="•"/>
            </a:pPr>
            <a:r>
              <a:rPr lang="en-US" b="true" sz="36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Team Communication is Key</a:t>
            </a:r>
          </a:p>
          <a:p>
            <a:pPr algn="l" marL="783719" indent="-391859" lvl="1">
              <a:lnSpc>
                <a:spcPts val="5082"/>
              </a:lnSpc>
              <a:buFont typeface="Arial"/>
              <a:buChar char="•"/>
            </a:pPr>
            <a:r>
              <a:rPr lang="en-US" b="true" sz="36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Version Control is Essential</a:t>
            </a:r>
          </a:p>
          <a:p>
            <a:pPr algn="l" marL="783719" indent="-391859" lvl="1">
              <a:lnSpc>
                <a:spcPts val="5082"/>
              </a:lnSpc>
              <a:buFont typeface="Arial"/>
              <a:buChar char="•"/>
            </a:pPr>
            <a:r>
              <a:rPr lang="en-US" b="true" sz="36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Database Schema Should Reflect Real-World Use Cases</a:t>
            </a:r>
          </a:p>
          <a:p>
            <a:pPr algn="l" marL="783719" indent="-391859" lvl="1">
              <a:lnSpc>
                <a:spcPts val="5082"/>
              </a:lnSpc>
              <a:buFont typeface="Arial"/>
              <a:buChar char="•"/>
            </a:pPr>
            <a:r>
              <a:rPr lang="en-US" b="true" sz="36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EJS is Powerful but Requires Discipline</a:t>
            </a:r>
          </a:p>
          <a:p>
            <a:pPr algn="l" marL="783719" indent="-391859" lvl="1">
              <a:lnSpc>
                <a:spcPts val="5082"/>
              </a:lnSpc>
              <a:buFont typeface="Arial"/>
              <a:buChar char="•"/>
            </a:pPr>
            <a:r>
              <a:rPr lang="en-US" b="true" sz="36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Error Handling and Validation Improve UX</a:t>
            </a:r>
          </a:p>
          <a:p>
            <a:pPr algn="l" marL="783719" indent="-391859" lvl="1">
              <a:lnSpc>
                <a:spcPts val="5082"/>
              </a:lnSpc>
              <a:buFont typeface="Arial"/>
              <a:buChar char="•"/>
            </a:pPr>
            <a:r>
              <a:rPr lang="en-US" b="true" sz="36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Testing Early Prevents Later Headaches</a:t>
            </a:r>
          </a:p>
          <a:p>
            <a:pPr algn="l" marL="783719" indent="-391859" lvl="1">
              <a:lnSpc>
                <a:spcPts val="5082"/>
              </a:lnSpc>
              <a:buFont typeface="Arial"/>
              <a:buChar char="•"/>
            </a:pPr>
            <a:r>
              <a:rPr lang="en-US" b="true" sz="36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Documentation is Not Optional</a:t>
            </a:r>
          </a:p>
          <a:p>
            <a:pPr algn="l" marL="783719" indent="-391859" lvl="1">
              <a:lnSpc>
                <a:spcPts val="5082"/>
              </a:lnSpc>
              <a:buFont typeface="Arial"/>
              <a:buChar char="•"/>
            </a:pPr>
            <a:r>
              <a:rPr lang="en-US" b="true" sz="3630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User Feedback is Valuable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B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308939" y="-440152"/>
            <a:ext cx="3942365" cy="3942365"/>
          </a:xfrm>
          <a:custGeom>
            <a:avLst/>
            <a:gdLst/>
            <a:ahLst/>
            <a:cxnLst/>
            <a:rect r="r" b="b" t="t" l="l"/>
            <a:pathLst>
              <a:path h="3942365" w="3942365">
                <a:moveTo>
                  <a:pt x="0" y="3942365"/>
                </a:moveTo>
                <a:lnTo>
                  <a:pt x="3942365" y="3942365"/>
                </a:lnTo>
                <a:lnTo>
                  <a:pt x="3942365" y="0"/>
                </a:lnTo>
                <a:lnTo>
                  <a:pt x="0" y="0"/>
                </a:lnTo>
                <a:lnTo>
                  <a:pt x="0" y="39423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16875" y="3089694"/>
            <a:ext cx="11854250" cy="4250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33"/>
              </a:lnSpc>
            </a:pPr>
            <a:r>
              <a:rPr lang="en-US" sz="16481">
                <a:solidFill>
                  <a:srgbClr val="FFFFF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QUESTIONS &amp; ANSWER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5910979" y="7909979"/>
            <a:ext cx="2696641" cy="2696641"/>
          </a:xfrm>
          <a:custGeom>
            <a:avLst/>
            <a:gdLst/>
            <a:ahLst/>
            <a:cxnLst/>
            <a:rect r="r" b="b" t="t" l="l"/>
            <a:pathLst>
              <a:path h="2696641" w="2696641">
                <a:moveTo>
                  <a:pt x="2696642" y="0"/>
                </a:moveTo>
                <a:lnTo>
                  <a:pt x="0" y="0"/>
                </a:lnTo>
                <a:lnTo>
                  <a:pt x="0" y="2696642"/>
                </a:lnTo>
                <a:lnTo>
                  <a:pt x="2696642" y="2696642"/>
                </a:lnTo>
                <a:lnTo>
                  <a:pt x="26966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67072" y="1038225"/>
            <a:ext cx="2192228" cy="87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30"/>
              </a:lnSpc>
            </a:pPr>
            <a:r>
              <a:rPr lang="en-US" sz="3295">
                <a:solidFill>
                  <a:srgbClr val="FFFFF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Wardiere University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486400" y="7677223"/>
            <a:ext cx="7315200" cy="465513"/>
          </a:xfrm>
          <a:custGeom>
            <a:avLst/>
            <a:gdLst/>
            <a:ahLst/>
            <a:cxnLst/>
            <a:rect r="r" b="b" t="t" l="l"/>
            <a:pathLst>
              <a:path h="465513" w="7315200">
                <a:moveTo>
                  <a:pt x="0" y="0"/>
                </a:moveTo>
                <a:lnTo>
                  <a:pt x="7315200" y="0"/>
                </a:lnTo>
                <a:lnTo>
                  <a:pt x="7315200" y="465513"/>
                </a:lnTo>
                <a:lnTo>
                  <a:pt x="0" y="465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34466" y="-2049686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8" y="0"/>
                </a:lnTo>
                <a:lnTo>
                  <a:pt x="3219068" y="3219068"/>
                </a:lnTo>
                <a:lnTo>
                  <a:pt x="0" y="32190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837818" y="7909979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8" y="0"/>
                </a:lnTo>
                <a:lnTo>
                  <a:pt x="3219068" y="3219069"/>
                </a:lnTo>
                <a:lnTo>
                  <a:pt x="0" y="3219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B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308939" y="-440152"/>
            <a:ext cx="3942365" cy="3942365"/>
          </a:xfrm>
          <a:custGeom>
            <a:avLst/>
            <a:gdLst/>
            <a:ahLst/>
            <a:cxnLst/>
            <a:rect r="r" b="b" t="t" l="l"/>
            <a:pathLst>
              <a:path h="3942365" w="3942365">
                <a:moveTo>
                  <a:pt x="0" y="3942365"/>
                </a:moveTo>
                <a:lnTo>
                  <a:pt x="3942365" y="3942365"/>
                </a:lnTo>
                <a:lnTo>
                  <a:pt x="3942365" y="0"/>
                </a:lnTo>
                <a:lnTo>
                  <a:pt x="0" y="0"/>
                </a:lnTo>
                <a:lnTo>
                  <a:pt x="0" y="39423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1817" y="4031050"/>
            <a:ext cx="12904366" cy="236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33"/>
              </a:lnSpc>
            </a:pPr>
            <a:r>
              <a:rPr lang="en-US" sz="16481">
                <a:solidFill>
                  <a:srgbClr val="FFFFF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5910979" y="7909979"/>
            <a:ext cx="2696641" cy="2696641"/>
          </a:xfrm>
          <a:custGeom>
            <a:avLst/>
            <a:gdLst/>
            <a:ahLst/>
            <a:cxnLst/>
            <a:rect r="r" b="b" t="t" l="l"/>
            <a:pathLst>
              <a:path h="2696641" w="2696641">
                <a:moveTo>
                  <a:pt x="2696642" y="0"/>
                </a:moveTo>
                <a:lnTo>
                  <a:pt x="0" y="0"/>
                </a:lnTo>
                <a:lnTo>
                  <a:pt x="0" y="2696642"/>
                </a:lnTo>
                <a:lnTo>
                  <a:pt x="2696642" y="2696642"/>
                </a:lnTo>
                <a:lnTo>
                  <a:pt x="26966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67072" y="1038225"/>
            <a:ext cx="2192228" cy="87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30"/>
              </a:lnSpc>
            </a:pPr>
            <a:r>
              <a:rPr lang="en-US" sz="3295">
                <a:solidFill>
                  <a:srgbClr val="FFFFFF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Wardiere University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486400" y="7677223"/>
            <a:ext cx="7315200" cy="465513"/>
          </a:xfrm>
          <a:custGeom>
            <a:avLst/>
            <a:gdLst/>
            <a:ahLst/>
            <a:cxnLst/>
            <a:rect r="r" b="b" t="t" l="l"/>
            <a:pathLst>
              <a:path h="465513" w="7315200">
                <a:moveTo>
                  <a:pt x="0" y="0"/>
                </a:moveTo>
                <a:lnTo>
                  <a:pt x="7315200" y="0"/>
                </a:lnTo>
                <a:lnTo>
                  <a:pt x="7315200" y="465513"/>
                </a:lnTo>
                <a:lnTo>
                  <a:pt x="0" y="4655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34466" y="-2049686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8" y="0"/>
                </a:lnTo>
                <a:lnTo>
                  <a:pt x="3219068" y="3219068"/>
                </a:lnTo>
                <a:lnTo>
                  <a:pt x="0" y="32190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837818" y="7909979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8" y="0"/>
                </a:lnTo>
                <a:lnTo>
                  <a:pt x="3219068" y="3219069"/>
                </a:lnTo>
                <a:lnTo>
                  <a:pt x="0" y="3219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29026" y="-580834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8" y="0"/>
                </a:lnTo>
                <a:lnTo>
                  <a:pt x="3219068" y="3219068"/>
                </a:lnTo>
                <a:lnTo>
                  <a:pt x="0" y="32190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450382"/>
            <a:ext cx="14889537" cy="977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16"/>
              </a:lnSpc>
            </a:pPr>
            <a:r>
              <a:rPr lang="en-US" b="true" sz="6795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FUNCTIONAL REQUIREMENTS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313334" y="910454"/>
            <a:ext cx="945966" cy="236491"/>
          </a:xfrm>
          <a:custGeom>
            <a:avLst/>
            <a:gdLst/>
            <a:ahLst/>
            <a:cxnLst/>
            <a:rect r="r" b="b" t="t" l="l"/>
            <a:pathLst>
              <a:path h="236491" w="945966">
                <a:moveTo>
                  <a:pt x="0" y="0"/>
                </a:moveTo>
                <a:lnTo>
                  <a:pt x="945966" y="0"/>
                </a:lnTo>
                <a:lnTo>
                  <a:pt x="945966" y="236492"/>
                </a:lnTo>
                <a:lnTo>
                  <a:pt x="0" y="236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2437389"/>
            <a:ext cx="17342034" cy="5278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. </a:t>
            </a:r>
            <a:r>
              <a:rPr lang="en-US" b="true" sz="3295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Mechanic Profile Viewing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FR-010: The system shall display a list of mechanics with basic details (skills, ratings, location) accessible to car owners.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FR-011: The system shall allow users to view detailed mechanic profiles, including experience, certifications, and customer reviews.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FR-012: The system shall display mechanic ratings as a 1–5 star average and update them based on user feedback.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FR-013: The system shall provide navigation to return to the mechanic list from a detailed profile view.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89650" y="-580834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9" y="0"/>
                </a:lnTo>
                <a:lnTo>
                  <a:pt x="3219069" y="3219068"/>
                </a:lnTo>
                <a:lnTo>
                  <a:pt x="0" y="32190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910454"/>
            <a:ext cx="945966" cy="236491"/>
          </a:xfrm>
          <a:custGeom>
            <a:avLst/>
            <a:gdLst/>
            <a:ahLst/>
            <a:cxnLst/>
            <a:rect r="r" b="b" t="t" l="l"/>
            <a:pathLst>
              <a:path h="236491" w="945966">
                <a:moveTo>
                  <a:pt x="0" y="0"/>
                </a:moveTo>
                <a:lnTo>
                  <a:pt x="945966" y="0"/>
                </a:lnTo>
                <a:lnTo>
                  <a:pt x="945966" y="236492"/>
                </a:lnTo>
                <a:lnTo>
                  <a:pt x="0" y="236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1413" y="3661126"/>
            <a:ext cx="16413362" cy="610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8"/>
              </a:lnSpc>
            </a:pPr>
            <a:r>
              <a:rPr lang="en-US" sz="2627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Booking Management</a:t>
            </a:r>
          </a:p>
          <a:p>
            <a:pPr algn="ctr">
              <a:lnSpc>
                <a:spcPts val="3678"/>
              </a:lnSpc>
              <a:spcBef>
                <a:spcPct val="0"/>
              </a:spcBef>
            </a:pPr>
            <a:r>
              <a:rPr lang="en-US" sz="2627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FR-014: The system shall allow users to book a mechanic by selecting a mechanic, date, and time slot from available options.</a:t>
            </a:r>
          </a:p>
          <a:p>
            <a:pPr algn="ctr">
              <a:lnSpc>
                <a:spcPts val="3678"/>
              </a:lnSpc>
              <a:spcBef>
                <a:spcPct val="0"/>
              </a:spcBef>
            </a:pPr>
            <a:r>
              <a:rPr lang="en-US" sz="2627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FR-015: The system shall check mechanic availability and prevent double-booking of time slots.</a:t>
            </a:r>
          </a:p>
          <a:p>
            <a:pPr algn="ctr">
              <a:lnSpc>
                <a:spcPts val="3678"/>
              </a:lnSpc>
              <a:spcBef>
                <a:spcPct val="0"/>
              </a:spcBef>
            </a:pPr>
            <a:r>
              <a:rPr lang="en-US" sz="2627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FR-016: The system shall confirm bookings and display them on the user’s dashboard and mechanic’s schedule.</a:t>
            </a:r>
          </a:p>
          <a:p>
            <a:pPr algn="ctr">
              <a:lnSpc>
                <a:spcPts val="3678"/>
              </a:lnSpc>
              <a:spcBef>
                <a:spcPct val="0"/>
              </a:spcBef>
            </a:pPr>
            <a:r>
              <a:rPr lang="en-US" sz="2627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FR-017: The system shall allow users to select services (e.g., oil change, tire repair, brake repairs) during booking and associate them with the appointment.</a:t>
            </a:r>
          </a:p>
          <a:p>
            <a:pPr algn="ctr">
              <a:lnSpc>
                <a:spcPts val="3678"/>
              </a:lnSpc>
              <a:spcBef>
                <a:spcPct val="0"/>
              </a:spcBef>
            </a:pPr>
            <a:r>
              <a:rPr lang="en-US" sz="2627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FR-018: The system shall allow users to cancel a booking via the dashboard.</a:t>
            </a:r>
          </a:p>
          <a:p>
            <a:pPr algn="ctr">
              <a:lnSpc>
                <a:spcPts val="3678"/>
              </a:lnSpc>
              <a:spcBef>
                <a:spcPct val="0"/>
              </a:spcBef>
            </a:pPr>
            <a:r>
              <a:rPr lang="en-US" sz="2627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FR-019: The system shall notify the mechanic of cancellations and update their availability.</a:t>
            </a:r>
          </a:p>
          <a:p>
            <a:pPr algn="ctr">
              <a:lnSpc>
                <a:spcPts val="3678"/>
              </a:lnSpc>
              <a:spcBef>
                <a:spcPct val="0"/>
              </a:spcBef>
            </a:pPr>
            <a:r>
              <a:rPr lang="en-US" sz="2627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FR-020: The system shall allow users to reschedule an appointment by selecting a new date and time from available slots.</a:t>
            </a:r>
          </a:p>
          <a:p>
            <a:pPr algn="ctr">
              <a:lnSpc>
                <a:spcPts val="3678"/>
              </a:lnSpc>
              <a:spcBef>
                <a:spcPct val="0"/>
              </a:spcBef>
            </a:pPr>
            <a:r>
              <a:rPr lang="en-US" sz="2627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FR-021: The system shall update the booking details and mechanic’s schedule upon rescheduling.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52939" y="2897646"/>
            <a:ext cx="7315200" cy="465513"/>
          </a:xfrm>
          <a:custGeom>
            <a:avLst/>
            <a:gdLst/>
            <a:ahLst/>
            <a:cxnLst/>
            <a:rect r="r" b="b" t="t" l="l"/>
            <a:pathLst>
              <a:path h="465513" w="7315200">
                <a:moveTo>
                  <a:pt x="0" y="0"/>
                </a:moveTo>
                <a:lnTo>
                  <a:pt x="7315200" y="0"/>
                </a:lnTo>
                <a:lnTo>
                  <a:pt x="7315200" y="465513"/>
                </a:lnTo>
                <a:lnTo>
                  <a:pt x="0" y="465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10454"/>
            <a:ext cx="945966" cy="236491"/>
          </a:xfrm>
          <a:custGeom>
            <a:avLst/>
            <a:gdLst/>
            <a:ahLst/>
            <a:cxnLst/>
            <a:rect r="r" b="b" t="t" l="l"/>
            <a:pathLst>
              <a:path h="236491" w="945966">
                <a:moveTo>
                  <a:pt x="0" y="0"/>
                </a:moveTo>
                <a:lnTo>
                  <a:pt x="945966" y="0"/>
                </a:lnTo>
                <a:lnTo>
                  <a:pt x="945966" y="236492"/>
                </a:lnTo>
                <a:lnTo>
                  <a:pt x="0" y="236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74178" y="9751630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8" y="0"/>
                </a:lnTo>
                <a:lnTo>
                  <a:pt x="3219068" y="3219069"/>
                </a:lnTo>
                <a:lnTo>
                  <a:pt x="0" y="3219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899718" y="9751630"/>
            <a:ext cx="2255074" cy="2255074"/>
          </a:xfrm>
          <a:custGeom>
            <a:avLst/>
            <a:gdLst/>
            <a:ahLst/>
            <a:cxnLst/>
            <a:rect r="r" b="b" t="t" l="l"/>
            <a:pathLst>
              <a:path h="2255074" w="2255074">
                <a:moveTo>
                  <a:pt x="0" y="0"/>
                </a:moveTo>
                <a:lnTo>
                  <a:pt x="2255073" y="0"/>
                </a:lnTo>
                <a:lnTo>
                  <a:pt x="2255073" y="2255074"/>
                </a:lnTo>
                <a:lnTo>
                  <a:pt x="0" y="22550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2437389"/>
            <a:ext cx="18288000" cy="469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b="true" sz="3295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 Service Selection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FR-022: The system shall provide a list of basic services (e.g., oil change, tire repair) for users to select during booking.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FR-023: The system shall calculate and display an estimated cost for selected basic services.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FR-024: The system shall provide a list of specialized services (e.g., brake repairs) for users to select during booking.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FR-025: The system shall provide a detailed cost estimate for selected specialized services.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0454"/>
            <a:ext cx="945966" cy="236491"/>
          </a:xfrm>
          <a:custGeom>
            <a:avLst/>
            <a:gdLst/>
            <a:ahLst/>
            <a:cxnLst/>
            <a:rect r="r" b="b" t="t" l="l"/>
            <a:pathLst>
              <a:path h="236491" w="945966">
                <a:moveTo>
                  <a:pt x="0" y="0"/>
                </a:moveTo>
                <a:lnTo>
                  <a:pt x="945966" y="0"/>
                </a:lnTo>
                <a:lnTo>
                  <a:pt x="945966" y="236492"/>
                </a:lnTo>
                <a:lnTo>
                  <a:pt x="0" y="236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51036" y="9258300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9" y="0"/>
                </a:lnTo>
                <a:lnTo>
                  <a:pt x="3219069" y="3219068"/>
                </a:lnTo>
                <a:lnTo>
                  <a:pt x="0" y="32190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76576" y="9258300"/>
            <a:ext cx="2255074" cy="2255074"/>
          </a:xfrm>
          <a:custGeom>
            <a:avLst/>
            <a:gdLst/>
            <a:ahLst/>
            <a:cxnLst/>
            <a:rect r="r" b="b" t="t" l="l"/>
            <a:pathLst>
              <a:path h="2255074" w="2255074">
                <a:moveTo>
                  <a:pt x="0" y="0"/>
                </a:moveTo>
                <a:lnTo>
                  <a:pt x="2255074" y="0"/>
                </a:lnTo>
                <a:lnTo>
                  <a:pt x="2255074" y="2255074"/>
                </a:lnTo>
                <a:lnTo>
                  <a:pt x="0" y="2255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2146876"/>
            <a:ext cx="18288000" cy="5278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b="true" sz="3295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Mechanic Search and Filtering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FR-032: The system shall allow users to search for mechanics by basic service type (e.g., oil change) and display matching mechanics sorted by rating.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FR-033: The system shall allow users to search for mechanics by specialized service type (e.g., brake repairs) and display matching mechanics sorted by proximity or ratings.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FR-034: The system shall allow users to refine search results with filters (e.g., location, availability).</a:t>
            </a:r>
          </a:p>
          <a:p>
            <a:pPr algn="ctr">
              <a:lnSpc>
                <a:spcPts val="4613"/>
              </a:lnSpc>
              <a:spcBef>
                <a:spcPct val="0"/>
              </a:spcBef>
            </a:pPr>
            <a:r>
              <a:rPr lang="en-US" sz="3295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FR-035: The system shall allow users to filter mechanics by availability within a specified time window and update the list in real-time.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3334" y="910454"/>
            <a:ext cx="945966" cy="236491"/>
          </a:xfrm>
          <a:custGeom>
            <a:avLst/>
            <a:gdLst/>
            <a:ahLst/>
            <a:cxnLst/>
            <a:rect r="r" b="b" t="t" l="l"/>
            <a:pathLst>
              <a:path h="236491" w="945966">
                <a:moveTo>
                  <a:pt x="0" y="0"/>
                </a:moveTo>
                <a:lnTo>
                  <a:pt x="945966" y="0"/>
                </a:lnTo>
                <a:lnTo>
                  <a:pt x="945966" y="236492"/>
                </a:lnTo>
                <a:lnTo>
                  <a:pt x="0" y="236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78686" y="9353550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8" y="0"/>
                </a:lnTo>
                <a:lnTo>
                  <a:pt x="3219068" y="3219068"/>
                </a:lnTo>
                <a:lnTo>
                  <a:pt x="0" y="32190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04226" y="9353550"/>
            <a:ext cx="2255074" cy="2255074"/>
          </a:xfrm>
          <a:custGeom>
            <a:avLst/>
            <a:gdLst/>
            <a:ahLst/>
            <a:cxnLst/>
            <a:rect r="r" b="b" t="t" l="l"/>
            <a:pathLst>
              <a:path h="2255074" w="2255074">
                <a:moveTo>
                  <a:pt x="0" y="0"/>
                </a:moveTo>
                <a:lnTo>
                  <a:pt x="2255074" y="0"/>
                </a:lnTo>
                <a:lnTo>
                  <a:pt x="2255074" y="2255074"/>
                </a:lnTo>
                <a:lnTo>
                  <a:pt x="0" y="2255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3729355"/>
            <a:ext cx="17652921" cy="384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b="true" sz="2731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Payment Processing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FR-036: The system shall allow users to pay for basic and specialized services online using a payment method (e.g., credit card) after a repair.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FR-037: The system shall process payments and confirm them with a receipt.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FR-038: The system shall store payment history in the user’s dashboard.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FR-039: The system shall generate and deliver digital receipts (via email or dashboard) containing service details, amount, date, and mechanic name.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FR-040: The system shall allow users to download or print receipts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38125"/>
              <a:ext cx="5142358" cy="939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53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69994" y="374539"/>
            <a:ext cx="10823615" cy="1084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  <a:spcBef>
                <a:spcPct val="0"/>
              </a:spcBef>
            </a:pPr>
            <a:r>
              <a:rPr lang="en-US" b="true" sz="5671">
                <a:solidFill>
                  <a:srgbClr val="FFFFFF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Non-Functional Requirements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800" y="3729355"/>
            <a:ext cx="17349320" cy="2416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b="true" sz="2731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Performance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●NFR-001: The system shall load the mechanic list and profiles within 2 seconds under normal conditions.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●NFR-002: The system shall process booking requests and confirmations within 5 seconds.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●NFR-003: The system shall handle at least 1,000 concurrent users without performance degradation.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4350" y="-959494"/>
            <a:ext cx="19524889" cy="2664593"/>
            <a:chOff x="0" y="0"/>
            <a:chExt cx="5142358" cy="7017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2357" cy="701786"/>
            </a:xfrm>
            <a:custGeom>
              <a:avLst/>
              <a:gdLst/>
              <a:ahLst/>
              <a:cxnLst/>
              <a:rect r="r" b="b" t="t" l="l"/>
              <a:pathLst>
                <a:path h="701786" w="5142357">
                  <a:moveTo>
                    <a:pt x="0" y="0"/>
                  </a:moveTo>
                  <a:lnTo>
                    <a:pt x="5142357" y="0"/>
                  </a:lnTo>
                  <a:lnTo>
                    <a:pt x="5142357" y="701786"/>
                  </a:lnTo>
                  <a:lnTo>
                    <a:pt x="0" y="701786"/>
                  </a:lnTo>
                  <a:close/>
                </a:path>
              </a:pathLst>
            </a:custGeom>
            <a:solidFill>
              <a:srgbClr val="8B070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142358" cy="77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3334" y="910454"/>
            <a:ext cx="945966" cy="236491"/>
          </a:xfrm>
          <a:custGeom>
            <a:avLst/>
            <a:gdLst/>
            <a:ahLst/>
            <a:cxnLst/>
            <a:rect r="r" b="b" t="t" l="l"/>
            <a:pathLst>
              <a:path h="236491" w="945966">
                <a:moveTo>
                  <a:pt x="0" y="0"/>
                </a:moveTo>
                <a:lnTo>
                  <a:pt x="945966" y="0"/>
                </a:lnTo>
                <a:lnTo>
                  <a:pt x="945966" y="236492"/>
                </a:lnTo>
                <a:lnTo>
                  <a:pt x="0" y="236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78686" y="9353550"/>
            <a:ext cx="3219068" cy="3219068"/>
          </a:xfrm>
          <a:custGeom>
            <a:avLst/>
            <a:gdLst/>
            <a:ahLst/>
            <a:cxnLst/>
            <a:rect r="r" b="b" t="t" l="l"/>
            <a:pathLst>
              <a:path h="3219068" w="3219068">
                <a:moveTo>
                  <a:pt x="0" y="0"/>
                </a:moveTo>
                <a:lnTo>
                  <a:pt x="3219068" y="0"/>
                </a:lnTo>
                <a:lnTo>
                  <a:pt x="3219068" y="3219068"/>
                </a:lnTo>
                <a:lnTo>
                  <a:pt x="0" y="32190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04226" y="9353550"/>
            <a:ext cx="2255074" cy="2255074"/>
          </a:xfrm>
          <a:custGeom>
            <a:avLst/>
            <a:gdLst/>
            <a:ahLst/>
            <a:cxnLst/>
            <a:rect r="r" b="b" t="t" l="l"/>
            <a:pathLst>
              <a:path h="2255074" w="2255074">
                <a:moveTo>
                  <a:pt x="0" y="0"/>
                </a:moveTo>
                <a:lnTo>
                  <a:pt x="2255074" y="0"/>
                </a:lnTo>
                <a:lnTo>
                  <a:pt x="2255074" y="2255074"/>
                </a:lnTo>
                <a:lnTo>
                  <a:pt x="0" y="2255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3729355"/>
            <a:ext cx="17652921" cy="384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b="true" sz="2731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 S</a:t>
            </a:r>
            <a:r>
              <a:rPr lang="en-US" b="true" sz="2731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ecurity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●NFR-004: The system shall encrypt user passwords and sensitive data (e.g., payment information) during storage and transmission.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●NFR-005: The system shall implement secure authentication to prevent unauthorized access to user and admin accounts.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●NFR-006: The system shall comply with relevant data protection regulations (e.g., GDPR, CCPA) for storing and processing personal information.</a:t>
            </a:r>
          </a:p>
          <a:p>
            <a:pPr algn="ctr">
              <a:lnSpc>
                <a:spcPts val="38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DAGmCfuH0t0</dc:identifier>
  <dcterms:modified xsi:type="dcterms:W3CDTF">2011-08-01T06:04:30Z</dcterms:modified>
  <cp:revision>1</cp:revision>
  <dc:title>Carfix</dc:title>
</cp:coreProperties>
</file>