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charset="1" panose="00000000000000000000"/>
      <p:regular r:id="rId18"/>
    </p:embeddedFont>
    <p:embeddedFont>
      <p:font typeface="Open Sans Bold" charset="1" panose="00000000000000000000"/>
      <p:regular r:id="rId19"/>
    </p:embeddedFont>
    <p:embeddedFont>
      <p:font typeface="Montserrat Bold" charset="1" panose="00000800000000000000"/>
      <p:regular r:id="rId20"/>
    </p:embeddedFont>
    <p:embeddedFont>
      <p:font typeface="Poppins" charset="1" panose="000005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7300">
                <a:alpha val="100000"/>
              </a:srgbClr>
            </a:gs>
            <a:gs pos="100000">
              <a:srgbClr val="FF0F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alpha val="19608"/>
              </a:srgbClr>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NexTec</a:t>
            </a:r>
          </a:p>
        </p:txBody>
      </p:sp>
      <p:sp>
        <p:nvSpPr>
          <p:cNvPr name="TextBox 13" id="1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4" id="1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5" id="1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6" id="1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7" id="17"/>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01</a:t>
            </a:r>
          </a:p>
        </p:txBody>
      </p:sp>
      <p:sp>
        <p:nvSpPr>
          <p:cNvPr name="TextBox 18" id="18"/>
          <p:cNvSpPr txBox="true"/>
          <p:nvPr/>
        </p:nvSpPr>
        <p:spPr>
          <a:xfrm rot="0">
            <a:off x="2048394" y="2713183"/>
            <a:ext cx="14191212" cy="3540487"/>
          </a:xfrm>
          <a:prstGeom prst="rect">
            <a:avLst/>
          </a:prstGeom>
        </p:spPr>
        <p:txBody>
          <a:bodyPr anchor="t" rtlCol="false" tIns="0" lIns="0" bIns="0" rIns="0">
            <a:spAutoFit/>
          </a:bodyPr>
          <a:lstStyle/>
          <a:p>
            <a:pPr algn="ctr">
              <a:lnSpc>
                <a:spcPts val="12392"/>
              </a:lnSpc>
            </a:pPr>
            <a:r>
              <a:rPr lang="en-US" b="true" sz="12775">
                <a:solidFill>
                  <a:srgbClr val="FFFFFF"/>
                </a:solidFill>
                <a:latin typeface="Montserrat Bold"/>
                <a:ea typeface="Montserrat Bold"/>
                <a:cs typeface="Montserrat Bold"/>
                <a:sym typeface="Montserrat Bold"/>
              </a:rPr>
              <a:t>NEXCOMMERCE</a:t>
            </a:r>
          </a:p>
          <a:p>
            <a:pPr algn="ctr">
              <a:lnSpc>
                <a:spcPts val="14622"/>
              </a:lnSpc>
            </a:pPr>
          </a:p>
        </p:txBody>
      </p:sp>
      <p:grpSp>
        <p:nvGrpSpPr>
          <p:cNvPr name="Group 19" id="19"/>
          <p:cNvGrpSpPr/>
          <p:nvPr/>
        </p:nvGrpSpPr>
        <p:grpSpPr>
          <a:xfrm rot="0">
            <a:off x="4615324" y="7000700"/>
            <a:ext cx="8856474" cy="3286300"/>
            <a:chOff x="0" y="0"/>
            <a:chExt cx="6997708" cy="2596583"/>
          </a:xfrm>
        </p:grpSpPr>
        <p:sp>
          <p:nvSpPr>
            <p:cNvPr name="Freeform 20" id="20"/>
            <p:cNvSpPr/>
            <p:nvPr/>
          </p:nvSpPr>
          <p:spPr>
            <a:xfrm flipH="false" flipV="false" rot="0">
              <a:off x="0" y="0"/>
              <a:ext cx="6997708" cy="2596583"/>
            </a:xfrm>
            <a:custGeom>
              <a:avLst/>
              <a:gdLst/>
              <a:ahLst/>
              <a:cxnLst/>
              <a:rect r="r" b="b" t="t" l="l"/>
              <a:pathLst>
                <a:path h="2596583" w="6997708">
                  <a:moveTo>
                    <a:pt x="0" y="0"/>
                  </a:moveTo>
                  <a:lnTo>
                    <a:pt x="6997708" y="0"/>
                  </a:lnTo>
                  <a:lnTo>
                    <a:pt x="6997708" y="2596583"/>
                  </a:lnTo>
                  <a:lnTo>
                    <a:pt x="0" y="2596583"/>
                  </a:lnTo>
                  <a:close/>
                </a:path>
              </a:pathLst>
            </a:custGeom>
            <a:solidFill>
              <a:srgbClr val="FFFFFF">
                <a:alpha val="19608"/>
              </a:srgbClr>
            </a:solidFill>
          </p:spPr>
        </p:sp>
        <p:sp>
          <p:nvSpPr>
            <p:cNvPr name="TextBox 21" id="21"/>
            <p:cNvSpPr txBox="true"/>
            <p:nvPr/>
          </p:nvSpPr>
          <p:spPr>
            <a:xfrm>
              <a:off x="0" y="-38100"/>
              <a:ext cx="6997708" cy="263468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4565105" y="7778867"/>
            <a:ext cx="8956912" cy="2147800"/>
          </a:xfrm>
          <a:prstGeom prst="rect">
            <a:avLst/>
          </a:prstGeom>
        </p:spPr>
        <p:txBody>
          <a:bodyPr anchor="t" rtlCol="false" tIns="0" lIns="0" bIns="0" rIns="0">
            <a:spAutoFit/>
          </a:bodyPr>
          <a:lstStyle/>
          <a:p>
            <a:pPr algn="ctr">
              <a:lnSpc>
                <a:spcPts val="2892"/>
              </a:lnSpc>
            </a:pPr>
            <a:r>
              <a:rPr lang="en-US" b="true" sz="2065" spc="1404">
                <a:solidFill>
                  <a:srgbClr val="FFFFFF"/>
                </a:solidFill>
                <a:latin typeface="Open Sans Bold"/>
                <a:ea typeface="Open Sans Bold"/>
                <a:cs typeface="Open Sans Bold"/>
                <a:sym typeface="Open Sans Bold"/>
              </a:rPr>
              <a:t>MEMBERS:</a:t>
            </a:r>
          </a:p>
          <a:p>
            <a:pPr algn="ctr">
              <a:lnSpc>
                <a:spcPts val="2892"/>
              </a:lnSpc>
            </a:pPr>
            <a:r>
              <a:rPr lang="en-US" b="true" sz="2065" spc="1404">
                <a:solidFill>
                  <a:srgbClr val="FFFFFF"/>
                </a:solidFill>
                <a:latin typeface="Open Sans Bold"/>
                <a:ea typeface="Open Sans Bold"/>
                <a:cs typeface="Open Sans Bold"/>
                <a:sym typeface="Open Sans Bold"/>
              </a:rPr>
              <a:t>22i-0617 Muhammad Moiz</a:t>
            </a:r>
          </a:p>
          <a:p>
            <a:pPr algn="ctr">
              <a:lnSpc>
                <a:spcPts val="2892"/>
              </a:lnSpc>
            </a:pPr>
            <a:r>
              <a:rPr lang="en-US" b="true" sz="2065" spc="1404">
                <a:solidFill>
                  <a:srgbClr val="FFFFFF"/>
                </a:solidFill>
                <a:latin typeface="Open Sans Bold"/>
                <a:ea typeface="Open Sans Bold"/>
                <a:cs typeface="Open Sans Bold"/>
                <a:sym typeface="Open Sans Bold"/>
              </a:rPr>
              <a:t>22i-0787 Asim Iqbal</a:t>
            </a:r>
          </a:p>
          <a:p>
            <a:pPr algn="ctr">
              <a:lnSpc>
                <a:spcPts val="2892"/>
              </a:lnSpc>
            </a:pPr>
            <a:r>
              <a:rPr lang="en-US" b="true" sz="2065" spc="1404">
                <a:solidFill>
                  <a:srgbClr val="FFFFFF"/>
                </a:solidFill>
                <a:latin typeface="Open Sans Bold"/>
                <a:ea typeface="Open Sans Bold"/>
                <a:cs typeface="Open Sans Bold"/>
                <a:sym typeface="Open Sans Bold"/>
              </a:rPr>
              <a:t>22i-0903 Shayan Rauf</a:t>
            </a:r>
          </a:p>
          <a:p>
            <a:pPr algn="ctr">
              <a:lnSpc>
                <a:spcPts val="2892"/>
              </a:lnSpc>
            </a:pPr>
            <a:r>
              <a:rPr lang="en-US" b="true" sz="2065" spc="1404">
                <a:solidFill>
                  <a:srgbClr val="FFFFFF"/>
                </a:solidFill>
                <a:latin typeface="Open Sans Bold"/>
                <a:ea typeface="Open Sans Bold"/>
                <a:cs typeface="Open Sans Bold"/>
                <a:sym typeface="Open Sans Bold"/>
              </a:rPr>
              <a:t>22i-0987 Aniq Noor</a:t>
            </a:r>
          </a:p>
          <a:p>
            <a:pPr algn="ctr">
              <a:lnSpc>
                <a:spcPts val="289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156655" y="2942983"/>
            <a:ext cx="11378252" cy="6829667"/>
          </a:xfrm>
          <a:custGeom>
            <a:avLst/>
            <a:gdLst/>
            <a:ahLst/>
            <a:cxnLst/>
            <a:rect r="r" b="b" t="t" l="l"/>
            <a:pathLst>
              <a:path h="6829667" w="11378252">
                <a:moveTo>
                  <a:pt x="0" y="0"/>
                </a:moveTo>
                <a:lnTo>
                  <a:pt x="11378252" y="0"/>
                </a:lnTo>
                <a:lnTo>
                  <a:pt x="11378252" y="6829667"/>
                </a:lnTo>
                <a:lnTo>
                  <a:pt x="0" y="6829667"/>
                </a:lnTo>
                <a:lnTo>
                  <a:pt x="0" y="0"/>
                </a:lnTo>
                <a:close/>
              </a:path>
            </a:pathLst>
          </a:custGeom>
          <a:blipFill>
            <a:blip r:embed="rId4"/>
            <a:stretch>
              <a:fillRect l="0" t="0" r="0" b="0"/>
            </a:stretch>
          </a:blipFill>
        </p:spPr>
      </p:sp>
      <p:sp>
        <p:nvSpPr>
          <p:cNvPr name="TextBox 13" id="13"/>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14" id="14"/>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5" id="15"/>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6" id="16"/>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7" id="17"/>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8" id="18"/>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08</a:t>
            </a:r>
          </a:p>
        </p:txBody>
      </p:sp>
      <p:sp>
        <p:nvSpPr>
          <p:cNvPr name="TextBox 19" id="19"/>
          <p:cNvSpPr txBox="true"/>
          <p:nvPr/>
        </p:nvSpPr>
        <p:spPr>
          <a:xfrm rot="0">
            <a:off x="6220691" y="1780173"/>
            <a:ext cx="5250180"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nva Sans"/>
                <a:ea typeface="Canva Sans"/>
                <a:cs typeface="Canva Sans"/>
                <a:sym typeface="Canva Sans"/>
              </a:rPr>
              <a:t>COMPONENT DIAGRAM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13" id="1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4" id="1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5" id="1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6" id="1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7" id="17"/>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09</a:t>
            </a:r>
          </a:p>
        </p:txBody>
      </p:sp>
      <p:grpSp>
        <p:nvGrpSpPr>
          <p:cNvPr name="Group 18" id="18"/>
          <p:cNvGrpSpPr/>
          <p:nvPr/>
        </p:nvGrpSpPr>
        <p:grpSpPr>
          <a:xfrm rot="0">
            <a:off x="8522849" y="1028700"/>
            <a:ext cx="8736451" cy="3314025"/>
            <a:chOff x="0" y="0"/>
            <a:chExt cx="6902875" cy="2618489"/>
          </a:xfrm>
        </p:grpSpPr>
        <p:sp>
          <p:nvSpPr>
            <p:cNvPr name="Freeform 19" id="19"/>
            <p:cNvSpPr/>
            <p:nvPr/>
          </p:nvSpPr>
          <p:spPr>
            <a:xfrm flipH="false" flipV="false" rot="0">
              <a:off x="0" y="0"/>
              <a:ext cx="6902875" cy="2618489"/>
            </a:xfrm>
            <a:custGeom>
              <a:avLst/>
              <a:gdLst/>
              <a:ahLst/>
              <a:cxnLst/>
              <a:rect r="r" b="b" t="t" l="l"/>
              <a:pathLst>
                <a:path h="2618489" w="6902875">
                  <a:moveTo>
                    <a:pt x="0" y="0"/>
                  </a:moveTo>
                  <a:lnTo>
                    <a:pt x="6902875" y="0"/>
                  </a:lnTo>
                  <a:lnTo>
                    <a:pt x="6902875" y="2618489"/>
                  </a:lnTo>
                  <a:lnTo>
                    <a:pt x="0" y="2618489"/>
                  </a:lnTo>
                  <a:close/>
                </a:path>
              </a:pathLst>
            </a:custGeom>
            <a:gradFill rotWithShape="true">
              <a:gsLst>
                <a:gs pos="0">
                  <a:srgbClr val="FF7300">
                    <a:alpha val="100000"/>
                  </a:srgbClr>
                </a:gs>
                <a:gs pos="100000">
                  <a:srgbClr val="FF0F00">
                    <a:alpha val="100000"/>
                  </a:srgbClr>
                </a:gs>
              </a:gsLst>
              <a:lin ang="2700000"/>
            </a:gradFill>
          </p:spPr>
        </p:sp>
        <p:sp>
          <p:nvSpPr>
            <p:cNvPr name="TextBox 20" id="20"/>
            <p:cNvSpPr txBox="true"/>
            <p:nvPr/>
          </p:nvSpPr>
          <p:spPr>
            <a:xfrm>
              <a:off x="0" y="-38100"/>
              <a:ext cx="6902875" cy="2656589"/>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129258" y="2051005"/>
            <a:ext cx="6355492" cy="614026"/>
          </a:xfrm>
          <a:prstGeom prst="rect">
            <a:avLst/>
          </a:prstGeom>
        </p:spPr>
        <p:txBody>
          <a:bodyPr anchor="t" rtlCol="false" tIns="0" lIns="0" bIns="0" rIns="0">
            <a:spAutoFit/>
          </a:bodyPr>
          <a:lstStyle/>
          <a:p>
            <a:pPr algn="l">
              <a:lnSpc>
                <a:spcPts val="4575"/>
              </a:lnSpc>
            </a:pPr>
            <a:r>
              <a:rPr lang="en-US" sz="4716" b="true">
                <a:solidFill>
                  <a:srgbClr val="1F2020"/>
                </a:solidFill>
                <a:latin typeface="Montserrat Bold"/>
                <a:ea typeface="Montserrat Bold"/>
                <a:cs typeface="Montserrat Bold"/>
                <a:sym typeface="Montserrat Bold"/>
              </a:rPr>
              <a:t>FACTORY</a:t>
            </a:r>
          </a:p>
        </p:txBody>
      </p:sp>
      <p:grpSp>
        <p:nvGrpSpPr>
          <p:cNvPr name="Group 22" id="22"/>
          <p:cNvGrpSpPr/>
          <p:nvPr/>
        </p:nvGrpSpPr>
        <p:grpSpPr>
          <a:xfrm rot="0">
            <a:off x="2129258" y="2768213"/>
            <a:ext cx="880692" cy="119290"/>
            <a:chOff x="0" y="0"/>
            <a:chExt cx="695855" cy="94254"/>
          </a:xfrm>
        </p:grpSpPr>
        <p:sp>
          <p:nvSpPr>
            <p:cNvPr name="Freeform 23" id="23"/>
            <p:cNvSpPr/>
            <p:nvPr/>
          </p:nvSpPr>
          <p:spPr>
            <a:xfrm flipH="false" flipV="false" rot="0">
              <a:off x="0" y="0"/>
              <a:ext cx="695855" cy="94254"/>
            </a:xfrm>
            <a:custGeom>
              <a:avLst/>
              <a:gdLst/>
              <a:ahLst/>
              <a:cxnLst/>
              <a:rect r="r" b="b" t="t" l="l"/>
              <a:pathLst>
                <a:path h="94254" w="695855">
                  <a:moveTo>
                    <a:pt x="0" y="0"/>
                  </a:moveTo>
                  <a:lnTo>
                    <a:pt x="695855" y="0"/>
                  </a:lnTo>
                  <a:lnTo>
                    <a:pt x="695855"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24" id="24"/>
            <p:cNvSpPr txBox="true"/>
            <p:nvPr/>
          </p:nvSpPr>
          <p:spPr>
            <a:xfrm>
              <a:off x="0" y="-38100"/>
              <a:ext cx="695855" cy="132354"/>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3052059" y="2768213"/>
            <a:ext cx="175984" cy="119290"/>
            <a:chOff x="0" y="0"/>
            <a:chExt cx="139049" cy="94254"/>
          </a:xfrm>
        </p:grpSpPr>
        <p:sp>
          <p:nvSpPr>
            <p:cNvPr name="Freeform 26" id="26"/>
            <p:cNvSpPr/>
            <p:nvPr/>
          </p:nvSpPr>
          <p:spPr>
            <a:xfrm flipH="false" flipV="false" rot="0">
              <a:off x="0" y="0"/>
              <a:ext cx="139049" cy="94254"/>
            </a:xfrm>
            <a:custGeom>
              <a:avLst/>
              <a:gdLst/>
              <a:ahLst/>
              <a:cxnLst/>
              <a:rect r="r" b="b" t="t" l="l"/>
              <a:pathLst>
                <a:path h="94254" w="139049">
                  <a:moveTo>
                    <a:pt x="0" y="0"/>
                  </a:moveTo>
                  <a:lnTo>
                    <a:pt x="139049" y="0"/>
                  </a:lnTo>
                  <a:lnTo>
                    <a:pt x="139049"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27" id="27"/>
            <p:cNvSpPr txBox="true"/>
            <p:nvPr/>
          </p:nvSpPr>
          <p:spPr>
            <a:xfrm>
              <a:off x="0" y="-38100"/>
              <a:ext cx="139049" cy="132354"/>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9366906" y="1346891"/>
            <a:ext cx="7063166" cy="2491741"/>
          </a:xfrm>
          <a:prstGeom prst="rect">
            <a:avLst/>
          </a:prstGeom>
        </p:spPr>
        <p:txBody>
          <a:bodyPr anchor="t" rtlCol="false" tIns="0" lIns="0" bIns="0" rIns="0">
            <a:spAutoFit/>
          </a:bodyPr>
          <a:lstStyle/>
          <a:p>
            <a:pPr algn="l">
              <a:lnSpc>
                <a:spcPts val="3359"/>
              </a:lnSpc>
              <a:spcBef>
                <a:spcPct val="0"/>
              </a:spcBef>
            </a:pPr>
            <a:r>
              <a:rPr lang="en-US" sz="2399">
                <a:solidFill>
                  <a:srgbClr val="FFFFFF"/>
                </a:solidFill>
                <a:latin typeface="Open Sans"/>
                <a:ea typeface="Open Sans"/>
                <a:cs typeface="Open Sans"/>
                <a:sym typeface="Open Sans"/>
              </a:rPr>
              <a:t>The Factory Pattern defines an interface or abstract class for creating objects, but it lets subclasses or derived classes decide which class to instantiate. This pattern allows the creation process to be decoupled from the main logic of the program.</a:t>
            </a:r>
          </a:p>
        </p:txBody>
      </p:sp>
      <p:grpSp>
        <p:nvGrpSpPr>
          <p:cNvPr name="Group 29" id="29"/>
          <p:cNvGrpSpPr/>
          <p:nvPr/>
        </p:nvGrpSpPr>
        <p:grpSpPr>
          <a:xfrm rot="0">
            <a:off x="1262229" y="5616546"/>
            <a:ext cx="8436724" cy="3417008"/>
            <a:chOff x="0" y="0"/>
            <a:chExt cx="6666053" cy="2699859"/>
          </a:xfrm>
        </p:grpSpPr>
        <p:sp>
          <p:nvSpPr>
            <p:cNvPr name="Freeform 30" id="30"/>
            <p:cNvSpPr/>
            <p:nvPr/>
          </p:nvSpPr>
          <p:spPr>
            <a:xfrm flipH="false" flipV="false" rot="0">
              <a:off x="0" y="0"/>
              <a:ext cx="6666053" cy="2699859"/>
            </a:xfrm>
            <a:custGeom>
              <a:avLst/>
              <a:gdLst/>
              <a:ahLst/>
              <a:cxnLst/>
              <a:rect r="r" b="b" t="t" l="l"/>
              <a:pathLst>
                <a:path h="2699859" w="6666053">
                  <a:moveTo>
                    <a:pt x="0" y="0"/>
                  </a:moveTo>
                  <a:lnTo>
                    <a:pt x="6666053" y="0"/>
                  </a:lnTo>
                  <a:lnTo>
                    <a:pt x="6666053" y="2699859"/>
                  </a:lnTo>
                  <a:lnTo>
                    <a:pt x="0" y="2699859"/>
                  </a:lnTo>
                  <a:close/>
                </a:path>
              </a:pathLst>
            </a:custGeom>
            <a:gradFill rotWithShape="true">
              <a:gsLst>
                <a:gs pos="0">
                  <a:srgbClr val="FF7300">
                    <a:alpha val="100000"/>
                  </a:srgbClr>
                </a:gs>
                <a:gs pos="100000">
                  <a:srgbClr val="FF0F00">
                    <a:alpha val="100000"/>
                  </a:srgbClr>
                </a:gs>
              </a:gsLst>
              <a:lin ang="2700000"/>
            </a:gradFill>
          </p:spPr>
        </p:sp>
        <p:sp>
          <p:nvSpPr>
            <p:cNvPr name="TextBox 31" id="31"/>
            <p:cNvSpPr txBox="true"/>
            <p:nvPr/>
          </p:nvSpPr>
          <p:spPr>
            <a:xfrm>
              <a:off x="0" y="-38100"/>
              <a:ext cx="6666053" cy="2737959"/>
            </a:xfrm>
            <a:prstGeom prst="rect">
              <a:avLst/>
            </a:prstGeom>
          </p:spPr>
          <p:txBody>
            <a:bodyPr anchor="ctr" rtlCol="false" tIns="50800" lIns="50800" bIns="50800" rIns="50800"/>
            <a:lstStyle/>
            <a:p>
              <a:pPr algn="ctr">
                <a:lnSpc>
                  <a:spcPts val="3359"/>
                </a:lnSpc>
              </a:pPr>
              <a:r>
                <a:rPr lang="en-US" sz="2399">
                  <a:solidFill>
                    <a:srgbClr val="FFFFFF"/>
                  </a:solidFill>
                  <a:latin typeface="Canva Sans"/>
                  <a:ea typeface="Canva Sans"/>
                  <a:cs typeface="Canva Sans"/>
                  <a:sym typeface="Canva Sans"/>
                </a:rPr>
                <a:t>The Singleton Pattern restricts the instantiation of a class to one "single" instance. It ensures that there is a single, shared instance that can be accessed globally throughout the application.</a:t>
              </a:r>
            </a:p>
          </p:txBody>
        </p:sp>
      </p:grpSp>
      <p:sp>
        <p:nvSpPr>
          <p:cNvPr name="TextBox 32" id="32"/>
          <p:cNvSpPr txBox="true"/>
          <p:nvPr/>
        </p:nvSpPr>
        <p:spPr>
          <a:xfrm rot="0">
            <a:off x="10563811" y="6638851"/>
            <a:ext cx="6355492" cy="614026"/>
          </a:xfrm>
          <a:prstGeom prst="rect">
            <a:avLst/>
          </a:prstGeom>
        </p:spPr>
        <p:txBody>
          <a:bodyPr anchor="t" rtlCol="false" tIns="0" lIns="0" bIns="0" rIns="0">
            <a:spAutoFit/>
          </a:bodyPr>
          <a:lstStyle/>
          <a:p>
            <a:pPr algn="l">
              <a:lnSpc>
                <a:spcPts val="4575"/>
              </a:lnSpc>
            </a:pPr>
            <a:r>
              <a:rPr lang="en-US" sz="4716" b="true">
                <a:solidFill>
                  <a:srgbClr val="1F2020"/>
                </a:solidFill>
                <a:latin typeface="Montserrat Bold"/>
                <a:ea typeface="Montserrat Bold"/>
                <a:cs typeface="Montserrat Bold"/>
                <a:sym typeface="Montserrat Bold"/>
              </a:rPr>
              <a:t>SINGLETON</a:t>
            </a:r>
          </a:p>
        </p:txBody>
      </p:sp>
      <p:grpSp>
        <p:nvGrpSpPr>
          <p:cNvPr name="Group 33" id="33"/>
          <p:cNvGrpSpPr/>
          <p:nvPr/>
        </p:nvGrpSpPr>
        <p:grpSpPr>
          <a:xfrm rot="0">
            <a:off x="10563811" y="7356058"/>
            <a:ext cx="880692" cy="119290"/>
            <a:chOff x="0" y="0"/>
            <a:chExt cx="695855" cy="94254"/>
          </a:xfrm>
        </p:grpSpPr>
        <p:sp>
          <p:nvSpPr>
            <p:cNvPr name="Freeform 34" id="34"/>
            <p:cNvSpPr/>
            <p:nvPr/>
          </p:nvSpPr>
          <p:spPr>
            <a:xfrm flipH="false" flipV="false" rot="0">
              <a:off x="0" y="0"/>
              <a:ext cx="695855" cy="94254"/>
            </a:xfrm>
            <a:custGeom>
              <a:avLst/>
              <a:gdLst/>
              <a:ahLst/>
              <a:cxnLst/>
              <a:rect r="r" b="b" t="t" l="l"/>
              <a:pathLst>
                <a:path h="94254" w="695855">
                  <a:moveTo>
                    <a:pt x="0" y="0"/>
                  </a:moveTo>
                  <a:lnTo>
                    <a:pt x="695855" y="0"/>
                  </a:lnTo>
                  <a:lnTo>
                    <a:pt x="695855"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35" id="35"/>
            <p:cNvSpPr txBox="true"/>
            <p:nvPr/>
          </p:nvSpPr>
          <p:spPr>
            <a:xfrm>
              <a:off x="0" y="-38100"/>
              <a:ext cx="695855" cy="132354"/>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1486612" y="7356058"/>
            <a:ext cx="175984" cy="119290"/>
            <a:chOff x="0" y="0"/>
            <a:chExt cx="139049" cy="94254"/>
          </a:xfrm>
        </p:grpSpPr>
        <p:sp>
          <p:nvSpPr>
            <p:cNvPr name="Freeform 37" id="37"/>
            <p:cNvSpPr/>
            <p:nvPr/>
          </p:nvSpPr>
          <p:spPr>
            <a:xfrm flipH="false" flipV="false" rot="0">
              <a:off x="0" y="0"/>
              <a:ext cx="139049" cy="94254"/>
            </a:xfrm>
            <a:custGeom>
              <a:avLst/>
              <a:gdLst/>
              <a:ahLst/>
              <a:cxnLst/>
              <a:rect r="r" b="b" t="t" l="l"/>
              <a:pathLst>
                <a:path h="94254" w="139049">
                  <a:moveTo>
                    <a:pt x="0" y="0"/>
                  </a:moveTo>
                  <a:lnTo>
                    <a:pt x="139049" y="0"/>
                  </a:lnTo>
                  <a:lnTo>
                    <a:pt x="139049"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38" id="38"/>
            <p:cNvSpPr txBox="true"/>
            <p:nvPr/>
          </p:nvSpPr>
          <p:spPr>
            <a:xfrm>
              <a:off x="0" y="-38100"/>
              <a:ext cx="139049" cy="1323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7300">
                <a:alpha val="100000"/>
              </a:srgbClr>
            </a:gs>
            <a:gs pos="100000">
              <a:srgbClr val="FF0F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alpha val="19608"/>
              </a:srgbClr>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NexTec</a:t>
            </a:r>
          </a:p>
        </p:txBody>
      </p:sp>
      <p:sp>
        <p:nvSpPr>
          <p:cNvPr name="TextBox 13" id="1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4" id="1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5" id="1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6" id="1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7" id="17"/>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10</a:t>
            </a:r>
          </a:p>
        </p:txBody>
      </p:sp>
      <p:sp>
        <p:nvSpPr>
          <p:cNvPr name="TextBox 18" id="18"/>
          <p:cNvSpPr txBox="true"/>
          <p:nvPr/>
        </p:nvSpPr>
        <p:spPr>
          <a:xfrm rot="0">
            <a:off x="2048394" y="3088639"/>
            <a:ext cx="14191212" cy="1964690"/>
          </a:xfrm>
          <a:prstGeom prst="rect">
            <a:avLst/>
          </a:prstGeom>
        </p:spPr>
        <p:txBody>
          <a:bodyPr anchor="t" rtlCol="false" tIns="0" lIns="0" bIns="0" rIns="0">
            <a:spAutoFit/>
          </a:bodyPr>
          <a:lstStyle/>
          <a:p>
            <a:pPr algn="ctr">
              <a:lnSpc>
                <a:spcPts val="14622"/>
              </a:lnSpc>
            </a:pPr>
            <a:r>
              <a:rPr lang="en-US" b="true" sz="15075">
                <a:solidFill>
                  <a:srgbClr val="FFFFFF"/>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994019" y="3836275"/>
            <a:ext cx="12436054" cy="4696703"/>
            <a:chOff x="0" y="0"/>
            <a:chExt cx="9826018" cy="3710976"/>
          </a:xfrm>
        </p:grpSpPr>
        <p:sp>
          <p:nvSpPr>
            <p:cNvPr name="Freeform 13" id="13"/>
            <p:cNvSpPr/>
            <p:nvPr/>
          </p:nvSpPr>
          <p:spPr>
            <a:xfrm flipH="false" flipV="false" rot="0">
              <a:off x="0" y="0"/>
              <a:ext cx="9826018" cy="3710975"/>
            </a:xfrm>
            <a:custGeom>
              <a:avLst/>
              <a:gdLst/>
              <a:ahLst/>
              <a:cxnLst/>
              <a:rect r="r" b="b" t="t" l="l"/>
              <a:pathLst>
                <a:path h="3710975" w="9826018">
                  <a:moveTo>
                    <a:pt x="0" y="0"/>
                  </a:moveTo>
                  <a:lnTo>
                    <a:pt x="9826018" y="0"/>
                  </a:lnTo>
                  <a:lnTo>
                    <a:pt x="9826018" y="3710975"/>
                  </a:lnTo>
                  <a:lnTo>
                    <a:pt x="0" y="3710975"/>
                  </a:lnTo>
                  <a:close/>
                </a:path>
              </a:pathLst>
            </a:custGeom>
            <a:gradFill rotWithShape="true">
              <a:gsLst>
                <a:gs pos="0">
                  <a:srgbClr val="FF7300">
                    <a:alpha val="100000"/>
                  </a:srgbClr>
                </a:gs>
                <a:gs pos="100000">
                  <a:srgbClr val="FF0F00">
                    <a:alpha val="100000"/>
                  </a:srgbClr>
                </a:gs>
              </a:gsLst>
              <a:lin ang="2700000"/>
            </a:gradFill>
          </p:spPr>
        </p:sp>
        <p:sp>
          <p:nvSpPr>
            <p:cNvPr name="TextBox 14" id="14"/>
            <p:cNvSpPr txBox="true"/>
            <p:nvPr/>
          </p:nvSpPr>
          <p:spPr>
            <a:xfrm>
              <a:off x="0" y="-47625"/>
              <a:ext cx="9826018" cy="3758601"/>
            </a:xfrm>
            <a:prstGeom prst="rect">
              <a:avLst/>
            </a:prstGeom>
          </p:spPr>
          <p:txBody>
            <a:bodyPr anchor="ctr" rtlCol="false" tIns="50800" lIns="50800" bIns="50800" rIns="50800"/>
            <a:lstStyle/>
            <a:p>
              <a:pPr algn="ctr">
                <a:lnSpc>
                  <a:spcPts val="3219"/>
                </a:lnSpc>
              </a:pPr>
            </a:p>
          </p:txBody>
        </p:sp>
      </p:grpSp>
      <p:grpSp>
        <p:nvGrpSpPr>
          <p:cNvPr name="Group 15" id="15"/>
          <p:cNvGrpSpPr/>
          <p:nvPr/>
        </p:nvGrpSpPr>
        <p:grpSpPr>
          <a:xfrm rot="0">
            <a:off x="5846644" y="2332525"/>
            <a:ext cx="880692" cy="119290"/>
            <a:chOff x="0" y="0"/>
            <a:chExt cx="695855" cy="94254"/>
          </a:xfrm>
        </p:grpSpPr>
        <p:sp>
          <p:nvSpPr>
            <p:cNvPr name="Freeform 16" id="16"/>
            <p:cNvSpPr/>
            <p:nvPr/>
          </p:nvSpPr>
          <p:spPr>
            <a:xfrm flipH="false" flipV="false" rot="0">
              <a:off x="0" y="0"/>
              <a:ext cx="695855" cy="94254"/>
            </a:xfrm>
            <a:custGeom>
              <a:avLst/>
              <a:gdLst/>
              <a:ahLst/>
              <a:cxnLst/>
              <a:rect r="r" b="b" t="t" l="l"/>
              <a:pathLst>
                <a:path h="94254" w="695855">
                  <a:moveTo>
                    <a:pt x="0" y="0"/>
                  </a:moveTo>
                  <a:lnTo>
                    <a:pt x="695855" y="0"/>
                  </a:lnTo>
                  <a:lnTo>
                    <a:pt x="695855"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17" id="17"/>
            <p:cNvSpPr txBox="true"/>
            <p:nvPr/>
          </p:nvSpPr>
          <p:spPr>
            <a:xfrm>
              <a:off x="0" y="-38100"/>
              <a:ext cx="695855" cy="132354"/>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6727336" y="2332525"/>
            <a:ext cx="2416664" cy="119290"/>
            <a:chOff x="0" y="0"/>
            <a:chExt cx="1909463" cy="94254"/>
          </a:xfrm>
        </p:grpSpPr>
        <p:sp>
          <p:nvSpPr>
            <p:cNvPr name="Freeform 19" id="19"/>
            <p:cNvSpPr/>
            <p:nvPr/>
          </p:nvSpPr>
          <p:spPr>
            <a:xfrm flipH="false" flipV="false" rot="0">
              <a:off x="0" y="0"/>
              <a:ext cx="1909463" cy="94254"/>
            </a:xfrm>
            <a:custGeom>
              <a:avLst/>
              <a:gdLst/>
              <a:ahLst/>
              <a:cxnLst/>
              <a:rect r="r" b="b" t="t" l="l"/>
              <a:pathLst>
                <a:path h="94254" w="1909463">
                  <a:moveTo>
                    <a:pt x="0" y="0"/>
                  </a:moveTo>
                  <a:lnTo>
                    <a:pt x="1909463" y="0"/>
                  </a:lnTo>
                  <a:lnTo>
                    <a:pt x="1909463"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20" id="20"/>
            <p:cNvSpPr txBox="true"/>
            <p:nvPr/>
          </p:nvSpPr>
          <p:spPr>
            <a:xfrm>
              <a:off x="0" y="-38100"/>
              <a:ext cx="1909463" cy="132354"/>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705334" y="3745735"/>
            <a:ext cx="2935156" cy="4877784"/>
          </a:xfrm>
          <a:custGeom>
            <a:avLst/>
            <a:gdLst/>
            <a:ahLst/>
            <a:cxnLst/>
            <a:rect r="r" b="b" t="t" l="l"/>
            <a:pathLst>
              <a:path h="4877784" w="2935156">
                <a:moveTo>
                  <a:pt x="0" y="0"/>
                </a:moveTo>
                <a:lnTo>
                  <a:pt x="2935156" y="0"/>
                </a:lnTo>
                <a:lnTo>
                  <a:pt x="2935156" y="4877784"/>
                </a:lnTo>
                <a:lnTo>
                  <a:pt x="0" y="4877784"/>
                </a:lnTo>
                <a:lnTo>
                  <a:pt x="0" y="0"/>
                </a:lnTo>
                <a:close/>
              </a:path>
            </a:pathLst>
          </a:custGeom>
          <a:blipFill>
            <a:blip r:embed="rId4"/>
            <a:stretch>
              <a:fillRect l="0" t="-36394" r="-156177" b="0"/>
            </a:stretch>
          </a:blipFill>
        </p:spPr>
      </p:sp>
      <p:sp>
        <p:nvSpPr>
          <p:cNvPr name="TextBox 22" id="22"/>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23" id="2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24" id="2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25" id="2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26" id="2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27" id="27"/>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02</a:t>
            </a:r>
          </a:p>
        </p:txBody>
      </p:sp>
      <p:sp>
        <p:nvSpPr>
          <p:cNvPr name="TextBox 28" id="28"/>
          <p:cNvSpPr txBox="true"/>
          <p:nvPr/>
        </p:nvSpPr>
        <p:spPr>
          <a:xfrm rot="0">
            <a:off x="4685755" y="4614215"/>
            <a:ext cx="11052581" cy="3083674"/>
          </a:xfrm>
          <a:prstGeom prst="rect">
            <a:avLst/>
          </a:prstGeom>
        </p:spPr>
        <p:txBody>
          <a:bodyPr anchor="t" rtlCol="false" tIns="0" lIns="0" bIns="0" rIns="0">
            <a:spAutoFit/>
          </a:bodyPr>
          <a:lstStyle/>
          <a:p>
            <a:pPr algn="l">
              <a:lnSpc>
                <a:spcPts val="4111"/>
              </a:lnSpc>
              <a:spcBef>
                <a:spcPct val="0"/>
              </a:spcBef>
            </a:pPr>
            <a:r>
              <a:rPr lang="en-US" sz="2937">
                <a:solidFill>
                  <a:srgbClr val="FFFFFF"/>
                </a:solidFill>
                <a:latin typeface="Open Sans"/>
                <a:ea typeface="Open Sans"/>
                <a:cs typeface="Open Sans"/>
                <a:sym typeface="Open Sans"/>
              </a:rPr>
              <a:t>The primary objective of this project is to provide a comprehensive, user-friendly platform that facilitates seamless management of supermarket operations. Nex Commerce addresses the needs of both customers and administrators by offering features such as product browsing, cart management, category management, and delivery oversight.</a:t>
            </a:r>
          </a:p>
        </p:txBody>
      </p:sp>
      <p:sp>
        <p:nvSpPr>
          <p:cNvPr name="TextBox 29" id="29"/>
          <p:cNvSpPr txBox="true"/>
          <p:nvPr/>
        </p:nvSpPr>
        <p:spPr>
          <a:xfrm rot="0">
            <a:off x="6043775" y="1432974"/>
            <a:ext cx="3461138" cy="614026"/>
          </a:xfrm>
          <a:prstGeom prst="rect">
            <a:avLst/>
          </a:prstGeom>
        </p:spPr>
        <p:txBody>
          <a:bodyPr anchor="t" rtlCol="false" tIns="0" lIns="0" bIns="0" rIns="0">
            <a:spAutoFit/>
          </a:bodyPr>
          <a:lstStyle/>
          <a:p>
            <a:pPr algn="l">
              <a:lnSpc>
                <a:spcPts val="4575"/>
              </a:lnSpc>
            </a:pPr>
            <a:r>
              <a:rPr lang="en-US" sz="4716" b="true">
                <a:solidFill>
                  <a:srgbClr val="1F2020"/>
                </a:solidFill>
                <a:latin typeface="Montserrat Bold"/>
                <a:ea typeface="Montserrat Bold"/>
                <a:cs typeface="Montserrat Bold"/>
                <a:sym typeface="Montserrat Bold"/>
              </a:rPr>
              <a:t>PURPOSE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13" id="1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4" id="1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5" id="1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6" id="1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7" id="17"/>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03</a:t>
            </a:r>
          </a:p>
        </p:txBody>
      </p:sp>
      <p:grpSp>
        <p:nvGrpSpPr>
          <p:cNvPr name="Group 18" id="18"/>
          <p:cNvGrpSpPr/>
          <p:nvPr/>
        </p:nvGrpSpPr>
        <p:grpSpPr>
          <a:xfrm rot="0">
            <a:off x="8333249" y="2736516"/>
            <a:ext cx="9440401" cy="4491821"/>
            <a:chOff x="0" y="0"/>
            <a:chExt cx="12587201" cy="5989095"/>
          </a:xfrm>
        </p:grpSpPr>
        <p:pic>
          <p:nvPicPr>
            <p:cNvPr name="Picture 19" id="19"/>
            <p:cNvPicPr>
              <a:picLocks noChangeAspect="true"/>
            </p:cNvPicPr>
            <p:nvPr/>
          </p:nvPicPr>
          <p:blipFill>
            <a:blip r:embed="rId4"/>
            <a:srcRect l="0" t="7654" r="0" b="7654"/>
            <a:stretch>
              <a:fillRect/>
            </a:stretch>
          </p:blipFill>
          <p:spPr>
            <a:xfrm flipH="false" flipV="false">
              <a:off x="0" y="0"/>
              <a:ext cx="12587201" cy="5989095"/>
            </a:xfrm>
            <a:prstGeom prst="rect">
              <a:avLst/>
            </a:prstGeom>
          </p:spPr>
        </p:pic>
      </p:grpSp>
      <p:sp>
        <p:nvSpPr>
          <p:cNvPr name="TextBox 20" id="20"/>
          <p:cNvSpPr txBox="true"/>
          <p:nvPr/>
        </p:nvSpPr>
        <p:spPr>
          <a:xfrm rot="0">
            <a:off x="1562309" y="2293811"/>
            <a:ext cx="5294575" cy="442704"/>
          </a:xfrm>
          <a:prstGeom prst="rect">
            <a:avLst/>
          </a:prstGeom>
        </p:spPr>
        <p:txBody>
          <a:bodyPr anchor="t" rtlCol="false" tIns="0" lIns="0" bIns="0" rIns="0">
            <a:spAutoFit/>
          </a:bodyPr>
          <a:lstStyle/>
          <a:p>
            <a:pPr algn="l">
              <a:lnSpc>
                <a:spcPts val="3314"/>
              </a:lnSpc>
            </a:pPr>
            <a:r>
              <a:rPr lang="en-US" sz="3416" b="true">
                <a:solidFill>
                  <a:srgbClr val="1F2020"/>
                </a:solidFill>
                <a:latin typeface="Montserrat Bold"/>
                <a:ea typeface="Montserrat Bold"/>
                <a:cs typeface="Montserrat Bold"/>
                <a:sym typeface="Montserrat Bold"/>
              </a:rPr>
              <a:t>PROBLEM STATEMENT</a:t>
            </a:r>
          </a:p>
        </p:txBody>
      </p:sp>
      <p:grpSp>
        <p:nvGrpSpPr>
          <p:cNvPr name="Group 21" id="21"/>
          <p:cNvGrpSpPr/>
          <p:nvPr/>
        </p:nvGrpSpPr>
        <p:grpSpPr>
          <a:xfrm rot="0">
            <a:off x="1562309" y="2863632"/>
            <a:ext cx="1320596" cy="87600"/>
            <a:chOff x="0" y="0"/>
            <a:chExt cx="1043434" cy="69214"/>
          </a:xfrm>
        </p:grpSpPr>
        <p:sp>
          <p:nvSpPr>
            <p:cNvPr name="Freeform 22" id="22"/>
            <p:cNvSpPr/>
            <p:nvPr/>
          </p:nvSpPr>
          <p:spPr>
            <a:xfrm flipH="false" flipV="false" rot="0">
              <a:off x="0" y="0"/>
              <a:ext cx="1043434" cy="69214"/>
            </a:xfrm>
            <a:custGeom>
              <a:avLst/>
              <a:gdLst/>
              <a:ahLst/>
              <a:cxnLst/>
              <a:rect r="r" b="b" t="t" l="l"/>
              <a:pathLst>
                <a:path h="69214" w="1043434">
                  <a:moveTo>
                    <a:pt x="0" y="0"/>
                  </a:moveTo>
                  <a:lnTo>
                    <a:pt x="1043434" y="0"/>
                  </a:lnTo>
                  <a:lnTo>
                    <a:pt x="1043434" y="69214"/>
                  </a:lnTo>
                  <a:lnTo>
                    <a:pt x="0" y="69214"/>
                  </a:lnTo>
                  <a:close/>
                </a:path>
              </a:pathLst>
            </a:custGeom>
            <a:gradFill rotWithShape="true">
              <a:gsLst>
                <a:gs pos="0">
                  <a:srgbClr val="FF7300">
                    <a:alpha val="100000"/>
                  </a:srgbClr>
                </a:gs>
                <a:gs pos="100000">
                  <a:srgbClr val="FF0F00">
                    <a:alpha val="100000"/>
                  </a:srgbClr>
                </a:gs>
              </a:gsLst>
              <a:lin ang="2700000"/>
            </a:gradFill>
          </p:spPr>
        </p:sp>
        <p:sp>
          <p:nvSpPr>
            <p:cNvPr name="TextBox 23" id="23"/>
            <p:cNvSpPr txBox="true"/>
            <p:nvPr/>
          </p:nvSpPr>
          <p:spPr>
            <a:xfrm>
              <a:off x="0" y="-38100"/>
              <a:ext cx="1043434" cy="107314"/>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2925014" y="2863632"/>
            <a:ext cx="3765604" cy="101694"/>
            <a:chOff x="0" y="0"/>
            <a:chExt cx="2975292" cy="80351"/>
          </a:xfrm>
        </p:grpSpPr>
        <p:sp>
          <p:nvSpPr>
            <p:cNvPr name="Freeform 25" id="25"/>
            <p:cNvSpPr/>
            <p:nvPr/>
          </p:nvSpPr>
          <p:spPr>
            <a:xfrm flipH="false" flipV="false" rot="0">
              <a:off x="0" y="0"/>
              <a:ext cx="2975292" cy="80351"/>
            </a:xfrm>
            <a:custGeom>
              <a:avLst/>
              <a:gdLst/>
              <a:ahLst/>
              <a:cxnLst/>
              <a:rect r="r" b="b" t="t" l="l"/>
              <a:pathLst>
                <a:path h="80351" w="2975292">
                  <a:moveTo>
                    <a:pt x="0" y="0"/>
                  </a:moveTo>
                  <a:lnTo>
                    <a:pt x="2975292" y="0"/>
                  </a:lnTo>
                  <a:lnTo>
                    <a:pt x="2975292" y="80351"/>
                  </a:lnTo>
                  <a:lnTo>
                    <a:pt x="0" y="80351"/>
                  </a:lnTo>
                  <a:close/>
                </a:path>
              </a:pathLst>
            </a:custGeom>
            <a:gradFill rotWithShape="true">
              <a:gsLst>
                <a:gs pos="0">
                  <a:srgbClr val="FF7300">
                    <a:alpha val="100000"/>
                  </a:srgbClr>
                </a:gs>
                <a:gs pos="100000">
                  <a:srgbClr val="FF0F00">
                    <a:alpha val="100000"/>
                  </a:srgbClr>
                </a:gs>
              </a:gsLst>
              <a:lin ang="2700000"/>
            </a:gradFill>
          </p:spPr>
        </p:sp>
        <p:sp>
          <p:nvSpPr>
            <p:cNvPr name="TextBox 26" id="26"/>
            <p:cNvSpPr txBox="true"/>
            <p:nvPr/>
          </p:nvSpPr>
          <p:spPr>
            <a:xfrm>
              <a:off x="0" y="-38100"/>
              <a:ext cx="2975292" cy="118451"/>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204662" y="3464976"/>
            <a:ext cx="6274240" cy="3084245"/>
          </a:xfrm>
          <a:prstGeom prst="rect">
            <a:avLst/>
          </a:prstGeom>
        </p:spPr>
        <p:txBody>
          <a:bodyPr anchor="t" rtlCol="false" tIns="0" lIns="0" bIns="0" rIns="0">
            <a:spAutoFit/>
          </a:bodyPr>
          <a:lstStyle/>
          <a:p>
            <a:pPr algn="l">
              <a:lnSpc>
                <a:spcPts val="2732"/>
              </a:lnSpc>
              <a:spcBef>
                <a:spcPct val="0"/>
              </a:spcBef>
            </a:pPr>
            <a:r>
              <a:rPr lang="en-US" sz="1951">
                <a:solidFill>
                  <a:srgbClr val="1F2020"/>
                </a:solidFill>
                <a:latin typeface="Open Sans"/>
                <a:ea typeface="Open Sans"/>
                <a:cs typeface="Open Sans"/>
                <a:sym typeface="Open Sans"/>
              </a:rPr>
              <a:t>Supermarkets often struggle to manage inventory, handle customer orders, and oversee deliveries, especially during peak hours. These challenges can lead to errors, delays, and customer dissatisfaction. Furthermore, the lack of a unified digital platform results in inefficiencies, increasing operational costs and hindering scalability. Nex Commerce addresses these issues by providing a comprehensive solution that integrates all key operations into a single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59300" y="9258300"/>
            <a:ext cx="1028700" cy="10287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3993442" y="4186388"/>
            <a:ext cx="8714848" cy="4718230"/>
            <a:chOff x="0" y="0"/>
            <a:chExt cx="11619797" cy="6290973"/>
          </a:xfrm>
        </p:grpSpPr>
        <p:pic>
          <p:nvPicPr>
            <p:cNvPr name="Picture 13" id="13"/>
            <p:cNvPicPr>
              <a:picLocks noChangeAspect="true"/>
            </p:cNvPicPr>
            <p:nvPr/>
          </p:nvPicPr>
          <p:blipFill>
            <a:blip r:embed="rId4"/>
            <a:srcRect l="0" t="1660" r="0" b="1660"/>
            <a:stretch>
              <a:fillRect/>
            </a:stretch>
          </p:blipFill>
          <p:spPr>
            <a:xfrm flipH="false" flipV="false">
              <a:off x="0" y="0"/>
              <a:ext cx="11619797" cy="6290973"/>
            </a:xfrm>
            <a:prstGeom prst="rect">
              <a:avLst/>
            </a:prstGeom>
          </p:spPr>
        </p:pic>
      </p:grpSp>
      <p:grpSp>
        <p:nvGrpSpPr>
          <p:cNvPr name="Group 14" id="14"/>
          <p:cNvGrpSpPr/>
          <p:nvPr/>
        </p:nvGrpSpPr>
        <p:grpSpPr>
          <a:xfrm rot="0">
            <a:off x="705334" y="2340920"/>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r>
                <a:rPr lang="en-US" sz="1599">
                  <a:solidFill>
                    <a:srgbClr val="000000"/>
                  </a:solidFill>
                  <a:latin typeface="Poppins"/>
                  <a:ea typeface="Poppins"/>
                  <a:cs typeface="Poppins"/>
                  <a:sym typeface="Poppins"/>
                </a:rPr>
                <a:t>01</a:t>
              </a:r>
            </a:p>
          </p:txBody>
        </p:sp>
      </p:grpSp>
      <p:grpSp>
        <p:nvGrpSpPr>
          <p:cNvPr name="Group 17" id="17"/>
          <p:cNvGrpSpPr/>
          <p:nvPr/>
        </p:nvGrpSpPr>
        <p:grpSpPr>
          <a:xfrm rot="0">
            <a:off x="4940887" y="2340920"/>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r>
                <a:rPr lang="en-US" sz="1599">
                  <a:solidFill>
                    <a:srgbClr val="000000"/>
                  </a:solidFill>
                  <a:latin typeface="Poppins"/>
                  <a:ea typeface="Poppins"/>
                  <a:cs typeface="Poppins"/>
                  <a:sym typeface="Poppins"/>
                </a:rPr>
                <a:t>02</a:t>
              </a:r>
            </a:p>
          </p:txBody>
        </p:sp>
      </p:grpSp>
      <p:sp>
        <p:nvSpPr>
          <p:cNvPr name="TextBox 20" id="20"/>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21" id="21"/>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22" id="22"/>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23" id="23"/>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24" id="24"/>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04</a:t>
            </a:r>
          </a:p>
        </p:txBody>
      </p:sp>
      <p:sp>
        <p:nvSpPr>
          <p:cNvPr name="TextBox 25" id="25"/>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26" id="26"/>
          <p:cNvSpPr txBox="true"/>
          <p:nvPr/>
        </p:nvSpPr>
        <p:spPr>
          <a:xfrm rot="0">
            <a:off x="967892" y="1593881"/>
            <a:ext cx="4186016" cy="614026"/>
          </a:xfrm>
          <a:prstGeom prst="rect">
            <a:avLst/>
          </a:prstGeom>
        </p:spPr>
        <p:txBody>
          <a:bodyPr anchor="t" rtlCol="false" tIns="0" lIns="0" bIns="0" rIns="0">
            <a:spAutoFit/>
          </a:bodyPr>
          <a:lstStyle/>
          <a:p>
            <a:pPr algn="l">
              <a:lnSpc>
                <a:spcPts val="4575"/>
              </a:lnSpc>
            </a:pPr>
            <a:r>
              <a:rPr lang="en-US" sz="4716" b="true">
                <a:solidFill>
                  <a:srgbClr val="1F2020"/>
                </a:solidFill>
                <a:latin typeface="Montserrat Bold"/>
                <a:ea typeface="Montserrat Bold"/>
                <a:cs typeface="Montserrat Bold"/>
                <a:sym typeface="Montserrat Bold"/>
              </a:rPr>
              <a:t>OBJECTIVES</a:t>
            </a:r>
          </a:p>
        </p:txBody>
      </p:sp>
      <p:sp>
        <p:nvSpPr>
          <p:cNvPr name="TextBox 27" id="27"/>
          <p:cNvSpPr txBox="true"/>
          <p:nvPr/>
        </p:nvSpPr>
        <p:spPr>
          <a:xfrm rot="0">
            <a:off x="1505013" y="2312345"/>
            <a:ext cx="3182990" cy="1164114"/>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1F2020"/>
                </a:solidFill>
                <a:latin typeface="Open Sans"/>
                <a:ea typeface="Open Sans"/>
                <a:cs typeface="Open Sans"/>
                <a:sym typeface="Open Sans"/>
              </a:rPr>
              <a:t>Enhance the user experience through a robust and intuitive JavaFX-based user interface.</a:t>
            </a:r>
          </a:p>
          <a:p>
            <a:pPr algn="l">
              <a:lnSpc>
                <a:spcPts val="2799"/>
              </a:lnSpc>
              <a:spcBef>
                <a:spcPct val="0"/>
              </a:spcBef>
            </a:pPr>
          </a:p>
        </p:txBody>
      </p:sp>
      <p:sp>
        <p:nvSpPr>
          <p:cNvPr name="TextBox 28" id="28"/>
          <p:cNvSpPr txBox="true"/>
          <p:nvPr/>
        </p:nvSpPr>
        <p:spPr>
          <a:xfrm rot="0">
            <a:off x="7137389" y="241091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9" id="29"/>
          <p:cNvSpPr txBox="true"/>
          <p:nvPr/>
        </p:nvSpPr>
        <p:spPr>
          <a:xfrm rot="0">
            <a:off x="5875813" y="2312345"/>
            <a:ext cx="3182990" cy="1645444"/>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1F2020"/>
                </a:solidFill>
                <a:latin typeface="Open Sans"/>
                <a:ea typeface="Open Sans"/>
                <a:cs typeface="Open Sans"/>
                <a:sym typeface="Open Sans"/>
              </a:rPr>
              <a:t>Enhance customer engagement by providing seamless features such as product browsing, cart updates, and order tracking.</a:t>
            </a:r>
          </a:p>
          <a:p>
            <a:pPr algn="l">
              <a:lnSpc>
                <a:spcPts val="2239"/>
              </a:lnSpc>
              <a:spcBef>
                <a:spcPct val="0"/>
              </a:spcBef>
            </a:pPr>
          </a:p>
        </p:txBody>
      </p:sp>
      <p:grpSp>
        <p:nvGrpSpPr>
          <p:cNvPr name="Group 30" id="30"/>
          <p:cNvGrpSpPr/>
          <p:nvPr/>
        </p:nvGrpSpPr>
        <p:grpSpPr>
          <a:xfrm rot="0">
            <a:off x="9216409" y="2247687"/>
            <a:ext cx="677751" cy="67775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32" id="32"/>
            <p:cNvSpPr txBox="true"/>
            <p:nvPr/>
          </p:nvSpPr>
          <p:spPr>
            <a:xfrm>
              <a:off x="0" y="-47625"/>
              <a:ext cx="812800" cy="860425"/>
            </a:xfrm>
            <a:prstGeom prst="rect">
              <a:avLst/>
            </a:prstGeom>
          </p:spPr>
          <p:txBody>
            <a:bodyPr anchor="ctr" rtlCol="false" tIns="50800" lIns="50800" bIns="50800" rIns="50800"/>
            <a:lstStyle/>
            <a:p>
              <a:pPr algn="ctr">
                <a:lnSpc>
                  <a:spcPts val="2239"/>
                </a:lnSpc>
              </a:pPr>
              <a:r>
                <a:rPr lang="en-US" sz="1599">
                  <a:solidFill>
                    <a:srgbClr val="000000"/>
                  </a:solidFill>
                  <a:latin typeface="Poppins"/>
                  <a:ea typeface="Poppins"/>
                  <a:cs typeface="Poppins"/>
                  <a:sym typeface="Poppins"/>
                </a:rPr>
                <a:t>03</a:t>
              </a:r>
            </a:p>
          </p:txBody>
        </p:sp>
      </p:grpSp>
      <p:sp>
        <p:nvSpPr>
          <p:cNvPr name="TextBox 33" id="33"/>
          <p:cNvSpPr txBox="true"/>
          <p:nvPr/>
        </p:nvSpPr>
        <p:spPr>
          <a:xfrm rot="0">
            <a:off x="11412911" y="231767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34" id="34"/>
          <p:cNvSpPr txBox="true"/>
          <p:nvPr/>
        </p:nvSpPr>
        <p:spPr>
          <a:xfrm rot="0">
            <a:off x="10151335" y="2219112"/>
            <a:ext cx="3182990" cy="540385"/>
          </a:xfrm>
          <a:prstGeom prst="rect">
            <a:avLst/>
          </a:prstGeom>
        </p:spPr>
        <p:txBody>
          <a:bodyPr anchor="t" rtlCol="false" tIns="0" lIns="0" bIns="0" rIns="0">
            <a:spAutoFit/>
          </a:bodyPr>
          <a:lstStyle/>
          <a:p>
            <a:pPr algn="l">
              <a:lnSpc>
                <a:spcPts val="2239"/>
              </a:lnSpc>
              <a:spcBef>
                <a:spcPct val="0"/>
              </a:spcBef>
            </a:pPr>
            <a:r>
              <a:rPr lang="en-US" sz="1599">
                <a:solidFill>
                  <a:srgbClr val="1F2020"/>
                </a:solidFill>
                <a:latin typeface="Open Sans"/>
                <a:ea typeface="Open Sans"/>
                <a:cs typeface="Open Sans"/>
                <a:sym typeface="Open Sans"/>
              </a:rPr>
              <a:t>Automate inventory, order, and delivery management processes.</a:t>
            </a:r>
          </a:p>
        </p:txBody>
      </p:sp>
      <p:grpSp>
        <p:nvGrpSpPr>
          <p:cNvPr name="Group 35" id="35"/>
          <p:cNvGrpSpPr/>
          <p:nvPr/>
        </p:nvGrpSpPr>
        <p:grpSpPr>
          <a:xfrm rot="0">
            <a:off x="13965651" y="2242180"/>
            <a:ext cx="677751" cy="67775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37" id="37"/>
            <p:cNvSpPr txBox="true"/>
            <p:nvPr/>
          </p:nvSpPr>
          <p:spPr>
            <a:xfrm>
              <a:off x="0" y="-47625"/>
              <a:ext cx="812800" cy="860425"/>
            </a:xfrm>
            <a:prstGeom prst="rect">
              <a:avLst/>
            </a:prstGeom>
          </p:spPr>
          <p:txBody>
            <a:bodyPr anchor="ctr" rtlCol="false" tIns="50800" lIns="50800" bIns="50800" rIns="50800"/>
            <a:lstStyle/>
            <a:p>
              <a:pPr algn="ctr">
                <a:lnSpc>
                  <a:spcPts val="2239"/>
                </a:lnSpc>
              </a:pPr>
              <a:r>
                <a:rPr lang="en-US" sz="1599">
                  <a:solidFill>
                    <a:srgbClr val="000000"/>
                  </a:solidFill>
                  <a:latin typeface="Poppins"/>
                  <a:ea typeface="Poppins"/>
                  <a:cs typeface="Poppins"/>
                  <a:sym typeface="Poppins"/>
                </a:rPr>
                <a:t>04</a:t>
              </a:r>
            </a:p>
          </p:txBody>
        </p:sp>
      </p:grpSp>
      <p:sp>
        <p:nvSpPr>
          <p:cNvPr name="TextBox 38" id="38"/>
          <p:cNvSpPr txBox="true"/>
          <p:nvPr/>
        </p:nvSpPr>
        <p:spPr>
          <a:xfrm rot="0">
            <a:off x="16162153" y="231217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39" id="39"/>
          <p:cNvSpPr txBox="true"/>
          <p:nvPr/>
        </p:nvSpPr>
        <p:spPr>
          <a:xfrm rot="0">
            <a:off x="14900577" y="2213605"/>
            <a:ext cx="3182990" cy="816610"/>
          </a:xfrm>
          <a:prstGeom prst="rect">
            <a:avLst/>
          </a:prstGeom>
        </p:spPr>
        <p:txBody>
          <a:bodyPr anchor="t" rtlCol="false" tIns="0" lIns="0" bIns="0" rIns="0">
            <a:spAutoFit/>
          </a:bodyPr>
          <a:lstStyle/>
          <a:p>
            <a:pPr algn="l">
              <a:lnSpc>
                <a:spcPts val="2239"/>
              </a:lnSpc>
              <a:spcBef>
                <a:spcPct val="0"/>
              </a:spcBef>
            </a:pPr>
            <a:r>
              <a:rPr lang="en-US" sz="1599">
                <a:solidFill>
                  <a:srgbClr val="1F2020"/>
                </a:solidFill>
                <a:latin typeface="Open Sans"/>
                <a:ea typeface="Open Sans"/>
                <a:cs typeface="Open Sans"/>
                <a:sym typeface="Open Sans"/>
              </a:rPr>
              <a:t>Facilitate seamless interaction between customers and supermarket services.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648167" y="3815217"/>
            <a:ext cx="9352470" cy="5006267"/>
            <a:chOff x="0" y="0"/>
            <a:chExt cx="12469960" cy="6675022"/>
          </a:xfrm>
        </p:grpSpPr>
        <p:pic>
          <p:nvPicPr>
            <p:cNvPr name="Picture 9" id="9"/>
            <p:cNvPicPr>
              <a:picLocks noChangeAspect="true"/>
            </p:cNvPicPr>
            <p:nvPr/>
          </p:nvPicPr>
          <p:blipFill>
            <a:blip r:embed="rId2"/>
            <a:srcRect l="748" t="0" r="748" b="0"/>
            <a:stretch>
              <a:fillRect/>
            </a:stretch>
          </p:blipFill>
          <p:spPr>
            <a:xfrm flipH="false" flipV="false">
              <a:off x="0" y="0"/>
              <a:ext cx="12469960" cy="6675022"/>
            </a:xfrm>
            <a:prstGeom prst="rect">
              <a:avLst/>
            </a:prstGeom>
          </p:spPr>
        </p:pic>
      </p:grpSp>
      <p:grpSp>
        <p:nvGrpSpPr>
          <p:cNvPr name="Group 10" id="10"/>
          <p:cNvGrpSpPr/>
          <p:nvPr/>
        </p:nvGrpSpPr>
        <p:grpSpPr>
          <a:xfrm rot="0">
            <a:off x="40795" y="207543"/>
            <a:ext cx="8188838" cy="6491105"/>
            <a:chOff x="0" y="0"/>
            <a:chExt cx="10918451" cy="8654807"/>
          </a:xfrm>
        </p:grpSpPr>
        <p:pic>
          <p:nvPicPr>
            <p:cNvPr name="Picture 11" id="11"/>
            <p:cNvPicPr>
              <a:picLocks noChangeAspect="true"/>
            </p:cNvPicPr>
            <p:nvPr/>
          </p:nvPicPr>
          <p:blipFill>
            <a:blip r:embed="rId3"/>
            <a:srcRect l="0" t="5146" r="0" b="5146"/>
            <a:stretch>
              <a:fillRect/>
            </a:stretch>
          </p:blipFill>
          <p:spPr>
            <a:xfrm flipH="false" flipV="false">
              <a:off x="0" y="0"/>
              <a:ext cx="10918451" cy="8654807"/>
            </a:xfrm>
            <a:prstGeom prst="rect">
              <a:avLst/>
            </a:prstGeom>
          </p:spPr>
        </p:pic>
      </p:gr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6" id="16"/>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7" id="17"/>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8" id="18"/>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9" id="19"/>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05</a:t>
            </a:r>
          </a:p>
        </p:txBody>
      </p:sp>
      <p:sp>
        <p:nvSpPr>
          <p:cNvPr name="TextBox 20" id="20"/>
          <p:cNvSpPr txBox="true"/>
          <p:nvPr/>
        </p:nvSpPr>
        <p:spPr>
          <a:xfrm rot="0">
            <a:off x="10077483" y="2069737"/>
            <a:ext cx="7613000" cy="502013"/>
          </a:xfrm>
          <a:prstGeom prst="rect">
            <a:avLst/>
          </a:prstGeom>
        </p:spPr>
        <p:txBody>
          <a:bodyPr anchor="t" rtlCol="false" tIns="0" lIns="0" bIns="0" rIns="0">
            <a:spAutoFit/>
          </a:bodyPr>
          <a:lstStyle/>
          <a:p>
            <a:pPr algn="l">
              <a:lnSpc>
                <a:spcPts val="3702"/>
              </a:lnSpc>
            </a:pPr>
            <a:r>
              <a:rPr lang="en-US" sz="3816" b="true">
                <a:solidFill>
                  <a:srgbClr val="1F2020"/>
                </a:solidFill>
                <a:latin typeface="Montserrat Bold"/>
                <a:ea typeface="Montserrat Bold"/>
                <a:cs typeface="Montserrat Bold"/>
                <a:sym typeface="Montserrat Bold"/>
              </a:rPr>
              <a:t>INTERFACES</a:t>
            </a:r>
          </a:p>
        </p:txBody>
      </p:sp>
      <p:grpSp>
        <p:nvGrpSpPr>
          <p:cNvPr name="Group 21" id="21"/>
          <p:cNvGrpSpPr/>
          <p:nvPr/>
        </p:nvGrpSpPr>
        <p:grpSpPr>
          <a:xfrm rot="0">
            <a:off x="10160650" y="2944797"/>
            <a:ext cx="880692" cy="119290"/>
            <a:chOff x="0" y="0"/>
            <a:chExt cx="695855" cy="94254"/>
          </a:xfrm>
        </p:grpSpPr>
        <p:sp>
          <p:nvSpPr>
            <p:cNvPr name="Freeform 22" id="22"/>
            <p:cNvSpPr/>
            <p:nvPr/>
          </p:nvSpPr>
          <p:spPr>
            <a:xfrm flipH="false" flipV="false" rot="0">
              <a:off x="0" y="0"/>
              <a:ext cx="695855" cy="94254"/>
            </a:xfrm>
            <a:custGeom>
              <a:avLst/>
              <a:gdLst/>
              <a:ahLst/>
              <a:cxnLst/>
              <a:rect r="r" b="b" t="t" l="l"/>
              <a:pathLst>
                <a:path h="94254" w="695855">
                  <a:moveTo>
                    <a:pt x="0" y="0"/>
                  </a:moveTo>
                  <a:lnTo>
                    <a:pt x="695855" y="0"/>
                  </a:lnTo>
                  <a:lnTo>
                    <a:pt x="695855"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23" id="23"/>
            <p:cNvSpPr txBox="true"/>
            <p:nvPr/>
          </p:nvSpPr>
          <p:spPr>
            <a:xfrm>
              <a:off x="0" y="-38100"/>
              <a:ext cx="695855" cy="132354"/>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083452" y="2944797"/>
            <a:ext cx="2086337" cy="119290"/>
            <a:chOff x="0" y="0"/>
            <a:chExt cx="1648464" cy="94254"/>
          </a:xfrm>
        </p:grpSpPr>
        <p:sp>
          <p:nvSpPr>
            <p:cNvPr name="Freeform 25" id="25"/>
            <p:cNvSpPr/>
            <p:nvPr/>
          </p:nvSpPr>
          <p:spPr>
            <a:xfrm flipH="false" flipV="false" rot="0">
              <a:off x="0" y="0"/>
              <a:ext cx="1648464" cy="94254"/>
            </a:xfrm>
            <a:custGeom>
              <a:avLst/>
              <a:gdLst/>
              <a:ahLst/>
              <a:cxnLst/>
              <a:rect r="r" b="b" t="t" l="l"/>
              <a:pathLst>
                <a:path h="94254" w="1648464">
                  <a:moveTo>
                    <a:pt x="0" y="0"/>
                  </a:moveTo>
                  <a:lnTo>
                    <a:pt x="1648464" y="0"/>
                  </a:lnTo>
                  <a:lnTo>
                    <a:pt x="1648464" y="94254"/>
                  </a:lnTo>
                  <a:lnTo>
                    <a:pt x="0" y="94254"/>
                  </a:lnTo>
                  <a:close/>
                </a:path>
              </a:pathLst>
            </a:custGeom>
            <a:gradFill rotWithShape="true">
              <a:gsLst>
                <a:gs pos="0">
                  <a:srgbClr val="FF7300">
                    <a:alpha val="100000"/>
                  </a:srgbClr>
                </a:gs>
                <a:gs pos="100000">
                  <a:srgbClr val="FF0F00">
                    <a:alpha val="100000"/>
                  </a:srgbClr>
                </a:gs>
              </a:gsLst>
              <a:lin ang="2700000"/>
            </a:gradFill>
          </p:spPr>
        </p:sp>
        <p:sp>
          <p:nvSpPr>
            <p:cNvPr name="TextBox 26" id="26"/>
            <p:cNvSpPr txBox="true"/>
            <p:nvPr/>
          </p:nvSpPr>
          <p:spPr>
            <a:xfrm>
              <a:off x="0" y="-38100"/>
              <a:ext cx="1648464" cy="1323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39763" y="1028700"/>
            <a:ext cx="12493318" cy="6524363"/>
          </a:xfrm>
          <a:custGeom>
            <a:avLst/>
            <a:gdLst/>
            <a:ahLst/>
            <a:cxnLst/>
            <a:rect r="r" b="b" t="t" l="l"/>
            <a:pathLst>
              <a:path h="6524363" w="12493318">
                <a:moveTo>
                  <a:pt x="0" y="0"/>
                </a:moveTo>
                <a:lnTo>
                  <a:pt x="12493318" y="0"/>
                </a:lnTo>
                <a:lnTo>
                  <a:pt x="12493318" y="6524363"/>
                </a:lnTo>
                <a:lnTo>
                  <a:pt x="0" y="6524363"/>
                </a:lnTo>
                <a:lnTo>
                  <a:pt x="0" y="0"/>
                </a:lnTo>
                <a:close/>
              </a:path>
            </a:pathLst>
          </a:custGeom>
          <a:blipFill>
            <a:blip r:embed="rId4"/>
            <a:stretch>
              <a:fillRect l="-462" t="-755" r="0" b="0"/>
            </a:stretch>
          </a:blipFill>
        </p:spPr>
      </p:sp>
      <p:sp>
        <p:nvSpPr>
          <p:cNvPr name="Freeform 13" id="13"/>
          <p:cNvSpPr/>
          <p:nvPr/>
        </p:nvSpPr>
        <p:spPr>
          <a:xfrm flipH="false" flipV="false" rot="0">
            <a:off x="5858942" y="5585613"/>
            <a:ext cx="11227335" cy="5226832"/>
          </a:xfrm>
          <a:custGeom>
            <a:avLst/>
            <a:gdLst/>
            <a:ahLst/>
            <a:cxnLst/>
            <a:rect r="r" b="b" t="t" l="l"/>
            <a:pathLst>
              <a:path h="5226832" w="11227335">
                <a:moveTo>
                  <a:pt x="0" y="0"/>
                </a:moveTo>
                <a:lnTo>
                  <a:pt x="11227334" y="0"/>
                </a:lnTo>
                <a:lnTo>
                  <a:pt x="11227334" y="5226832"/>
                </a:lnTo>
                <a:lnTo>
                  <a:pt x="0" y="5226832"/>
                </a:lnTo>
                <a:lnTo>
                  <a:pt x="0" y="0"/>
                </a:lnTo>
                <a:close/>
              </a:path>
            </a:pathLst>
          </a:custGeom>
          <a:blipFill>
            <a:blip r:embed="rId5"/>
            <a:stretch>
              <a:fillRect l="-658" t="0" r="0" b="0"/>
            </a:stretch>
          </a:blipFill>
        </p:spPr>
      </p:sp>
      <p:sp>
        <p:nvSpPr>
          <p:cNvPr name="TextBox 14" id="14"/>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5" id="15"/>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6" id="16"/>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7" id="17"/>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8" id="18"/>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705334" y="1028700"/>
            <a:ext cx="9372107" cy="5494997"/>
          </a:xfrm>
          <a:custGeom>
            <a:avLst/>
            <a:gdLst/>
            <a:ahLst/>
            <a:cxnLst/>
            <a:rect r="r" b="b" t="t" l="l"/>
            <a:pathLst>
              <a:path h="5494997" w="9372107">
                <a:moveTo>
                  <a:pt x="0" y="0"/>
                </a:moveTo>
                <a:lnTo>
                  <a:pt x="9372107" y="0"/>
                </a:lnTo>
                <a:lnTo>
                  <a:pt x="9372107" y="5494997"/>
                </a:lnTo>
                <a:lnTo>
                  <a:pt x="0" y="5494997"/>
                </a:lnTo>
                <a:lnTo>
                  <a:pt x="0" y="0"/>
                </a:lnTo>
                <a:close/>
              </a:path>
            </a:pathLst>
          </a:custGeom>
          <a:blipFill>
            <a:blip r:embed="rId4"/>
            <a:stretch>
              <a:fillRect l="-11236" t="0" r="0" b="0"/>
            </a:stretch>
          </a:blipFill>
        </p:spPr>
      </p:sp>
      <p:sp>
        <p:nvSpPr>
          <p:cNvPr name="Freeform 13" id="13"/>
          <p:cNvSpPr/>
          <p:nvPr/>
        </p:nvSpPr>
        <p:spPr>
          <a:xfrm flipH="false" flipV="false" rot="0">
            <a:off x="8172329" y="5724352"/>
            <a:ext cx="8746974" cy="4562648"/>
          </a:xfrm>
          <a:custGeom>
            <a:avLst/>
            <a:gdLst/>
            <a:ahLst/>
            <a:cxnLst/>
            <a:rect r="r" b="b" t="t" l="l"/>
            <a:pathLst>
              <a:path h="4562648" w="8746974">
                <a:moveTo>
                  <a:pt x="0" y="0"/>
                </a:moveTo>
                <a:lnTo>
                  <a:pt x="8746974" y="0"/>
                </a:lnTo>
                <a:lnTo>
                  <a:pt x="8746974" y="4562648"/>
                </a:lnTo>
                <a:lnTo>
                  <a:pt x="0" y="4562648"/>
                </a:lnTo>
                <a:lnTo>
                  <a:pt x="0" y="0"/>
                </a:lnTo>
                <a:close/>
              </a:path>
            </a:pathLst>
          </a:custGeom>
          <a:blipFill>
            <a:blip r:embed="rId5"/>
            <a:stretch>
              <a:fillRect l="0" t="0" r="0" b="0"/>
            </a:stretch>
          </a:blipFill>
        </p:spPr>
      </p:sp>
      <p:sp>
        <p:nvSpPr>
          <p:cNvPr name="TextBox 14" id="14"/>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5" id="15"/>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6" id="16"/>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7" id="17"/>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8" id="18"/>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FF7300">
                    <a:alpha val="100000"/>
                  </a:srgbClr>
                </a:gs>
                <a:gs pos="100000">
                  <a:srgbClr val="FF0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9258300"/>
            <a:ext cx="1028700" cy="10287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587271" y="1382307"/>
            <a:ext cx="7853621" cy="4139536"/>
          </a:xfrm>
          <a:custGeom>
            <a:avLst/>
            <a:gdLst/>
            <a:ahLst/>
            <a:cxnLst/>
            <a:rect r="r" b="b" t="t" l="l"/>
            <a:pathLst>
              <a:path h="4139536" w="7853621">
                <a:moveTo>
                  <a:pt x="0" y="0"/>
                </a:moveTo>
                <a:lnTo>
                  <a:pt x="7853620" y="0"/>
                </a:lnTo>
                <a:lnTo>
                  <a:pt x="7853620" y="4139536"/>
                </a:lnTo>
                <a:lnTo>
                  <a:pt x="0" y="4139536"/>
                </a:lnTo>
                <a:lnTo>
                  <a:pt x="0" y="0"/>
                </a:lnTo>
                <a:close/>
              </a:path>
            </a:pathLst>
          </a:custGeom>
          <a:blipFill>
            <a:blip r:embed="rId4"/>
            <a:stretch>
              <a:fillRect l="0" t="0" r="0" b="0"/>
            </a:stretch>
          </a:blipFill>
        </p:spPr>
      </p:sp>
      <p:sp>
        <p:nvSpPr>
          <p:cNvPr name="Freeform 13" id="13"/>
          <p:cNvSpPr/>
          <p:nvPr/>
        </p:nvSpPr>
        <p:spPr>
          <a:xfrm flipH="false" flipV="false" rot="0">
            <a:off x="6277746" y="4487686"/>
            <a:ext cx="10318956" cy="5438981"/>
          </a:xfrm>
          <a:custGeom>
            <a:avLst/>
            <a:gdLst/>
            <a:ahLst/>
            <a:cxnLst/>
            <a:rect r="r" b="b" t="t" l="l"/>
            <a:pathLst>
              <a:path h="5438981" w="10318956">
                <a:moveTo>
                  <a:pt x="0" y="0"/>
                </a:moveTo>
                <a:lnTo>
                  <a:pt x="10318956" y="0"/>
                </a:lnTo>
                <a:lnTo>
                  <a:pt x="10318956" y="5438981"/>
                </a:lnTo>
                <a:lnTo>
                  <a:pt x="0" y="5438981"/>
                </a:lnTo>
                <a:lnTo>
                  <a:pt x="0" y="0"/>
                </a:lnTo>
                <a:close/>
              </a:path>
            </a:pathLst>
          </a:custGeom>
          <a:blipFill>
            <a:blip r:embed="rId5"/>
            <a:stretch>
              <a:fillRect l="0" t="0" r="0" b="0"/>
            </a:stretch>
          </a:blipFill>
        </p:spPr>
      </p:sp>
      <p:sp>
        <p:nvSpPr>
          <p:cNvPr name="TextBox 14" id="14"/>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5" id="15"/>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6" id="16"/>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Service</a:t>
            </a:r>
          </a:p>
        </p:txBody>
      </p:sp>
      <p:sp>
        <p:nvSpPr>
          <p:cNvPr name="TextBox 17" id="17"/>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18" id="18"/>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0"/>
            <a:ext cx="9144000" cy="8105326"/>
            <a:chOff x="0" y="0"/>
            <a:chExt cx="12192000" cy="10807102"/>
          </a:xfrm>
        </p:grpSpPr>
        <p:pic>
          <p:nvPicPr>
            <p:cNvPr name="Picture 3" id="3"/>
            <p:cNvPicPr>
              <a:picLocks noChangeAspect="true"/>
            </p:cNvPicPr>
            <p:nvPr/>
          </p:nvPicPr>
          <p:blipFill>
            <a:blip r:embed="rId2"/>
            <a:srcRect l="21" t="0" r="21" b="0"/>
            <a:stretch>
              <a:fillRect/>
            </a:stretch>
          </p:blipFill>
          <p:spPr>
            <a:xfrm flipH="false" flipV="false">
              <a:off x="0" y="0"/>
              <a:ext cx="12192000" cy="10807102"/>
            </a:xfrm>
            <a:prstGeom prst="rect">
              <a:avLst/>
            </a:prstGeom>
          </p:spPr>
        </p:pic>
      </p:grpSp>
      <p:grpSp>
        <p:nvGrpSpPr>
          <p:cNvPr name="Group 4" id="4"/>
          <p:cNvGrpSpPr/>
          <p:nvPr/>
        </p:nvGrpSpPr>
        <p:grpSpPr>
          <a:xfrm rot="0">
            <a:off x="17293116" y="565634"/>
            <a:ext cx="397367" cy="28996"/>
            <a:chOff x="0" y="0"/>
            <a:chExt cx="128243" cy="9358"/>
          </a:xfrm>
        </p:grpSpPr>
        <p:sp>
          <p:nvSpPr>
            <p:cNvPr name="Freeform 5" id="5"/>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6" id="6"/>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7293116" y="657737"/>
            <a:ext cx="397367" cy="28996"/>
            <a:chOff x="0" y="0"/>
            <a:chExt cx="128243" cy="9358"/>
          </a:xfrm>
        </p:grpSpPr>
        <p:sp>
          <p:nvSpPr>
            <p:cNvPr name="Freeform 8" id="8"/>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9" id="9"/>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439763" y="413560"/>
            <a:ext cx="531141" cy="362141"/>
          </a:xfrm>
          <a:custGeom>
            <a:avLst/>
            <a:gdLst/>
            <a:ahLst/>
            <a:cxnLst/>
            <a:rect r="r" b="b" t="t" l="l"/>
            <a:pathLst>
              <a:path h="362141" w="531141">
                <a:moveTo>
                  <a:pt x="0" y="0"/>
                </a:moveTo>
                <a:lnTo>
                  <a:pt x="531141" y="0"/>
                </a:lnTo>
                <a:lnTo>
                  <a:pt x="531141" y="362141"/>
                </a:lnTo>
                <a:lnTo>
                  <a:pt x="0" y="362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7259300" y="9258300"/>
            <a:ext cx="1028700" cy="10287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7300">
                    <a:alpha val="100000"/>
                  </a:srgbClr>
                </a:gs>
                <a:gs pos="100000">
                  <a:srgbClr val="FF0F00">
                    <a:alpha val="100000"/>
                  </a:srgbClr>
                </a:gs>
              </a:gsLst>
              <a:lin ang="2700000"/>
            </a:gra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216047" y="1535335"/>
            <a:ext cx="1525115" cy="84633"/>
            <a:chOff x="0" y="0"/>
            <a:chExt cx="1205029" cy="66871"/>
          </a:xfrm>
        </p:grpSpPr>
        <p:sp>
          <p:nvSpPr>
            <p:cNvPr name="Freeform 15" id="15"/>
            <p:cNvSpPr/>
            <p:nvPr/>
          </p:nvSpPr>
          <p:spPr>
            <a:xfrm flipH="false" flipV="false" rot="0">
              <a:off x="0" y="0"/>
              <a:ext cx="1205029" cy="66871"/>
            </a:xfrm>
            <a:custGeom>
              <a:avLst/>
              <a:gdLst/>
              <a:ahLst/>
              <a:cxnLst/>
              <a:rect r="r" b="b" t="t" l="l"/>
              <a:pathLst>
                <a:path h="66871" w="1205029">
                  <a:moveTo>
                    <a:pt x="0" y="0"/>
                  </a:moveTo>
                  <a:lnTo>
                    <a:pt x="1205029" y="0"/>
                  </a:lnTo>
                  <a:lnTo>
                    <a:pt x="1205029" y="66871"/>
                  </a:lnTo>
                  <a:lnTo>
                    <a:pt x="0" y="66871"/>
                  </a:lnTo>
                  <a:close/>
                </a:path>
              </a:pathLst>
            </a:custGeom>
            <a:gradFill rotWithShape="true">
              <a:gsLst>
                <a:gs pos="0">
                  <a:srgbClr val="FF7300">
                    <a:alpha val="100000"/>
                  </a:srgbClr>
                </a:gs>
                <a:gs pos="100000">
                  <a:srgbClr val="FF0F00">
                    <a:alpha val="100000"/>
                  </a:srgbClr>
                </a:gs>
              </a:gsLst>
              <a:lin ang="2700000"/>
            </a:gradFill>
          </p:spPr>
        </p:sp>
        <p:sp>
          <p:nvSpPr>
            <p:cNvPr name="TextBox 16" id="16"/>
            <p:cNvSpPr txBox="true"/>
            <p:nvPr/>
          </p:nvSpPr>
          <p:spPr>
            <a:xfrm>
              <a:off x="0" y="-38100"/>
              <a:ext cx="1205029" cy="10497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741161" y="1535335"/>
            <a:ext cx="2732194" cy="84633"/>
            <a:chOff x="0" y="0"/>
            <a:chExt cx="2158770" cy="66871"/>
          </a:xfrm>
        </p:grpSpPr>
        <p:sp>
          <p:nvSpPr>
            <p:cNvPr name="Freeform 18" id="18"/>
            <p:cNvSpPr/>
            <p:nvPr/>
          </p:nvSpPr>
          <p:spPr>
            <a:xfrm flipH="false" flipV="false" rot="0">
              <a:off x="0" y="0"/>
              <a:ext cx="2158770" cy="66871"/>
            </a:xfrm>
            <a:custGeom>
              <a:avLst/>
              <a:gdLst/>
              <a:ahLst/>
              <a:cxnLst/>
              <a:rect r="r" b="b" t="t" l="l"/>
              <a:pathLst>
                <a:path h="66871" w="2158770">
                  <a:moveTo>
                    <a:pt x="0" y="0"/>
                  </a:moveTo>
                  <a:lnTo>
                    <a:pt x="2158770" y="0"/>
                  </a:lnTo>
                  <a:lnTo>
                    <a:pt x="2158770" y="66871"/>
                  </a:lnTo>
                  <a:lnTo>
                    <a:pt x="0" y="66871"/>
                  </a:lnTo>
                  <a:close/>
                </a:path>
              </a:pathLst>
            </a:custGeom>
            <a:gradFill rotWithShape="true">
              <a:gsLst>
                <a:gs pos="0">
                  <a:srgbClr val="FF7300">
                    <a:alpha val="100000"/>
                  </a:srgbClr>
                </a:gs>
                <a:gs pos="100000">
                  <a:srgbClr val="FF0F00">
                    <a:alpha val="100000"/>
                  </a:srgbClr>
                </a:gs>
              </a:gsLst>
              <a:lin ang="2700000"/>
            </a:gradFill>
          </p:spPr>
        </p:sp>
        <p:sp>
          <p:nvSpPr>
            <p:cNvPr name="TextBox 19" id="19"/>
            <p:cNvSpPr txBox="true"/>
            <p:nvPr/>
          </p:nvSpPr>
          <p:spPr>
            <a:xfrm>
              <a:off x="0" y="-38100"/>
              <a:ext cx="2158770" cy="10497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39108" y="517674"/>
            <a:ext cx="1926211" cy="198120"/>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NexTec</a:t>
            </a:r>
          </a:p>
        </p:txBody>
      </p:sp>
      <p:sp>
        <p:nvSpPr>
          <p:cNvPr name="TextBox 21" id="21"/>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22" id="22"/>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3" id="23"/>
          <p:cNvSpPr txBox="true"/>
          <p:nvPr/>
        </p:nvSpPr>
        <p:spPr>
          <a:xfrm rot="0">
            <a:off x="17546663" y="9590058"/>
            <a:ext cx="453973" cy="336609"/>
          </a:xfrm>
          <a:prstGeom prst="rect">
            <a:avLst/>
          </a:prstGeom>
        </p:spPr>
        <p:txBody>
          <a:bodyPr anchor="t" rtlCol="false" tIns="0" lIns="0" bIns="0" rIns="0">
            <a:spAutoFit/>
          </a:bodyPr>
          <a:lstStyle/>
          <a:p>
            <a:pPr algn="ctr">
              <a:lnSpc>
                <a:spcPts val="2892"/>
              </a:lnSpc>
              <a:spcBef>
                <a:spcPct val="0"/>
              </a:spcBef>
            </a:pPr>
            <a:r>
              <a:rPr lang="en-US" b="true" sz="2065">
                <a:solidFill>
                  <a:srgbClr val="FFFFFF"/>
                </a:solidFill>
                <a:latin typeface="Open Sans Bold"/>
                <a:ea typeface="Open Sans Bold"/>
                <a:cs typeface="Open Sans Bold"/>
                <a:sym typeface="Open Sans Bold"/>
              </a:rPr>
              <a:t>07</a:t>
            </a:r>
          </a:p>
        </p:txBody>
      </p:sp>
      <p:sp>
        <p:nvSpPr>
          <p:cNvPr name="TextBox 24" id="24"/>
          <p:cNvSpPr txBox="true"/>
          <p:nvPr/>
        </p:nvSpPr>
        <p:spPr>
          <a:xfrm rot="0">
            <a:off x="2216047" y="641499"/>
            <a:ext cx="4910439" cy="614026"/>
          </a:xfrm>
          <a:prstGeom prst="rect">
            <a:avLst/>
          </a:prstGeom>
        </p:spPr>
        <p:txBody>
          <a:bodyPr anchor="t" rtlCol="false" tIns="0" lIns="0" bIns="0" rIns="0">
            <a:spAutoFit/>
          </a:bodyPr>
          <a:lstStyle/>
          <a:p>
            <a:pPr algn="l">
              <a:lnSpc>
                <a:spcPts val="4575"/>
              </a:lnSpc>
            </a:pPr>
            <a:r>
              <a:rPr lang="en-US" sz="4716" b="true">
                <a:solidFill>
                  <a:srgbClr val="1F2020"/>
                </a:solidFill>
                <a:latin typeface="Montserrat Bold"/>
                <a:ea typeface="Montserrat Bold"/>
                <a:cs typeface="Montserrat Bold"/>
                <a:sym typeface="Montserrat Bold"/>
              </a:rPr>
              <a:t>Main UseCase</a:t>
            </a:r>
          </a:p>
        </p:txBody>
      </p:sp>
      <p:sp>
        <p:nvSpPr>
          <p:cNvPr name="TextBox 25" id="25"/>
          <p:cNvSpPr txBox="true"/>
          <p:nvPr/>
        </p:nvSpPr>
        <p:spPr>
          <a:xfrm rot="0">
            <a:off x="-1163269" y="1966849"/>
            <a:ext cx="11669071" cy="7651784"/>
          </a:xfrm>
          <a:prstGeom prst="rect">
            <a:avLst/>
          </a:prstGeom>
        </p:spPr>
        <p:txBody>
          <a:bodyPr anchor="t" rtlCol="false" tIns="0" lIns="0" bIns="0" rIns="0">
            <a:spAutoFit/>
          </a:bodyPr>
          <a:lstStyle/>
          <a:p>
            <a:pPr algn="ctr">
              <a:lnSpc>
                <a:spcPts val="1850"/>
              </a:lnSpc>
            </a:pPr>
            <a:r>
              <a:rPr lang="en-US" sz="1321">
                <a:solidFill>
                  <a:srgbClr val="000000"/>
                </a:solidFill>
                <a:latin typeface="Canva Sans"/>
                <a:ea typeface="Canva Sans"/>
                <a:cs typeface="Canva Sans"/>
                <a:sym typeface="Canva Sans"/>
              </a:rPr>
              <a:t>1. Use case name:  </a:t>
            </a:r>
          </a:p>
          <a:p>
            <a:pPr algn="ctr">
              <a:lnSpc>
                <a:spcPts val="1850"/>
              </a:lnSpc>
            </a:pPr>
            <a:r>
              <a:rPr lang="en-US" sz="1321">
                <a:solidFill>
                  <a:srgbClr val="000000"/>
                </a:solidFill>
                <a:latin typeface="Canva Sans"/>
                <a:ea typeface="Canva Sans"/>
                <a:cs typeface="Canva Sans"/>
                <a:sym typeface="Canva Sans"/>
              </a:rPr>
              <a:t>   Add to Cart</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2. Scope:  </a:t>
            </a:r>
          </a:p>
          <a:p>
            <a:pPr algn="ctr">
              <a:lnSpc>
                <a:spcPts val="1850"/>
              </a:lnSpc>
            </a:pPr>
            <a:r>
              <a:rPr lang="en-US" sz="1321">
                <a:solidFill>
                  <a:srgbClr val="000000"/>
                </a:solidFill>
                <a:latin typeface="Canva Sans"/>
                <a:ea typeface="Canva Sans"/>
                <a:cs typeface="Canva Sans"/>
                <a:sym typeface="Canva Sans"/>
              </a:rPr>
              <a:t>   Super Market Management System (SMMS)</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3. Level:  </a:t>
            </a:r>
          </a:p>
          <a:p>
            <a:pPr algn="ctr">
              <a:lnSpc>
                <a:spcPts val="1850"/>
              </a:lnSpc>
            </a:pPr>
            <a:r>
              <a:rPr lang="en-US" sz="1321">
                <a:solidFill>
                  <a:srgbClr val="000000"/>
                </a:solidFill>
                <a:latin typeface="Canva Sans"/>
                <a:ea typeface="Canva Sans"/>
                <a:cs typeface="Canva Sans"/>
                <a:sym typeface="Canva Sans"/>
              </a:rPr>
              <a:t>   User goal</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4. Primary actor:  </a:t>
            </a:r>
          </a:p>
          <a:p>
            <a:pPr algn="ctr">
              <a:lnSpc>
                <a:spcPts val="1850"/>
              </a:lnSpc>
            </a:pPr>
            <a:r>
              <a:rPr lang="en-US" sz="1321">
                <a:solidFill>
                  <a:srgbClr val="000000"/>
                </a:solidFill>
                <a:latin typeface="Canva Sans"/>
                <a:ea typeface="Canva Sans"/>
                <a:cs typeface="Canva Sans"/>
                <a:sym typeface="Canva Sans"/>
              </a:rPr>
              <a:t>   Customer</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5. Stakeholders and interests:  </a:t>
            </a:r>
          </a:p>
          <a:p>
            <a:pPr algn="ctr">
              <a:lnSpc>
                <a:spcPts val="1850"/>
              </a:lnSpc>
            </a:pPr>
            <a:r>
              <a:rPr lang="en-US" sz="1321">
                <a:solidFill>
                  <a:srgbClr val="000000"/>
                </a:solidFill>
                <a:latin typeface="Canva Sans"/>
                <a:ea typeface="Canva Sans"/>
                <a:cs typeface="Canva Sans"/>
                <a:sym typeface="Canva Sans"/>
              </a:rPr>
              <a:t>   - Customer: Wants to select products for purchase and store them temporarily before checkout.  </a:t>
            </a:r>
          </a:p>
          <a:p>
            <a:pPr algn="ctr">
              <a:lnSpc>
                <a:spcPts val="1850"/>
              </a:lnSpc>
            </a:pPr>
            <a:r>
              <a:rPr lang="en-US" sz="1321">
                <a:solidFill>
                  <a:srgbClr val="000000"/>
                </a:solidFill>
                <a:latin typeface="Canva Sans"/>
                <a:ea typeface="Canva Sans"/>
                <a:cs typeface="Canva Sans"/>
                <a:sym typeface="Canva Sans"/>
              </a:rPr>
              <a:t>   - Super Market Management: Wants a seamless and error-free cart experience to encourage purchases.</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6. Preconditions:  </a:t>
            </a:r>
          </a:p>
          <a:p>
            <a:pPr algn="ctr">
              <a:lnSpc>
                <a:spcPts val="1850"/>
              </a:lnSpc>
            </a:pPr>
            <a:r>
              <a:rPr lang="en-US" sz="1321">
                <a:solidFill>
                  <a:srgbClr val="000000"/>
                </a:solidFill>
                <a:latin typeface="Canva Sans"/>
                <a:ea typeface="Canva Sans"/>
                <a:cs typeface="Canva Sans"/>
                <a:sym typeface="Canva Sans"/>
              </a:rPr>
              <a:t>   - Customer is browsing or viewing product details.  </a:t>
            </a:r>
          </a:p>
          <a:p>
            <a:pPr algn="ctr">
              <a:lnSpc>
                <a:spcPts val="1850"/>
              </a:lnSpc>
            </a:pPr>
            <a:r>
              <a:rPr lang="en-US" sz="1321">
                <a:solidFill>
                  <a:srgbClr val="000000"/>
                </a:solidFill>
                <a:latin typeface="Canva Sans"/>
                <a:ea typeface="Canva Sans"/>
                <a:cs typeface="Canva Sans"/>
                <a:sym typeface="Canva Sans"/>
              </a:rPr>
              <a:t>   - Product is available in stock.</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7. Success guarantee (postcondition):  </a:t>
            </a:r>
          </a:p>
          <a:p>
            <a:pPr algn="ctr">
              <a:lnSpc>
                <a:spcPts val="1850"/>
              </a:lnSpc>
            </a:pPr>
            <a:r>
              <a:rPr lang="en-US" sz="1321">
                <a:solidFill>
                  <a:srgbClr val="000000"/>
                </a:solidFill>
                <a:latin typeface="Canva Sans"/>
                <a:ea typeface="Canva Sans"/>
                <a:cs typeface="Canva Sans"/>
                <a:sym typeface="Canva Sans"/>
              </a:rPr>
              <a:t>   Product is successfully added to the customer’s cart.</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8. Main success scenario:</a:t>
            </a:r>
          </a:p>
          <a:p>
            <a:pPr algn="ctr">
              <a:lnSpc>
                <a:spcPts val="1850"/>
              </a:lnSpc>
            </a:pPr>
            <a:r>
              <a:rPr lang="en-US" sz="1321">
                <a:solidFill>
                  <a:srgbClr val="000000"/>
                </a:solidFill>
                <a:latin typeface="Canva Sans"/>
                <a:ea typeface="Canva Sans"/>
                <a:cs typeface="Canva Sans"/>
                <a:sym typeface="Canva Sans"/>
              </a:rPr>
              <a:t>User Actions</a:t>
            </a:r>
          </a:p>
          <a:p>
            <a:pPr algn="ctr">
              <a:lnSpc>
                <a:spcPts val="1850"/>
              </a:lnSpc>
            </a:pPr>
            <a:r>
              <a:rPr lang="en-US" sz="1321">
                <a:solidFill>
                  <a:srgbClr val="000000"/>
                </a:solidFill>
                <a:latin typeface="Canva Sans"/>
                <a:ea typeface="Canva Sans"/>
                <a:cs typeface="Canva Sans"/>
                <a:sym typeface="Canva Sans"/>
              </a:rPr>
              <a:t>1. Customer clicks “Add to Cart” from the product details page.</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System Responses</a:t>
            </a:r>
          </a:p>
          <a:p>
            <a:pPr algn="ctr">
              <a:lnSpc>
                <a:spcPts val="1850"/>
              </a:lnSpc>
            </a:pPr>
            <a:r>
              <a:rPr lang="en-US" sz="1321">
                <a:solidFill>
                  <a:srgbClr val="000000"/>
                </a:solidFill>
                <a:latin typeface="Canva Sans"/>
                <a:ea typeface="Canva Sans"/>
                <a:cs typeface="Canva Sans"/>
                <a:sym typeface="Canva Sans"/>
              </a:rPr>
              <a:t>1. System checks product availability and if available adds the product to the customer’s cart.</a:t>
            </a:r>
          </a:p>
          <a:p>
            <a:pPr algn="ctr">
              <a:lnSpc>
                <a:spcPts val="1850"/>
              </a:lnSpc>
            </a:pPr>
          </a:p>
          <a:p>
            <a:pPr algn="ctr">
              <a:lnSpc>
                <a:spcPts val="1850"/>
              </a:lnSpc>
            </a:pPr>
            <a:r>
              <a:rPr lang="en-US" sz="1321">
                <a:solidFill>
                  <a:srgbClr val="000000"/>
                </a:solidFill>
                <a:latin typeface="Canva Sans"/>
                <a:ea typeface="Canva Sans"/>
                <a:cs typeface="Canva Sans"/>
                <a:sym typeface="Canva Sans"/>
              </a:rPr>
              <a:t>2. System confirms addition with a message or cart preview.</a:t>
            </a:r>
          </a:p>
          <a:p>
            <a:pPr algn="ctr">
              <a:lnSpc>
                <a:spcPts val="1850"/>
              </a:lnSpc>
            </a:pPr>
          </a:p>
          <a:p>
            <a:pPr algn="l" marL="285409" indent="-142704" lvl="1">
              <a:lnSpc>
                <a:spcPts val="1850"/>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DAGXlxlV42c</dc:identifier>
  <dcterms:modified xsi:type="dcterms:W3CDTF">2011-08-01T06:04:30Z</dcterms:modified>
  <cp:revision>1</cp:revision>
  <dc:title>Orange Modern Digital Marketing Presentation</dc:title>
</cp:coreProperties>
</file>