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21"/>
  </p:notesMasterIdLst>
  <p:sldIdLst>
    <p:sldId id="256" r:id="rId2"/>
    <p:sldId id="257" r:id="rId3"/>
    <p:sldId id="262" r:id="rId4"/>
    <p:sldId id="265" r:id="rId5"/>
    <p:sldId id="278" r:id="rId6"/>
    <p:sldId id="279" r:id="rId7"/>
    <p:sldId id="275" r:id="rId8"/>
    <p:sldId id="264" r:id="rId9"/>
    <p:sldId id="260" r:id="rId10"/>
    <p:sldId id="276" r:id="rId11"/>
    <p:sldId id="266" r:id="rId12"/>
    <p:sldId id="27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0"/>
    <p:restoredTop sz="84603"/>
  </p:normalViewPr>
  <p:slideViewPr>
    <p:cSldViewPr snapToGrid="0" snapToObjects="1">
      <p:cViewPr varScale="1">
        <p:scale>
          <a:sx n="60" d="100"/>
          <a:sy n="60" d="100"/>
        </p:scale>
        <p:origin x="948" y="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8514F-3A52-6542-9A61-15C113444C3F}" type="datetimeFigureOut">
              <a:rPr lang="en-US" smtClean="0"/>
              <a:t>12/07/18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967D3-2CD2-0C4F-A047-33630642CDA3}" type="slidenum">
              <a:rPr lang="en-US" smtClean="0"/>
              <a:t>‹#›</a:t>
            </a:fld>
            <a:endParaRPr lang="en-US"/>
          </a:p>
        </p:txBody>
      </p:sp>
    </p:spTree>
    <p:extLst>
      <p:ext uri="{BB962C8B-B14F-4D97-AF65-F5344CB8AC3E}">
        <p14:creationId xmlns:p14="http://schemas.microsoft.com/office/powerpoint/2010/main" val="20749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Cpu</a:t>
            </a:r>
            <a:r>
              <a:rPr lang="en-US" dirty="0"/>
              <a:t> can only handle one job or process at a time</a:t>
            </a:r>
          </a:p>
          <a:p>
            <a:r>
              <a:rPr lang="en-US" dirty="0"/>
              <a:t>Choosing which job executes is a critical function of an OS because it determines how responsive the machine is to the user</a:t>
            </a:r>
          </a:p>
          <a:p>
            <a:r>
              <a:rPr lang="en-US" dirty="0"/>
              <a:t>Scheduler is minimally called upon whenever a job terminates </a:t>
            </a:r>
          </a:p>
          <a:p>
            <a:r>
              <a:rPr lang="en-US" dirty="0"/>
              <a:t>It can be called upon more frequently for if preemption or other features are implemented in the OS</a:t>
            </a:r>
          </a:p>
          <a:p>
            <a:endParaRPr lang="en-US" dirty="0"/>
          </a:p>
        </p:txBody>
      </p:sp>
      <p:sp>
        <p:nvSpPr>
          <p:cNvPr id="4" name="Slide Number Placeholder 3"/>
          <p:cNvSpPr>
            <a:spLocks noGrp="1"/>
          </p:cNvSpPr>
          <p:nvPr>
            <p:ph type="sldNum" sz="quarter" idx="5"/>
          </p:nvPr>
        </p:nvSpPr>
        <p:spPr/>
        <p:txBody>
          <a:bodyPr/>
          <a:lstStyle/>
          <a:p>
            <a:fld id="{003967D3-2CD2-0C4F-A047-33630642CDA3}" type="slidenum">
              <a:rPr lang="en-US" smtClean="0"/>
              <a:t>2</a:t>
            </a:fld>
            <a:endParaRPr lang="en-US"/>
          </a:p>
        </p:txBody>
      </p:sp>
    </p:spTree>
    <p:extLst>
      <p:ext uri="{BB962C8B-B14F-4D97-AF65-F5344CB8AC3E}">
        <p14:creationId xmlns:p14="http://schemas.microsoft.com/office/powerpoint/2010/main" val="264966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we simulated a CPU and implemented several scheduling algorithms to compare them</a:t>
            </a:r>
          </a:p>
          <a:p>
            <a:r>
              <a:rPr lang="en-US" dirty="0"/>
              <a:t>We tried several common algorithms </a:t>
            </a:r>
          </a:p>
        </p:txBody>
      </p:sp>
      <p:sp>
        <p:nvSpPr>
          <p:cNvPr id="4" name="Slide Number Placeholder 3"/>
          <p:cNvSpPr>
            <a:spLocks noGrp="1"/>
          </p:cNvSpPr>
          <p:nvPr>
            <p:ph type="sldNum" sz="quarter" idx="5"/>
          </p:nvPr>
        </p:nvSpPr>
        <p:spPr/>
        <p:txBody>
          <a:bodyPr/>
          <a:lstStyle/>
          <a:p>
            <a:fld id="{003967D3-2CD2-0C4F-A047-33630642CDA3}" type="slidenum">
              <a:rPr lang="en-US" smtClean="0"/>
              <a:t>3</a:t>
            </a:fld>
            <a:endParaRPr lang="en-US"/>
          </a:p>
        </p:txBody>
      </p:sp>
    </p:spTree>
    <p:extLst>
      <p:ext uri="{BB962C8B-B14F-4D97-AF65-F5344CB8AC3E}">
        <p14:creationId xmlns:p14="http://schemas.microsoft.com/office/powerpoint/2010/main" val="249311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3967D3-2CD2-0C4F-A047-33630642CDA3}" type="slidenum">
              <a:rPr lang="en-US" smtClean="0"/>
              <a:t>4</a:t>
            </a:fld>
            <a:endParaRPr lang="en-US"/>
          </a:p>
        </p:txBody>
      </p:sp>
    </p:spTree>
    <p:extLst>
      <p:ext uri="{BB962C8B-B14F-4D97-AF65-F5344CB8AC3E}">
        <p14:creationId xmlns:p14="http://schemas.microsoft.com/office/powerpoint/2010/main" val="98526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smtClean="0">
                <a:solidFill>
                  <a:schemeClr val="tx1"/>
                </a:solidFill>
                <a:effectLst/>
                <a:latin typeface="+mn-lt"/>
                <a:ea typeface="+mn-ea"/>
                <a:cs typeface="+mn-cs"/>
              </a:rPr>
              <a:t>Process.java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Processes take info such as arrival time and burst time from user or input file.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Have values such as </a:t>
            </a:r>
            <a:r>
              <a:rPr lang="en-US" sz="1200" b="0" i="0" u="none" strike="noStrike" kern="1200" dirty="0" err="1" smtClean="0">
                <a:solidFill>
                  <a:schemeClr val="tx1"/>
                </a:solidFill>
                <a:effectLst/>
                <a:latin typeface="+mn-lt"/>
                <a:ea typeface="+mn-ea"/>
                <a:cs typeface="+mn-cs"/>
              </a:rPr>
              <a:t>boolean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isFinished</a:t>
            </a:r>
            <a:r>
              <a:rPr lang="en-US" sz="1200" b="0" i="0" u="none" strike="noStrike" kern="1200" dirty="0" smtClean="0">
                <a:solidFill>
                  <a:schemeClr val="tx1"/>
                </a:solidFill>
                <a:effectLst/>
                <a:latin typeface="+mn-lt"/>
                <a:ea typeface="+mn-ea"/>
                <a:cs typeface="+mn-cs"/>
              </a:rPr>
              <a:t>, and because we made Gantt Charts, color for displaying on the </a:t>
            </a:r>
            <a:r>
              <a:rPr lang="en-US" sz="1200" b="0" i="0" u="none" strike="noStrike" kern="1200" dirty="0" err="1" smtClean="0">
                <a:solidFill>
                  <a:schemeClr val="tx1"/>
                </a:solidFill>
                <a:effectLst/>
                <a:latin typeface="+mn-lt"/>
                <a:ea typeface="+mn-ea"/>
                <a:cs typeface="+mn-cs"/>
              </a:rPr>
              <a:t>GanttChart</a:t>
            </a:r>
            <a:r>
              <a:rPr lang="en-US" sz="1200" b="0" i="0" u="none" strike="noStrike" kern="1200" dirty="0" smtClean="0">
                <a:solidFill>
                  <a:schemeClr val="tx1"/>
                </a:solidFill>
                <a:effectLst/>
                <a:latin typeface="+mn-lt"/>
                <a:ea typeface="+mn-ea"/>
                <a:cs typeface="+mn-cs"/>
              </a:rPr>
              <a:t>, generated from a random generator.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Later, it also stores values calculated from during simulation runs, such as </a:t>
            </a:r>
            <a:r>
              <a:rPr lang="en-US" sz="1200" b="0" i="0" u="none" strike="noStrike" kern="1200" dirty="0" err="1" smtClean="0">
                <a:solidFill>
                  <a:schemeClr val="tx1"/>
                </a:solidFill>
                <a:effectLst/>
                <a:latin typeface="+mn-lt"/>
                <a:ea typeface="+mn-ea"/>
                <a:cs typeface="+mn-cs"/>
              </a:rPr>
              <a:t>remainingBT</a:t>
            </a:r>
            <a:r>
              <a:rPr lang="en-US" sz="1200" b="0" i="0" u="none" strike="noStrike" kern="1200" dirty="0" smtClean="0">
                <a:solidFill>
                  <a:schemeClr val="tx1"/>
                </a:solidFill>
                <a:effectLst/>
                <a:latin typeface="+mn-lt"/>
                <a:ea typeface="+mn-ea"/>
                <a:cs typeface="+mn-cs"/>
              </a:rPr>
              <a:t>, average wait time, average turnaround time, and keeps a copy of the CPU clock data.</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sz="1200" b="1" i="0" u="none" strike="noStrike" kern="1200" dirty="0" err="1" smtClean="0">
                <a:solidFill>
                  <a:schemeClr val="tx1"/>
                </a:solidFill>
                <a:effectLst/>
                <a:latin typeface="+mn-lt"/>
                <a:ea typeface="+mn-ea"/>
                <a:cs typeface="+mn-cs"/>
              </a:rPr>
              <a:t>Sch_FCFS</a:t>
            </a:r>
            <a:r>
              <a:rPr lang="en-US" sz="1200" b="1" i="0" u="none" strike="noStrike" kern="1200" dirty="0" smtClean="0">
                <a:solidFill>
                  <a:schemeClr val="tx1"/>
                </a:solidFill>
                <a:effectLst/>
                <a:latin typeface="+mn-lt"/>
                <a:ea typeface="+mn-ea"/>
                <a:cs typeface="+mn-cs"/>
              </a:rPr>
              <a:t>/SJF/RR.java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Select the Algorithm: FCFS, SJF, RR.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Extend the Algo.java abstract class which contains a clock() to be implemented by each Sch.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clock(), processes will be executed according to each algorithm in accordance to the CPU clock, until their </a:t>
            </a:r>
            <a:r>
              <a:rPr lang="en-US" sz="1200" b="0" i="0" u="none" strike="noStrike" kern="1200" dirty="0" err="1" smtClean="0">
                <a:solidFill>
                  <a:schemeClr val="tx1"/>
                </a:solidFill>
                <a:effectLst/>
                <a:latin typeface="+mn-lt"/>
                <a:ea typeface="+mn-ea"/>
                <a:cs typeface="+mn-cs"/>
              </a:rPr>
              <a:t>remainingBT</a:t>
            </a:r>
            <a:r>
              <a:rPr lang="en-US" sz="1200" b="0" i="0" u="none" strike="noStrike" kern="1200" dirty="0" smtClean="0">
                <a:solidFill>
                  <a:schemeClr val="tx1"/>
                </a:solidFill>
                <a:effectLst/>
                <a:latin typeface="+mn-lt"/>
                <a:ea typeface="+mn-ea"/>
                <a:cs typeface="+mn-cs"/>
              </a:rPr>
              <a:t> is over.</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When all processes are set, </a:t>
            </a:r>
            <a:r>
              <a:rPr lang="en-US" sz="1200" b="1" i="0" u="none" strike="noStrike" kern="1200" dirty="0" smtClean="0">
                <a:solidFill>
                  <a:schemeClr val="tx1"/>
                </a:solidFill>
                <a:effectLst/>
                <a:latin typeface="+mn-lt"/>
                <a:ea typeface="+mn-ea"/>
                <a:cs typeface="+mn-cs"/>
              </a:rPr>
              <a:t>click run simulation</a:t>
            </a:r>
            <a:r>
              <a:rPr lang="en-US" sz="1200" b="0" i="0" u="none" strike="noStrike" kern="1200" dirty="0" smtClean="0">
                <a:solidFill>
                  <a:schemeClr val="tx1"/>
                </a:solidFill>
                <a:effectLst/>
                <a:latin typeface="+mn-lt"/>
                <a:ea typeface="+mn-ea"/>
                <a:cs typeface="+mn-cs"/>
              </a:rPr>
              <a:t> (next photo)</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processes will be listed here, if RR, will ask for Quantum split time.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Can choose from: simulate, pause during a simulation, adjust the speed, go in steps, reset data, etc.</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(Next slide)</a:t>
            </a:r>
            <a:endParaRPr lang="en-US" b="0" dirty="0" smtClean="0">
              <a:effectLst/>
            </a:endParaRPr>
          </a:p>
        </p:txBody>
      </p:sp>
      <p:sp>
        <p:nvSpPr>
          <p:cNvPr id="4" name="Slide Number Placeholder 3"/>
          <p:cNvSpPr>
            <a:spLocks noGrp="1"/>
          </p:cNvSpPr>
          <p:nvPr>
            <p:ph type="sldNum" sz="quarter" idx="10"/>
          </p:nvPr>
        </p:nvSpPr>
        <p:spPr/>
        <p:txBody>
          <a:bodyPr/>
          <a:lstStyle/>
          <a:p>
            <a:fld id="{003967D3-2CD2-0C4F-A047-33630642CDA3}" type="slidenum">
              <a:rPr lang="en-US" smtClean="0"/>
              <a:t>5</a:t>
            </a:fld>
            <a:endParaRPr lang="en-US"/>
          </a:p>
        </p:txBody>
      </p:sp>
    </p:spTree>
    <p:extLst>
      <p:ext uri="{BB962C8B-B14F-4D97-AF65-F5344CB8AC3E}">
        <p14:creationId xmlns:p14="http://schemas.microsoft.com/office/powerpoint/2010/main" val="418647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Just went over first two points.</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Controller.java</a:t>
            </a:r>
            <a:endParaRPr lang="en-US" b="0" dirty="0" smtClean="0">
              <a:effectLst/>
            </a:endParaRPr>
          </a:p>
          <a:p>
            <a:pPr rtl="0"/>
            <a:r>
              <a:rPr lang="en-US" b="0" dirty="0" smtClean="0">
                <a:effectLst/>
              </a:rPr>
              <a:t/>
            </a:r>
            <a:br>
              <a:rPr lang="en-US" b="0" dirty="0" smtClean="0">
                <a:effectLst/>
              </a:rPr>
            </a:br>
            <a:r>
              <a:rPr lang="en-US" sz="1200" b="0" i="0" u="none" strike="noStrike" kern="1200" dirty="0" err="1" smtClean="0">
                <a:solidFill>
                  <a:schemeClr val="tx1"/>
                </a:solidFill>
                <a:effectLst/>
                <a:latin typeface="+mn-lt"/>
                <a:ea typeface="+mn-ea"/>
                <a:cs typeface="+mn-cs"/>
              </a:rPr>
              <a:t>LinkedList</a:t>
            </a:r>
            <a:r>
              <a:rPr lang="en-US" sz="1200" b="0" i="0" u="none" strike="noStrike" kern="1200" dirty="0" smtClean="0">
                <a:solidFill>
                  <a:schemeClr val="tx1"/>
                </a:solidFill>
                <a:effectLst/>
                <a:latin typeface="+mn-lt"/>
                <a:ea typeface="+mn-ea"/>
                <a:cs typeface="+mn-cs"/>
              </a:rPr>
              <a:t> of </a:t>
            </a:r>
            <a:r>
              <a:rPr lang="en-US" sz="1200" b="0" i="0" u="none" strike="noStrike" kern="1200" dirty="0" err="1" smtClean="0">
                <a:solidFill>
                  <a:schemeClr val="tx1"/>
                </a:solidFill>
                <a:effectLst/>
                <a:latin typeface="+mn-lt"/>
                <a:ea typeface="+mn-ea"/>
                <a:cs typeface="+mn-cs"/>
              </a:rPr>
              <a:t>GanttChart</a:t>
            </a:r>
            <a:r>
              <a:rPr lang="en-US" sz="1200" b="0" i="0" u="none" strike="noStrike" kern="1200" dirty="0" smtClean="0">
                <a:solidFill>
                  <a:schemeClr val="tx1"/>
                </a:solidFill>
                <a:effectLst/>
                <a:latin typeface="+mn-lt"/>
                <a:ea typeface="+mn-ea"/>
                <a:cs typeface="+mn-cs"/>
              </a:rPr>
              <a:t> to be added according to the algorithm implemented in the </a:t>
            </a:r>
            <a:r>
              <a:rPr lang="en-US" sz="1200" b="0" i="0" u="none" strike="noStrike" kern="1200" dirty="0" err="1" smtClean="0">
                <a:solidFill>
                  <a:schemeClr val="tx1"/>
                </a:solidFill>
                <a:effectLst/>
                <a:latin typeface="+mn-lt"/>
                <a:ea typeface="+mn-ea"/>
                <a:cs typeface="+mn-cs"/>
              </a:rPr>
              <a:t>Sch_X</a:t>
            </a:r>
            <a:r>
              <a:rPr lang="en-US" sz="1200" b="0" i="0" u="none" strike="noStrike" kern="1200" dirty="0" smtClean="0">
                <a:solidFill>
                  <a:schemeClr val="tx1"/>
                </a:solidFill>
                <a:effectLst/>
                <a:latin typeface="+mn-lt"/>
                <a:ea typeface="+mn-ea"/>
                <a:cs typeface="+mn-cs"/>
              </a:rPr>
              <a:t> files</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GanttChartComp.java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GC Component contains a Process, </a:t>
            </a:r>
            <a:r>
              <a:rPr lang="en-US" sz="1200" b="0" i="0" u="none" strike="noStrike" kern="1200" dirty="0" err="1" smtClean="0">
                <a:solidFill>
                  <a:schemeClr val="tx1"/>
                </a:solidFill>
                <a:effectLst/>
                <a:latin typeface="+mn-lt"/>
                <a:ea typeface="+mn-ea"/>
                <a:cs typeface="+mn-cs"/>
              </a:rPr>
              <a:t>ints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startingPoint</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endingPoint</a:t>
            </a:r>
            <a:r>
              <a:rPr lang="en-US" sz="1200" b="0" i="0" u="none" strike="noStrike" kern="1200" dirty="0" smtClean="0">
                <a:solidFill>
                  <a:schemeClr val="tx1"/>
                </a:solidFill>
                <a:effectLst/>
                <a:latin typeface="+mn-lt"/>
                <a:ea typeface="+mn-ea"/>
                <a:cs typeface="+mn-cs"/>
              </a:rPr>
              <a:t> numerical value.</a:t>
            </a:r>
            <a:endParaRPr lang="en-US" b="0" dirty="0" smtClean="0">
              <a:effectLst/>
            </a:endParaRPr>
          </a:p>
          <a:p>
            <a:pPr rtl="0"/>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Because we wanted to have a graphical component to better demonstrate how the processes are run,</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Main.java </a:t>
            </a:r>
            <a:r>
              <a:rPr lang="en-US" sz="1200" b="0" i="0" u="none" strike="noStrike" kern="1200" dirty="0" smtClean="0">
                <a:solidFill>
                  <a:schemeClr val="tx1"/>
                </a:solidFill>
                <a:effectLst/>
                <a:latin typeface="+mn-lt"/>
                <a:ea typeface="+mn-ea"/>
                <a:cs typeface="+mn-cs"/>
              </a:rPr>
              <a:t>&amp;</a:t>
            </a:r>
            <a:r>
              <a:rPr lang="en-US" sz="1200" b="1" i="0" u="none" strike="noStrike" kern="1200" dirty="0" smtClean="0">
                <a:solidFill>
                  <a:schemeClr val="tx1"/>
                </a:solidFill>
                <a:effectLst/>
                <a:latin typeface="+mn-lt"/>
                <a:ea typeface="+mn-ea"/>
                <a:cs typeface="+mn-cs"/>
              </a:rPr>
              <a:t> ViewResults.java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Main very long, 1200 lines of code, contains both the </a:t>
            </a:r>
            <a:r>
              <a:rPr lang="en-US" sz="1200" b="1" i="0" u="none" strike="noStrike" kern="1200" dirty="0" err="1" smtClean="0">
                <a:solidFill>
                  <a:schemeClr val="tx1"/>
                </a:solidFill>
                <a:effectLst/>
                <a:latin typeface="+mn-lt"/>
                <a:ea typeface="+mn-ea"/>
                <a:cs typeface="+mn-cs"/>
              </a:rPr>
              <a:t>ProcessInfo</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tab and </a:t>
            </a:r>
            <a:r>
              <a:rPr lang="en-US" sz="1200" b="1" i="0" u="none" strike="noStrike" kern="1200" dirty="0" err="1" smtClean="0">
                <a:solidFill>
                  <a:schemeClr val="tx1"/>
                </a:solidFill>
                <a:effectLst/>
                <a:latin typeface="+mn-lt"/>
                <a:ea typeface="+mn-ea"/>
                <a:cs typeface="+mn-cs"/>
              </a:rPr>
              <a:t>RunSimulation</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tab.</a:t>
            </a:r>
            <a:endParaRPr lang="en-US" b="0" dirty="0" smtClean="0">
              <a:effectLst/>
            </a:endParaRPr>
          </a:p>
          <a:p>
            <a:pPr rtl="0"/>
            <a:r>
              <a:rPr lang="en-US" b="0" dirty="0" smtClean="0">
                <a:effectLst/>
              </a:rPr>
              <a:t/>
            </a:r>
            <a:br>
              <a:rPr lang="en-US" b="0" dirty="0" smtClean="0">
                <a:effectLst/>
              </a:rPr>
            </a:br>
            <a:r>
              <a:rPr lang="en-US" sz="1200" b="0" i="0" u="none" strike="noStrike" kern="1200" dirty="0" err="1" smtClean="0">
                <a:solidFill>
                  <a:schemeClr val="tx1"/>
                </a:solidFill>
                <a:effectLst/>
                <a:latin typeface="+mn-lt"/>
                <a:ea typeface="+mn-ea"/>
                <a:cs typeface="+mn-cs"/>
              </a:rPr>
              <a:t>ViewResults</a:t>
            </a:r>
            <a:r>
              <a:rPr lang="en-US" sz="1200" b="0" i="0" u="none" strike="noStrike" kern="1200" dirty="0" smtClean="0">
                <a:solidFill>
                  <a:schemeClr val="tx1"/>
                </a:solidFill>
                <a:effectLst/>
                <a:latin typeface="+mn-lt"/>
                <a:ea typeface="+mn-ea"/>
                <a:cs typeface="+mn-cs"/>
              </a:rPr>
              <a:t> = display results such as the </a:t>
            </a:r>
            <a:r>
              <a:rPr lang="en-US" sz="1200" b="0" i="0" u="none" strike="noStrike" kern="1200" dirty="0" err="1" smtClean="0">
                <a:solidFill>
                  <a:schemeClr val="tx1"/>
                </a:solidFill>
                <a:effectLst/>
                <a:latin typeface="+mn-lt"/>
                <a:ea typeface="+mn-ea"/>
                <a:cs typeface="+mn-cs"/>
              </a:rPr>
              <a:t>Avg</a:t>
            </a:r>
            <a:r>
              <a:rPr lang="en-US" sz="1200" b="0" i="0" u="none" strike="noStrike" kern="1200" dirty="0" smtClean="0">
                <a:solidFill>
                  <a:schemeClr val="tx1"/>
                </a:solidFill>
                <a:effectLst/>
                <a:latin typeface="+mn-lt"/>
                <a:ea typeface="+mn-ea"/>
                <a:cs typeface="+mn-cs"/>
              </a:rPr>
              <a:t> Wait Time, </a:t>
            </a:r>
            <a:r>
              <a:rPr lang="en-US" sz="1200" b="0" i="0" u="none" strike="noStrike" kern="1200" dirty="0" err="1" smtClean="0">
                <a:solidFill>
                  <a:schemeClr val="tx1"/>
                </a:solidFill>
                <a:effectLst/>
                <a:latin typeface="+mn-lt"/>
                <a:ea typeface="+mn-ea"/>
                <a:cs typeface="+mn-cs"/>
              </a:rPr>
              <a:t>Avg</a:t>
            </a:r>
            <a:r>
              <a:rPr lang="en-US" sz="1200" b="0" i="0" u="none" strike="noStrike" kern="1200" dirty="0" smtClean="0">
                <a:solidFill>
                  <a:schemeClr val="tx1"/>
                </a:solidFill>
                <a:effectLst/>
                <a:latin typeface="+mn-lt"/>
                <a:ea typeface="+mn-ea"/>
                <a:cs typeface="+mn-cs"/>
              </a:rPr>
              <a:t> Turnaround Time &amp; </a:t>
            </a:r>
            <a:r>
              <a:rPr lang="en-US" sz="1200" b="0" i="0" u="none" strike="noStrike" kern="1200" dirty="0" err="1" smtClean="0">
                <a:solidFill>
                  <a:schemeClr val="tx1"/>
                </a:solidFill>
                <a:effectLst/>
                <a:latin typeface="+mn-lt"/>
                <a:ea typeface="+mn-ea"/>
                <a:cs typeface="+mn-cs"/>
              </a:rPr>
              <a:t>GanttChart</a:t>
            </a:r>
            <a:endParaRPr lang="en-US" b="0" dirty="0" smtClean="0">
              <a:effectLst/>
            </a:endParaRPr>
          </a:p>
        </p:txBody>
      </p:sp>
      <p:sp>
        <p:nvSpPr>
          <p:cNvPr id="4" name="Slide Number Placeholder 3"/>
          <p:cNvSpPr>
            <a:spLocks noGrp="1"/>
          </p:cNvSpPr>
          <p:nvPr>
            <p:ph type="sldNum" sz="quarter" idx="10"/>
          </p:nvPr>
        </p:nvSpPr>
        <p:spPr/>
        <p:txBody>
          <a:bodyPr/>
          <a:lstStyle/>
          <a:p>
            <a:fld id="{003967D3-2CD2-0C4F-A047-33630642CDA3}" type="slidenum">
              <a:rPr lang="en-US" smtClean="0"/>
              <a:t>6</a:t>
            </a:fld>
            <a:endParaRPr lang="en-US"/>
          </a:p>
        </p:txBody>
      </p:sp>
    </p:spTree>
    <p:extLst>
      <p:ext uri="{BB962C8B-B14F-4D97-AF65-F5344CB8AC3E}">
        <p14:creationId xmlns:p14="http://schemas.microsoft.com/office/powerpoint/2010/main" val="310945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FCFS is…</a:t>
            </a:r>
          </a:p>
          <a:p>
            <a:r>
              <a:rPr lang="en-US" dirty="0"/>
              <a:t>It is implemented with…</a:t>
            </a:r>
          </a:p>
          <a:p>
            <a:r>
              <a:rPr lang="en-US" dirty="0"/>
              <a:t>Downside is convoy effect</a:t>
            </a:r>
          </a:p>
        </p:txBody>
      </p:sp>
      <p:sp>
        <p:nvSpPr>
          <p:cNvPr id="4" name="Slide Number Placeholder 3"/>
          <p:cNvSpPr>
            <a:spLocks noGrp="1"/>
          </p:cNvSpPr>
          <p:nvPr>
            <p:ph type="sldNum" sz="quarter" idx="5"/>
          </p:nvPr>
        </p:nvSpPr>
        <p:spPr/>
        <p:txBody>
          <a:bodyPr/>
          <a:lstStyle/>
          <a:p>
            <a:fld id="{003967D3-2CD2-0C4F-A047-33630642CDA3}" type="slidenum">
              <a:rPr lang="en-US" smtClean="0"/>
              <a:t>7</a:t>
            </a:fld>
            <a:endParaRPr lang="en-US"/>
          </a:p>
        </p:txBody>
      </p:sp>
    </p:spTree>
    <p:extLst>
      <p:ext uri="{BB962C8B-B14F-4D97-AF65-F5344CB8AC3E}">
        <p14:creationId xmlns:p14="http://schemas.microsoft.com/office/powerpoint/2010/main" val="168207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RR</a:t>
            </a:r>
          </a:p>
          <a:p>
            <a:r>
              <a:rPr lang="en-US" dirty="0"/>
              <a:t>Importance of quantum size</a:t>
            </a:r>
          </a:p>
        </p:txBody>
      </p:sp>
      <p:sp>
        <p:nvSpPr>
          <p:cNvPr id="4" name="Slide Number Placeholder 3"/>
          <p:cNvSpPr>
            <a:spLocks noGrp="1"/>
          </p:cNvSpPr>
          <p:nvPr>
            <p:ph type="sldNum" sz="quarter" idx="5"/>
          </p:nvPr>
        </p:nvSpPr>
        <p:spPr/>
        <p:txBody>
          <a:bodyPr/>
          <a:lstStyle/>
          <a:p>
            <a:fld id="{003967D3-2CD2-0C4F-A047-33630642CDA3}" type="slidenum">
              <a:rPr lang="en-US" smtClean="0"/>
              <a:t>12</a:t>
            </a:fld>
            <a:endParaRPr lang="en-US"/>
          </a:p>
        </p:txBody>
      </p:sp>
    </p:spTree>
    <p:extLst>
      <p:ext uri="{BB962C8B-B14F-4D97-AF65-F5344CB8AC3E}">
        <p14:creationId xmlns:p14="http://schemas.microsoft.com/office/powerpoint/2010/main" val="93455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multilevel feedback queue:</a:t>
            </a:r>
          </a:p>
          <a:p>
            <a:r>
              <a:rPr lang="en-US" dirty="0"/>
              <a:t>scheduling algorithm, in contrast, allows a process to move between queues. The idea is to separate processes according to the characteristics of their CPU bursts. If a process uses too much CPU time, it will be moved to a lower-priority queue. This scheme leaves I/O-bound and interactive processes in the higher-priority queues. In addition, a process that waits too long in a lower-priority queue may be moved to a higher-priority queue. This form of aging prevents starvation</a:t>
            </a:r>
          </a:p>
        </p:txBody>
      </p:sp>
      <p:sp>
        <p:nvSpPr>
          <p:cNvPr id="4" name="Slide Number Placeholder 3"/>
          <p:cNvSpPr>
            <a:spLocks noGrp="1"/>
          </p:cNvSpPr>
          <p:nvPr>
            <p:ph type="sldNum" sz="quarter" idx="5"/>
          </p:nvPr>
        </p:nvSpPr>
        <p:spPr/>
        <p:txBody>
          <a:bodyPr/>
          <a:lstStyle/>
          <a:p>
            <a:fld id="{003967D3-2CD2-0C4F-A047-33630642CDA3}" type="slidenum">
              <a:rPr lang="en-US" smtClean="0"/>
              <a:t>19</a:t>
            </a:fld>
            <a:endParaRPr lang="en-US"/>
          </a:p>
        </p:txBody>
      </p:sp>
    </p:spTree>
    <p:extLst>
      <p:ext uri="{BB962C8B-B14F-4D97-AF65-F5344CB8AC3E}">
        <p14:creationId xmlns:p14="http://schemas.microsoft.com/office/powerpoint/2010/main" val="2470193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12/07/18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12/07/18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12/07/18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12/07/18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12/07/18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12/07/18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12/07/18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12/07/18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12/07/18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12/07/18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12/07/18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12/07/18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59D9-7718-AC4C-9DC1-9F28185294DA}"/>
              </a:ext>
            </a:extLst>
          </p:cNvPr>
          <p:cNvSpPr>
            <a:spLocks noGrp="1"/>
          </p:cNvSpPr>
          <p:nvPr>
            <p:ph type="ctrTitle"/>
          </p:nvPr>
        </p:nvSpPr>
        <p:spPr/>
        <p:txBody>
          <a:bodyPr/>
          <a:lstStyle/>
          <a:p>
            <a:r>
              <a:rPr lang="en-US" dirty="0"/>
              <a:t>Scheduling Algorithms</a:t>
            </a:r>
          </a:p>
        </p:txBody>
      </p:sp>
      <p:sp>
        <p:nvSpPr>
          <p:cNvPr id="3" name="Subtitle 2">
            <a:extLst>
              <a:ext uri="{FF2B5EF4-FFF2-40B4-BE49-F238E27FC236}">
                <a16:creationId xmlns:a16="http://schemas.microsoft.com/office/drawing/2014/main" id="{D1DA4485-D6EA-984C-A504-BFF35A154A82}"/>
              </a:ext>
            </a:extLst>
          </p:cNvPr>
          <p:cNvSpPr>
            <a:spLocks noGrp="1"/>
          </p:cNvSpPr>
          <p:nvPr>
            <p:ph type="subTitle" idx="1"/>
          </p:nvPr>
        </p:nvSpPr>
        <p:spPr>
          <a:xfrm>
            <a:off x="817820" y="4682062"/>
            <a:ext cx="9070848" cy="457201"/>
          </a:xfrm>
        </p:spPr>
        <p:txBody>
          <a:bodyPr/>
          <a:lstStyle/>
          <a:p>
            <a:pPr algn="r"/>
            <a:r>
              <a:rPr lang="en-US" dirty="0"/>
              <a:t>b</a:t>
            </a:r>
            <a:r>
              <a:rPr lang="en-US" dirty="0" smtClean="0"/>
              <a:t>y Miffy Chen &amp; James Yu</a:t>
            </a:r>
            <a:endParaRPr lang="en-US" dirty="0"/>
          </a:p>
        </p:txBody>
      </p:sp>
    </p:spTree>
    <p:extLst>
      <p:ext uri="{BB962C8B-B14F-4D97-AF65-F5344CB8AC3E}">
        <p14:creationId xmlns:p14="http://schemas.microsoft.com/office/powerpoint/2010/main" val="399391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C33A-A3A3-CB47-910C-F5BBF8F878A5}"/>
              </a:ext>
            </a:extLst>
          </p:cNvPr>
          <p:cNvSpPr>
            <a:spLocks noGrp="1"/>
          </p:cNvSpPr>
          <p:nvPr>
            <p:ph type="title"/>
          </p:nvPr>
        </p:nvSpPr>
        <p:spPr/>
        <p:txBody>
          <a:bodyPr/>
          <a:lstStyle/>
          <a:p>
            <a:r>
              <a:rPr lang="en-US" dirty="0"/>
              <a:t>SJF</a:t>
            </a:r>
          </a:p>
        </p:txBody>
      </p:sp>
      <p:sp>
        <p:nvSpPr>
          <p:cNvPr id="3" name="Content Placeholder 2">
            <a:extLst>
              <a:ext uri="{FF2B5EF4-FFF2-40B4-BE49-F238E27FC236}">
                <a16:creationId xmlns:a16="http://schemas.microsoft.com/office/drawing/2014/main" id="{349B47E1-C11C-E745-A45F-4053A66D7AF2}"/>
              </a:ext>
            </a:extLst>
          </p:cNvPr>
          <p:cNvSpPr>
            <a:spLocks noGrp="1"/>
          </p:cNvSpPr>
          <p:nvPr>
            <p:ph idx="1"/>
          </p:nvPr>
        </p:nvSpPr>
        <p:spPr/>
        <p:txBody>
          <a:bodyPr>
            <a:normAutofit/>
          </a:bodyPr>
          <a:lstStyle/>
          <a:p>
            <a:r>
              <a:rPr lang="en-US" dirty="0"/>
              <a:t>The job with shortest CPU burst is given the CPU whenever the scheduler is called upon</a:t>
            </a:r>
          </a:p>
          <a:p>
            <a:r>
              <a:rPr lang="en-US" dirty="0"/>
              <a:t>The SJF scheduling algorithm is optimal because it minimizes average waiting time. </a:t>
            </a:r>
          </a:p>
          <a:p>
            <a:pPr marL="0" indent="0">
              <a:buNone/>
            </a:pPr>
            <a:endParaRPr lang="en-US" dirty="0"/>
          </a:p>
        </p:txBody>
      </p:sp>
    </p:spTree>
    <p:extLst>
      <p:ext uri="{BB962C8B-B14F-4D97-AF65-F5344CB8AC3E}">
        <p14:creationId xmlns:p14="http://schemas.microsoft.com/office/powerpoint/2010/main" val="405571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1BB896-00DD-514C-B5D8-AC8032543D97}"/>
              </a:ext>
            </a:extLst>
          </p:cNvPr>
          <p:cNvSpPr txBox="1"/>
          <p:nvPr/>
        </p:nvSpPr>
        <p:spPr>
          <a:xfrm>
            <a:off x="595313" y="3524594"/>
            <a:ext cx="3262432" cy="2862322"/>
          </a:xfrm>
          <a:prstGeom prst="rect">
            <a:avLst/>
          </a:prstGeom>
          <a:noFill/>
        </p:spPr>
        <p:txBody>
          <a:bodyPr wrap="none" rtlCol="0">
            <a:spAutoFit/>
          </a:bodyPr>
          <a:lstStyle/>
          <a:p>
            <a:pPr fontAlgn="base"/>
            <a:r>
              <a:rPr lang="en-US" dirty="0"/>
              <a:t>Waiting Time (W.T):</a:t>
            </a:r>
          </a:p>
          <a:p>
            <a:r>
              <a:rPr lang="en-US" dirty="0"/>
              <a:t> </a:t>
            </a:r>
          </a:p>
          <a:p>
            <a:pPr fontAlgn="base"/>
            <a:r>
              <a:rPr lang="en-US" dirty="0"/>
              <a:t>Process 1: 200 – 200 = 0</a:t>
            </a:r>
          </a:p>
          <a:p>
            <a:pPr fontAlgn="base"/>
            <a:r>
              <a:rPr lang="en-US" dirty="0"/>
              <a:t>Process 2: 1699 – 1000 = 699</a:t>
            </a:r>
          </a:p>
          <a:p>
            <a:pPr fontAlgn="base"/>
            <a:r>
              <a:rPr lang="en-US" dirty="0"/>
              <a:t>Process 3: 698 – 200 = 498</a:t>
            </a:r>
          </a:p>
          <a:p>
            <a:pPr fontAlgn="base"/>
            <a:r>
              <a:rPr lang="en-US" dirty="0"/>
              <a:t>Process 4: 347 – 150 = 197</a:t>
            </a:r>
          </a:p>
          <a:p>
            <a:pPr fontAlgn="base"/>
            <a:r>
              <a:rPr lang="en-US" dirty="0"/>
              <a:t>Process 5: 496 – 200 = 296</a:t>
            </a:r>
          </a:p>
          <a:p>
            <a:pPr fontAlgn="base"/>
            <a:r>
              <a:rPr lang="en-US" dirty="0"/>
              <a:t> </a:t>
            </a:r>
          </a:p>
          <a:p>
            <a:pPr fontAlgn="base"/>
            <a:r>
              <a:rPr lang="en-US" dirty="0"/>
              <a:t>Average: 338</a:t>
            </a:r>
          </a:p>
          <a:p>
            <a:endParaRPr lang="en-US" dirty="0"/>
          </a:p>
        </p:txBody>
      </p:sp>
      <p:sp>
        <p:nvSpPr>
          <p:cNvPr id="8" name="TextBox 7">
            <a:extLst>
              <a:ext uri="{FF2B5EF4-FFF2-40B4-BE49-F238E27FC236}">
                <a16:creationId xmlns:a16="http://schemas.microsoft.com/office/drawing/2014/main" id="{FCF71A33-186D-ED4F-AA58-82EB982DF64E}"/>
              </a:ext>
            </a:extLst>
          </p:cNvPr>
          <p:cNvSpPr txBox="1"/>
          <p:nvPr/>
        </p:nvSpPr>
        <p:spPr>
          <a:xfrm>
            <a:off x="595313" y="3524594"/>
            <a:ext cx="3005951" cy="2862322"/>
          </a:xfrm>
          <a:prstGeom prst="rect">
            <a:avLst/>
          </a:prstGeom>
          <a:noFill/>
        </p:spPr>
        <p:txBody>
          <a:bodyPr wrap="none" rtlCol="0">
            <a:spAutoFit/>
          </a:bodyPr>
          <a:lstStyle/>
          <a:p>
            <a:pPr fontAlgn="base"/>
            <a:r>
              <a:rPr lang="en-US" dirty="0"/>
              <a:t>Turn Around Time:</a:t>
            </a:r>
          </a:p>
          <a:p>
            <a:pPr fontAlgn="base"/>
            <a:r>
              <a:rPr lang="en-US" dirty="0"/>
              <a:t> </a:t>
            </a:r>
          </a:p>
          <a:p>
            <a:pPr fontAlgn="base"/>
            <a:r>
              <a:rPr lang="en-US" dirty="0"/>
              <a:t>Process 1: 200 – 0 = 200</a:t>
            </a:r>
          </a:p>
          <a:p>
            <a:pPr fontAlgn="base"/>
            <a:r>
              <a:rPr lang="en-US" dirty="0"/>
              <a:t>Process 2: 1700 – 1 = 1699</a:t>
            </a:r>
          </a:p>
          <a:p>
            <a:pPr fontAlgn="base"/>
            <a:r>
              <a:rPr lang="en-US" dirty="0"/>
              <a:t>Process 3: 700 – 2 = 698</a:t>
            </a:r>
          </a:p>
          <a:p>
            <a:pPr fontAlgn="base"/>
            <a:r>
              <a:rPr lang="en-US" dirty="0"/>
              <a:t>Process 4: 350 – 3 = 347</a:t>
            </a:r>
          </a:p>
          <a:p>
            <a:pPr fontAlgn="base"/>
            <a:r>
              <a:rPr lang="en-US" dirty="0"/>
              <a:t>Process 5: 500 – 4 = 496</a:t>
            </a:r>
          </a:p>
          <a:p>
            <a:pPr fontAlgn="base"/>
            <a:r>
              <a:rPr lang="en-US" dirty="0"/>
              <a:t> </a:t>
            </a:r>
          </a:p>
          <a:p>
            <a:pPr fontAlgn="base"/>
            <a:r>
              <a:rPr lang="en-US" dirty="0"/>
              <a:t>Average: 688</a:t>
            </a:r>
          </a:p>
          <a:p>
            <a:endParaRPr lang="en-US" dirty="0"/>
          </a:p>
        </p:txBody>
      </p:sp>
      <p:sp>
        <p:nvSpPr>
          <p:cNvPr id="6" name="TextBox 5">
            <a:extLst>
              <a:ext uri="{FF2B5EF4-FFF2-40B4-BE49-F238E27FC236}">
                <a16:creationId xmlns:a16="http://schemas.microsoft.com/office/drawing/2014/main" id="{DD206E7B-193E-0940-BC4B-6F5569E1E35E}"/>
              </a:ext>
            </a:extLst>
          </p:cNvPr>
          <p:cNvSpPr txBox="1"/>
          <p:nvPr/>
        </p:nvSpPr>
        <p:spPr>
          <a:xfrm>
            <a:off x="595313" y="3524594"/>
            <a:ext cx="2278188" cy="2585323"/>
          </a:xfrm>
          <a:prstGeom prst="rect">
            <a:avLst/>
          </a:prstGeom>
          <a:noFill/>
        </p:spPr>
        <p:txBody>
          <a:bodyPr wrap="none" rtlCol="0">
            <a:spAutoFit/>
          </a:bodyPr>
          <a:lstStyle/>
          <a:p>
            <a:pPr fontAlgn="base"/>
            <a:r>
              <a:rPr lang="en-US" dirty="0"/>
              <a:t>Completion Time:  </a:t>
            </a:r>
          </a:p>
          <a:p>
            <a:pPr fontAlgn="base"/>
            <a:r>
              <a:rPr lang="en-US" dirty="0"/>
              <a:t>Process 1: 200</a:t>
            </a:r>
          </a:p>
          <a:p>
            <a:pPr fontAlgn="base"/>
            <a:r>
              <a:rPr lang="en-US" dirty="0"/>
              <a:t>Process 2: 1700</a:t>
            </a:r>
          </a:p>
          <a:p>
            <a:pPr fontAlgn="base"/>
            <a:r>
              <a:rPr lang="en-US" dirty="0"/>
              <a:t>Process 3: 700</a:t>
            </a:r>
          </a:p>
          <a:p>
            <a:pPr fontAlgn="base"/>
            <a:r>
              <a:rPr lang="en-US" dirty="0"/>
              <a:t>Process 4: 350</a:t>
            </a:r>
          </a:p>
          <a:p>
            <a:pPr fontAlgn="base"/>
            <a:r>
              <a:rPr lang="en-US" dirty="0"/>
              <a:t>Process 5: 500</a:t>
            </a:r>
          </a:p>
          <a:p>
            <a:pPr fontAlgn="base"/>
            <a:r>
              <a:rPr lang="en-US" dirty="0"/>
              <a:t> </a:t>
            </a:r>
          </a:p>
          <a:p>
            <a:pPr fontAlgn="base"/>
            <a:r>
              <a:rPr lang="en-US" dirty="0"/>
              <a:t>Average: 690</a:t>
            </a:r>
          </a:p>
          <a:p>
            <a:endParaRPr lang="en-US" dirty="0"/>
          </a:p>
        </p:txBody>
      </p:sp>
      <p:sp>
        <p:nvSpPr>
          <p:cNvPr id="2" name="Title 1">
            <a:extLst>
              <a:ext uri="{FF2B5EF4-FFF2-40B4-BE49-F238E27FC236}">
                <a16:creationId xmlns:a16="http://schemas.microsoft.com/office/drawing/2014/main" id="{1FE38CF6-04E0-1B4A-92E0-FCAD9A8FAA9D}"/>
              </a:ext>
            </a:extLst>
          </p:cNvPr>
          <p:cNvSpPr>
            <a:spLocks noGrp="1"/>
          </p:cNvSpPr>
          <p:nvPr>
            <p:ph type="title"/>
          </p:nvPr>
        </p:nvSpPr>
        <p:spPr/>
        <p:txBody>
          <a:bodyPr/>
          <a:lstStyle/>
          <a:p>
            <a:r>
              <a:rPr lang="en-US" dirty="0"/>
              <a:t>SJF</a:t>
            </a:r>
          </a:p>
        </p:txBody>
      </p:sp>
      <p:pic>
        <p:nvPicPr>
          <p:cNvPr id="10" name="Content Placeholder 9">
            <a:extLst>
              <a:ext uri="{FF2B5EF4-FFF2-40B4-BE49-F238E27FC236}">
                <a16:creationId xmlns:a16="http://schemas.microsoft.com/office/drawing/2014/main" id="{3B792A3C-A203-2441-8B8E-EFDD7948F410}"/>
              </a:ext>
            </a:extLst>
          </p:cNvPr>
          <p:cNvPicPr>
            <a:picLocks noGrp="1" noChangeAspect="1"/>
          </p:cNvPicPr>
          <p:nvPr>
            <p:ph idx="1"/>
          </p:nvPr>
        </p:nvPicPr>
        <p:blipFill>
          <a:blip r:embed="rId2"/>
          <a:stretch>
            <a:fillRect/>
          </a:stretch>
        </p:blipFill>
        <p:spPr>
          <a:xfrm>
            <a:off x="595313" y="2014194"/>
            <a:ext cx="10058400" cy="969917"/>
          </a:xfrm>
        </p:spPr>
      </p:pic>
    </p:spTree>
    <p:extLst>
      <p:ext uri="{BB962C8B-B14F-4D97-AF65-F5344CB8AC3E}">
        <p14:creationId xmlns:p14="http://schemas.microsoft.com/office/powerpoint/2010/main" val="9655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8"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543C-903C-0B4E-969C-F4CFD9B1A0ED}"/>
              </a:ext>
            </a:extLst>
          </p:cNvPr>
          <p:cNvSpPr>
            <a:spLocks noGrp="1"/>
          </p:cNvSpPr>
          <p:nvPr>
            <p:ph type="title"/>
          </p:nvPr>
        </p:nvSpPr>
        <p:spPr/>
        <p:txBody>
          <a:bodyPr/>
          <a:lstStyle/>
          <a:p>
            <a:r>
              <a:rPr lang="en-US" dirty="0"/>
              <a:t>Round Robin</a:t>
            </a:r>
          </a:p>
        </p:txBody>
      </p:sp>
      <p:sp>
        <p:nvSpPr>
          <p:cNvPr id="3" name="Content Placeholder 2">
            <a:extLst>
              <a:ext uri="{FF2B5EF4-FFF2-40B4-BE49-F238E27FC236}">
                <a16:creationId xmlns:a16="http://schemas.microsoft.com/office/drawing/2014/main" id="{9B1ACB3C-4A75-904E-8A38-A630C2B6B5FE}"/>
              </a:ext>
            </a:extLst>
          </p:cNvPr>
          <p:cNvSpPr>
            <a:spLocks noGrp="1"/>
          </p:cNvSpPr>
          <p:nvPr>
            <p:ph idx="1"/>
          </p:nvPr>
        </p:nvSpPr>
        <p:spPr/>
        <p:txBody>
          <a:bodyPr>
            <a:normAutofit/>
          </a:bodyPr>
          <a:lstStyle/>
          <a:p>
            <a:r>
              <a:rPr lang="en-US" dirty="0"/>
              <a:t>In the RR scheduling algorithm processes are given turns of a fixed quantum. If a process’s CPU burst exceeds 1 time quantum it is preempted and returned to the queue. </a:t>
            </a:r>
          </a:p>
          <a:p>
            <a:r>
              <a:rPr lang="en-US" dirty="0"/>
              <a:t>The size of the time quantum is critical. If too large it becomes FCFS since all processes will run to completion on their first turn. If too small there will be excessive context switches. </a:t>
            </a:r>
          </a:p>
          <a:p>
            <a:r>
              <a:rPr lang="en-US" dirty="0"/>
              <a:t>We want the time quantum to be large with respect to the context- switch time. </a:t>
            </a:r>
          </a:p>
          <a:p>
            <a:r>
              <a:rPr lang="en-US" dirty="0"/>
              <a:t>A rule of thumb is that 80 percent of the CPU bursts should be shorter than the time quantum. </a:t>
            </a:r>
          </a:p>
          <a:p>
            <a:endParaRPr lang="en-US" dirty="0"/>
          </a:p>
          <a:p>
            <a:endParaRPr lang="en-US" dirty="0"/>
          </a:p>
        </p:txBody>
      </p:sp>
    </p:spTree>
    <p:extLst>
      <p:ext uri="{BB962C8B-B14F-4D97-AF65-F5344CB8AC3E}">
        <p14:creationId xmlns:p14="http://schemas.microsoft.com/office/powerpoint/2010/main" val="381414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1BB896-00DD-514C-B5D8-AC8032543D97}"/>
              </a:ext>
            </a:extLst>
          </p:cNvPr>
          <p:cNvSpPr txBox="1"/>
          <p:nvPr/>
        </p:nvSpPr>
        <p:spPr>
          <a:xfrm>
            <a:off x="595313" y="3524594"/>
            <a:ext cx="3262432" cy="2585323"/>
          </a:xfrm>
          <a:prstGeom prst="rect">
            <a:avLst/>
          </a:prstGeom>
          <a:noFill/>
        </p:spPr>
        <p:txBody>
          <a:bodyPr wrap="none" rtlCol="0">
            <a:spAutoFit/>
          </a:bodyPr>
          <a:lstStyle/>
          <a:p>
            <a:pPr fontAlgn="base"/>
            <a:r>
              <a:rPr lang="en-US" dirty="0"/>
              <a:t>Waiting Time (W.T): </a:t>
            </a:r>
          </a:p>
          <a:p>
            <a:r>
              <a:rPr lang="en-US" dirty="0"/>
              <a:t> </a:t>
            </a:r>
          </a:p>
          <a:p>
            <a:pPr fontAlgn="base"/>
            <a:r>
              <a:rPr lang="en-US" dirty="0"/>
              <a:t>Process 1: 600 – 200 = 400</a:t>
            </a:r>
          </a:p>
          <a:p>
            <a:pPr fontAlgn="base"/>
            <a:r>
              <a:rPr lang="en-US" dirty="0"/>
              <a:t>Process 2: 1699 – 1000 = 699</a:t>
            </a:r>
          </a:p>
          <a:p>
            <a:pPr fontAlgn="base"/>
            <a:r>
              <a:rPr lang="en-US" dirty="0"/>
              <a:t>Process 3: 798 – 200 = 598</a:t>
            </a:r>
          </a:p>
          <a:p>
            <a:pPr fontAlgn="base"/>
            <a:r>
              <a:rPr lang="en-US" dirty="0"/>
              <a:t>Process 4: 847 – 150 = 697</a:t>
            </a:r>
          </a:p>
          <a:p>
            <a:pPr fontAlgn="base"/>
            <a:r>
              <a:rPr lang="en-US" dirty="0"/>
              <a:t>Process 5: 896 – 200 = 696</a:t>
            </a:r>
          </a:p>
          <a:p>
            <a:pPr fontAlgn="base"/>
            <a:r>
              <a:rPr lang="en-US" dirty="0"/>
              <a:t> </a:t>
            </a:r>
          </a:p>
          <a:p>
            <a:pPr fontAlgn="base"/>
            <a:r>
              <a:rPr lang="en-US" dirty="0"/>
              <a:t>Average: 618</a:t>
            </a:r>
          </a:p>
        </p:txBody>
      </p:sp>
      <p:sp>
        <p:nvSpPr>
          <p:cNvPr id="8" name="TextBox 7">
            <a:extLst>
              <a:ext uri="{FF2B5EF4-FFF2-40B4-BE49-F238E27FC236}">
                <a16:creationId xmlns:a16="http://schemas.microsoft.com/office/drawing/2014/main" id="{FCF71A33-186D-ED4F-AA58-82EB982DF64E}"/>
              </a:ext>
            </a:extLst>
          </p:cNvPr>
          <p:cNvSpPr txBox="1"/>
          <p:nvPr/>
        </p:nvSpPr>
        <p:spPr>
          <a:xfrm>
            <a:off x="595313" y="3524594"/>
            <a:ext cx="3005951" cy="2862322"/>
          </a:xfrm>
          <a:prstGeom prst="rect">
            <a:avLst/>
          </a:prstGeom>
          <a:noFill/>
        </p:spPr>
        <p:txBody>
          <a:bodyPr wrap="none" rtlCol="0">
            <a:spAutoFit/>
          </a:bodyPr>
          <a:lstStyle/>
          <a:p>
            <a:pPr fontAlgn="base"/>
            <a:r>
              <a:rPr lang="en-US" dirty="0"/>
              <a:t>Turn Around Time: </a:t>
            </a:r>
          </a:p>
          <a:p>
            <a:pPr fontAlgn="base"/>
            <a:r>
              <a:rPr lang="en-US" dirty="0"/>
              <a:t> </a:t>
            </a:r>
          </a:p>
          <a:p>
            <a:pPr fontAlgn="base"/>
            <a:r>
              <a:rPr lang="en-US" dirty="0"/>
              <a:t>Process 1: 600 – 0 = 600</a:t>
            </a:r>
          </a:p>
          <a:p>
            <a:pPr fontAlgn="base"/>
            <a:r>
              <a:rPr lang="en-US" dirty="0"/>
              <a:t>Process 2: 1700 – 1 = 1699</a:t>
            </a:r>
          </a:p>
          <a:p>
            <a:pPr fontAlgn="base"/>
            <a:r>
              <a:rPr lang="en-US" dirty="0"/>
              <a:t>Process 3: 800 – 2 = 798</a:t>
            </a:r>
          </a:p>
          <a:p>
            <a:pPr fontAlgn="base"/>
            <a:r>
              <a:rPr lang="en-US" dirty="0"/>
              <a:t>Process 4: 850 – 3 = 847</a:t>
            </a:r>
          </a:p>
          <a:p>
            <a:pPr fontAlgn="base"/>
            <a:r>
              <a:rPr lang="en-US" dirty="0"/>
              <a:t>Process 5: 900 – 4 = 896</a:t>
            </a:r>
          </a:p>
          <a:p>
            <a:pPr fontAlgn="base"/>
            <a:r>
              <a:rPr lang="en-US" dirty="0"/>
              <a:t> </a:t>
            </a:r>
          </a:p>
          <a:p>
            <a:pPr fontAlgn="base"/>
            <a:r>
              <a:rPr lang="en-US" dirty="0"/>
              <a:t>Average: 888</a:t>
            </a:r>
          </a:p>
          <a:p>
            <a:endParaRPr lang="en-US" dirty="0"/>
          </a:p>
        </p:txBody>
      </p:sp>
      <p:sp>
        <p:nvSpPr>
          <p:cNvPr id="6" name="TextBox 5">
            <a:extLst>
              <a:ext uri="{FF2B5EF4-FFF2-40B4-BE49-F238E27FC236}">
                <a16:creationId xmlns:a16="http://schemas.microsoft.com/office/drawing/2014/main" id="{DD206E7B-193E-0940-BC4B-6F5569E1E35E}"/>
              </a:ext>
            </a:extLst>
          </p:cNvPr>
          <p:cNvSpPr txBox="1"/>
          <p:nvPr/>
        </p:nvSpPr>
        <p:spPr>
          <a:xfrm>
            <a:off x="595313" y="3524594"/>
            <a:ext cx="2149948" cy="2585323"/>
          </a:xfrm>
          <a:prstGeom prst="rect">
            <a:avLst/>
          </a:prstGeom>
          <a:noFill/>
        </p:spPr>
        <p:txBody>
          <a:bodyPr wrap="none" rtlCol="0">
            <a:spAutoFit/>
          </a:bodyPr>
          <a:lstStyle/>
          <a:p>
            <a:pPr fontAlgn="base"/>
            <a:r>
              <a:rPr lang="en-US" dirty="0"/>
              <a:t>Completion Time:</a:t>
            </a:r>
          </a:p>
          <a:p>
            <a:pPr fontAlgn="base"/>
            <a:r>
              <a:rPr lang="en-US" dirty="0"/>
              <a:t> </a:t>
            </a:r>
          </a:p>
          <a:p>
            <a:pPr fontAlgn="base"/>
            <a:r>
              <a:rPr lang="en-US" dirty="0"/>
              <a:t>Process 1: 600</a:t>
            </a:r>
          </a:p>
          <a:p>
            <a:pPr fontAlgn="base"/>
            <a:r>
              <a:rPr lang="en-US" dirty="0"/>
              <a:t>Process 2: 1700</a:t>
            </a:r>
          </a:p>
          <a:p>
            <a:pPr fontAlgn="base"/>
            <a:r>
              <a:rPr lang="en-US" dirty="0"/>
              <a:t>Process 3: 800</a:t>
            </a:r>
          </a:p>
          <a:p>
            <a:pPr fontAlgn="base"/>
            <a:r>
              <a:rPr lang="en-US" dirty="0"/>
              <a:t>Process 4: 850</a:t>
            </a:r>
          </a:p>
          <a:p>
            <a:pPr fontAlgn="base"/>
            <a:r>
              <a:rPr lang="en-US" dirty="0"/>
              <a:t>Process 5: 900</a:t>
            </a:r>
          </a:p>
          <a:p>
            <a:pPr fontAlgn="base"/>
            <a:r>
              <a:rPr lang="en-US" dirty="0"/>
              <a:t> </a:t>
            </a:r>
          </a:p>
          <a:p>
            <a:pPr fontAlgn="base"/>
            <a:r>
              <a:rPr lang="en-US" dirty="0"/>
              <a:t>Average: 970</a:t>
            </a:r>
          </a:p>
        </p:txBody>
      </p:sp>
      <p:sp>
        <p:nvSpPr>
          <p:cNvPr id="2" name="Title 1">
            <a:extLst>
              <a:ext uri="{FF2B5EF4-FFF2-40B4-BE49-F238E27FC236}">
                <a16:creationId xmlns:a16="http://schemas.microsoft.com/office/drawing/2014/main" id="{1FE38CF6-04E0-1B4A-92E0-FCAD9A8FAA9D}"/>
              </a:ext>
            </a:extLst>
          </p:cNvPr>
          <p:cNvSpPr>
            <a:spLocks noGrp="1"/>
          </p:cNvSpPr>
          <p:nvPr>
            <p:ph type="title"/>
          </p:nvPr>
        </p:nvSpPr>
        <p:spPr/>
        <p:txBody>
          <a:bodyPr/>
          <a:lstStyle/>
          <a:p>
            <a:r>
              <a:rPr lang="en-US" dirty="0"/>
              <a:t>Round Robin</a:t>
            </a:r>
          </a:p>
        </p:txBody>
      </p:sp>
      <p:pic>
        <p:nvPicPr>
          <p:cNvPr id="7" name="Content Placeholder 4">
            <a:extLst>
              <a:ext uri="{FF2B5EF4-FFF2-40B4-BE49-F238E27FC236}">
                <a16:creationId xmlns:a16="http://schemas.microsoft.com/office/drawing/2014/main" id="{10F2DFFD-AC3F-3F41-95EB-489347FA8FA0}"/>
              </a:ext>
            </a:extLst>
          </p:cNvPr>
          <p:cNvPicPr>
            <a:picLocks noChangeAspect="1"/>
          </p:cNvPicPr>
          <p:nvPr/>
        </p:nvPicPr>
        <p:blipFill>
          <a:blip r:embed="rId2"/>
          <a:stretch>
            <a:fillRect/>
          </a:stretch>
        </p:blipFill>
        <p:spPr>
          <a:xfrm>
            <a:off x="690563" y="2131315"/>
            <a:ext cx="10058400" cy="1116280"/>
          </a:xfrm>
          <a:prstGeom prst="rect">
            <a:avLst/>
          </a:prstGeom>
        </p:spPr>
      </p:pic>
    </p:spTree>
    <p:extLst>
      <p:ext uri="{BB962C8B-B14F-4D97-AF65-F5344CB8AC3E}">
        <p14:creationId xmlns:p14="http://schemas.microsoft.com/office/powerpoint/2010/main" val="181223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8"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1174-418F-E449-A043-31AC3E0EF9D8}"/>
              </a:ext>
            </a:extLst>
          </p:cNvPr>
          <p:cNvSpPr>
            <a:spLocks noGrp="1"/>
          </p:cNvSpPr>
          <p:nvPr>
            <p:ph type="title"/>
          </p:nvPr>
        </p:nvSpPr>
        <p:spPr/>
        <p:txBody>
          <a:bodyPr/>
          <a:lstStyle/>
          <a:p>
            <a:r>
              <a:rPr lang="en-US" dirty="0"/>
              <a:t>Comparison</a:t>
            </a:r>
          </a:p>
        </p:txBody>
      </p:sp>
      <p:graphicFrame>
        <p:nvGraphicFramePr>
          <p:cNvPr id="4" name="Content Placeholder 3">
            <a:extLst>
              <a:ext uri="{FF2B5EF4-FFF2-40B4-BE49-F238E27FC236}">
                <a16:creationId xmlns:a16="http://schemas.microsoft.com/office/drawing/2014/main" id="{3E39B491-FE53-394B-A41F-D83C7B98FB26}"/>
              </a:ext>
            </a:extLst>
          </p:cNvPr>
          <p:cNvGraphicFramePr>
            <a:graphicFrameLocks noGrp="1"/>
          </p:cNvGraphicFramePr>
          <p:nvPr>
            <p:ph idx="1"/>
            <p:extLst>
              <p:ext uri="{D42A27DB-BD31-4B8C-83A1-F6EECF244321}">
                <p14:modId xmlns:p14="http://schemas.microsoft.com/office/powerpoint/2010/main" val="1750733663"/>
              </p:ext>
            </p:extLst>
          </p:nvPr>
        </p:nvGraphicFramePr>
        <p:xfrm>
          <a:off x="1066799" y="1784601"/>
          <a:ext cx="7287490" cy="1194124"/>
        </p:xfrm>
        <a:graphic>
          <a:graphicData uri="http://schemas.openxmlformats.org/drawingml/2006/table">
            <a:tbl>
              <a:tblPr firstRow="1" firstCol="1" bandRow="1">
                <a:tableStyleId>{5C22544A-7EE6-4342-B048-85BDC9FD1C3A}</a:tableStyleId>
              </a:tblPr>
              <a:tblGrid>
                <a:gridCol w="1821483">
                  <a:extLst>
                    <a:ext uri="{9D8B030D-6E8A-4147-A177-3AD203B41FA5}">
                      <a16:colId xmlns:a16="http://schemas.microsoft.com/office/drawing/2014/main" val="1234431221"/>
                    </a:ext>
                  </a:extLst>
                </a:gridCol>
                <a:gridCol w="1821483">
                  <a:extLst>
                    <a:ext uri="{9D8B030D-6E8A-4147-A177-3AD203B41FA5}">
                      <a16:colId xmlns:a16="http://schemas.microsoft.com/office/drawing/2014/main" val="289863283"/>
                    </a:ext>
                  </a:extLst>
                </a:gridCol>
                <a:gridCol w="1822262">
                  <a:extLst>
                    <a:ext uri="{9D8B030D-6E8A-4147-A177-3AD203B41FA5}">
                      <a16:colId xmlns:a16="http://schemas.microsoft.com/office/drawing/2014/main" val="1376139154"/>
                    </a:ext>
                  </a:extLst>
                </a:gridCol>
                <a:gridCol w="1822262">
                  <a:extLst>
                    <a:ext uri="{9D8B030D-6E8A-4147-A177-3AD203B41FA5}">
                      <a16:colId xmlns:a16="http://schemas.microsoft.com/office/drawing/2014/main" val="306126460"/>
                    </a:ext>
                  </a:extLst>
                </a:gridCol>
              </a:tblGrid>
              <a:tr h="298531">
                <a:tc>
                  <a:txBody>
                    <a:bodyPr/>
                    <a:lstStyle/>
                    <a:p>
                      <a:pPr marL="0" marR="0">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Completion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Turn Around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Waiting Time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9948544"/>
                  </a:ext>
                </a:extLst>
              </a:tr>
              <a:tr h="298531">
                <a:tc>
                  <a:txBody>
                    <a:bodyPr/>
                    <a:lstStyle/>
                    <a:p>
                      <a:pPr marL="0" marR="0">
                        <a:spcBef>
                          <a:spcPts val="0"/>
                        </a:spcBef>
                        <a:spcAft>
                          <a:spcPts val="0"/>
                        </a:spcAft>
                      </a:pPr>
                      <a:r>
                        <a:rPr lang="en-US" sz="1200">
                          <a:effectLst/>
                        </a:rPr>
                        <a:t>FCFS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1210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1348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997.6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6594698"/>
                  </a:ext>
                </a:extLst>
              </a:tr>
              <a:tr h="298531">
                <a:tc>
                  <a:txBody>
                    <a:bodyPr/>
                    <a:lstStyle/>
                    <a:p>
                      <a:pPr marL="0" marR="0">
                        <a:spcBef>
                          <a:spcPts val="0"/>
                        </a:spcBef>
                        <a:spcAft>
                          <a:spcPts val="0"/>
                        </a:spcAft>
                      </a:pPr>
                      <a:r>
                        <a:rPr lang="en-US" sz="1200">
                          <a:effectLst/>
                        </a:rPr>
                        <a:t>SJF</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318868"/>
                  </a:ext>
                </a:extLst>
              </a:tr>
              <a:tr h="298531">
                <a:tc>
                  <a:txBody>
                    <a:bodyPr/>
                    <a:lstStyle/>
                    <a:p>
                      <a:pPr marL="0" marR="0">
                        <a:spcBef>
                          <a:spcPts val="0"/>
                        </a:spcBef>
                        <a:spcAft>
                          <a:spcPts val="0"/>
                        </a:spcAft>
                      </a:pPr>
                      <a:r>
                        <a:rPr lang="en-US" sz="1200">
                          <a:effectLst/>
                        </a:rPr>
                        <a:t>RR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970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888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618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345691"/>
                  </a:ext>
                </a:extLst>
              </a:tr>
            </a:tbl>
          </a:graphicData>
        </a:graphic>
      </p:graphicFrame>
      <p:sp>
        <p:nvSpPr>
          <p:cNvPr id="5" name="TextBox 4">
            <a:extLst>
              <a:ext uri="{FF2B5EF4-FFF2-40B4-BE49-F238E27FC236}">
                <a16:creationId xmlns:a16="http://schemas.microsoft.com/office/drawing/2014/main" id="{B0BB7415-F039-4A4E-B002-3A638742FC97}"/>
              </a:ext>
            </a:extLst>
          </p:cNvPr>
          <p:cNvSpPr txBox="1"/>
          <p:nvPr/>
        </p:nvSpPr>
        <p:spPr>
          <a:xfrm>
            <a:off x="1066800" y="3148284"/>
            <a:ext cx="9643987" cy="3570208"/>
          </a:xfrm>
          <a:prstGeom prst="rect">
            <a:avLst/>
          </a:prstGeom>
          <a:noFill/>
        </p:spPr>
        <p:txBody>
          <a:bodyPr wrap="none" rtlCol="0">
            <a:spAutoFit/>
          </a:bodyPr>
          <a:lstStyle/>
          <a:p>
            <a:r>
              <a:rPr lang="en-US" sz="1600" dirty="0"/>
              <a:t>Highlights of the comparisons</a:t>
            </a:r>
          </a:p>
          <a:p>
            <a:endParaRPr lang="en-US" sz="1600" dirty="0"/>
          </a:p>
          <a:p>
            <a:r>
              <a:rPr lang="en-US" sz="1600" dirty="0"/>
              <a:t>FCFS has very poor performance</a:t>
            </a:r>
          </a:p>
          <a:p>
            <a:endParaRPr lang="en-US" sz="1600" dirty="0"/>
          </a:p>
          <a:p>
            <a:r>
              <a:rPr lang="en-US" sz="1600" dirty="0"/>
              <a:t>SJF has best performance</a:t>
            </a:r>
          </a:p>
          <a:p>
            <a:endParaRPr lang="en-US" sz="1600" dirty="0"/>
          </a:p>
          <a:p>
            <a:r>
              <a:rPr lang="en-US" sz="1600" dirty="0"/>
              <a:t>Round Robin is intermediate but in practice easier to implement than SJF</a:t>
            </a:r>
          </a:p>
          <a:p>
            <a:endParaRPr lang="en-US" sz="1600" dirty="0"/>
          </a:p>
          <a:p>
            <a:r>
              <a:rPr lang="en-US" sz="1600" dirty="0"/>
              <a:t>However it is impossible to actually know the length of the next CPU request in short term </a:t>
            </a:r>
          </a:p>
          <a:p>
            <a:r>
              <a:rPr lang="en-US" sz="1600" dirty="0"/>
              <a:t>scheduling. </a:t>
            </a:r>
          </a:p>
          <a:p>
            <a:endParaRPr lang="en-US" sz="1600" dirty="0"/>
          </a:p>
          <a:p>
            <a:r>
              <a:rPr lang="en-US" sz="1600" dirty="0"/>
              <a:t>The next CPU burst is most often predicted as an </a:t>
            </a:r>
            <a:r>
              <a:rPr lang="en-US" sz="1600" b="1" dirty="0"/>
              <a:t>exponential average </a:t>
            </a:r>
            <a:r>
              <a:rPr lang="en-US" sz="1600" dirty="0"/>
              <a:t>of the measured lengths </a:t>
            </a:r>
          </a:p>
          <a:p>
            <a:r>
              <a:rPr lang="en-US" sz="1600" dirty="0"/>
              <a:t>of previous CPU bursts. </a:t>
            </a:r>
          </a:p>
          <a:p>
            <a:endParaRPr lang="en-US" dirty="0"/>
          </a:p>
        </p:txBody>
      </p:sp>
    </p:spTree>
    <p:extLst>
      <p:ext uri="{BB962C8B-B14F-4D97-AF65-F5344CB8AC3E}">
        <p14:creationId xmlns:p14="http://schemas.microsoft.com/office/powerpoint/2010/main" val="249433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87FD-C59A-C840-8446-63550D66A663}"/>
              </a:ext>
            </a:extLst>
          </p:cNvPr>
          <p:cNvSpPr>
            <a:spLocks noGrp="1"/>
          </p:cNvSpPr>
          <p:nvPr>
            <p:ph type="title"/>
          </p:nvPr>
        </p:nvSpPr>
        <p:spPr/>
        <p:txBody>
          <a:bodyPr>
            <a:normAutofit/>
          </a:bodyPr>
          <a:lstStyle/>
          <a:p>
            <a:r>
              <a:rPr lang="en-US" dirty="0"/>
              <a:t>Priority </a:t>
            </a:r>
          </a:p>
        </p:txBody>
      </p:sp>
      <p:sp>
        <p:nvSpPr>
          <p:cNvPr id="3" name="Content Placeholder 2">
            <a:extLst>
              <a:ext uri="{FF2B5EF4-FFF2-40B4-BE49-F238E27FC236}">
                <a16:creationId xmlns:a16="http://schemas.microsoft.com/office/drawing/2014/main" id="{1E21F197-14AC-9641-8FB2-2EC2B2158E4A}"/>
              </a:ext>
            </a:extLst>
          </p:cNvPr>
          <p:cNvSpPr>
            <a:spLocks noGrp="1"/>
          </p:cNvSpPr>
          <p:nvPr>
            <p:ph idx="1"/>
          </p:nvPr>
        </p:nvSpPr>
        <p:spPr/>
        <p:txBody>
          <a:bodyPr>
            <a:normAutofit/>
          </a:bodyPr>
          <a:lstStyle/>
          <a:p>
            <a:r>
              <a:rPr lang="en-US" dirty="0"/>
              <a:t>Scheduling Algorithms can handle tasks efficiently. But only prioritizing average values may not reflect users’ preferences (i.e. user won’t notice if saving a file to memory is delayed but will notice if opening a web browser is). Assigning each task priority can address this. It can also be used to prevent starvation by increasing the priority of tasks the longer they wait. </a:t>
            </a:r>
          </a:p>
          <a:p>
            <a:r>
              <a:rPr lang="en-US" dirty="0"/>
              <a:t>A </a:t>
            </a:r>
            <a:r>
              <a:rPr lang="en-US" b="1" dirty="0"/>
              <a:t>multilevel queue </a:t>
            </a:r>
            <a:r>
              <a:rPr lang="en-US" dirty="0"/>
              <a:t>divides waiting processes into multiple queues. The processes are assigned based on some criteria, such as memory size or type. </a:t>
            </a:r>
          </a:p>
          <a:p>
            <a:endParaRPr lang="en-US" dirty="0"/>
          </a:p>
        </p:txBody>
      </p:sp>
    </p:spTree>
    <p:extLst>
      <p:ext uri="{BB962C8B-B14F-4D97-AF65-F5344CB8AC3E}">
        <p14:creationId xmlns:p14="http://schemas.microsoft.com/office/powerpoint/2010/main" val="228419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73C-CDB9-F849-99BF-7DB084240F95}"/>
              </a:ext>
            </a:extLst>
          </p:cNvPr>
          <p:cNvSpPr>
            <a:spLocks noGrp="1"/>
          </p:cNvSpPr>
          <p:nvPr>
            <p:ph type="title"/>
          </p:nvPr>
        </p:nvSpPr>
        <p:spPr/>
        <p:txBody>
          <a:bodyPr/>
          <a:lstStyle/>
          <a:p>
            <a:r>
              <a:rPr lang="en-US" dirty="0"/>
              <a:t>SJF Example</a:t>
            </a:r>
          </a:p>
        </p:txBody>
      </p:sp>
      <p:sp>
        <p:nvSpPr>
          <p:cNvPr id="3" name="Content Placeholder 2">
            <a:extLst>
              <a:ext uri="{FF2B5EF4-FFF2-40B4-BE49-F238E27FC236}">
                <a16:creationId xmlns:a16="http://schemas.microsoft.com/office/drawing/2014/main" id="{39DB2E08-82ED-E340-9EEA-4658ED1FD422}"/>
              </a:ext>
            </a:extLst>
          </p:cNvPr>
          <p:cNvSpPr>
            <a:spLocks noGrp="1"/>
          </p:cNvSpPr>
          <p:nvPr>
            <p:ph idx="1"/>
          </p:nvPr>
        </p:nvSpPr>
        <p:spPr/>
        <p:txBody>
          <a:bodyPr/>
          <a:lstStyle/>
          <a:p>
            <a:r>
              <a:rPr lang="en-US" dirty="0"/>
              <a:t>Job Set</a:t>
            </a:r>
          </a:p>
          <a:p>
            <a:pPr marL="0" indent="0">
              <a:buNone/>
            </a:pPr>
            <a:endParaRPr lang="en-US" dirty="0"/>
          </a:p>
          <a:p>
            <a:r>
              <a:rPr lang="en-US" dirty="0"/>
              <a:t>Job 1: 500 cycles. Arrives at time 0. Priority 1</a:t>
            </a:r>
          </a:p>
          <a:p>
            <a:r>
              <a:rPr lang="en-US" dirty="0"/>
              <a:t>Job 2: 300 cycles. Arrives at time 150. Priority 1</a:t>
            </a:r>
          </a:p>
          <a:p>
            <a:r>
              <a:rPr lang="en-US" dirty="0"/>
              <a:t>Job 3: 400 cycles. Arrives at time 300. Priority 3</a:t>
            </a:r>
          </a:p>
          <a:p>
            <a:r>
              <a:rPr lang="en-US" dirty="0"/>
              <a:t>Job 4: 200 cycles. Arrives at time 400. Priority 2</a:t>
            </a:r>
          </a:p>
          <a:p>
            <a:r>
              <a:rPr lang="en-US" dirty="0"/>
              <a:t>Job 5: 200 cycles. Arrives at time 600. Priority 5</a:t>
            </a:r>
          </a:p>
          <a:p>
            <a:endParaRPr lang="en-US" dirty="0"/>
          </a:p>
          <a:p>
            <a:endParaRPr lang="en-US" dirty="0"/>
          </a:p>
        </p:txBody>
      </p:sp>
    </p:spTree>
    <p:extLst>
      <p:ext uri="{BB962C8B-B14F-4D97-AF65-F5344CB8AC3E}">
        <p14:creationId xmlns:p14="http://schemas.microsoft.com/office/powerpoint/2010/main" val="361973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CF6-04E0-1B4A-92E0-FCAD9A8FAA9D}"/>
              </a:ext>
            </a:extLst>
          </p:cNvPr>
          <p:cNvSpPr>
            <a:spLocks noGrp="1"/>
          </p:cNvSpPr>
          <p:nvPr>
            <p:ph type="title"/>
          </p:nvPr>
        </p:nvSpPr>
        <p:spPr/>
        <p:txBody>
          <a:bodyPr/>
          <a:lstStyle/>
          <a:p>
            <a:r>
              <a:rPr lang="en-US" dirty="0"/>
              <a:t>SJF without Priority</a:t>
            </a:r>
          </a:p>
        </p:txBody>
      </p:sp>
      <p:pic>
        <p:nvPicPr>
          <p:cNvPr id="4" name="Picture 3">
            <a:extLst>
              <a:ext uri="{FF2B5EF4-FFF2-40B4-BE49-F238E27FC236}">
                <a16:creationId xmlns:a16="http://schemas.microsoft.com/office/drawing/2014/main" id="{F67CA362-8B82-7D42-B68C-E72053E78B1B}"/>
              </a:ext>
            </a:extLst>
          </p:cNvPr>
          <p:cNvPicPr>
            <a:picLocks noChangeAspect="1"/>
          </p:cNvPicPr>
          <p:nvPr/>
        </p:nvPicPr>
        <p:blipFill>
          <a:blip r:embed="rId2"/>
          <a:stretch>
            <a:fillRect/>
          </a:stretch>
        </p:blipFill>
        <p:spPr>
          <a:xfrm>
            <a:off x="584200" y="1820228"/>
            <a:ext cx="10541000" cy="1117600"/>
          </a:xfrm>
          <a:prstGeom prst="rect">
            <a:avLst/>
          </a:prstGeom>
        </p:spPr>
      </p:pic>
      <p:sp>
        <p:nvSpPr>
          <p:cNvPr id="5" name="TextBox 4">
            <a:extLst>
              <a:ext uri="{FF2B5EF4-FFF2-40B4-BE49-F238E27FC236}">
                <a16:creationId xmlns:a16="http://schemas.microsoft.com/office/drawing/2014/main" id="{5AA13731-7243-D148-95B4-E7882CEDF4AE}"/>
              </a:ext>
            </a:extLst>
          </p:cNvPr>
          <p:cNvSpPr txBox="1"/>
          <p:nvPr/>
        </p:nvSpPr>
        <p:spPr>
          <a:xfrm>
            <a:off x="584200" y="2997861"/>
            <a:ext cx="7492757" cy="3970318"/>
          </a:xfrm>
          <a:prstGeom prst="rect">
            <a:avLst/>
          </a:prstGeom>
          <a:noFill/>
        </p:spPr>
        <p:txBody>
          <a:bodyPr wrap="none" rtlCol="0">
            <a:spAutoFit/>
          </a:bodyPr>
          <a:lstStyle/>
          <a:p>
            <a:r>
              <a:rPr lang="en-US" dirty="0"/>
              <a:t>Without Priority we see:</a:t>
            </a:r>
          </a:p>
          <a:p>
            <a:endParaRPr lang="en-US" dirty="0"/>
          </a:p>
          <a:p>
            <a:r>
              <a:rPr lang="en-US" dirty="0"/>
              <a:t>Scheduling minimizes wait times, but de prioritizes important tasks.</a:t>
            </a:r>
          </a:p>
          <a:p>
            <a:endParaRPr lang="en-US" dirty="0"/>
          </a:p>
          <a:p>
            <a:r>
              <a:rPr lang="en-US" dirty="0"/>
              <a:t>Turn Around Time:</a:t>
            </a:r>
          </a:p>
          <a:p>
            <a:endParaRPr lang="en-US" dirty="0"/>
          </a:p>
          <a:p>
            <a:r>
              <a:rPr lang="en-US" dirty="0"/>
              <a:t>Job 1: 1200</a:t>
            </a:r>
          </a:p>
          <a:p>
            <a:r>
              <a:rPr lang="en-US" dirty="0"/>
              <a:t>Job 2: 800</a:t>
            </a:r>
          </a:p>
          <a:p>
            <a:r>
              <a:rPr lang="en-US" dirty="0"/>
              <a:t>Job 3: 1200</a:t>
            </a:r>
          </a:p>
          <a:p>
            <a:r>
              <a:rPr lang="en-US" dirty="0"/>
              <a:t>Job 4: 200</a:t>
            </a:r>
          </a:p>
          <a:p>
            <a:r>
              <a:rPr lang="en-US" dirty="0"/>
              <a:t>Job 5: 200</a:t>
            </a:r>
          </a:p>
          <a:p>
            <a:endParaRPr lang="en-US" dirty="0"/>
          </a:p>
          <a:p>
            <a:r>
              <a:rPr lang="en-US" dirty="0"/>
              <a:t>Average: 720</a:t>
            </a:r>
          </a:p>
          <a:p>
            <a:endParaRPr lang="en-US" dirty="0"/>
          </a:p>
        </p:txBody>
      </p:sp>
      <p:sp>
        <p:nvSpPr>
          <p:cNvPr id="3" name="TextBox 2">
            <a:extLst>
              <a:ext uri="{FF2B5EF4-FFF2-40B4-BE49-F238E27FC236}">
                <a16:creationId xmlns:a16="http://schemas.microsoft.com/office/drawing/2014/main" id="{AFED935E-07FA-124D-B035-92CA31C0AF2B}"/>
              </a:ext>
            </a:extLst>
          </p:cNvPr>
          <p:cNvSpPr txBox="1"/>
          <p:nvPr/>
        </p:nvSpPr>
        <p:spPr>
          <a:xfrm>
            <a:off x="2881502" y="4093227"/>
            <a:ext cx="1680268" cy="2585323"/>
          </a:xfrm>
          <a:prstGeom prst="rect">
            <a:avLst/>
          </a:prstGeom>
          <a:noFill/>
        </p:spPr>
        <p:txBody>
          <a:bodyPr wrap="none" rtlCol="0">
            <a:spAutoFit/>
          </a:bodyPr>
          <a:lstStyle/>
          <a:p>
            <a:r>
              <a:rPr lang="en-US" dirty="0"/>
              <a:t>Waiting Time:</a:t>
            </a:r>
          </a:p>
          <a:p>
            <a:endParaRPr lang="en-US" dirty="0"/>
          </a:p>
          <a:p>
            <a:r>
              <a:rPr lang="en-US" dirty="0"/>
              <a:t>Job 1: 700</a:t>
            </a:r>
          </a:p>
          <a:p>
            <a:r>
              <a:rPr lang="en-US" dirty="0"/>
              <a:t>Job 2: 500</a:t>
            </a:r>
          </a:p>
          <a:p>
            <a:r>
              <a:rPr lang="en-US" dirty="0"/>
              <a:t>Job 3: 900</a:t>
            </a:r>
          </a:p>
          <a:p>
            <a:r>
              <a:rPr lang="en-US" dirty="0"/>
              <a:t>Job 4: 0</a:t>
            </a:r>
          </a:p>
          <a:p>
            <a:r>
              <a:rPr lang="en-US" dirty="0"/>
              <a:t>Job 5: 0</a:t>
            </a:r>
          </a:p>
          <a:p>
            <a:endParaRPr lang="en-US" dirty="0"/>
          </a:p>
          <a:p>
            <a:r>
              <a:rPr lang="en-US" dirty="0"/>
              <a:t>Average: 420</a:t>
            </a:r>
          </a:p>
        </p:txBody>
      </p:sp>
      <p:sp>
        <p:nvSpPr>
          <p:cNvPr id="6" name="TextBox 5">
            <a:extLst>
              <a:ext uri="{FF2B5EF4-FFF2-40B4-BE49-F238E27FC236}">
                <a16:creationId xmlns:a16="http://schemas.microsoft.com/office/drawing/2014/main" id="{E68E7C6F-7AE9-6C49-BA83-06D0EF6A97AE}"/>
              </a:ext>
            </a:extLst>
          </p:cNvPr>
          <p:cNvSpPr txBox="1"/>
          <p:nvPr/>
        </p:nvSpPr>
        <p:spPr>
          <a:xfrm>
            <a:off x="9587345" y="4599709"/>
            <a:ext cx="569387" cy="369332"/>
          </a:xfrm>
          <a:prstGeom prst="rect">
            <a:avLst/>
          </a:prstGeom>
          <a:noFill/>
        </p:spPr>
        <p:txBody>
          <a:bodyPr wrap="none" rtlCol="0">
            <a:spAutoFit/>
          </a:bodyPr>
          <a:lstStyle/>
          <a:p>
            <a:r>
              <a:rPr lang="en-US" dirty="0"/>
              <a:t>780</a:t>
            </a:r>
          </a:p>
        </p:txBody>
      </p:sp>
    </p:spTree>
    <p:extLst>
      <p:ext uri="{BB962C8B-B14F-4D97-AF65-F5344CB8AC3E}">
        <p14:creationId xmlns:p14="http://schemas.microsoft.com/office/powerpoint/2010/main" val="412125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BED7-5744-9749-B3FB-C6589B85BBED}"/>
              </a:ext>
            </a:extLst>
          </p:cNvPr>
          <p:cNvSpPr>
            <a:spLocks noGrp="1"/>
          </p:cNvSpPr>
          <p:nvPr>
            <p:ph type="title"/>
          </p:nvPr>
        </p:nvSpPr>
        <p:spPr/>
        <p:txBody>
          <a:bodyPr/>
          <a:lstStyle/>
          <a:p>
            <a:r>
              <a:rPr lang="en-US" dirty="0"/>
              <a:t>SJF with Priority (SJRF)</a:t>
            </a:r>
          </a:p>
        </p:txBody>
      </p:sp>
      <p:pic>
        <p:nvPicPr>
          <p:cNvPr id="5" name="Content Placeholder 4">
            <a:extLst>
              <a:ext uri="{FF2B5EF4-FFF2-40B4-BE49-F238E27FC236}">
                <a16:creationId xmlns:a16="http://schemas.microsoft.com/office/drawing/2014/main" id="{DA950112-F80C-E549-A1A7-7D9324DB594C}"/>
              </a:ext>
            </a:extLst>
          </p:cNvPr>
          <p:cNvPicPr>
            <a:picLocks noGrp="1" noChangeAspect="1"/>
          </p:cNvPicPr>
          <p:nvPr>
            <p:ph idx="1"/>
          </p:nvPr>
        </p:nvPicPr>
        <p:blipFill>
          <a:blip r:embed="rId2"/>
          <a:stretch>
            <a:fillRect/>
          </a:stretch>
        </p:blipFill>
        <p:spPr>
          <a:xfrm>
            <a:off x="895784" y="1834083"/>
            <a:ext cx="10058400" cy="1041762"/>
          </a:xfrm>
        </p:spPr>
      </p:pic>
      <p:sp>
        <p:nvSpPr>
          <p:cNvPr id="6" name="TextBox 5">
            <a:extLst>
              <a:ext uri="{FF2B5EF4-FFF2-40B4-BE49-F238E27FC236}">
                <a16:creationId xmlns:a16="http://schemas.microsoft.com/office/drawing/2014/main" id="{DF817F55-4C4A-FC4A-A7D4-A2A51EBD4F3C}"/>
              </a:ext>
            </a:extLst>
          </p:cNvPr>
          <p:cNvSpPr txBox="1"/>
          <p:nvPr/>
        </p:nvSpPr>
        <p:spPr>
          <a:xfrm>
            <a:off x="895784" y="3191828"/>
            <a:ext cx="9001182" cy="369332"/>
          </a:xfrm>
          <a:prstGeom prst="rect">
            <a:avLst/>
          </a:prstGeom>
          <a:noFill/>
        </p:spPr>
        <p:txBody>
          <a:bodyPr wrap="none" rtlCol="0">
            <a:spAutoFit/>
          </a:bodyPr>
          <a:lstStyle/>
          <a:p>
            <a:r>
              <a:rPr lang="en-US" dirty="0"/>
              <a:t>Efficiency declines slightly but the highest priority tasks have much shorter times.</a:t>
            </a:r>
          </a:p>
        </p:txBody>
      </p:sp>
      <p:sp>
        <p:nvSpPr>
          <p:cNvPr id="3" name="TextBox 2">
            <a:extLst>
              <a:ext uri="{FF2B5EF4-FFF2-40B4-BE49-F238E27FC236}">
                <a16:creationId xmlns:a16="http://schemas.microsoft.com/office/drawing/2014/main" id="{7677BB38-D546-9745-8775-53B4F9ACA382}"/>
              </a:ext>
            </a:extLst>
          </p:cNvPr>
          <p:cNvSpPr txBox="1"/>
          <p:nvPr/>
        </p:nvSpPr>
        <p:spPr>
          <a:xfrm>
            <a:off x="895784" y="4071757"/>
            <a:ext cx="2169184" cy="2585323"/>
          </a:xfrm>
          <a:prstGeom prst="rect">
            <a:avLst/>
          </a:prstGeom>
          <a:noFill/>
        </p:spPr>
        <p:txBody>
          <a:bodyPr wrap="none" rtlCol="0">
            <a:spAutoFit/>
          </a:bodyPr>
          <a:lstStyle/>
          <a:p>
            <a:r>
              <a:rPr lang="en-US" dirty="0"/>
              <a:t>Turn Around Time:</a:t>
            </a:r>
          </a:p>
          <a:p>
            <a:endParaRPr lang="en-US" dirty="0"/>
          </a:p>
          <a:p>
            <a:r>
              <a:rPr lang="en-US" dirty="0"/>
              <a:t>Job 1: 1600</a:t>
            </a:r>
          </a:p>
          <a:p>
            <a:r>
              <a:rPr lang="en-US" dirty="0"/>
              <a:t>Job 2: 1100</a:t>
            </a:r>
          </a:p>
          <a:p>
            <a:r>
              <a:rPr lang="en-US" dirty="0"/>
              <a:t>Job 3: 600</a:t>
            </a:r>
          </a:p>
          <a:p>
            <a:r>
              <a:rPr lang="en-US" dirty="0"/>
              <a:t>Job 4: 700</a:t>
            </a:r>
          </a:p>
          <a:p>
            <a:r>
              <a:rPr lang="en-US" dirty="0"/>
              <a:t>Job 5: 200</a:t>
            </a:r>
          </a:p>
          <a:p>
            <a:endParaRPr lang="en-US" dirty="0"/>
          </a:p>
          <a:p>
            <a:r>
              <a:rPr lang="en-US" dirty="0"/>
              <a:t>Average: 840</a:t>
            </a:r>
          </a:p>
        </p:txBody>
      </p:sp>
      <p:sp>
        <p:nvSpPr>
          <p:cNvPr id="4" name="TextBox 3">
            <a:extLst>
              <a:ext uri="{FF2B5EF4-FFF2-40B4-BE49-F238E27FC236}">
                <a16:creationId xmlns:a16="http://schemas.microsoft.com/office/drawing/2014/main" id="{8AE93F83-AA69-C544-8E33-8B6B3519BCF0}"/>
              </a:ext>
            </a:extLst>
          </p:cNvPr>
          <p:cNvSpPr txBox="1"/>
          <p:nvPr/>
        </p:nvSpPr>
        <p:spPr>
          <a:xfrm>
            <a:off x="4078547" y="4077656"/>
            <a:ext cx="2294544" cy="2585323"/>
          </a:xfrm>
          <a:prstGeom prst="rect">
            <a:avLst/>
          </a:prstGeom>
          <a:noFill/>
        </p:spPr>
        <p:txBody>
          <a:bodyPr wrap="square" rtlCol="0">
            <a:spAutoFit/>
          </a:bodyPr>
          <a:lstStyle/>
          <a:p>
            <a:r>
              <a:rPr lang="en-US" dirty="0"/>
              <a:t>Waiting Time:</a:t>
            </a:r>
          </a:p>
          <a:p>
            <a:endParaRPr lang="en-US" dirty="0"/>
          </a:p>
          <a:p>
            <a:r>
              <a:rPr lang="en-US" dirty="0"/>
              <a:t>Job 1: 1100</a:t>
            </a:r>
          </a:p>
          <a:p>
            <a:r>
              <a:rPr lang="en-US" dirty="0"/>
              <a:t>Job 2: 800</a:t>
            </a:r>
          </a:p>
          <a:p>
            <a:r>
              <a:rPr lang="en-US" dirty="0"/>
              <a:t>Job 3: 0</a:t>
            </a:r>
          </a:p>
          <a:p>
            <a:r>
              <a:rPr lang="en-US" dirty="0"/>
              <a:t>Job 4: 500</a:t>
            </a:r>
          </a:p>
          <a:p>
            <a:r>
              <a:rPr lang="en-US" dirty="0"/>
              <a:t>Job 5: 0</a:t>
            </a:r>
          </a:p>
          <a:p>
            <a:endParaRPr lang="en-US" dirty="0"/>
          </a:p>
          <a:p>
            <a:r>
              <a:rPr lang="en-US" dirty="0"/>
              <a:t>Average: 480</a:t>
            </a:r>
          </a:p>
        </p:txBody>
      </p:sp>
      <p:sp>
        <p:nvSpPr>
          <p:cNvPr id="7" name="TextBox 6">
            <a:extLst>
              <a:ext uri="{FF2B5EF4-FFF2-40B4-BE49-F238E27FC236}">
                <a16:creationId xmlns:a16="http://schemas.microsoft.com/office/drawing/2014/main" id="{0962999F-88C8-D747-A1BE-0FA42EE6C642}"/>
              </a:ext>
            </a:extLst>
          </p:cNvPr>
          <p:cNvSpPr txBox="1"/>
          <p:nvPr/>
        </p:nvSpPr>
        <p:spPr>
          <a:xfrm>
            <a:off x="7483652" y="4077656"/>
            <a:ext cx="2494594" cy="2585323"/>
          </a:xfrm>
          <a:prstGeom prst="rect">
            <a:avLst/>
          </a:prstGeom>
          <a:noFill/>
        </p:spPr>
        <p:txBody>
          <a:bodyPr wrap="none" rtlCol="0">
            <a:spAutoFit/>
          </a:bodyPr>
          <a:lstStyle/>
          <a:p>
            <a:r>
              <a:rPr lang="en-US" dirty="0"/>
              <a:t>Weighted Wait Time:</a:t>
            </a:r>
          </a:p>
          <a:p>
            <a:endParaRPr lang="en-US" dirty="0"/>
          </a:p>
          <a:p>
            <a:r>
              <a:rPr lang="en-US" dirty="0"/>
              <a:t>SJRF:</a:t>
            </a:r>
          </a:p>
          <a:p>
            <a:endParaRPr lang="en-US" dirty="0"/>
          </a:p>
          <a:p>
            <a:r>
              <a:rPr lang="en-US" dirty="0"/>
              <a:t>580</a:t>
            </a:r>
          </a:p>
          <a:p>
            <a:endParaRPr lang="en-US" dirty="0"/>
          </a:p>
          <a:p>
            <a:r>
              <a:rPr lang="en-US" dirty="0"/>
              <a:t>SJF:</a:t>
            </a:r>
          </a:p>
          <a:p>
            <a:endParaRPr lang="en-US" dirty="0"/>
          </a:p>
          <a:p>
            <a:r>
              <a:rPr lang="en-US" dirty="0"/>
              <a:t>780</a:t>
            </a:r>
          </a:p>
        </p:txBody>
      </p:sp>
    </p:spTree>
    <p:extLst>
      <p:ext uri="{BB962C8B-B14F-4D97-AF65-F5344CB8AC3E}">
        <p14:creationId xmlns:p14="http://schemas.microsoft.com/office/powerpoint/2010/main" val="258817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20E0-41CA-B54F-9860-80306F6B564E}"/>
              </a:ext>
            </a:extLst>
          </p:cNvPr>
          <p:cNvSpPr>
            <a:spLocks noGrp="1"/>
          </p:cNvSpPr>
          <p:nvPr>
            <p:ph type="title"/>
          </p:nvPr>
        </p:nvSpPr>
        <p:spPr/>
        <p:txBody>
          <a:bodyPr/>
          <a:lstStyle/>
          <a:p>
            <a:r>
              <a:rPr lang="en-US" dirty="0"/>
              <a:t>Advanced Topics </a:t>
            </a:r>
          </a:p>
        </p:txBody>
      </p:sp>
      <p:sp>
        <p:nvSpPr>
          <p:cNvPr id="3" name="Content Placeholder 2">
            <a:extLst>
              <a:ext uri="{FF2B5EF4-FFF2-40B4-BE49-F238E27FC236}">
                <a16:creationId xmlns:a16="http://schemas.microsoft.com/office/drawing/2014/main" id="{C75BF17E-7AA9-9746-8EF6-A40D93BB5C94}"/>
              </a:ext>
            </a:extLst>
          </p:cNvPr>
          <p:cNvSpPr>
            <a:spLocks noGrp="1"/>
          </p:cNvSpPr>
          <p:nvPr>
            <p:ph idx="1"/>
          </p:nvPr>
        </p:nvSpPr>
        <p:spPr/>
        <p:txBody>
          <a:bodyPr>
            <a:normAutofit/>
          </a:bodyPr>
          <a:lstStyle/>
          <a:p>
            <a:r>
              <a:rPr lang="en-US" dirty="0"/>
              <a:t>Mixing in I/O bursts </a:t>
            </a:r>
          </a:p>
          <a:p>
            <a:r>
              <a:rPr lang="en-US" dirty="0"/>
              <a:t>True SJF </a:t>
            </a:r>
          </a:p>
          <a:p>
            <a:r>
              <a:rPr lang="en-US" dirty="0"/>
              <a:t>Race conditions</a:t>
            </a:r>
          </a:p>
          <a:p>
            <a:r>
              <a:rPr lang="en-US" dirty="0"/>
              <a:t>multilevel feedback queue </a:t>
            </a:r>
          </a:p>
          <a:p>
            <a:r>
              <a:rPr lang="en-US" dirty="0"/>
              <a:t>Thread scheduling </a:t>
            </a:r>
          </a:p>
          <a:p>
            <a:r>
              <a:rPr lang="en-US" dirty="0"/>
              <a:t>Multi processor systems</a:t>
            </a:r>
          </a:p>
          <a:p>
            <a:r>
              <a:rPr lang="en-US" dirty="0"/>
              <a:t>Processor affinity</a:t>
            </a:r>
          </a:p>
        </p:txBody>
      </p:sp>
    </p:spTree>
    <p:extLst>
      <p:ext uri="{BB962C8B-B14F-4D97-AF65-F5344CB8AC3E}">
        <p14:creationId xmlns:p14="http://schemas.microsoft.com/office/powerpoint/2010/main" val="183342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5C6A-C1B5-7D4A-8E9F-1A0A1E8249BD}"/>
              </a:ext>
            </a:extLst>
          </p:cNvPr>
          <p:cNvSpPr>
            <a:spLocks noGrp="1"/>
          </p:cNvSpPr>
          <p:nvPr>
            <p:ph type="title"/>
          </p:nvPr>
        </p:nvSpPr>
        <p:spPr/>
        <p:txBody>
          <a:bodyPr/>
          <a:lstStyle/>
          <a:p>
            <a:r>
              <a:rPr lang="en-US" dirty="0"/>
              <a:t>Job Scheduling</a:t>
            </a:r>
          </a:p>
        </p:txBody>
      </p:sp>
      <p:sp>
        <p:nvSpPr>
          <p:cNvPr id="3" name="Content Placeholder 2">
            <a:extLst>
              <a:ext uri="{FF2B5EF4-FFF2-40B4-BE49-F238E27FC236}">
                <a16:creationId xmlns:a16="http://schemas.microsoft.com/office/drawing/2014/main" id="{74619FF7-1693-CE47-81F8-D1AFE71B8A69}"/>
              </a:ext>
            </a:extLst>
          </p:cNvPr>
          <p:cNvSpPr>
            <a:spLocks noGrp="1"/>
          </p:cNvSpPr>
          <p:nvPr>
            <p:ph idx="1"/>
          </p:nvPr>
        </p:nvSpPr>
        <p:spPr/>
        <p:txBody>
          <a:bodyPr/>
          <a:lstStyle/>
          <a:p>
            <a:r>
              <a:rPr lang="en-US" dirty="0"/>
              <a:t>A CPU can only execute the instructions of process or thread at a time</a:t>
            </a:r>
          </a:p>
          <a:p>
            <a:r>
              <a:rPr lang="en-US" dirty="0"/>
              <a:t>Choosing which program will execute and for how long is a primary OS function.</a:t>
            </a:r>
          </a:p>
          <a:p>
            <a:r>
              <a:rPr lang="en-US" dirty="0"/>
              <a:t>The scheduler is called upon when a process terminates or is waiting for another process to finish</a:t>
            </a:r>
          </a:p>
          <a:p>
            <a:r>
              <a:rPr lang="en-US" dirty="0"/>
              <a:t>Systems may allow a new job to be selected under other circumstances (Preemption, idle, interrupts)</a:t>
            </a:r>
          </a:p>
        </p:txBody>
      </p:sp>
    </p:spTree>
    <p:extLst>
      <p:ext uri="{BB962C8B-B14F-4D97-AF65-F5344CB8AC3E}">
        <p14:creationId xmlns:p14="http://schemas.microsoft.com/office/powerpoint/2010/main" val="215119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48D-A91B-2C47-A06A-D1AB3E13685B}"/>
              </a:ext>
            </a:extLst>
          </p:cNvPr>
          <p:cNvSpPr>
            <a:spLocks noGrp="1"/>
          </p:cNvSpPr>
          <p:nvPr>
            <p:ph type="title"/>
          </p:nvPr>
        </p:nvSpPr>
        <p:spPr/>
        <p:txBody>
          <a:bodyPr/>
          <a:lstStyle/>
          <a:p>
            <a:r>
              <a:rPr lang="en-US" dirty="0"/>
              <a:t>Our Project</a:t>
            </a:r>
          </a:p>
        </p:txBody>
      </p:sp>
      <p:sp>
        <p:nvSpPr>
          <p:cNvPr id="3" name="Content Placeholder 2">
            <a:extLst>
              <a:ext uri="{FF2B5EF4-FFF2-40B4-BE49-F238E27FC236}">
                <a16:creationId xmlns:a16="http://schemas.microsoft.com/office/drawing/2014/main" id="{262A5665-BF9B-8648-8146-90A4D380B3F5}"/>
              </a:ext>
            </a:extLst>
          </p:cNvPr>
          <p:cNvSpPr>
            <a:spLocks noGrp="1"/>
          </p:cNvSpPr>
          <p:nvPr>
            <p:ph idx="1"/>
          </p:nvPr>
        </p:nvSpPr>
        <p:spPr/>
        <p:txBody>
          <a:bodyPr/>
          <a:lstStyle/>
          <a:p>
            <a:r>
              <a:rPr lang="en-US" dirty="0"/>
              <a:t>The choice of algorithm has significant impact on performance and the user experience</a:t>
            </a:r>
          </a:p>
          <a:p>
            <a:r>
              <a:rPr lang="en-US" dirty="0"/>
              <a:t>Our project was to create a simulated CPU and set of jobs in java</a:t>
            </a:r>
          </a:p>
          <a:p>
            <a:r>
              <a:rPr lang="en-US" dirty="0"/>
              <a:t>We created several different schedulers and compared them </a:t>
            </a:r>
          </a:p>
          <a:p>
            <a:endParaRPr lang="en-US" dirty="0"/>
          </a:p>
          <a:p>
            <a:r>
              <a:rPr lang="en-US" dirty="0"/>
              <a:t>First Come First Serve</a:t>
            </a:r>
          </a:p>
          <a:p>
            <a:r>
              <a:rPr lang="en-US" dirty="0"/>
              <a:t>Shortest Job First</a:t>
            </a:r>
          </a:p>
          <a:p>
            <a:r>
              <a:rPr lang="en-US" dirty="0"/>
              <a:t>Round </a:t>
            </a:r>
            <a:r>
              <a:rPr lang="en-US" dirty="0" smtClean="0"/>
              <a:t>Robin</a:t>
            </a:r>
            <a:endParaRPr lang="en-US" dirty="0"/>
          </a:p>
          <a:p>
            <a:endParaRPr lang="en-US" dirty="0"/>
          </a:p>
        </p:txBody>
      </p:sp>
    </p:spTree>
    <p:extLst>
      <p:ext uri="{BB962C8B-B14F-4D97-AF65-F5344CB8AC3E}">
        <p14:creationId xmlns:p14="http://schemas.microsoft.com/office/powerpoint/2010/main" val="20940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22C8-2541-9B4E-8B6E-E7ED12F90D36}"/>
              </a:ext>
            </a:extLst>
          </p:cNvPr>
          <p:cNvSpPr>
            <a:spLocks noGrp="1"/>
          </p:cNvSpPr>
          <p:nvPr>
            <p:ph type="title"/>
          </p:nvPr>
        </p:nvSpPr>
        <p:spPr/>
        <p:txBody>
          <a:bodyPr>
            <a:normAutofit/>
          </a:bodyPr>
          <a:lstStyle/>
          <a:p>
            <a:r>
              <a:rPr lang="en-US" dirty="0"/>
              <a:t>Metrics</a:t>
            </a:r>
          </a:p>
        </p:txBody>
      </p:sp>
      <p:sp>
        <p:nvSpPr>
          <p:cNvPr id="3" name="Content Placeholder 2">
            <a:extLst>
              <a:ext uri="{FF2B5EF4-FFF2-40B4-BE49-F238E27FC236}">
                <a16:creationId xmlns:a16="http://schemas.microsoft.com/office/drawing/2014/main" id="{A0006731-4B5D-764D-8CD8-D07CF99EB56E}"/>
              </a:ext>
            </a:extLst>
          </p:cNvPr>
          <p:cNvSpPr>
            <a:spLocks noGrp="1"/>
          </p:cNvSpPr>
          <p:nvPr>
            <p:ph idx="1"/>
          </p:nvPr>
        </p:nvSpPr>
        <p:spPr/>
        <p:txBody>
          <a:bodyPr>
            <a:normAutofit/>
          </a:bodyPr>
          <a:lstStyle/>
          <a:p>
            <a:r>
              <a:rPr lang="en-US" dirty="0"/>
              <a:t>Completion Time: Time at which process completes its execution.</a:t>
            </a:r>
          </a:p>
          <a:p>
            <a:r>
              <a:rPr lang="en-US" dirty="0"/>
              <a:t>Turn Around Time: Difference between completion and arrival time. </a:t>
            </a:r>
          </a:p>
          <a:p>
            <a:r>
              <a:rPr lang="en-US" dirty="0"/>
              <a:t>Waiting Time (W.T): The sum of all time spent waiting . The CPU-scheduling algorithm is only directly responsible for the time a process waits in the ready queue. </a:t>
            </a:r>
          </a:p>
          <a:p>
            <a:endParaRPr lang="en-US" dirty="0"/>
          </a:p>
          <a:p>
            <a:endParaRPr lang="en-US" dirty="0"/>
          </a:p>
        </p:txBody>
      </p:sp>
    </p:spTree>
    <p:extLst>
      <p:ext uri="{BB962C8B-B14F-4D97-AF65-F5344CB8AC3E}">
        <p14:creationId xmlns:p14="http://schemas.microsoft.com/office/powerpoint/2010/main" val="229303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89CA-1DC4-3547-A7C4-0AB49A23DDA9}"/>
              </a:ext>
            </a:extLst>
          </p:cNvPr>
          <p:cNvSpPr>
            <a:spLocks noGrp="1"/>
          </p:cNvSpPr>
          <p:nvPr>
            <p:ph type="title"/>
          </p:nvPr>
        </p:nvSpPr>
        <p:spPr/>
        <p:txBody>
          <a:bodyPr/>
          <a:lstStyle/>
          <a:p>
            <a:r>
              <a:rPr lang="en-US" dirty="0"/>
              <a:t>Simulation</a:t>
            </a:r>
          </a:p>
        </p:txBody>
      </p:sp>
      <p:pic>
        <p:nvPicPr>
          <p:cNvPr id="4" name="Picture 3"/>
          <p:cNvPicPr>
            <a:picLocks noChangeAspect="1"/>
          </p:cNvPicPr>
          <p:nvPr/>
        </p:nvPicPr>
        <p:blipFill>
          <a:blip r:embed="rId3"/>
          <a:stretch>
            <a:fillRect/>
          </a:stretch>
        </p:blipFill>
        <p:spPr>
          <a:xfrm>
            <a:off x="1158949" y="2014194"/>
            <a:ext cx="4895469" cy="3599797"/>
          </a:xfrm>
          <a:prstGeom prst="rect">
            <a:avLst/>
          </a:prstGeom>
        </p:spPr>
      </p:pic>
      <p:pic>
        <p:nvPicPr>
          <p:cNvPr id="5" name="Picture 4"/>
          <p:cNvPicPr>
            <a:picLocks noChangeAspect="1"/>
          </p:cNvPicPr>
          <p:nvPr/>
        </p:nvPicPr>
        <p:blipFill>
          <a:blip r:embed="rId4"/>
          <a:stretch>
            <a:fillRect/>
          </a:stretch>
        </p:blipFill>
        <p:spPr>
          <a:xfrm>
            <a:off x="6370573" y="1180214"/>
            <a:ext cx="4754627" cy="4816697"/>
          </a:xfrm>
          <a:prstGeom prst="rect">
            <a:avLst/>
          </a:prstGeom>
        </p:spPr>
      </p:pic>
    </p:spTree>
    <p:extLst>
      <p:ext uri="{BB962C8B-B14F-4D97-AF65-F5344CB8AC3E}">
        <p14:creationId xmlns:p14="http://schemas.microsoft.com/office/powerpoint/2010/main" val="233140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215-4E54-C240-A739-05BCB0423171}"/>
              </a:ext>
            </a:extLst>
          </p:cNvPr>
          <p:cNvSpPr>
            <a:spLocks noGrp="1"/>
          </p:cNvSpPr>
          <p:nvPr>
            <p:ph type="title"/>
          </p:nvPr>
        </p:nvSpPr>
        <p:spPr/>
        <p:txBody>
          <a:bodyPr/>
          <a:lstStyle/>
          <a:p>
            <a:r>
              <a:rPr lang="en-US" dirty="0"/>
              <a:t>Details of Simulation</a:t>
            </a:r>
          </a:p>
        </p:txBody>
      </p:sp>
      <p:sp>
        <p:nvSpPr>
          <p:cNvPr id="3" name="Content Placeholder 2">
            <a:extLst>
              <a:ext uri="{FF2B5EF4-FFF2-40B4-BE49-F238E27FC236}">
                <a16:creationId xmlns:a16="http://schemas.microsoft.com/office/drawing/2014/main" id="{03119572-2E34-7F4B-9464-0EDBEF3AB798}"/>
              </a:ext>
            </a:extLst>
          </p:cNvPr>
          <p:cNvSpPr>
            <a:spLocks noGrp="1"/>
          </p:cNvSpPr>
          <p:nvPr>
            <p:ph idx="1"/>
          </p:nvPr>
        </p:nvSpPr>
        <p:spPr/>
        <p:txBody>
          <a:bodyPr/>
          <a:lstStyle/>
          <a:p>
            <a:r>
              <a:rPr lang="en-US" dirty="0" smtClean="0"/>
              <a:t>Process.java</a:t>
            </a:r>
            <a:endParaRPr lang="en-US" dirty="0"/>
          </a:p>
          <a:p>
            <a:r>
              <a:rPr lang="en-US" dirty="0" smtClean="0"/>
              <a:t>Sch_FCFS.java    /    Sch_SJF.java    /    Sch_RR.java        extends Abstract Algo.java</a:t>
            </a:r>
          </a:p>
          <a:p>
            <a:r>
              <a:rPr lang="en-US" dirty="0" smtClean="0"/>
              <a:t>Controller.java</a:t>
            </a:r>
            <a:endParaRPr lang="en-US" dirty="0"/>
          </a:p>
          <a:p>
            <a:r>
              <a:rPr lang="en-US" dirty="0" smtClean="0"/>
              <a:t>GanttChartComp.java</a:t>
            </a:r>
          </a:p>
          <a:p>
            <a:r>
              <a:rPr lang="en-US" dirty="0" smtClean="0"/>
              <a:t>Main.java</a:t>
            </a:r>
          </a:p>
          <a:p>
            <a:r>
              <a:rPr lang="en-US" dirty="0" smtClean="0"/>
              <a:t>ViewResults.java</a:t>
            </a:r>
            <a:endParaRPr lang="en-US" dirty="0"/>
          </a:p>
        </p:txBody>
      </p:sp>
    </p:spTree>
    <p:extLst>
      <p:ext uri="{BB962C8B-B14F-4D97-AF65-F5344CB8AC3E}">
        <p14:creationId xmlns:p14="http://schemas.microsoft.com/office/powerpoint/2010/main" val="293286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97D8-ECB6-A640-B888-E6835C3DEEE5}"/>
              </a:ext>
            </a:extLst>
          </p:cNvPr>
          <p:cNvSpPr>
            <a:spLocks noGrp="1"/>
          </p:cNvSpPr>
          <p:nvPr>
            <p:ph type="title"/>
          </p:nvPr>
        </p:nvSpPr>
        <p:spPr/>
        <p:txBody>
          <a:bodyPr/>
          <a:lstStyle/>
          <a:p>
            <a:r>
              <a:rPr lang="en-US" dirty="0"/>
              <a:t>FCFS</a:t>
            </a:r>
          </a:p>
        </p:txBody>
      </p:sp>
      <p:sp>
        <p:nvSpPr>
          <p:cNvPr id="3" name="Content Placeholder 2">
            <a:extLst>
              <a:ext uri="{FF2B5EF4-FFF2-40B4-BE49-F238E27FC236}">
                <a16:creationId xmlns:a16="http://schemas.microsoft.com/office/drawing/2014/main" id="{89042407-8094-B241-BC01-8B8CC9C25A18}"/>
              </a:ext>
            </a:extLst>
          </p:cNvPr>
          <p:cNvSpPr>
            <a:spLocks noGrp="1"/>
          </p:cNvSpPr>
          <p:nvPr>
            <p:ph idx="1"/>
          </p:nvPr>
        </p:nvSpPr>
        <p:spPr/>
        <p:txBody>
          <a:bodyPr>
            <a:normAutofit/>
          </a:bodyPr>
          <a:lstStyle/>
          <a:p>
            <a:r>
              <a:rPr lang="en-US" dirty="0"/>
              <a:t>The simplest algorithm that allocates the CPU to processes in the order they requested CPU time. </a:t>
            </a:r>
          </a:p>
          <a:p>
            <a:r>
              <a:rPr lang="en-US" dirty="0"/>
              <a:t>Easily implemented with a FIFO queue. A process is entered into the ready queue by being appended to the tail of the queue. </a:t>
            </a:r>
          </a:p>
          <a:p>
            <a:r>
              <a:rPr lang="en-US" dirty="0"/>
              <a:t>When CPU is free the head of the queue is given CPU time.</a:t>
            </a:r>
          </a:p>
          <a:p>
            <a:r>
              <a:rPr lang="en-US" dirty="0"/>
              <a:t>Downside: average waiting time can be excessively long due to the </a:t>
            </a:r>
            <a:r>
              <a:rPr lang="en-US" b="1" dirty="0"/>
              <a:t>convoy effect </a:t>
            </a:r>
            <a:r>
              <a:rPr lang="en-US" dirty="0"/>
              <a:t>as all processes must wait for one big process finish. This effect results in lower CPU and device utilization than might be possible if the shorter processes were allowed to go first. </a:t>
            </a:r>
          </a:p>
          <a:p>
            <a:r>
              <a:rPr lang="en-US" dirty="0"/>
              <a:t>Let’s look at an example </a:t>
            </a:r>
          </a:p>
        </p:txBody>
      </p:sp>
    </p:spTree>
    <p:extLst>
      <p:ext uri="{BB962C8B-B14F-4D97-AF65-F5344CB8AC3E}">
        <p14:creationId xmlns:p14="http://schemas.microsoft.com/office/powerpoint/2010/main" val="21734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6BE8-0CE7-E84B-985B-7785B85FEA40}"/>
              </a:ext>
            </a:extLst>
          </p:cNvPr>
          <p:cNvSpPr>
            <a:spLocks noGrp="1"/>
          </p:cNvSpPr>
          <p:nvPr>
            <p:ph type="title"/>
          </p:nvPr>
        </p:nvSpPr>
        <p:spPr/>
        <p:txBody>
          <a:bodyPr/>
          <a:lstStyle/>
          <a:p>
            <a:r>
              <a:rPr lang="en-US" dirty="0"/>
              <a:t>Job Set</a:t>
            </a:r>
          </a:p>
        </p:txBody>
      </p:sp>
      <p:sp>
        <p:nvSpPr>
          <p:cNvPr id="3" name="Content Placeholder 2">
            <a:extLst>
              <a:ext uri="{FF2B5EF4-FFF2-40B4-BE49-F238E27FC236}">
                <a16:creationId xmlns:a16="http://schemas.microsoft.com/office/drawing/2014/main" id="{543DF1F8-890E-C14E-9604-40AE16886DA9}"/>
              </a:ext>
            </a:extLst>
          </p:cNvPr>
          <p:cNvSpPr>
            <a:spLocks noGrp="1"/>
          </p:cNvSpPr>
          <p:nvPr>
            <p:ph idx="1"/>
          </p:nvPr>
        </p:nvSpPr>
        <p:spPr/>
        <p:txBody>
          <a:bodyPr/>
          <a:lstStyle/>
          <a:p>
            <a:r>
              <a:rPr lang="en-US" dirty="0"/>
              <a:t>Job 1: 200 cycles. Arrives at time 0</a:t>
            </a:r>
          </a:p>
          <a:p>
            <a:r>
              <a:rPr lang="en-US" dirty="0"/>
              <a:t>Job 2: 1000 cycles. Arrives at time 1</a:t>
            </a:r>
          </a:p>
          <a:p>
            <a:r>
              <a:rPr lang="en-US" dirty="0"/>
              <a:t>Job 3: 200 cycles. Arrives at time 2</a:t>
            </a:r>
          </a:p>
          <a:p>
            <a:r>
              <a:rPr lang="en-US" dirty="0"/>
              <a:t>Job 4: 150 cycles. Arrives at time 3</a:t>
            </a:r>
          </a:p>
          <a:p>
            <a:r>
              <a:rPr lang="en-US" dirty="0"/>
              <a:t>Job 5: 200 cycles. Arrives at time 4</a:t>
            </a:r>
          </a:p>
          <a:p>
            <a:endParaRPr lang="en-US" dirty="0"/>
          </a:p>
        </p:txBody>
      </p:sp>
    </p:spTree>
    <p:extLst>
      <p:ext uri="{BB962C8B-B14F-4D97-AF65-F5344CB8AC3E}">
        <p14:creationId xmlns:p14="http://schemas.microsoft.com/office/powerpoint/2010/main" val="166132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CF6-04E0-1B4A-92E0-FCAD9A8FAA9D}"/>
              </a:ext>
            </a:extLst>
          </p:cNvPr>
          <p:cNvSpPr>
            <a:spLocks noGrp="1"/>
          </p:cNvSpPr>
          <p:nvPr>
            <p:ph type="title"/>
          </p:nvPr>
        </p:nvSpPr>
        <p:spPr/>
        <p:txBody>
          <a:bodyPr/>
          <a:lstStyle/>
          <a:p>
            <a:r>
              <a:rPr lang="en-US" dirty="0"/>
              <a:t>FCFS</a:t>
            </a:r>
          </a:p>
        </p:txBody>
      </p:sp>
      <p:pic>
        <p:nvPicPr>
          <p:cNvPr id="5" name="Content Placeholder 4">
            <a:extLst>
              <a:ext uri="{FF2B5EF4-FFF2-40B4-BE49-F238E27FC236}">
                <a16:creationId xmlns:a16="http://schemas.microsoft.com/office/drawing/2014/main" id="{F776B7D3-AEC1-C447-B0E0-2FE167B741C2}"/>
              </a:ext>
            </a:extLst>
          </p:cNvPr>
          <p:cNvPicPr>
            <a:picLocks noGrp="1" noChangeAspect="1"/>
          </p:cNvPicPr>
          <p:nvPr>
            <p:ph idx="1"/>
          </p:nvPr>
        </p:nvPicPr>
        <p:blipFill>
          <a:blip r:embed="rId2"/>
          <a:stretch>
            <a:fillRect/>
          </a:stretch>
        </p:blipFill>
        <p:spPr>
          <a:xfrm>
            <a:off x="595313" y="2269450"/>
            <a:ext cx="10058400" cy="999888"/>
          </a:xfrm>
        </p:spPr>
      </p:pic>
      <p:sp>
        <p:nvSpPr>
          <p:cNvPr id="6" name="TextBox 5">
            <a:extLst>
              <a:ext uri="{FF2B5EF4-FFF2-40B4-BE49-F238E27FC236}">
                <a16:creationId xmlns:a16="http://schemas.microsoft.com/office/drawing/2014/main" id="{DD206E7B-193E-0940-BC4B-6F5569E1E35E}"/>
              </a:ext>
            </a:extLst>
          </p:cNvPr>
          <p:cNvSpPr txBox="1"/>
          <p:nvPr/>
        </p:nvSpPr>
        <p:spPr>
          <a:xfrm>
            <a:off x="595313" y="3524594"/>
            <a:ext cx="7459093" cy="2862322"/>
          </a:xfrm>
          <a:prstGeom prst="rect">
            <a:avLst/>
          </a:prstGeom>
          <a:noFill/>
        </p:spPr>
        <p:txBody>
          <a:bodyPr wrap="none" rtlCol="0">
            <a:spAutoFit/>
          </a:bodyPr>
          <a:lstStyle/>
          <a:p>
            <a:pPr fontAlgn="base"/>
            <a:r>
              <a:rPr lang="en-US" dirty="0"/>
              <a:t>Completion Time: Time at which process completes its execution.</a:t>
            </a:r>
          </a:p>
          <a:p>
            <a:pPr fontAlgn="base"/>
            <a:r>
              <a:rPr lang="en-US" dirty="0"/>
              <a:t> </a:t>
            </a:r>
          </a:p>
          <a:p>
            <a:pPr fontAlgn="base"/>
            <a:r>
              <a:rPr lang="en-US" dirty="0"/>
              <a:t>Process 1: 200</a:t>
            </a:r>
          </a:p>
          <a:p>
            <a:pPr fontAlgn="base"/>
            <a:r>
              <a:rPr lang="en-US" dirty="0"/>
              <a:t>Process 2: 1200</a:t>
            </a:r>
          </a:p>
          <a:p>
            <a:pPr fontAlgn="base"/>
            <a:r>
              <a:rPr lang="en-US" dirty="0"/>
              <a:t>Process 3: 1400</a:t>
            </a:r>
          </a:p>
          <a:p>
            <a:pPr fontAlgn="base"/>
            <a:r>
              <a:rPr lang="en-US" dirty="0"/>
              <a:t>Process 4: 1550</a:t>
            </a:r>
          </a:p>
          <a:p>
            <a:pPr fontAlgn="base"/>
            <a:r>
              <a:rPr lang="en-US" dirty="0"/>
              <a:t>Process 5: 1700</a:t>
            </a:r>
          </a:p>
          <a:p>
            <a:pPr fontAlgn="base"/>
            <a:r>
              <a:rPr lang="en-US" dirty="0"/>
              <a:t> </a:t>
            </a:r>
          </a:p>
          <a:p>
            <a:pPr fontAlgn="base"/>
            <a:r>
              <a:rPr lang="en-US" dirty="0"/>
              <a:t>Average: 1210</a:t>
            </a:r>
          </a:p>
          <a:p>
            <a:endParaRPr lang="en-US" dirty="0"/>
          </a:p>
        </p:txBody>
      </p:sp>
      <p:sp>
        <p:nvSpPr>
          <p:cNvPr id="8" name="TextBox 7">
            <a:extLst>
              <a:ext uri="{FF2B5EF4-FFF2-40B4-BE49-F238E27FC236}">
                <a16:creationId xmlns:a16="http://schemas.microsoft.com/office/drawing/2014/main" id="{FCF71A33-186D-ED4F-AA58-82EB982DF64E}"/>
              </a:ext>
            </a:extLst>
          </p:cNvPr>
          <p:cNvSpPr txBox="1"/>
          <p:nvPr/>
        </p:nvSpPr>
        <p:spPr>
          <a:xfrm>
            <a:off x="595313" y="3524594"/>
            <a:ext cx="3005951" cy="2585323"/>
          </a:xfrm>
          <a:prstGeom prst="rect">
            <a:avLst/>
          </a:prstGeom>
          <a:noFill/>
        </p:spPr>
        <p:txBody>
          <a:bodyPr wrap="none" rtlCol="0">
            <a:spAutoFit/>
          </a:bodyPr>
          <a:lstStyle/>
          <a:p>
            <a:pPr fontAlgn="base"/>
            <a:r>
              <a:rPr lang="en-US" dirty="0"/>
              <a:t>Turn Around Time:</a:t>
            </a:r>
          </a:p>
          <a:p>
            <a:pPr fontAlgn="base"/>
            <a:r>
              <a:rPr lang="en-US" dirty="0"/>
              <a:t>Process 1: 200 – 0 = 200</a:t>
            </a:r>
          </a:p>
          <a:p>
            <a:pPr fontAlgn="base"/>
            <a:r>
              <a:rPr lang="en-US" dirty="0"/>
              <a:t>Process 2: 1200 – 1 = 1999</a:t>
            </a:r>
          </a:p>
          <a:p>
            <a:pPr fontAlgn="base"/>
            <a:r>
              <a:rPr lang="en-US" dirty="0"/>
              <a:t>Process 3: 1400 – 2 = 1398</a:t>
            </a:r>
          </a:p>
          <a:p>
            <a:pPr fontAlgn="base"/>
            <a:r>
              <a:rPr lang="en-US" dirty="0"/>
              <a:t>Process 4: 1550 – 3 = 1447</a:t>
            </a:r>
          </a:p>
          <a:p>
            <a:pPr fontAlgn="base"/>
            <a:r>
              <a:rPr lang="en-US" dirty="0"/>
              <a:t>Process 5: 1700 – 4 = 1696</a:t>
            </a:r>
          </a:p>
          <a:p>
            <a:pPr fontAlgn="base"/>
            <a:r>
              <a:rPr lang="en-US" dirty="0"/>
              <a:t> </a:t>
            </a:r>
          </a:p>
          <a:p>
            <a:pPr fontAlgn="base"/>
            <a:r>
              <a:rPr lang="en-US" dirty="0"/>
              <a:t>Average: 1348</a:t>
            </a:r>
          </a:p>
          <a:p>
            <a:endParaRPr lang="en-US" dirty="0"/>
          </a:p>
        </p:txBody>
      </p:sp>
      <p:sp>
        <p:nvSpPr>
          <p:cNvPr id="9" name="TextBox 8">
            <a:extLst>
              <a:ext uri="{FF2B5EF4-FFF2-40B4-BE49-F238E27FC236}">
                <a16:creationId xmlns:a16="http://schemas.microsoft.com/office/drawing/2014/main" id="{B91BB896-00DD-514C-B5D8-AC8032543D97}"/>
              </a:ext>
            </a:extLst>
          </p:cNvPr>
          <p:cNvSpPr txBox="1"/>
          <p:nvPr/>
        </p:nvSpPr>
        <p:spPr>
          <a:xfrm>
            <a:off x="595313" y="3524594"/>
            <a:ext cx="3262432" cy="2862322"/>
          </a:xfrm>
          <a:prstGeom prst="rect">
            <a:avLst/>
          </a:prstGeom>
          <a:noFill/>
        </p:spPr>
        <p:txBody>
          <a:bodyPr wrap="none" rtlCol="0">
            <a:spAutoFit/>
          </a:bodyPr>
          <a:lstStyle/>
          <a:p>
            <a:pPr fontAlgn="base"/>
            <a:r>
              <a:rPr lang="en-US" dirty="0"/>
              <a:t>Waiting Time (W.T): </a:t>
            </a:r>
          </a:p>
          <a:p>
            <a:r>
              <a:rPr lang="en-US" dirty="0"/>
              <a:t> </a:t>
            </a:r>
          </a:p>
          <a:p>
            <a:pPr fontAlgn="base"/>
            <a:r>
              <a:rPr lang="en-US" dirty="0"/>
              <a:t>Process 1: 200 – 200 = 0</a:t>
            </a:r>
          </a:p>
          <a:p>
            <a:pPr fontAlgn="base"/>
            <a:r>
              <a:rPr lang="en-US" dirty="0"/>
              <a:t>Process 2: 1999 – 1000 = 999</a:t>
            </a:r>
          </a:p>
          <a:p>
            <a:pPr fontAlgn="base"/>
            <a:r>
              <a:rPr lang="en-US" dirty="0"/>
              <a:t>Process 3: 1398 – 200 = 1198</a:t>
            </a:r>
          </a:p>
          <a:p>
            <a:pPr fontAlgn="base"/>
            <a:r>
              <a:rPr lang="en-US" dirty="0"/>
              <a:t>Process 4: 1447 – 150 = 1297</a:t>
            </a:r>
          </a:p>
          <a:p>
            <a:pPr fontAlgn="base"/>
            <a:r>
              <a:rPr lang="en-US" dirty="0"/>
              <a:t>Process 5: 1694 – 200 = 1494</a:t>
            </a:r>
          </a:p>
          <a:p>
            <a:pPr fontAlgn="base"/>
            <a:r>
              <a:rPr lang="en-US" dirty="0"/>
              <a:t> </a:t>
            </a:r>
          </a:p>
          <a:p>
            <a:pPr fontAlgn="base"/>
            <a:r>
              <a:rPr lang="en-US" dirty="0"/>
              <a:t>Average: 997.6</a:t>
            </a:r>
          </a:p>
          <a:p>
            <a:endParaRPr lang="en-US" dirty="0"/>
          </a:p>
        </p:txBody>
      </p:sp>
    </p:spTree>
    <p:extLst>
      <p:ext uri="{BB962C8B-B14F-4D97-AF65-F5344CB8AC3E}">
        <p14:creationId xmlns:p14="http://schemas.microsoft.com/office/powerpoint/2010/main" val="33247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1524</TotalTime>
  <Words>1209</Words>
  <Application>Microsoft Office PowerPoint</Application>
  <PresentationFormat>Widescreen</PresentationFormat>
  <Paragraphs>273</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Garamond</vt:lpstr>
      <vt:lpstr>Times New Roman</vt:lpstr>
      <vt:lpstr>Savon</vt:lpstr>
      <vt:lpstr>Scheduling Algorithms</vt:lpstr>
      <vt:lpstr>Job Scheduling</vt:lpstr>
      <vt:lpstr>Our Project</vt:lpstr>
      <vt:lpstr>Metrics</vt:lpstr>
      <vt:lpstr>Simulation</vt:lpstr>
      <vt:lpstr>Details of Simulation</vt:lpstr>
      <vt:lpstr>FCFS</vt:lpstr>
      <vt:lpstr>Job Set</vt:lpstr>
      <vt:lpstr>FCFS</vt:lpstr>
      <vt:lpstr>SJF</vt:lpstr>
      <vt:lpstr>SJF</vt:lpstr>
      <vt:lpstr>Round Robin</vt:lpstr>
      <vt:lpstr>Round Robin</vt:lpstr>
      <vt:lpstr>Comparison</vt:lpstr>
      <vt:lpstr>Priority </vt:lpstr>
      <vt:lpstr>SJF Example</vt:lpstr>
      <vt:lpstr>SJF without Priority</vt:lpstr>
      <vt:lpstr>SJF with Priority (SJRF)</vt:lpstr>
      <vt:lpstr>Advanced Topics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Algorithms</dc:title>
  <dc:creator>Microsoft Office User</dc:creator>
  <cp:lastModifiedBy>Miffy Chen</cp:lastModifiedBy>
  <cp:revision>34</cp:revision>
  <dcterms:created xsi:type="dcterms:W3CDTF">2018-11-21T20:12:46Z</dcterms:created>
  <dcterms:modified xsi:type="dcterms:W3CDTF">2018-12-07T23:08:44Z</dcterms:modified>
</cp:coreProperties>
</file>