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8"/>
  </p:notesMasterIdLst>
  <p:sldIdLst>
    <p:sldId id="353" r:id="rId2"/>
    <p:sldId id="256" r:id="rId3"/>
    <p:sldId id="354" r:id="rId4"/>
    <p:sldId id="375" r:id="rId5"/>
    <p:sldId id="356" r:id="rId6"/>
    <p:sldId id="357" r:id="rId7"/>
    <p:sldId id="358" r:id="rId8"/>
    <p:sldId id="359" r:id="rId9"/>
    <p:sldId id="361" r:id="rId10"/>
    <p:sldId id="362" r:id="rId11"/>
    <p:sldId id="363" r:id="rId12"/>
    <p:sldId id="364" r:id="rId13"/>
    <p:sldId id="370" r:id="rId14"/>
    <p:sldId id="372" r:id="rId15"/>
    <p:sldId id="374" r:id="rId16"/>
    <p:sldId id="376" r:id="rId17"/>
  </p:sldIdLst>
  <p:sldSz cx="9144000" cy="5143500" type="screen16x9"/>
  <p:notesSz cx="6858000" cy="9144000"/>
  <p:embeddedFontLst>
    <p:embeddedFont>
      <p:font typeface="Merriweather Light" panose="00000400000000000000" pitchFamily="2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Vidalok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459C4-FF42-4C66-8DBB-24D4863E73EE}">
  <a:tblStyle styleId="{614459C4-FF42-4C66-8DBB-24D4863E73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3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74086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4" r:id="rId5"/>
    <p:sldLayoutId id="2147483676" r:id="rId6"/>
    <p:sldLayoutId id="2147483696" r:id="rId7"/>
    <p:sldLayoutId id="2147483697" r:id="rId8"/>
    <p:sldLayoutId id="2147483698" r:id="rId9"/>
    <p:sldLayoutId id="214748369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67" l="0" r="100000">
                        <a14:foregroundMark x1="56444" y1="96444" x2="56444" y2="96444"/>
                        <a14:foregroundMark x1="44000" y1="96889" x2="44000" y2="9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83" y="532428"/>
            <a:ext cx="1247234" cy="1247234"/>
          </a:xfrm>
          <a:prstGeom prst="rect">
            <a:avLst/>
          </a:prstGeom>
        </p:spPr>
      </p:pic>
      <p:sp>
        <p:nvSpPr>
          <p:cNvPr id="6" name="Google Shape;162;p38"/>
          <p:cNvSpPr txBox="1">
            <a:spLocks/>
          </p:cNvSpPr>
          <p:nvPr/>
        </p:nvSpPr>
        <p:spPr>
          <a:xfrm>
            <a:off x="1475656" y="1419622"/>
            <a:ext cx="6192688" cy="1845786"/>
          </a:xfrm>
          <a:prstGeom prst="rect">
            <a:avLst/>
          </a:prstGeom>
          <a:noFill/>
          <a:ln>
            <a:noFill/>
          </a:ln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Sindh </a:t>
            </a:r>
            <a:r>
              <a:rPr lang="en-US" dirty="0" err="1"/>
              <a:t>Maderssa_tul</a:t>
            </a:r>
            <a:r>
              <a:rPr lang="en-US" dirty="0"/>
              <a:t> Islam University (SMIU)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44200" y="3579862"/>
            <a:ext cx="5055600" cy="464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>
                <a:solidFill>
                  <a:schemeClr val="tx1"/>
                </a:solidFill>
              </a:rPr>
              <a:t>Department of Software Engineering</a:t>
            </a:r>
            <a:endParaRPr lang="en-P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09459" y="760195"/>
            <a:ext cx="552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 of Student with Assignment &amp; Grade Details</a:t>
            </a:r>
            <a:endParaRPr lang="en-PK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7" y="1451948"/>
            <a:ext cx="3055063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491880" y="1228312"/>
            <a:ext cx="2409634" cy="1336474"/>
            <a:chOff x="5547958" y="1067972"/>
            <a:chExt cx="2713037" cy="1504752"/>
          </a:xfrm>
        </p:grpSpPr>
        <p:sp>
          <p:nvSpPr>
            <p:cNvPr id="4" name="TextBox 3"/>
            <p:cNvSpPr txBox="1"/>
            <p:nvPr/>
          </p:nvSpPr>
          <p:spPr>
            <a:xfrm>
              <a:off x="6281459" y="106797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Grade Table</a:t>
              </a:r>
              <a:endParaRPr lang="en-PK" dirty="0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958" y="1375749"/>
              <a:ext cx="2713037" cy="1196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012160" y="1131590"/>
            <a:ext cx="3024336" cy="1494694"/>
            <a:chOff x="5204504" y="2734028"/>
            <a:chExt cx="3399944" cy="1494694"/>
          </a:xfrm>
        </p:grpSpPr>
        <p:sp>
          <p:nvSpPr>
            <p:cNvPr id="10" name="TextBox 9"/>
            <p:cNvSpPr txBox="1"/>
            <p:nvPr/>
          </p:nvSpPr>
          <p:spPr>
            <a:xfrm>
              <a:off x="6281459" y="2734028"/>
              <a:ext cx="129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Student Table</a:t>
              </a:r>
              <a:endParaRPr lang="en-PK" dirty="0"/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504" y="3025397"/>
              <a:ext cx="3399944" cy="120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6777" y="2564786"/>
            <a:ext cx="3055063" cy="1351830"/>
            <a:chOff x="76777" y="2564786"/>
            <a:chExt cx="3597275" cy="1351830"/>
          </a:xfrm>
        </p:grpSpPr>
        <p:sp>
          <p:nvSpPr>
            <p:cNvPr id="12" name="TextBox 11"/>
            <p:cNvSpPr txBox="1"/>
            <p:nvPr/>
          </p:nvSpPr>
          <p:spPr>
            <a:xfrm>
              <a:off x="1274950" y="2564786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 Output</a:t>
              </a:r>
              <a:endParaRPr lang="en-PK" dirty="0"/>
            </a:p>
          </p:txBody>
        </p: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7" y="2887916"/>
              <a:ext cx="3597275" cy="102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4427984" y="3056565"/>
            <a:ext cx="3331393" cy="1466652"/>
            <a:chOff x="4427984" y="3056565"/>
            <a:chExt cx="3331393" cy="1466652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3364342"/>
              <a:ext cx="3331393" cy="115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52388" y="3056565"/>
              <a:ext cx="1617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Assignment Table</a:t>
              </a:r>
              <a:endParaRPr lang="en-PK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69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09459" y="760195"/>
            <a:ext cx="552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Assignments Due in July 2024 with Course Information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60032" y="2725089"/>
            <a:ext cx="4074715" cy="1466652"/>
            <a:chOff x="4427984" y="3056565"/>
            <a:chExt cx="3331393" cy="1466652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3364342"/>
              <a:ext cx="3331393" cy="115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52388" y="3056565"/>
              <a:ext cx="1617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Assignment Table</a:t>
              </a:r>
              <a:endParaRPr lang="en-PK" dirty="0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7" y="1501670"/>
            <a:ext cx="4207191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6777" y="2643758"/>
            <a:ext cx="4207191" cy="1184545"/>
            <a:chOff x="76777" y="2643758"/>
            <a:chExt cx="4207191" cy="1184545"/>
          </a:xfrm>
        </p:grpSpPr>
        <p:sp>
          <p:nvSpPr>
            <p:cNvPr id="12" name="TextBox 11"/>
            <p:cNvSpPr txBox="1"/>
            <p:nvPr/>
          </p:nvSpPr>
          <p:spPr>
            <a:xfrm>
              <a:off x="1645892" y="2643758"/>
              <a:ext cx="1068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 Output</a:t>
              </a:r>
              <a:endParaRPr lang="en-PK" dirty="0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7" y="3088528"/>
              <a:ext cx="4207191" cy="73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4860032" y="1067972"/>
            <a:ext cx="4074715" cy="1496814"/>
            <a:chOff x="4860032" y="744841"/>
            <a:chExt cx="4074715" cy="1496814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052618"/>
              <a:ext cx="4074715" cy="1189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6281459" y="74484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Course Table</a:t>
              </a:r>
              <a:endParaRPr lang="en-PK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79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09459" y="760195"/>
            <a:ext cx="5525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Discussion Topics and Messages for Course 2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45892" y="2643758"/>
            <a:ext cx="106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Output</a:t>
            </a:r>
            <a:endParaRPr lang="en-PK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86208"/>
            <a:ext cx="3816423" cy="116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7" y="1486079"/>
            <a:ext cx="363112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7" y="3147814"/>
            <a:ext cx="406125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34927"/>
            <a:ext cx="3816424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3596840"/>
            <a:ext cx="3816423" cy="122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72066" y="2781063"/>
            <a:ext cx="999867" cy="3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Table</a:t>
            </a:r>
            <a:endParaRPr lang="en-PK" dirty="0"/>
          </a:p>
        </p:txBody>
      </p:sp>
      <p:sp>
        <p:nvSpPr>
          <p:cNvPr id="24" name="TextBox 23"/>
          <p:cNvSpPr txBox="1"/>
          <p:nvPr/>
        </p:nvSpPr>
        <p:spPr>
          <a:xfrm>
            <a:off x="3995936" y="1661984"/>
            <a:ext cx="136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Table</a:t>
            </a:r>
            <a:endParaRPr lang="en-PK" dirty="0"/>
          </a:p>
        </p:txBody>
      </p:sp>
      <p:sp>
        <p:nvSpPr>
          <p:cNvPr id="25" name="TextBox 24"/>
          <p:cNvSpPr txBox="1"/>
          <p:nvPr/>
        </p:nvSpPr>
        <p:spPr>
          <a:xfrm>
            <a:off x="3275856" y="4055894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 forum Table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228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09459" y="760195"/>
            <a:ext cx="552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Select  students whose names start with 'J'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2614" y="2681956"/>
            <a:ext cx="106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Output</a:t>
            </a:r>
            <a:endParaRPr lang="en-PK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20962" y="1779662"/>
            <a:ext cx="4248472" cy="1494694"/>
            <a:chOff x="5204504" y="2734028"/>
            <a:chExt cx="3399944" cy="1494694"/>
          </a:xfrm>
        </p:grpSpPr>
        <p:sp>
          <p:nvSpPr>
            <p:cNvPr id="17" name="TextBox 16"/>
            <p:cNvSpPr txBox="1"/>
            <p:nvPr/>
          </p:nvSpPr>
          <p:spPr>
            <a:xfrm>
              <a:off x="6281459" y="2734028"/>
              <a:ext cx="129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Student Table</a:t>
              </a:r>
              <a:endParaRPr lang="en-PK" dirty="0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504" y="3025397"/>
              <a:ext cx="3399944" cy="120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5413"/>
            <a:ext cx="4083116" cy="9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1" y="3040961"/>
            <a:ext cx="3775146" cy="82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81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09459" y="760195"/>
            <a:ext cx="552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Find all female students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2614" y="2681956"/>
            <a:ext cx="106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Output</a:t>
            </a:r>
            <a:endParaRPr lang="en-PK" dirty="0"/>
          </a:p>
        </p:txBody>
      </p:sp>
      <p:grpSp>
        <p:nvGrpSpPr>
          <p:cNvPr id="16" name="Group 15"/>
          <p:cNvGrpSpPr/>
          <p:nvPr/>
        </p:nvGrpSpPr>
        <p:grpSpPr>
          <a:xfrm>
            <a:off x="4820962" y="1779662"/>
            <a:ext cx="4248472" cy="1494694"/>
            <a:chOff x="5204504" y="2734028"/>
            <a:chExt cx="3399944" cy="1494694"/>
          </a:xfrm>
        </p:grpSpPr>
        <p:sp>
          <p:nvSpPr>
            <p:cNvPr id="17" name="TextBox 16"/>
            <p:cNvSpPr txBox="1"/>
            <p:nvPr/>
          </p:nvSpPr>
          <p:spPr>
            <a:xfrm>
              <a:off x="6281459" y="2734028"/>
              <a:ext cx="129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Student Table</a:t>
              </a:r>
              <a:endParaRPr lang="en-PK" dirty="0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504" y="3025397"/>
              <a:ext cx="3399944" cy="120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08" y="1707655"/>
            <a:ext cx="3294370" cy="72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8" y="2989734"/>
            <a:ext cx="3944684" cy="83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78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971600" y="1707654"/>
            <a:ext cx="18652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Ahmed </a:t>
            </a:r>
            <a:r>
              <a:rPr lang="en-US" sz="2000" dirty="0" err="1"/>
              <a:t>Shahi</a:t>
            </a:r>
            <a:endParaRPr lang="en-US" sz="20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300192" y="1709882"/>
            <a:ext cx="19112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Abdul Rauf</a:t>
            </a:r>
            <a:endParaRPr sz="2000"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9752" y="627534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CONTRIBUTION</a:t>
            </a:r>
          </a:p>
        </p:txBody>
      </p:sp>
      <p:sp>
        <p:nvSpPr>
          <p:cNvPr id="30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3635896" y="1707654"/>
            <a:ext cx="18652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/>
              <a:t>Moiz</a:t>
            </a:r>
            <a:r>
              <a:rPr lang="en-US" sz="2000" dirty="0"/>
              <a:t> Ahmed</a:t>
            </a:r>
          </a:p>
        </p:txBody>
      </p:sp>
      <p:sp>
        <p:nvSpPr>
          <p:cNvPr id="38" name="Google Shape;453;p51"/>
          <p:cNvSpPr txBox="1">
            <a:spLocks noGrp="1"/>
          </p:cNvSpPr>
          <p:nvPr>
            <p:ph type="subTitle" idx="1"/>
          </p:nvPr>
        </p:nvSpPr>
        <p:spPr>
          <a:xfrm>
            <a:off x="1085134" y="2419770"/>
            <a:ext cx="1974698" cy="800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Insert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10 Queries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Presentation</a:t>
            </a:r>
          </a:p>
        </p:txBody>
      </p:sp>
      <p:sp>
        <p:nvSpPr>
          <p:cNvPr id="39" name="Google Shape;453;p51"/>
          <p:cNvSpPr txBox="1">
            <a:spLocks noGrp="1"/>
          </p:cNvSpPr>
          <p:nvPr>
            <p:ph type="subTitle" idx="1"/>
          </p:nvPr>
        </p:nvSpPr>
        <p:spPr>
          <a:xfrm>
            <a:off x="3707904" y="2427734"/>
            <a:ext cx="2520280" cy="1152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Project Idea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Table Create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/>
              <a:t>Github</a:t>
            </a:r>
            <a:r>
              <a:rPr lang="en-US" sz="1600" dirty="0"/>
              <a:t> Repository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15 Queries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0" name="Google Shape;453;p51"/>
          <p:cNvSpPr txBox="1">
            <a:spLocks noGrp="1"/>
          </p:cNvSpPr>
          <p:nvPr>
            <p:ph type="subTitle" idx="1"/>
          </p:nvPr>
        </p:nvSpPr>
        <p:spPr>
          <a:xfrm>
            <a:off x="6444208" y="2427734"/>
            <a:ext cx="1974698" cy="800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ER-Model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19 Queries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4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39" grpId="0" build="p"/>
      <p:bldP spid="4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67544" y="1995686"/>
            <a:ext cx="8208912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b="1" dirty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493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13;p53"/>
          <p:cNvSpPr txBox="1">
            <a:spLocks/>
          </p:cNvSpPr>
          <p:nvPr/>
        </p:nvSpPr>
        <p:spPr>
          <a:xfrm>
            <a:off x="1445136" y="1131590"/>
            <a:ext cx="6104534" cy="56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AHMED SHAHI     (BSE-23F-110)</a:t>
            </a:r>
          </a:p>
        </p:txBody>
      </p:sp>
      <p:sp>
        <p:nvSpPr>
          <p:cNvPr id="10" name="Google Shape;510;p53"/>
          <p:cNvSpPr txBox="1">
            <a:spLocks/>
          </p:cNvSpPr>
          <p:nvPr/>
        </p:nvSpPr>
        <p:spPr>
          <a:xfrm>
            <a:off x="1396303" y="2429588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u="sng" dirty="0"/>
              <a:t>SUBMITTED TO</a:t>
            </a:r>
          </a:p>
        </p:txBody>
      </p:sp>
      <p:sp>
        <p:nvSpPr>
          <p:cNvPr id="11" name="Google Shape;513;p53"/>
          <p:cNvSpPr txBox="1">
            <a:spLocks/>
          </p:cNvSpPr>
          <p:nvPr/>
        </p:nvSpPr>
        <p:spPr>
          <a:xfrm>
            <a:off x="974188" y="3206048"/>
            <a:ext cx="7046430" cy="60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MISS AQSA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Google Shape;510;p53"/>
          <p:cNvSpPr txBox="1">
            <a:spLocks/>
          </p:cNvSpPr>
          <p:nvPr/>
        </p:nvSpPr>
        <p:spPr>
          <a:xfrm>
            <a:off x="1396303" y="355901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u="sng" dirty="0"/>
              <a:t>PREPARED BY </a:t>
            </a:r>
          </a:p>
        </p:txBody>
      </p:sp>
      <p:cxnSp>
        <p:nvCxnSpPr>
          <p:cNvPr id="13" name="Google Shape;521;p53"/>
          <p:cNvCxnSpPr/>
          <p:nvPr/>
        </p:nvCxnSpPr>
        <p:spPr>
          <a:xfrm rot="10800000">
            <a:off x="4340953" y="1024272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21;p53"/>
          <p:cNvCxnSpPr/>
          <p:nvPr/>
        </p:nvCxnSpPr>
        <p:spPr>
          <a:xfrm rot="10800000">
            <a:off x="4340953" y="2999077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513;p53"/>
          <p:cNvSpPr txBox="1">
            <a:spLocks/>
          </p:cNvSpPr>
          <p:nvPr/>
        </p:nvSpPr>
        <p:spPr>
          <a:xfrm>
            <a:off x="1445136" y="1476708"/>
            <a:ext cx="6104534" cy="56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MOIZ  AHMED       (BSE-23F-150)</a:t>
            </a:r>
          </a:p>
        </p:txBody>
      </p:sp>
      <p:sp>
        <p:nvSpPr>
          <p:cNvPr id="16" name="Google Shape;513;p53"/>
          <p:cNvSpPr txBox="1">
            <a:spLocks/>
          </p:cNvSpPr>
          <p:nvPr/>
        </p:nvSpPr>
        <p:spPr>
          <a:xfrm>
            <a:off x="1445136" y="1851670"/>
            <a:ext cx="6104534" cy="56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ABDUL RAUF        (BSE-23F-123)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547664" y="1482824"/>
            <a:ext cx="6048672" cy="2025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5400" dirty="0"/>
              <a:t>VIRTUAL REALITY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227105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9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/>
              <a:t>Why Use VR in Education?</a:t>
            </a:r>
            <a:br>
              <a:rPr lang="en-US" b="1" dirty="0"/>
            </a:br>
            <a:br>
              <a:rPr lang="en-US" dirty="0"/>
            </a:br>
            <a:endParaRPr dirty="0"/>
          </a:p>
        </p:txBody>
      </p:sp>
      <p:sp>
        <p:nvSpPr>
          <p:cNvPr id="879" name="Google Shape;879;p89"/>
          <p:cNvSpPr txBox="1">
            <a:spLocks noGrp="1"/>
          </p:cNvSpPr>
          <p:nvPr>
            <p:ph type="subTitle" idx="1"/>
          </p:nvPr>
        </p:nvSpPr>
        <p:spPr>
          <a:xfrm>
            <a:off x="3275956" y="1866175"/>
            <a:ext cx="2592188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b="1" dirty="0"/>
              <a:t>Safe Learning Environment</a:t>
            </a:r>
            <a:r>
              <a:rPr lang="en-US" sz="1800" dirty="0"/>
              <a:t>:</a:t>
            </a:r>
            <a:endParaRPr sz="1800" dirty="0"/>
          </a:p>
        </p:txBody>
      </p:sp>
      <p:sp>
        <p:nvSpPr>
          <p:cNvPr id="880" name="Google Shape;880;p89"/>
          <p:cNvSpPr txBox="1">
            <a:spLocks noGrp="1"/>
          </p:cNvSpPr>
          <p:nvPr>
            <p:ph type="subTitle" idx="2"/>
          </p:nvPr>
        </p:nvSpPr>
        <p:spPr>
          <a:xfrm>
            <a:off x="3470040" y="2787774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Provides a risk-</a:t>
            </a:r>
          </a:p>
          <a:p>
            <a:r>
              <a:rPr lang="en-US" dirty="0"/>
              <a:t>free space for </a:t>
            </a:r>
          </a:p>
          <a:p>
            <a:r>
              <a:rPr lang="en-US" dirty="0"/>
              <a:t>experimentation.</a:t>
            </a:r>
          </a:p>
        </p:txBody>
      </p:sp>
      <p:sp>
        <p:nvSpPr>
          <p:cNvPr id="881" name="Google Shape;881;p89"/>
          <p:cNvSpPr txBox="1">
            <a:spLocks noGrp="1"/>
          </p:cNvSpPr>
          <p:nvPr>
            <p:ph type="subTitle" idx="3"/>
          </p:nvPr>
        </p:nvSpPr>
        <p:spPr>
          <a:xfrm>
            <a:off x="953025" y="1866175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b="1" dirty="0"/>
              <a:t>Personalized Learning</a:t>
            </a:r>
            <a:endParaRPr sz="1800" dirty="0"/>
          </a:p>
        </p:txBody>
      </p:sp>
      <p:sp>
        <p:nvSpPr>
          <p:cNvPr id="882" name="Google Shape;882;p89"/>
          <p:cNvSpPr txBox="1">
            <a:spLocks noGrp="1"/>
          </p:cNvSpPr>
          <p:nvPr>
            <p:ph type="subTitle" idx="4"/>
          </p:nvPr>
        </p:nvSpPr>
        <p:spPr>
          <a:xfrm>
            <a:off x="953506" y="2787774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VR can cater to different learning styles and speeds, offering customized learning experiences.</a:t>
            </a:r>
            <a:endParaRPr dirty="0"/>
          </a:p>
        </p:txBody>
      </p:sp>
      <p:sp>
        <p:nvSpPr>
          <p:cNvPr id="883" name="Google Shape;883;p89"/>
          <p:cNvSpPr txBox="1">
            <a:spLocks noGrp="1"/>
          </p:cNvSpPr>
          <p:nvPr>
            <p:ph type="subTitle" idx="5"/>
          </p:nvPr>
        </p:nvSpPr>
        <p:spPr>
          <a:xfrm>
            <a:off x="6064875" y="1866175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b="1" dirty="0"/>
              <a:t>Experiential Learning</a:t>
            </a:r>
            <a:endParaRPr sz="1800" dirty="0"/>
          </a:p>
        </p:txBody>
      </p:sp>
      <p:sp>
        <p:nvSpPr>
          <p:cNvPr id="884" name="Google Shape;884;p89"/>
          <p:cNvSpPr txBox="1">
            <a:spLocks noGrp="1"/>
          </p:cNvSpPr>
          <p:nvPr>
            <p:ph type="subTitle" idx="6"/>
          </p:nvPr>
        </p:nvSpPr>
        <p:spPr>
          <a:xfrm>
            <a:off x="6064858" y="2787774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Students learn by doing, which enhances understanding and retention of complex concepts.</a:t>
            </a:r>
            <a:endParaRPr dirty="0"/>
          </a:p>
        </p:txBody>
      </p:sp>
      <p:grpSp>
        <p:nvGrpSpPr>
          <p:cNvPr id="885" name="Google Shape;885;p89"/>
          <p:cNvGrpSpPr/>
          <p:nvPr/>
        </p:nvGrpSpPr>
        <p:grpSpPr>
          <a:xfrm>
            <a:off x="4380042" y="1422299"/>
            <a:ext cx="384058" cy="383811"/>
            <a:chOff x="-61351725" y="3372400"/>
            <a:chExt cx="310350" cy="310150"/>
          </a:xfrm>
        </p:grpSpPr>
        <p:sp>
          <p:nvSpPr>
            <p:cNvPr id="886" name="Google Shape;886;p89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9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9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89"/>
          <p:cNvGrpSpPr/>
          <p:nvPr/>
        </p:nvGrpSpPr>
        <p:grpSpPr>
          <a:xfrm>
            <a:off x="1820645" y="1421668"/>
            <a:ext cx="390864" cy="385048"/>
            <a:chOff x="-60991775" y="3376900"/>
            <a:chExt cx="315850" cy="311150"/>
          </a:xfrm>
        </p:grpSpPr>
        <p:sp>
          <p:nvSpPr>
            <p:cNvPr id="890" name="Google Shape;890;p89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9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9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89"/>
          <p:cNvGrpSpPr/>
          <p:nvPr/>
        </p:nvGrpSpPr>
        <p:grpSpPr>
          <a:xfrm>
            <a:off x="6909320" y="1449710"/>
            <a:ext cx="437214" cy="357006"/>
            <a:chOff x="3860400" y="3254050"/>
            <a:chExt cx="296175" cy="241825"/>
          </a:xfrm>
        </p:grpSpPr>
        <p:sp>
          <p:nvSpPr>
            <p:cNvPr id="894" name="Google Shape;894;p89"/>
            <p:cNvSpPr/>
            <p:nvPr/>
          </p:nvSpPr>
          <p:spPr>
            <a:xfrm>
              <a:off x="4112425" y="3358025"/>
              <a:ext cx="44150" cy="18125"/>
            </a:xfrm>
            <a:custGeom>
              <a:avLst/>
              <a:gdLst/>
              <a:ahLst/>
              <a:cxnLst/>
              <a:rect l="l" t="t" r="r" b="b"/>
              <a:pathLst>
                <a:path w="176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9"/>
            <p:cNvSpPr/>
            <p:nvPr/>
          </p:nvSpPr>
          <p:spPr>
            <a:xfrm>
              <a:off x="4102200" y="3393475"/>
              <a:ext cx="37050" cy="33875"/>
            </a:xfrm>
            <a:custGeom>
              <a:avLst/>
              <a:gdLst/>
              <a:ahLst/>
              <a:cxnLst/>
              <a:rect l="l" t="t" r="r" b="b"/>
              <a:pathLst>
                <a:path w="1482" h="1355" extrusionOk="0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9"/>
            <p:cNvSpPr/>
            <p:nvPr/>
          </p:nvSpPr>
          <p:spPr>
            <a:xfrm>
              <a:off x="4103775" y="33060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9"/>
            <p:cNvSpPr/>
            <p:nvPr/>
          </p:nvSpPr>
          <p:spPr>
            <a:xfrm>
              <a:off x="3860400" y="3306025"/>
              <a:ext cx="105550" cy="104800"/>
            </a:xfrm>
            <a:custGeom>
              <a:avLst/>
              <a:gdLst/>
              <a:ahLst/>
              <a:cxnLst/>
              <a:rect l="l" t="t" r="r" b="b"/>
              <a:pathLst>
                <a:path w="4222" h="4192" extrusionOk="0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9"/>
            <p:cNvSpPr/>
            <p:nvPr/>
          </p:nvSpPr>
          <p:spPr>
            <a:xfrm>
              <a:off x="4050225" y="3254050"/>
              <a:ext cx="35450" cy="208750"/>
            </a:xfrm>
            <a:custGeom>
              <a:avLst/>
              <a:gdLst/>
              <a:ahLst/>
              <a:cxnLst/>
              <a:rect l="l" t="t" r="r" b="b"/>
              <a:pathLst>
                <a:path w="1418" h="8350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9"/>
            <p:cNvSpPr/>
            <p:nvPr/>
          </p:nvSpPr>
          <p:spPr>
            <a:xfrm>
              <a:off x="3912375" y="3426550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89"/>
            <p:cNvSpPr/>
            <p:nvPr/>
          </p:nvSpPr>
          <p:spPr>
            <a:xfrm>
              <a:off x="3982475" y="3275325"/>
              <a:ext cx="52000" cy="163850"/>
            </a:xfrm>
            <a:custGeom>
              <a:avLst/>
              <a:gdLst/>
              <a:ahLst/>
              <a:cxnLst/>
              <a:rect l="l" t="t" r="r" b="b"/>
              <a:pathLst>
                <a:path w="2080" h="6554" extrusionOk="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837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67544" y="1482824"/>
            <a:ext cx="8208912" cy="2025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5400" b="1" dirty="0"/>
              <a:t>ENTITY-RELATIONSHIP MODEL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711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95" y="339502"/>
            <a:ext cx="644344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13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67544" y="1995686"/>
            <a:ext cx="8208912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b="1" dirty="0"/>
              <a:t>QUERIES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3889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6" y="1623398"/>
            <a:ext cx="3731887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5" y="2887917"/>
            <a:ext cx="3719636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860032" y="1067972"/>
            <a:ext cx="4074715" cy="1496814"/>
            <a:chOff x="4860032" y="744841"/>
            <a:chExt cx="4074715" cy="149681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052618"/>
              <a:ext cx="4074715" cy="1189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281459" y="74484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Course Table</a:t>
              </a:r>
              <a:endParaRPr lang="en-PK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60032" y="2734028"/>
            <a:ext cx="4088890" cy="1542102"/>
            <a:chOff x="4860032" y="2410897"/>
            <a:chExt cx="4088890" cy="154210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2787774"/>
              <a:ext cx="4088890" cy="1165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281459" y="2410897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Instructor Table</a:t>
              </a:r>
              <a:endParaRPr lang="en-PK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74950" y="256478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Output</a:t>
            </a:r>
            <a:endParaRPr lang="en-PK" dirty="0"/>
          </a:p>
        </p:txBody>
      </p:sp>
      <p:sp>
        <p:nvSpPr>
          <p:cNvPr id="14" name="TextBox 13"/>
          <p:cNvSpPr txBox="1"/>
          <p:nvPr/>
        </p:nvSpPr>
        <p:spPr>
          <a:xfrm>
            <a:off x="1809459" y="760195"/>
            <a:ext cx="552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 of Courses with Instructor Details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2929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860032" y="1067972"/>
            <a:ext cx="4074715" cy="1496814"/>
            <a:chOff x="4860032" y="744841"/>
            <a:chExt cx="4074715" cy="1496814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1052618"/>
              <a:ext cx="4074715" cy="1189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281459" y="74484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Course Table</a:t>
              </a:r>
              <a:endParaRPr lang="en-PK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60032" y="2734028"/>
            <a:ext cx="4088890" cy="1542102"/>
            <a:chOff x="4860032" y="2410897"/>
            <a:chExt cx="4088890" cy="154210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2787774"/>
              <a:ext cx="4088890" cy="1165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281459" y="2410897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Instructor Table</a:t>
              </a:r>
              <a:endParaRPr lang="en-PK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74950" y="256478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Output</a:t>
            </a:r>
            <a:endParaRPr lang="en-PK" dirty="0"/>
          </a:p>
        </p:txBody>
      </p:sp>
      <p:sp>
        <p:nvSpPr>
          <p:cNvPr id="14" name="TextBox 13"/>
          <p:cNvSpPr txBox="1"/>
          <p:nvPr/>
        </p:nvSpPr>
        <p:spPr>
          <a:xfrm>
            <a:off x="1809459" y="760195"/>
            <a:ext cx="552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 of Courses According to price with Instructor Details</a:t>
            </a:r>
            <a:endParaRPr lang="en-PK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5" y="1536086"/>
            <a:ext cx="3719636" cy="81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" y="2931790"/>
            <a:ext cx="3719636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23901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213</Words>
  <Application>Microsoft Office PowerPoint</Application>
  <PresentationFormat>On-screen Show (16:9)</PresentationFormat>
  <Paragraphs>63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Montserrat</vt:lpstr>
      <vt:lpstr>Vidaloka</vt:lpstr>
      <vt:lpstr>Arial</vt:lpstr>
      <vt:lpstr>Merriweather Light</vt:lpstr>
      <vt:lpstr>Minimalist Business Slides XL by Slidesgo</vt:lpstr>
      <vt:lpstr>PowerPoint Presentation</vt:lpstr>
      <vt:lpstr>PowerPoint Presentation</vt:lpstr>
      <vt:lpstr>VIRTUAL REALITY EDUCATION</vt:lpstr>
      <vt:lpstr>Why Use VR in Education?  </vt:lpstr>
      <vt:lpstr>ENTITY-RELATIONSHIP MODEL.</vt:lpstr>
      <vt:lpstr>PowerPoint Presentation</vt:lpstr>
      <vt:lpstr>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Ahmed Shahi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Sidra</dc:creator>
  <cp:lastModifiedBy>Moiz Ahmed</cp:lastModifiedBy>
  <cp:revision>20</cp:revision>
  <dcterms:modified xsi:type="dcterms:W3CDTF">2024-06-06T17:58:24Z</dcterms:modified>
</cp:coreProperties>
</file>