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3" r:id="rId11"/>
    <p:sldId id="264" r:id="rId12"/>
    <p:sldId id="265" r:id="rId13"/>
    <p:sldId id="268" r:id="rId14"/>
    <p:sldId id="266" r:id="rId15"/>
  </p:sldIdLst>
  <p:sldSz cx="14630400" cy="8229600"/>
  <p:notesSz cx="8229600" cy="14630400"/>
  <p:embeddedFontLst>
    <p:embeddedFont>
      <p:font typeface="Bahnschrift SemiBold" panose="020B0502040204020203" pitchFamily="34" charset="0"/>
      <p:bold r:id="rId17"/>
    </p:embeddedFont>
    <p:embeddedFont>
      <p:font typeface="Bell MT" panose="02020503060305020303" pitchFamily="18" charset="0"/>
      <p:regular r:id="rId18"/>
      <p:bold r:id="rId19"/>
      <p:italic r:id="rId20"/>
    </p:embeddedFont>
    <p:embeddedFont>
      <p:font typeface="MuseoModerno Medium" panose="020B0604020202020204" charset="0"/>
      <p:regular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298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16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81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97871" y="906614"/>
            <a:ext cx="8166020" cy="2436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Towards Explainable AI in Cardiovascular Risk Prediction: A Machine Learning Framework Using Patient Data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By Moses John, Dr. AD Verma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Lovely Professional University </a:t>
            </a:r>
            <a:endParaRPr lang="en-IN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8681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CVD</a:t>
            </a: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leading cause of death worldwide as per WHO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Approximately 17.9 million deaths yearly (2021 estimate) and </a:t>
            </a:r>
            <a:r>
              <a:rPr lang="en-IN" sz="1600" dirty="0"/>
              <a:t>941,652 in 2022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1042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Early detection and prediction are vital to reduce impact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57391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2EAB3-3E27-CDF5-4333-09103C71D7FE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822B9-B745-92F7-D610-68B9F608CD94}"/>
              </a:ext>
            </a:extLst>
          </p:cNvPr>
          <p:cNvSpPr txBox="1"/>
          <p:nvPr/>
        </p:nvSpPr>
        <p:spPr>
          <a:xfrm>
            <a:off x="7508240" y="5923280"/>
            <a:ext cx="244856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800" b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Paper ID 284</a:t>
            </a:r>
            <a:endParaRPr lang="en-IN" sz="1800" b="1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Raav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3687"/>
            <a:ext cx="106756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Clinical Significance and Early Detection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82239" y="5599271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30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23748" y="4131945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3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665137" y="5599271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3000" dirty="0"/>
          </a:p>
        </p:txBody>
      </p:sp>
      <p:sp>
        <p:nvSpPr>
          <p:cNvPr id="9" name="Text 4"/>
          <p:cNvSpPr/>
          <p:nvPr/>
        </p:nvSpPr>
        <p:spPr>
          <a:xfrm>
            <a:off x="1436489" y="2896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Clinician Aid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793790" y="3387328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Supports doctors in making timely diagnoses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5897523" y="20860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Identify High-Risk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5338882" y="2576513"/>
            <a:ext cx="39525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Enables targeted preventive interventions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10241815" y="3074075"/>
            <a:ext cx="30687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Personalized Medicine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9856470" y="3565921"/>
            <a:ext cx="39084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Tailors treatment based on individual risk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79BE7-BD79-FC78-C089-185D2363D78A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936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Challenges and Future Directions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Dataset Limitations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Need for more diverse, comprehensive data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31553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Expanded Data Inputs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Lifestyle and genetic factors inclusion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AI’s Future Role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Integrating AI deeper into cardiovascular care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540C58-FDA5-D30F-F275-BEB0C4CB3854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5486400" cy="811836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6493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Conclusion: A Data-Driven Path to Reducing CVD Mortality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83143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9092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Powerful Tool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4399717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ML enables early detection and intervention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83143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90929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Reduced Morbidity &amp; Mortality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937319" y="4754047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Potential to save millions of lives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9334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60113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Call to Action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017306" y="650176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Promote further research and clinical use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37EEE3-0458-8407-0F8D-1D8C4980A14C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120E08-63E4-80B6-3B75-BAEC920D89DD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74754-1D34-AEC0-F8CB-290C845F7493}"/>
              </a:ext>
            </a:extLst>
          </p:cNvPr>
          <p:cNvSpPr txBox="1"/>
          <p:nvPr/>
        </p:nvSpPr>
        <p:spPr>
          <a:xfrm>
            <a:off x="1656080" y="1211898"/>
            <a:ext cx="11318240" cy="640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REFERENCES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Roth GA, Mensah GA, Johnson CO, et al.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Global Burden of Cardiovascular Diseases and Risk Factors, 1990–2019: Update From the GBD 2019 Study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. J Am Coll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Cardiol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. 2020;76(25):2982–3021.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Krittanawong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C, Johnson KW, Rosenson RS, et al.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 review of risk prediction models in cardiovascular disease: conventional approach vs. artificial intelligent approach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. BMC Med Inform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Decis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Mak. 2021;21(1):1–9.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Shameer K, Johnson KW,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Glicksberg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BS, et al.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Artificial Intelligence and Machine Learning in Cardiovascular Health Care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. J Am Coll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Cardiol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. 2018;71(23):2668–2679.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Holzinger A, Langs G, Denk H, et al.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 review of evaluation approaches for explainable AI with applications in cardiology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Artif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Intell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Med. 2024;139:102456.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Ali MM, Paul BK, Ahmed K, Bui FM, Quinn JMW, Moni MA. Heart disease prediction using supervised machine learning algorithms: Performance analysis and comparison.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Comput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Biol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Med. 2021 Sep;136:104672.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: 10.1016/j.compbiomed.2021.104672.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Epub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2021 Jul 21. PMID: 34315030.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Bouqentar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MA,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Terrada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O, Hamida S, Saleh S, Lamrani D,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Cherradi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B,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Raihani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 A. Early heart disease prediction using feature engineering and machine learning algorithms.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Heliyon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. 2024 Oct 1;10(19):e38731.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Raavi" panose="020B0502040204020203" pitchFamily="34" charset="0"/>
              </a:rPr>
              <a:t>: 10.1016/j.heliyon.2024.e38731. PMID: 39397946; PMCID: PMC11471268.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Raav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Ejiyi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CJ, Qin Z, Nneji GU, Monday HN,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Agbesi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VK,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Ejiyi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MB,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Ejiyi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TU,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Bamisile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OO. Enhanced Cardiovascular Disease Prediction Modelling using Machine Learning Techniques: A Focus on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CardioVitalnet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Network. 2024 Apr 16:1-33.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10.1080/0954898X.2024.2343341.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Epub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ahead of print. PMID: 38626055.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67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A982A5-B7AE-E5FB-1EE2-5668B97C8D36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DA57F-9004-4F50-776E-3C8079D0B054}"/>
              </a:ext>
            </a:extLst>
          </p:cNvPr>
          <p:cNvSpPr txBox="1"/>
          <p:nvPr/>
        </p:nvSpPr>
        <p:spPr>
          <a:xfrm>
            <a:off x="2111022" y="1885245"/>
            <a:ext cx="9544756" cy="264687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6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Thankyou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2A279-D49A-2717-09AE-08284B60DAD9}"/>
              </a:ext>
            </a:extLst>
          </p:cNvPr>
          <p:cNvSpPr txBox="1"/>
          <p:nvPr/>
        </p:nvSpPr>
        <p:spPr>
          <a:xfrm>
            <a:off x="6683023" y="4976519"/>
            <a:ext cx="5949244" cy="584775"/>
          </a:xfrm>
          <a:prstGeom prst="rect">
            <a:avLst/>
          </a:prstGeom>
          <a:solidFill>
            <a:srgbClr val="92D05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In the name of SCIENCE!!</a:t>
            </a:r>
          </a:p>
        </p:txBody>
      </p:sp>
    </p:spTree>
    <p:extLst>
      <p:ext uri="{BB962C8B-B14F-4D97-AF65-F5344CB8AC3E}">
        <p14:creationId xmlns:p14="http://schemas.microsoft.com/office/powerpoint/2010/main" val="153228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5857"/>
            <a:ext cx="91272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The Promise of Machine Learning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5044797"/>
            <a:ext cx="4196358" cy="2024182"/>
          </a:xfrm>
          <a:prstGeom prst="roundRect">
            <a:avLst>
              <a:gd name="adj" fmla="val 1681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271611"/>
            <a:ext cx="35588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Early &amp; Accurate Detection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5762030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anose="020B0503030403020204" pitchFamily="34" charset="0"/>
                <a:cs typeface="Source Sans Pro" pitchFamily="34" charset="-120"/>
              </a:rPr>
              <a:t>ML enables prompt diagnosis of cardiovascular disease</a:t>
            </a:r>
            <a:endParaRPr lang="en-US" sz="1750" dirty="0">
              <a:ea typeface="Source Sans Pro" panose="020B0503030403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216962" y="5044797"/>
            <a:ext cx="4196358" cy="2024182"/>
          </a:xfrm>
          <a:prstGeom prst="roundRect">
            <a:avLst>
              <a:gd name="adj" fmla="val 1681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271611"/>
            <a:ext cx="30437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Data-Driven Modeling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43776" y="576203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Uses clinical data for precise prediction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44797"/>
            <a:ext cx="4196358" cy="2024182"/>
          </a:xfrm>
          <a:prstGeom prst="roundRect">
            <a:avLst>
              <a:gd name="adj" fmla="val 1681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271611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Improved Patient Outcomes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843448" y="57620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anose="020B0503030403020204" pitchFamily="34" charset="0"/>
                <a:cs typeface="Source Sans Pro" pitchFamily="34" charset="-120"/>
              </a:rPr>
              <a:t>Supports clinical decisions for better care</a:t>
            </a:r>
            <a:endParaRPr lang="en-US" sz="1750" dirty="0"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7F6115-5C9C-2CF5-EA19-81CFD8834BD0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177"/>
            <a:ext cx="126095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Data Sources: Public Clinical Datasets (Kaggle)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452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Available Datasets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0340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Large, well-annotated clinical collections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Patient demographics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Health indicators like blood pressure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452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Key Clinical Features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0340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Age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Cholesterol levels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91847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Blood pressure readings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Feature accuracy ensures reliable models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85F0A5-DCD3-54EA-9090-DBF0F958FE0B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964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Methodology: Machine Learning Algorithms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Explored Models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Logistic Regression, SVM, Random Forest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Selection Criteria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50919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Accuracy, precision, recall, F1-score metrics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018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479733"/>
            <a:ext cx="30905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Clinical Interpretability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5309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Models understandable for healthcare providers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88558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Feature Engineering and Selection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643307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870121"/>
            <a:ext cx="40672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Identify Significant Predictors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004191"/>
            <a:ext cx="1134070" cy="13608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54422" y="4231005"/>
            <a:ext cx="29088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Apply PCA &amp; Ranking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365075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754422" y="5591889"/>
            <a:ext cx="39558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Improve Model Performance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6280190" y="698111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Effective features boost prediction accuracy and reduce noise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33EAD-4572-0875-2BDD-F16A913965F8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BD1509-9D1B-72C5-4B33-A2DC50C6E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3370"/>
            <a:ext cx="513805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964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Model Training and Validation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36966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Data Split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Training, validation, and test sets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713803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4798874" y="36966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50919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Cross-Validation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450919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Robust evaluation to avoid overfitting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4018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3" name="Text 10"/>
          <p:cNvSpPr/>
          <p:nvPr/>
        </p:nvSpPr>
        <p:spPr>
          <a:xfrm>
            <a:off x="878860" y="544437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479733"/>
            <a:ext cx="35796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Class Imbalance Handling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309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Techniques like SMOTE to balance data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58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Results: Performance Metrics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2586871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73%</a:t>
            </a:r>
            <a:endParaRPr lang="en-US" sz="5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180148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Accuracy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4109085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Test datasets show &gt;90% accuracy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258687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B4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</a:t>
            </a:r>
            <a:endParaRPr lang="en-US" sz="5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128498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Precision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742021" y="41090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Reliable identification of positive CVD cases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67846" y="5628680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Normal</a:t>
            </a:r>
            <a:endParaRPr lang="en-US" sz="5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3154323" y="6660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Recall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767846" y="7150894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Effective detection of true positives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6EA09-4E76-CF99-5677-869EE764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607520"/>
            <a:ext cx="13954050" cy="75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3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93B256-CF26-3A41-929B-92C966734D35}"/>
              </a:ext>
            </a:extLst>
          </p:cNvPr>
          <p:cNvSpPr/>
          <p:nvPr/>
        </p:nvSpPr>
        <p:spPr>
          <a:xfrm>
            <a:off x="12632267" y="7755467"/>
            <a:ext cx="1907822" cy="36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86EF9-2433-F10E-F236-739C57EA9161}"/>
              </a:ext>
            </a:extLst>
          </p:cNvPr>
          <p:cNvSpPr txBox="1"/>
          <p:nvPr/>
        </p:nvSpPr>
        <p:spPr>
          <a:xfrm>
            <a:off x="3894667" y="616844"/>
            <a:ext cx="65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Bell MT" panose="02020503060305020303" pitchFamily="18" charset="0"/>
                <a:cs typeface="Times New Roman" panose="02020603050405020304" pitchFamily="18" charset="0"/>
              </a:rPr>
              <a:t>Results for Explainability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220B0-0B19-245B-B482-CE37CF97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8" y="1882025"/>
            <a:ext cx="7564624" cy="3412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E3974-D4C0-CCDE-7543-65AC03ED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511" y="3087493"/>
            <a:ext cx="6162273" cy="1145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305D45-1311-0E77-32C2-7E6923D291D2}"/>
              </a:ext>
            </a:extLst>
          </p:cNvPr>
          <p:cNvSpPr txBox="1"/>
          <p:nvPr/>
        </p:nvSpPr>
        <p:spPr>
          <a:xfrm>
            <a:off x="942623" y="5567022"/>
            <a:ext cx="65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Complete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3A505-7B43-2EAD-38F1-49CACEF05D33}"/>
              </a:ext>
            </a:extLst>
          </p:cNvPr>
          <p:cNvSpPr txBox="1"/>
          <p:nvPr/>
        </p:nvSpPr>
        <p:spPr>
          <a:xfrm>
            <a:off x="8421512" y="5564488"/>
            <a:ext cx="65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Patient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B236E-2B1A-7F99-7582-92230A6A22C0}"/>
              </a:ext>
            </a:extLst>
          </p:cNvPr>
          <p:cNvSpPr txBox="1"/>
          <p:nvPr/>
        </p:nvSpPr>
        <p:spPr>
          <a:xfrm>
            <a:off x="856495" y="6718697"/>
            <a:ext cx="13727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features in the dataset had 11 features but the program identified only the ones that had most affect in Cardiac Disease. </a:t>
            </a:r>
          </a:p>
          <a:p>
            <a:r>
              <a:rPr lang="en-IN" dirty="0"/>
              <a:t>The Following features made it out of the filter: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Age_in_Years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, BMI,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Systolic_BP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Diastolic_BP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Cholesterol_Level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72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743</Words>
  <Application>Microsoft Office PowerPoint</Application>
  <PresentationFormat>Custom</PresentationFormat>
  <Paragraphs>106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Source Sans Pro</vt:lpstr>
      <vt:lpstr>Times New Roman</vt:lpstr>
      <vt:lpstr>Arial</vt:lpstr>
      <vt:lpstr>MuseoModerno Medium</vt:lpstr>
      <vt:lpstr>Calibri</vt:lpstr>
      <vt:lpstr>menlo</vt:lpstr>
      <vt:lpstr>Bell MT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moses john</cp:lastModifiedBy>
  <cp:revision>8</cp:revision>
  <dcterms:created xsi:type="dcterms:W3CDTF">2025-05-06T18:19:29Z</dcterms:created>
  <dcterms:modified xsi:type="dcterms:W3CDTF">2025-05-10T07:06:52Z</dcterms:modified>
</cp:coreProperties>
</file>