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81" r:id="rId7"/>
    <p:sldId id="293" r:id="rId8"/>
    <p:sldId id="292" r:id="rId9"/>
    <p:sldId id="294" r:id="rId10"/>
    <p:sldId id="296" r:id="rId11"/>
    <p:sldId id="297" r:id="rId12"/>
    <p:sldId id="269" r:id="rId13"/>
    <p:sldId id="298" r:id="rId14"/>
    <p:sldId id="267" r:id="rId15"/>
    <p:sldId id="282" r:id="rId16"/>
    <p:sldId id="268" r:id="rId17"/>
    <p:sldId id="301" r:id="rId18"/>
    <p:sldId id="270" r:id="rId19"/>
    <p:sldId id="271" r:id="rId20"/>
    <p:sldId id="277" r:id="rId21"/>
    <p:sldId id="280" r:id="rId22"/>
    <p:sldId id="302" r:id="rId23"/>
    <p:sldId id="303" r:id="rId24"/>
    <p:sldId id="304" r:id="rId25"/>
    <p:sldId id="305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9" r:id="rId34"/>
    <p:sldId id="262" r:id="rId35"/>
    <p:sldId id="278" r:id="rId36"/>
    <p:sldId id="300" r:id="rId37"/>
    <p:sldId id="291" r:id="rId3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325" autoAdjust="0"/>
    <p:restoredTop sz="92820" autoAdjust="0"/>
  </p:normalViewPr>
  <p:slideViewPr>
    <p:cSldViewPr>
      <p:cViewPr varScale="1">
        <p:scale>
          <a:sx n="95" d="100"/>
          <a:sy n="95" d="100"/>
        </p:scale>
        <p:origin x="696" y="78"/>
      </p:cViewPr>
      <p:guideLst>
        <p:guide orient="horz" pos="100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246"/>
    </p:cViewPr>
  </p:sorterViewPr>
  <p:notesViewPr>
    <p:cSldViewPr>
      <p:cViewPr varScale="1">
        <p:scale>
          <a:sx n="67" d="100"/>
          <a:sy n="67" d="100"/>
        </p:scale>
        <p:origin x="-1908" y="-114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fld id="{17F54438-4458-49CB-ACA6-994FC09AB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387442"/>
            <a:ext cx="5607711" cy="415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773356"/>
            <a:ext cx="3038145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pPr>
              <a:defRPr/>
            </a:pPr>
            <a:fld id="{5A8CF2D7-E6B7-421F-8687-84A7096D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407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3455" indent="-274406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97623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36672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75721" indent="-219525" defTabSz="928407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14770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53820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92869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31918" indent="-219525" defTabSz="9284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B1FAD-BEBA-4564-809C-03C522AF564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362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See notes</a:t>
            </a:r>
            <a:r>
              <a:rPr lang="en-US" baseline="0" dirty="0" smtClean="0"/>
              <a:t> on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Old Java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1 - See https://en.wikipedia.org/wiki/Java_Persistence_API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2F91AC6-E2F0-464A-BC10-9F1894E4FA5C}" type="slidenum">
              <a:rPr kumimoji="0" lang="en-US" altLang="zh-TW">
                <a:latin typeface="Calibri" pitchFamily="34" charset="0"/>
              </a:rPr>
              <a:pPr eaLnBrk="1" hangingPunct="1"/>
              <a:t>12</a:t>
            </a:fld>
            <a:endParaRPr kumimoji="0"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0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06DA030-48C3-4BE3-AA32-44AE8D5D6758}" type="slidenum">
              <a:rPr kumimoji="0" lang="en-US" altLang="zh-TW">
                <a:latin typeface="Calibri" pitchFamily="34" charset="0"/>
              </a:rPr>
              <a:pPr eaLnBrk="1" hangingPunct="1"/>
              <a:t>14</a:t>
            </a:fld>
            <a:endParaRPr kumimoji="0" lang="en-US" altLang="zh-TW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8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4243" indent="-29009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0374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24523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88672" indent="-2320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AB1C062-291C-4C36-A470-534DC6EDF495}" type="slidenum">
              <a:rPr kumimoji="0" lang="zh-TW" altLang="en-US">
                <a:latin typeface="Calibri" pitchFamily="34" charset="0"/>
              </a:rPr>
              <a:pPr eaLnBrk="1" hangingPunct="1"/>
              <a:t>19</a:t>
            </a:fld>
            <a:endParaRPr kumimoji="0" lang="zh-TW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36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UTD engineering school students have access to O’Reilly Safari Online Library. </a:t>
            </a:r>
          </a:p>
          <a:p>
            <a:r>
              <a:rPr lang="en-US" baseline="0" dirty="0" smtClean="0"/>
              <a:t>Their book on JPA/Hibernate is very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F2D7-E6B7-421F-8687-84A7096D4C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819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2624-83D5-4A81-8196-A1C6CF3D5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5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FE30-2598-4C76-A5CC-216B93DE7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F2297-E78E-4574-A907-BFA0F3AFF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27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1E2B-6842-41FE-A538-B8423A111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4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330F-AAA1-4F25-B8DC-A6ABCFAB6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4C0-1196-4490-B155-33BC605DA5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141C-C925-4234-B7B0-1407EE385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23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54CD8-0264-4DC4-A4F5-2AE564753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4392F-4439-4664-9A68-B6E507E7B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6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3E94F-5311-4A95-9D6D-5122C046D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A140A-FC2E-4676-9E15-E1ED0A28F3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8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70BA-DD08-46BB-B6F7-D3F65562A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3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smtClean="0"/>
              <a:t>CS4347 Introduction to Database Systems</a:t>
            </a: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 smtClean="0"/>
              <a:t>Michael Christiansen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B4DACA1C-6806-465D-984B-66621F871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html/E13946_04/ejb3_langref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JPA Project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40439" y="5029200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Last Updated </a:t>
            </a:r>
            <a:fld id="{A1AEE2F7-518D-405E-981D-5D5B037B9C32}" type="datetime8">
              <a:rPr lang="en-US" sz="1000" smtClean="0"/>
              <a:t>4/11/2017 11:11 AM</a:t>
            </a:fld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Employee-Department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dirty="0" smtClean="0"/>
              <a:t>The Employee 1-N side of the association:</a:t>
            </a: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unique=false)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Department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getDepartment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12775" lvl="1" indent="-285750"/>
            <a:r>
              <a:rPr lang="en-US" dirty="0"/>
              <a:t>The </a:t>
            </a:r>
            <a:r>
              <a:rPr lang="en-US" i="1" dirty="0" smtClean="0"/>
              <a:t>name</a:t>
            </a:r>
            <a:r>
              <a:rPr lang="en-US" dirty="0" smtClean="0"/>
              <a:t> attribute names the FK column to be added to implement the 1-N association between department and employee.</a:t>
            </a:r>
            <a:endParaRPr lang="en-US" dirty="0"/>
          </a:p>
          <a:p>
            <a:pPr marL="327025" lvl="1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Department N-1 side of the </a:t>
            </a:r>
            <a:r>
              <a:rPr lang="en-US" dirty="0"/>
              <a:t>association </a:t>
            </a:r>
            <a:r>
              <a:rPr lang="en-US" dirty="0" smtClean="0"/>
              <a:t>:</a:t>
            </a:r>
          </a:p>
          <a:p>
            <a:pPr marL="327025" lvl="1" indent="0"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(fetch=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="department</a:t>
            </a:r>
            <a:r>
              <a:rPr lang="en-US" sz="1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Set&lt;Employee&gt;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mappedBy</a:t>
            </a:r>
            <a:r>
              <a:rPr lang="en-US" dirty="0" smtClean="0"/>
              <a:t> attribute describes the mapping attribute on the opposite side of the relation ship e.g. </a:t>
            </a:r>
            <a:r>
              <a:rPr lang="en-US" dirty="0" err="1" smtClean="0"/>
              <a:t>Employee.department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Employee-Department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the 1-N association between Department and Employee.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@</a:t>
            </a:r>
            <a:r>
              <a:rPr lang="en-US" dirty="0" err="1" smtClean="0"/>
              <a:t>ManyToOne</a:t>
            </a:r>
            <a:r>
              <a:rPr lang="en-US" dirty="0" smtClean="0"/>
              <a:t>() and @</a:t>
            </a:r>
            <a:r>
              <a:rPr lang="en-US" dirty="0" err="1" smtClean="0"/>
              <a:t>OneToMany</a:t>
            </a:r>
            <a:r>
              <a:rPr lang="en-US" dirty="0" smtClean="0"/>
              <a:t>() annotations are placed in their respective entity class.</a:t>
            </a:r>
          </a:p>
          <a:p>
            <a:pPr lvl="1"/>
            <a:r>
              <a:rPr lang="en-US" dirty="0" smtClean="0"/>
              <a:t>Each annotation is associated with the associated attribute.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> is placed on </a:t>
            </a:r>
            <a:r>
              <a:rPr lang="en-US" dirty="0" err="1" smtClean="0"/>
              <a:t>Employee.department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 is placed on </a:t>
            </a:r>
            <a:r>
              <a:rPr lang="en-US" dirty="0" err="1" smtClean="0"/>
              <a:t>Department.employees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Bi-Directional Navigation Between</a:t>
            </a:r>
            <a:br>
              <a:rPr lang="en-US" altLang="zh-TW" dirty="0" smtClean="0"/>
            </a:br>
            <a:r>
              <a:rPr lang="en-US" altLang="zh-TW" dirty="0" smtClean="0"/>
              <a:t>Employee and Department</a:t>
            </a:r>
            <a:endParaRPr lang="en-US" altLang="zh-TW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0"/>
            <a:ext cx="8458200" cy="3082925"/>
          </a:xfrm>
        </p:spPr>
        <p:txBody>
          <a:bodyPr/>
          <a:lstStyle/>
          <a:p>
            <a:r>
              <a:rPr lang="en-US" altLang="zh-TW" dirty="0" smtClean="0"/>
              <a:t>Employee and Department share 1-N bi-directional navigation.</a:t>
            </a:r>
          </a:p>
          <a:p>
            <a:pPr lvl="1"/>
            <a:r>
              <a:rPr lang="en-US" altLang="zh-TW" dirty="0" smtClean="0"/>
              <a:t>Employees can reach their Department</a:t>
            </a:r>
          </a:p>
          <a:p>
            <a:pPr lvl="1"/>
            <a:r>
              <a:rPr lang="en-US" altLang="zh-TW" dirty="0" smtClean="0"/>
              <a:t>Departments maintain a collection of their Employees. </a:t>
            </a:r>
          </a:p>
          <a:p>
            <a:pPr lvl="2"/>
            <a:endParaRPr lang="en-US" altLang="zh-TW" dirty="0" smtClean="0"/>
          </a:p>
          <a:p>
            <a:r>
              <a:rPr lang="en-US" dirty="0" smtClean="0"/>
              <a:t>This model </a:t>
            </a:r>
            <a:r>
              <a:rPr lang="en-US" dirty="0"/>
              <a:t>supports bi-directional association </a:t>
            </a:r>
            <a:r>
              <a:rPr lang="en-US" dirty="0" smtClean="0"/>
              <a:t>through…</a:t>
            </a:r>
          </a:p>
          <a:p>
            <a:pPr lvl="1"/>
            <a:r>
              <a:rPr lang="en-US" dirty="0" smtClean="0"/>
              <a:t>Department reference on Employee.</a:t>
            </a:r>
          </a:p>
          <a:p>
            <a:pPr lvl="1"/>
            <a:r>
              <a:rPr lang="en-US" dirty="0" smtClean="0"/>
              <a:t>Set&lt;Employee</a:t>
            </a:r>
            <a:r>
              <a:rPr lang="en-US" dirty="0"/>
              <a:t>&gt; </a:t>
            </a:r>
            <a:r>
              <a:rPr lang="en-US" dirty="0" smtClean="0"/>
              <a:t>references on </a:t>
            </a:r>
            <a:r>
              <a:rPr lang="en-US" dirty="0"/>
              <a:t>Department. 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46479"/>
            <a:ext cx="6019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3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r>
              <a:rPr lang="en-US" dirty="0" err="1" smtClean="0"/>
              <a:t>FetchType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fetch</a:t>
            </a:r>
            <a:r>
              <a:rPr lang="en-US" dirty="0" smtClean="0"/>
              <a:t> attribute describes </a:t>
            </a:r>
            <a:r>
              <a:rPr lang="en-US" u="sng" dirty="0" smtClean="0"/>
              <a:t>when</a:t>
            </a:r>
            <a:r>
              <a:rPr lang="en-US" dirty="0" smtClean="0"/>
              <a:t> associated objects will be retrieved from the database. </a:t>
            </a:r>
          </a:p>
          <a:p>
            <a:pPr lvl="1"/>
            <a:r>
              <a:rPr lang="en-US" dirty="0" err="1" smtClean="0"/>
              <a:t>FetchType.EAGER</a:t>
            </a:r>
            <a:r>
              <a:rPr lang="en-US" dirty="0" smtClean="0"/>
              <a:t> will cause the associated objects to be copied from the DB when the owning object is copied.</a:t>
            </a:r>
          </a:p>
          <a:p>
            <a:pPr lvl="2"/>
            <a:r>
              <a:rPr lang="en-US" dirty="0" smtClean="0"/>
              <a:t>When retrieving an Employee from the database, its associated Department will also be retrieved. </a:t>
            </a:r>
          </a:p>
          <a:p>
            <a:pPr lvl="1"/>
            <a:r>
              <a:rPr lang="en-US" dirty="0" err="1" smtClean="0"/>
              <a:t>FetchType.LAZY</a:t>
            </a:r>
            <a:r>
              <a:rPr lang="en-US" dirty="0"/>
              <a:t> will cause the associated objects to be copied from the DB </a:t>
            </a:r>
            <a:r>
              <a:rPr lang="en-US" dirty="0" smtClean="0"/>
              <a:t>when referenced from the owning object i.e. on demand. </a:t>
            </a:r>
            <a:endParaRPr lang="en-US" dirty="0"/>
          </a:p>
          <a:p>
            <a:pPr lvl="2"/>
            <a:r>
              <a:rPr lang="en-US" dirty="0"/>
              <a:t>When retrieving </a:t>
            </a:r>
            <a:r>
              <a:rPr lang="en-US" dirty="0" smtClean="0"/>
              <a:t>a Department from the database, its collection of Employees will be copied on demand as the collection is accessed. </a:t>
            </a:r>
          </a:p>
          <a:p>
            <a:pPr lvl="2"/>
            <a:endParaRPr lang="en-US" dirty="0"/>
          </a:p>
          <a:p>
            <a:r>
              <a:rPr lang="en-US" dirty="0" err="1" smtClean="0"/>
              <a:t>FetchType.LAZY</a:t>
            </a:r>
            <a:r>
              <a:rPr lang="en-US" dirty="0" smtClean="0"/>
              <a:t> is used to reduce the overhead of retrieving a large number of objects when fetching the owning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@Column Annotation</a:t>
            </a:r>
            <a:endParaRPr lang="en-US" altLang="zh-TW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@Column, is put on a class variable’s </a:t>
            </a:r>
            <a:r>
              <a:rPr lang="en-US" altLang="zh-TW" i="1" dirty="0" smtClean="0"/>
              <a:t>getter</a:t>
            </a:r>
            <a:r>
              <a:rPr lang="en-US" altLang="zh-TW" dirty="0" smtClean="0"/>
              <a:t> method. </a:t>
            </a:r>
          </a:p>
          <a:p>
            <a:r>
              <a:rPr lang="en-US" altLang="zh-TW" dirty="0" smtClean="0"/>
              <a:t>Describes the mapping of the attribute to table column. </a:t>
            </a:r>
          </a:p>
          <a:p>
            <a:r>
              <a:rPr lang="en-US" altLang="zh-TW" dirty="0" smtClean="0"/>
              <a:t>Has several options:</a:t>
            </a:r>
          </a:p>
          <a:p>
            <a:pPr lvl="1"/>
            <a:r>
              <a:rPr lang="en-US" altLang="zh-TW" dirty="0" smtClean="0"/>
              <a:t>Updatable (boolean)</a:t>
            </a:r>
          </a:p>
          <a:p>
            <a:pPr lvl="1"/>
            <a:r>
              <a:rPr lang="en-US" altLang="zh-TW" dirty="0" smtClean="0"/>
              <a:t>Nullable (updatable)</a:t>
            </a:r>
          </a:p>
          <a:p>
            <a:pPr lvl="1"/>
            <a:r>
              <a:rPr lang="en-US" altLang="zh-TW" dirty="0" smtClean="0"/>
              <a:t>Length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25604" name="Picture 13" descr="C:\Documents and Settings\albert\桌面\Snap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00525"/>
            <a:ext cx="79962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@Column annotation is not needed if the default </a:t>
            </a:r>
            <a:r>
              <a:rPr lang="en-US" altLang="zh-TW" dirty="0"/>
              <a:t>mapping of </a:t>
            </a:r>
            <a:r>
              <a:rPr lang="en-US" altLang="zh-TW" dirty="0" smtClean="0"/>
              <a:t>class attribute </a:t>
            </a:r>
            <a:r>
              <a:rPr lang="en-US" altLang="zh-TW" dirty="0"/>
              <a:t>to </a:t>
            </a:r>
            <a:r>
              <a:rPr lang="en-US" altLang="zh-TW" dirty="0" smtClean="0"/>
              <a:t>table column is sufficient.</a:t>
            </a:r>
          </a:p>
          <a:p>
            <a:pPr lvl="1"/>
            <a:r>
              <a:rPr lang="en-US" altLang="zh-TW" dirty="0" smtClean="0"/>
              <a:t>The auto-generated schema will generate tables columns.</a:t>
            </a:r>
          </a:p>
          <a:p>
            <a:pPr lvl="1"/>
            <a:endParaRPr lang="en-US" altLang="zh-TW" dirty="0" smtClean="0"/>
          </a:p>
          <a:p>
            <a:r>
              <a:rPr lang="en-US" dirty="0" smtClean="0"/>
              <a:t>In </a:t>
            </a:r>
            <a:r>
              <a:rPr lang="en-US" dirty="0"/>
              <a:t>most cases, the default OR mapping is sufficient for a non-mapping attribute. </a:t>
            </a:r>
          </a:p>
          <a:p>
            <a:pPr lvl="1"/>
            <a:r>
              <a:rPr lang="en-US" altLang="zh-TW" dirty="0" smtClean="0"/>
              <a:t>This is why most of the object attributes are not annotated in the example code. </a:t>
            </a:r>
          </a:p>
          <a:p>
            <a:pPr lvl="1"/>
            <a:endParaRPr lang="en-US" altLang="zh-TW" dirty="0" smtClean="0"/>
          </a:p>
          <a:p>
            <a:r>
              <a:rPr lang="en-US" dirty="0" smtClean="0"/>
              <a:t>In </a:t>
            </a:r>
            <a:r>
              <a:rPr lang="en-US" dirty="0"/>
              <a:t>other cases, we need to identify optional parameters to get the mapping semantics needed by the </a:t>
            </a:r>
            <a:r>
              <a:rPr lang="en-US" dirty="0" smtClean="0"/>
              <a:t>requirements</a:t>
            </a:r>
            <a:r>
              <a:rPr lang="en-US" dirty="0"/>
              <a:t>.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3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@Column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types of </a:t>
            </a:r>
            <a:r>
              <a:rPr lang="en-US" dirty="0" smtClean="0"/>
              <a:t>supported associations: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OneToOne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OneToMany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ManyToOne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Both </a:t>
            </a:r>
            <a:r>
              <a:rPr lang="en-US" u="sng" dirty="0" smtClean="0"/>
              <a:t>one-way and bi-directional navigation</a:t>
            </a:r>
            <a:r>
              <a:rPr lang="en-US" dirty="0" smtClean="0"/>
              <a:t> can be supported across 1-1, 1-N, &amp; N-1 associations.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Association </a:t>
            </a:r>
            <a:r>
              <a:rPr lang="en-US" u="sng" dirty="0" smtClean="0"/>
              <a:t>fetch type</a:t>
            </a:r>
            <a:r>
              <a:rPr lang="en-US" dirty="0" smtClean="0"/>
              <a:t> can be defined as Lazy and Eager</a:t>
            </a:r>
          </a:p>
          <a:p>
            <a:pPr lvl="1"/>
            <a:r>
              <a:rPr lang="en-US" dirty="0" smtClean="0"/>
              <a:t>AKA “Loading Strategy”.</a:t>
            </a:r>
          </a:p>
        </p:txBody>
      </p:sp>
    </p:spTree>
    <p:extLst>
      <p:ext uri="{BB962C8B-B14F-4D97-AF65-F5344CB8AC3E}">
        <p14:creationId xmlns:p14="http://schemas.microsoft.com/office/powerpoint/2010/main" val="256761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117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project schema maintains several 1-1 associations.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Customer and Address / </a:t>
            </a:r>
            <a:r>
              <a:rPr lang="en-US" dirty="0" err="1" smtClean="0"/>
              <a:t>CreditCard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Between Purchase and Product / Customer.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Only the attribute on the “owning” side of a 1-1 relationship</a:t>
            </a:r>
            <a:r>
              <a:rPr lang="en-US" dirty="0"/>
              <a:t> </a:t>
            </a:r>
            <a:r>
              <a:rPr lang="en-US" dirty="0" smtClean="0"/>
              <a:t>needs to be annotated. </a:t>
            </a:r>
          </a:p>
          <a:p>
            <a:pPr lvl="1"/>
            <a:r>
              <a:rPr lang="en-US" dirty="0" smtClean="0"/>
              <a:t>In the owning Customer class. </a:t>
            </a: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Address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79450" lvl="2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679450" lvl="2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(fetch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cascade = 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getCreditCard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7945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79450" lvl="2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 annotations are required on the “owned” class (Address) in a 1-1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Configuring JPA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“persistence.xml” is used to describe the persistence for an application. </a:t>
            </a:r>
          </a:p>
          <a:p>
            <a:pPr lvl="1"/>
            <a:r>
              <a:rPr lang="en-US" dirty="0" smtClean="0"/>
              <a:t>persistence-unit is the XML element that described a the connection, classes, etc. typically for an application.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persistence-unit describes:</a:t>
            </a:r>
          </a:p>
          <a:p>
            <a:pPr lvl="1"/>
            <a:r>
              <a:rPr lang="en-US" dirty="0" smtClean="0"/>
              <a:t>The DBMS connection.</a:t>
            </a:r>
          </a:p>
          <a:p>
            <a:pPr lvl="1"/>
            <a:r>
              <a:rPr lang="en-US" dirty="0" smtClean="0"/>
              <a:t>Entities to be persisted.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configuration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92657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圖說文字 13"/>
          <p:cNvSpPr/>
          <p:nvPr/>
        </p:nvSpPr>
        <p:spPr>
          <a:xfrm>
            <a:off x="6338835" y="980875"/>
            <a:ext cx="2470212" cy="336349"/>
          </a:xfrm>
          <a:prstGeom prst="wedgeRectCallout">
            <a:avLst>
              <a:gd name="adj1" fmla="val -61067"/>
              <a:gd name="adj2" fmla="val 3946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DBMS ID &amp; Password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4150130" y="992193"/>
            <a:ext cx="1285875" cy="328211"/>
          </a:xfrm>
          <a:prstGeom prst="wedgeRectCallout">
            <a:avLst>
              <a:gd name="adj1" fmla="val -55171"/>
              <a:gd name="adj2" fmla="val 327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JDBC URL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6" name="矩形圖說文字 15"/>
          <p:cNvSpPr/>
          <p:nvPr/>
        </p:nvSpPr>
        <p:spPr>
          <a:xfrm>
            <a:off x="334953" y="978281"/>
            <a:ext cx="2971800" cy="336349"/>
          </a:xfrm>
          <a:prstGeom prst="wedgeRectCallout">
            <a:avLst>
              <a:gd name="adj1" fmla="val 31332"/>
              <a:gd name="adj2" fmla="val 14405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Persistence Unit Name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7" name="矩形圖說文字 14"/>
          <p:cNvSpPr/>
          <p:nvPr/>
        </p:nvSpPr>
        <p:spPr>
          <a:xfrm>
            <a:off x="6421562" y="4114800"/>
            <a:ext cx="2373250" cy="295275"/>
          </a:xfrm>
          <a:prstGeom prst="wedgeRectCallout">
            <a:avLst>
              <a:gd name="adj1" fmla="val -73326"/>
              <a:gd name="adj2" fmla="val -1840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Schema Generation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31746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&lt;persistence-unit name="</a:t>
            </a:r>
            <a:r>
              <a:rPr lang="en-US" altLang="zh-TW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altLang="zh-TW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-employee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transaction-type="RESOURCE_LOCAL"&gt;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&lt;provider&gt;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org.hibernate.jpa.HibernatePersistenceProvider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&lt;/provider&gt;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&lt;properties&gt;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name="javax.persistence.jdbc.url" value="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://localhost/employee"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javax.persistence.jdbc.user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value="root"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javax.persistence.jdbc.password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=“xxx" 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javax.persistence.jdbc.driver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endParaRPr lang="en-US" altLang="zh-TW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value="false"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hibernate.format_sql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value="true"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hibernate.dialect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value="org.hibernate.dialect.MySQL5InnoDBDialect"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name="hibernate.hbm2ddl.auto" value="update"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hibernate.archive.autodetection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value="class, </a:t>
            </a:r>
            <a:r>
              <a:rPr lang="en-US" altLang="zh-TW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hbm</a:t>
            </a: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endParaRPr lang="en-US" altLang="zh-TW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&lt;!-- Configuring Connection Pool --&gt;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name="hibernate.c3p0.min_size" value="5"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name="hibernate.c3p0.max_size" value="20"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name="hibernate.c3p0.timeout" value="500"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name="hibernate.c3p0.max_statements" value="50"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 name="hibernate.c3p0.idle_test_period" value="2000" /&gt;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&lt;/properties&gt;</a:t>
            </a:r>
          </a:p>
          <a:p>
            <a:pPr marL="0" indent="0">
              <a:buNone/>
            </a:pPr>
            <a:r>
              <a:rPr lang="en-US" altLang="zh-TW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&lt;/persistence-unit&gt;</a:t>
            </a:r>
            <a:endParaRPr lang="zh-TW" alt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>
              <a:defRPr/>
            </a:pPr>
            <a:r>
              <a:rPr lang="en-US" altLang="zh-TW" dirty="0" smtClean="0"/>
              <a:t>Persistence.xml</a:t>
            </a:r>
            <a:endParaRPr lang="zh-TW" altLang="en-US" dirty="0"/>
          </a:p>
        </p:txBody>
      </p:sp>
      <p:sp>
        <p:nvSpPr>
          <p:cNvPr id="15" name="矩形圖說文字 14"/>
          <p:cNvSpPr/>
          <p:nvPr/>
        </p:nvSpPr>
        <p:spPr>
          <a:xfrm>
            <a:off x="6618350" y="3048000"/>
            <a:ext cx="2176462" cy="295275"/>
          </a:xfrm>
          <a:prstGeom prst="wedgeRectCallout">
            <a:avLst>
              <a:gd name="adj1" fmla="val -100764"/>
              <a:gd name="adj2" fmla="val 263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Debug Options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  <p:sp>
        <p:nvSpPr>
          <p:cNvPr id="18" name="矩形圖說文字 14"/>
          <p:cNvSpPr/>
          <p:nvPr/>
        </p:nvSpPr>
        <p:spPr>
          <a:xfrm>
            <a:off x="6519956" y="4832812"/>
            <a:ext cx="2373250" cy="295275"/>
          </a:xfrm>
          <a:prstGeom prst="wedgeRectCallout">
            <a:avLst>
              <a:gd name="adj1" fmla="val -116356"/>
              <a:gd name="adj2" fmla="val -332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Lucida Sans Unicode" pitchFamily="34" charset="0"/>
                <a:ea typeface="微軟正黑體" pitchFamily="34" charset="-120"/>
              </a:rPr>
              <a:t>Enable Annotations</a:t>
            </a:r>
            <a:endParaRPr lang="zh-TW" altLang="en-US" dirty="0">
              <a:solidFill>
                <a:srgbClr val="000000"/>
              </a:solidFill>
              <a:latin typeface="Lucida Sans Unicode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0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dirty="0"/>
              <a:t>Java Persistence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 dirty="0" smtClean="0"/>
              <a:t>JPA is </a:t>
            </a:r>
            <a:r>
              <a:rPr lang="en-US" altLang="zh-TW" dirty="0"/>
              <a:t>the </a:t>
            </a:r>
            <a:r>
              <a:rPr lang="en-US" altLang="zh-TW" dirty="0" smtClean="0"/>
              <a:t>Object-Relational Mapping (ORM) </a:t>
            </a:r>
            <a:r>
              <a:rPr lang="en-US" altLang="zh-TW" dirty="0"/>
              <a:t>and </a:t>
            </a:r>
            <a:r>
              <a:rPr lang="en-US" altLang="zh-TW" dirty="0" smtClean="0"/>
              <a:t>Persistence Management </a:t>
            </a:r>
            <a:r>
              <a:rPr lang="en-US" altLang="zh-TW" dirty="0"/>
              <a:t>interface of the Java EE 5.0 platform.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 </a:t>
            </a:r>
            <a:r>
              <a:rPr lang="en-US" altLang="zh-TW" dirty="0"/>
              <a:t>part of the EJB </a:t>
            </a:r>
            <a:r>
              <a:rPr lang="en-US" altLang="zh-TW" dirty="0" smtClean="0"/>
              <a:t>3.2 </a:t>
            </a:r>
            <a:r>
              <a:rPr lang="en-US" altLang="zh-TW" dirty="0"/>
              <a:t>specification effort, it is supported by all major vendors of the </a:t>
            </a:r>
            <a:r>
              <a:rPr lang="en-US" altLang="zh-TW" dirty="0" smtClean="0"/>
              <a:t>Java technologies. </a:t>
            </a:r>
            <a:endParaRPr lang="zh-TW" altLang="en-US" dirty="0"/>
          </a:p>
        </p:txBody>
      </p:sp>
      <p:pic>
        <p:nvPicPr>
          <p:cNvPr id="1028" name="Picture 4" descr="Image result for java j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1075"/>
            <a:ext cx="7086600" cy="33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2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/ Hibernate can </a:t>
            </a:r>
            <a:r>
              <a:rPr lang="en-US" u="sng" dirty="0" smtClean="0"/>
              <a:t>automatically generate </a:t>
            </a:r>
            <a:r>
              <a:rPr lang="en-US" dirty="0" smtClean="0"/>
              <a:t>and update a DBMS schema that supports the OR Mapping described by the application’s entity classes. </a:t>
            </a:r>
          </a:p>
          <a:p>
            <a:pPr lvl="1"/>
            <a:r>
              <a:rPr lang="en-US" i="1" dirty="0" smtClean="0"/>
              <a:t>hibernate.hbm2ddl.auto</a:t>
            </a:r>
            <a:r>
              <a:rPr lang="en-US" dirty="0" smtClean="0"/>
              <a:t> configures schema generation. </a:t>
            </a:r>
          </a:p>
          <a:p>
            <a:pPr lvl="1"/>
            <a:endParaRPr lang="en-US" dirty="0"/>
          </a:p>
          <a:p>
            <a:r>
              <a:rPr lang="en-US" dirty="0" smtClean="0"/>
              <a:t>Various debugging options are provided.</a:t>
            </a:r>
          </a:p>
          <a:p>
            <a:pPr lvl="1"/>
            <a:r>
              <a:rPr lang="en-US" dirty="0" smtClean="0"/>
              <a:t>Integration with logging libraries with multiple levels of detail.</a:t>
            </a:r>
          </a:p>
          <a:p>
            <a:pPr lvl="1"/>
            <a:r>
              <a:rPr lang="en-US" i="1" dirty="0" err="1" smtClean="0"/>
              <a:t>hibernate.show_sql</a:t>
            </a:r>
            <a:r>
              <a:rPr lang="en-US" i="1" dirty="0" smtClean="0"/>
              <a:t> </a:t>
            </a:r>
            <a:r>
              <a:rPr lang="en-US" dirty="0" smtClean="0"/>
              <a:t> will print the SQL executed on the DBMS. </a:t>
            </a:r>
          </a:p>
        </p:txBody>
      </p:sp>
    </p:spTree>
    <p:extLst>
      <p:ext uri="{BB962C8B-B14F-4D97-AF65-F5344CB8AC3E}">
        <p14:creationId xmlns:p14="http://schemas.microsoft.com/office/powerpoint/2010/main" val="249586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reate, commit, and rollback transactions</a:t>
            </a:r>
          </a:p>
          <a:p>
            <a:pPr lvl="1"/>
            <a:r>
              <a:rPr lang="en-US" dirty="0" err="1" smtClean="0"/>
              <a:t>EM.getTransaction.begin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EM.getTransaction.commit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EM.getTransaction.rollback</a:t>
            </a:r>
            <a:r>
              <a:rPr lang="en-US" dirty="0" smtClean="0"/>
              <a:t>()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EM.find</a:t>
            </a:r>
            <a:r>
              <a:rPr lang="en-US" dirty="0" smtClean="0"/>
              <a:t>(Class, </a:t>
            </a:r>
            <a:r>
              <a:rPr lang="en-US" dirty="0" err="1" smtClean="0"/>
              <a:t>IDValue</a:t>
            </a:r>
            <a:r>
              <a:rPr lang="en-US" dirty="0" smtClean="0"/>
              <a:t>) where class is the entity’s class and id is the value of the entity’s ID attribute value. </a:t>
            </a:r>
          </a:p>
          <a:p>
            <a:r>
              <a:rPr lang="en-US" dirty="0" err="1" smtClean="0"/>
              <a:t>EM.persist</a:t>
            </a:r>
            <a:r>
              <a:rPr lang="en-US" dirty="0" smtClean="0"/>
              <a:t>(Object) where object is the unattached object to be persisted in the DBMS. </a:t>
            </a:r>
            <a:endParaRPr lang="en-US" dirty="0"/>
          </a:p>
          <a:p>
            <a:r>
              <a:rPr lang="en-US" dirty="0" err="1" smtClean="0"/>
              <a:t>EM.remove</a:t>
            </a:r>
            <a:r>
              <a:rPr lang="en-US" dirty="0" smtClean="0"/>
              <a:t>(Object) where object’s id value will be used to remove the entity from the DBMS. </a:t>
            </a:r>
          </a:p>
          <a:p>
            <a:r>
              <a:rPr lang="en-US" dirty="0" err="1" smtClean="0"/>
              <a:t>EM.merge</a:t>
            </a:r>
            <a:r>
              <a:rPr lang="en-US" dirty="0" smtClean="0"/>
              <a:t>(Object) will merge a ‘detached’ object back into a persistence context i.e. associated with a table row.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Create (Persist)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848600" cy="4911725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create(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Build Entity To Persist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Customer();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("Jonny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cust.setDOB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("2/21/1955");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Persist the customer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em.persist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37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Retrieve Customer by ID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30725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long id =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("Customer Name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40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Update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30725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Obtain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Update the entity state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cust.setDOB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("2/21/1956");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Persist New State When Committing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26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/>
              <a:t>Delete </a:t>
            </a:r>
            <a:r>
              <a:rPr lang="en-US" altLang="zh-TW" dirty="0" smtClean="0"/>
              <a:t>Customer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30725"/>
          </a:xfrm>
        </p:spPr>
        <p:txBody>
          <a:bodyPr/>
          <a:lstStyle/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delete(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Obtain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EntityManger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Start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().begin();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Find Customer by ID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Customer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(Customer)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Delete the customer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Commit Transaction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em.getTransaction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().commit();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Close EM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em.close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57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Java Persistence Query Language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provides its own DML substitute for SQL.</a:t>
            </a:r>
          </a:p>
          <a:p>
            <a:r>
              <a:rPr lang="en-US" dirty="0" smtClean="0"/>
              <a:t>JPQL is a query language that is used to define select and joins between entities (tables).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Unlike SQL, JPQL describes its queries in terms of object attributes (not table columns). 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JPQL Docs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45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dirty="0"/>
              <a:t>JPQL provides most of the facilities offered by SQL. 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SELECT clause, which determines the type of the objects </a:t>
            </a:r>
            <a:r>
              <a:rPr lang="en-US" sz="1800" dirty="0" smtClean="0"/>
              <a:t>and values </a:t>
            </a:r>
            <a:r>
              <a:rPr lang="en-US" sz="1800" dirty="0"/>
              <a:t>to be </a:t>
            </a:r>
            <a:r>
              <a:rPr lang="en-US" sz="1800" dirty="0" smtClean="0"/>
              <a:t>selected from the objects.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 </a:t>
            </a:r>
            <a:r>
              <a:rPr lang="en-US" sz="1800" dirty="0"/>
              <a:t>FROM clause, which provides declarations that designate the </a:t>
            </a:r>
            <a:r>
              <a:rPr lang="en-US" sz="1800" dirty="0" smtClean="0"/>
              <a:t>class to </a:t>
            </a:r>
            <a:r>
              <a:rPr lang="en-US" sz="1800" dirty="0"/>
              <a:t>which the expressions specified in the other clauses of the query </a:t>
            </a:r>
            <a:r>
              <a:rPr lang="en-US" sz="1800" dirty="0" smtClean="0"/>
              <a:t>apply.</a:t>
            </a:r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WHERE clause, which may be used to restrict the results that are returned by the query;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GROUP BY clause, which allows query results to be aggregated in terms of groups;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HAVING clause, which allows filtering over aggregated groups;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An </a:t>
            </a:r>
            <a:r>
              <a:rPr lang="en-US" sz="1800" dirty="0"/>
              <a:t>optional ORDER BY clause, which may be used to order the results that are returned by the query.</a:t>
            </a:r>
          </a:p>
        </p:txBody>
      </p:sp>
    </p:spTree>
    <p:extLst>
      <p:ext uri="{BB962C8B-B14F-4D97-AF65-F5344CB8AC3E}">
        <p14:creationId xmlns:p14="http://schemas.microsoft.com/office/powerpoint/2010/main" val="412170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 smtClean="0"/>
              <a:t>Select Customers by </a:t>
            </a:r>
            <a:r>
              <a:rPr lang="en-US" dirty="0" err="1" smtClean="0"/>
              <a:t>Zipcode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Customer as c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c.address.zipcode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Select Purchases made by Customer: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from Purchase as p where p.customer.id = 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Select Purchases made between two dates: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from Purchase as p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p.purchaseDate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between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:start and 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that these queries select and join by Java class attributes, not table columns.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JPQL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JPA </a:t>
            </a:r>
            <a:r>
              <a:rPr lang="en-US" dirty="0" err="1" smtClean="0"/>
              <a:t>EntityManager</a:t>
            </a:r>
            <a:r>
              <a:rPr lang="en-US" dirty="0" smtClean="0"/>
              <a:t> provides a </a:t>
            </a:r>
            <a:r>
              <a:rPr lang="en-US" dirty="0" err="1" smtClean="0"/>
              <a:t>createQuery</a:t>
            </a:r>
            <a:r>
              <a:rPr lang="en-US" dirty="0" smtClean="0"/>
              <a:t>() method that is passed the JPQL query string. 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List&lt;Customer&gt;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retrieveByZipCode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throws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List&lt;Customer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customers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Customer as c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c.address.zipcode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:zip")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("zip",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zipCode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customers;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Note the API is defined so that these three operations can be chained into a single compound statement.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POJO Persistence : The framework provides for the persistence of Plain Old Java Objects.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Annotation-based Configuration of Object-Relational Mapping. </a:t>
            </a:r>
          </a:p>
          <a:p>
            <a:pPr lvl="1"/>
            <a:r>
              <a:rPr lang="en-US" dirty="0" smtClean="0"/>
              <a:t>Annotations placed into persistent entity classes describe the mapping of classes to tables, attributes to columns, associations to FK relations, etc.</a:t>
            </a:r>
          </a:p>
          <a:p>
            <a:pPr lvl="1"/>
            <a:endParaRPr lang="en-US" dirty="0"/>
          </a:p>
          <a:p>
            <a:r>
              <a:rPr lang="en-US" dirty="0" smtClean="0"/>
              <a:t>Implements standard OOAD </a:t>
            </a:r>
            <a:r>
              <a:rPr lang="en-US" dirty="0"/>
              <a:t>a</a:t>
            </a:r>
            <a:r>
              <a:rPr lang="en-US" dirty="0" smtClean="0"/>
              <a:t>ssociations with FK relations. </a:t>
            </a:r>
          </a:p>
          <a:p>
            <a:pPr lvl="1"/>
            <a:r>
              <a:rPr lang="en-US" dirty="0" smtClean="0"/>
              <a:t>One-One / One-Many / Many-Many associations are automatically translated to FK relations.</a:t>
            </a:r>
          </a:p>
          <a:p>
            <a:pPr lvl="1"/>
            <a:endParaRPr lang="en-US" dirty="0"/>
          </a:p>
          <a:p>
            <a:r>
              <a:rPr lang="en-US" dirty="0"/>
              <a:t>Extended Query Language: ORM substitution for SQL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6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 smtClean="0"/>
              <a:t>Supports inner and outer joins.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Uses LIKE to specify regex-like String matches.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subqueries with IN, ANY, ALL, and other inclusion mechanisms.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Provides GROUP BY, ORDER BY, and HAVING.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Aggregate Functions: MIN, MAX, AVG,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features provided by SQL.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Unit</a:t>
            </a:r>
          </a:p>
          <a:p>
            <a:pPr lvl="1"/>
            <a:r>
              <a:rPr lang="en-US" dirty="0" smtClean="0"/>
              <a:t>A unit of persistence including database connection and the entity classes that can be persisted. </a:t>
            </a:r>
          </a:p>
          <a:p>
            <a:pPr lvl="1"/>
            <a:r>
              <a:rPr lang="en-US" dirty="0" smtClean="0"/>
              <a:t>One or more persistence units are defined in a persistence.xml configuration file.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EntityManagerFactory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EntityManagerFactory</a:t>
            </a:r>
            <a:r>
              <a:rPr lang="en-US" dirty="0" smtClean="0"/>
              <a:t> creates </a:t>
            </a:r>
            <a:r>
              <a:rPr lang="en-US" dirty="0" err="1" smtClean="0"/>
              <a:t>EntityManagers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Each EMF is initialized with a </a:t>
            </a:r>
            <a:r>
              <a:rPr lang="en-US" dirty="0" err="1" smtClean="0"/>
              <a:t>PersistenceUnit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Typically, every application maintains a single EMF. </a:t>
            </a:r>
          </a:p>
        </p:txBody>
      </p:sp>
    </p:spTree>
    <p:extLst>
      <p:ext uri="{BB962C8B-B14F-4D97-AF65-F5344CB8AC3E}">
        <p14:creationId xmlns:p14="http://schemas.microsoft.com/office/powerpoint/2010/main" val="3085815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ike a JDBC Connection but much more.</a:t>
            </a:r>
            <a:endParaRPr lang="en-US" dirty="0"/>
          </a:p>
          <a:p>
            <a:pPr lvl="2"/>
            <a:r>
              <a:rPr lang="en-US" dirty="0" err="1" smtClean="0"/>
              <a:t>EntityManager</a:t>
            </a:r>
            <a:r>
              <a:rPr lang="en-US" dirty="0" smtClean="0"/>
              <a:t> is not thread safe. </a:t>
            </a:r>
          </a:p>
          <a:p>
            <a:pPr lvl="1"/>
            <a:r>
              <a:rPr lang="en-US" dirty="0" smtClean="0"/>
              <a:t>Responsible for persisting and finding managed entity objects. </a:t>
            </a:r>
          </a:p>
          <a:p>
            <a:pPr lvl="1"/>
            <a:r>
              <a:rPr lang="en-US" dirty="0" smtClean="0"/>
              <a:t>Caches managed entities read from database. </a:t>
            </a:r>
          </a:p>
          <a:p>
            <a:pPr lvl="1"/>
            <a:r>
              <a:rPr lang="en-US" dirty="0" smtClean="0"/>
              <a:t>Manages transactions. </a:t>
            </a:r>
          </a:p>
          <a:p>
            <a:pPr lvl="1"/>
            <a:r>
              <a:rPr lang="en-US" dirty="0" smtClean="0"/>
              <a:t>Executes JPQL statements.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7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713287"/>
          </a:xfrm>
        </p:spPr>
        <p:txBody>
          <a:bodyPr/>
          <a:lstStyle/>
          <a:p>
            <a:r>
              <a:rPr lang="en-US" dirty="0"/>
              <a:t>Persistence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 context for holding persistent entity objects. 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EntityManager</a:t>
            </a:r>
            <a:r>
              <a:rPr lang="en-US" dirty="0" smtClean="0"/>
              <a:t> maintains a single Persistence Context. 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EntityManager</a:t>
            </a:r>
            <a:r>
              <a:rPr lang="en-US" dirty="0" smtClean="0"/>
              <a:t> maintains (caches) persistent entities retrieved form the database. </a:t>
            </a:r>
          </a:p>
          <a:p>
            <a:pPr lvl="1"/>
            <a:r>
              <a:rPr lang="en-US" dirty="0" smtClean="0"/>
              <a:t>If the same entity is fetched twice </a:t>
            </a:r>
            <a:r>
              <a:rPr lang="en-US" u="sng" dirty="0" smtClean="0"/>
              <a:t>from the same </a:t>
            </a:r>
            <a:r>
              <a:rPr lang="en-US" u="sng" dirty="0" err="1" smtClean="0"/>
              <a:t>EntityManager</a:t>
            </a:r>
            <a:r>
              <a:rPr lang="en-US" dirty="0" smtClean="0"/>
              <a:t>, the same instance (identity) will be returned. </a:t>
            </a:r>
          </a:p>
          <a:p>
            <a:pPr lvl="1"/>
            <a:r>
              <a:rPr lang="en-US" dirty="0"/>
              <a:t>If the same entity is fetched twice </a:t>
            </a:r>
            <a:r>
              <a:rPr lang="en-US" u="sng" dirty="0"/>
              <a:t>from the </a:t>
            </a:r>
            <a:r>
              <a:rPr lang="en-US" u="sng" dirty="0" smtClean="0"/>
              <a:t>different </a:t>
            </a:r>
            <a:r>
              <a:rPr lang="en-US" u="sng" dirty="0" err="1" smtClean="0"/>
              <a:t>EntityManager</a:t>
            </a:r>
            <a:r>
              <a:rPr lang="en-US" dirty="0"/>
              <a:t>, </a:t>
            </a:r>
            <a:r>
              <a:rPr lang="en-US" dirty="0" smtClean="0"/>
              <a:t>two different instances </a:t>
            </a:r>
            <a:r>
              <a:rPr lang="en-US" dirty="0"/>
              <a:t>(identity) will be returned.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EM Persistence Context is cleared when the EM is closed.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3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Object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lifecycle </a:t>
            </a:r>
            <a:r>
              <a:rPr lang="en-US" dirty="0"/>
              <a:t>of </a:t>
            </a:r>
            <a:r>
              <a:rPr lang="en-US" dirty="0" smtClean="0"/>
              <a:t>persisted objects </a:t>
            </a:r>
            <a:r>
              <a:rPr lang="en-US" dirty="0"/>
              <a:t>consists of four states: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New</a:t>
            </a:r>
            <a:r>
              <a:rPr lang="en-US" dirty="0"/>
              <a:t>, </a:t>
            </a:r>
            <a:r>
              <a:rPr lang="en-US" u="sng" dirty="0"/>
              <a:t>Managed</a:t>
            </a:r>
            <a:r>
              <a:rPr lang="en-US" dirty="0"/>
              <a:t>, </a:t>
            </a:r>
            <a:r>
              <a:rPr lang="en-US" u="sng" dirty="0"/>
              <a:t>Removed</a:t>
            </a:r>
            <a:r>
              <a:rPr lang="en-US" dirty="0"/>
              <a:t> and </a:t>
            </a:r>
            <a:r>
              <a:rPr lang="en-US" u="sng" dirty="0" smtClean="0"/>
              <a:t>Detached</a:t>
            </a:r>
            <a:r>
              <a:rPr lang="en-US" dirty="0" smtClean="0"/>
              <a:t>. See next slide.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New</a:t>
            </a:r>
            <a:r>
              <a:rPr lang="en-US" dirty="0" smtClean="0"/>
              <a:t> Object has been created but not persisted.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Managed</a:t>
            </a:r>
            <a:r>
              <a:rPr lang="en-US" dirty="0" smtClean="0"/>
              <a:t> Object has been persisted i.e. has a row in the table.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Detached</a:t>
            </a:r>
            <a:r>
              <a:rPr lang="en-US" dirty="0" smtClean="0"/>
              <a:t> Objects is a persisted object that has been disconnected from its Persistence Context.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The Persistence Context is lost when the Transaction is committed / rolled-back</a:t>
            </a:r>
            <a:r>
              <a:rPr lang="en-US" baseline="30000" dirty="0" smtClean="0"/>
              <a:t>1</a:t>
            </a:r>
            <a:r>
              <a:rPr lang="en-US" dirty="0" smtClean="0"/>
              <a:t>or the </a:t>
            </a:r>
            <a:r>
              <a:rPr lang="en-US" dirty="0" err="1" smtClean="0"/>
              <a:t>EntityManager</a:t>
            </a:r>
            <a:r>
              <a:rPr lang="en-US" dirty="0" smtClean="0"/>
              <a:t> instance is closed. 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u="sng" dirty="0" smtClean="0"/>
              <a:t>Removed</a:t>
            </a:r>
            <a:r>
              <a:rPr lang="en-US" dirty="0" smtClean="0"/>
              <a:t> Object has been marked for removal and will be deleted from the DBMS when the change is committed. </a:t>
            </a:r>
          </a:p>
        </p:txBody>
      </p:sp>
    </p:spTree>
    <p:extLst>
      <p:ext uri="{BB962C8B-B14F-4D97-AF65-F5344CB8AC3E}">
        <p14:creationId xmlns:p14="http://schemas.microsoft.com/office/powerpoint/2010/main" val="3701263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MzDt.png (445×33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7725"/>
            <a:ext cx="6858000" cy="51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Entity Object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0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Entities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managed </a:t>
            </a:r>
            <a:r>
              <a:rPr lang="en-US" dirty="0" smtClean="0"/>
              <a:t>entity is attached to the database. </a:t>
            </a:r>
          </a:p>
          <a:p>
            <a:pPr lvl="1"/>
            <a:r>
              <a:rPr lang="en-US" dirty="0" smtClean="0"/>
              <a:t>Its state reflects the current state of its entity table row. </a:t>
            </a:r>
          </a:p>
          <a:p>
            <a:pPr lvl="1"/>
            <a:r>
              <a:rPr lang="en-US" dirty="0" smtClean="0"/>
              <a:t>Lazy-fetched associations will be retrieved on-access.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managed entity becomes detached when its transaction is committed / rolled-back or its EM is closed. </a:t>
            </a:r>
          </a:p>
          <a:p>
            <a:pPr lvl="1"/>
            <a:r>
              <a:rPr lang="en-US" dirty="0"/>
              <a:t>Its state </a:t>
            </a:r>
            <a:r>
              <a:rPr lang="en-US" dirty="0" smtClean="0"/>
              <a:t>is detached from the state </a:t>
            </a:r>
            <a:r>
              <a:rPr lang="en-US" dirty="0"/>
              <a:t>of its entity table row. </a:t>
            </a:r>
          </a:p>
          <a:p>
            <a:pPr lvl="1"/>
            <a:r>
              <a:rPr lang="en-US" dirty="0"/>
              <a:t>Lazy-fetched associations </a:t>
            </a:r>
            <a:r>
              <a:rPr lang="en-US" dirty="0" smtClean="0"/>
              <a:t>will generate an error on-access. </a:t>
            </a:r>
          </a:p>
          <a:p>
            <a:pPr lvl="1"/>
            <a:endParaRPr lang="en-US" dirty="0"/>
          </a:p>
          <a:p>
            <a:r>
              <a:rPr lang="en-US" dirty="0" smtClean="0"/>
              <a:t>A detached entity can be reattached to the database using the </a:t>
            </a:r>
            <a:r>
              <a:rPr lang="en-US" dirty="0" err="1" smtClean="0"/>
              <a:t>EM.merge</a:t>
            </a:r>
            <a:r>
              <a:rPr lang="en-US" dirty="0" smtClean="0"/>
              <a:t>()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JPA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/>
              <a:t>Three </a:t>
            </a:r>
            <a:r>
              <a:rPr lang="en-US" dirty="0" smtClean="0"/>
              <a:t>Provided JPA (Hibernate) </a:t>
            </a:r>
            <a:r>
              <a:rPr lang="en-US" dirty="0"/>
              <a:t>Projects</a:t>
            </a:r>
          </a:p>
          <a:p>
            <a:r>
              <a:rPr lang="en-US" dirty="0" smtClean="0"/>
              <a:t>Customize persistence.xml</a:t>
            </a:r>
          </a:p>
          <a:p>
            <a:pPr lvl="1"/>
            <a:r>
              <a:rPr lang="en-US" dirty="0" smtClean="0"/>
              <a:t>Update with DBMS Connection Information</a:t>
            </a:r>
          </a:p>
          <a:p>
            <a:r>
              <a:rPr lang="en-US" dirty="0" smtClean="0"/>
              <a:t>Add Empty Schema to Database</a:t>
            </a:r>
          </a:p>
          <a:p>
            <a:pPr lvl="1"/>
            <a:r>
              <a:rPr lang="en-US" dirty="0" smtClean="0"/>
              <a:t>Tables will be generated by JPA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JPA Annotations to Provided Entity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Execute </a:t>
            </a:r>
            <a:r>
              <a:rPr lang="en-US" dirty="0" err="1" smtClean="0"/>
              <a:t>PopulateTables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Verify tables built and rows added.</a:t>
            </a:r>
            <a:endParaRPr lang="en-US" dirty="0"/>
          </a:p>
          <a:p>
            <a:r>
              <a:rPr lang="en-US" dirty="0"/>
              <a:t>Implement Three Services (No DAOs)</a:t>
            </a:r>
          </a:p>
          <a:p>
            <a:r>
              <a:rPr lang="en-US" dirty="0"/>
              <a:t>Test Service Implementation with Provided Junit test cases. </a:t>
            </a:r>
          </a:p>
        </p:txBody>
      </p:sp>
    </p:spTree>
    <p:extLst>
      <p:ext uri="{BB962C8B-B14F-4D97-AF65-F5344CB8AC3E}">
        <p14:creationId xmlns:p14="http://schemas.microsoft.com/office/powerpoint/2010/main" val="24018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</a:t>
            </a:r>
            <a:r>
              <a:rPr lang="en-US" dirty="0" smtClean="0"/>
              <a:t>and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Hibernate is a successful ORM technology that pre-dates the JPA standards.</a:t>
            </a:r>
          </a:p>
          <a:p>
            <a:pPr lvl="1"/>
            <a:r>
              <a:rPr lang="en-US" dirty="0" smtClean="0"/>
              <a:t>Hibernate’s success motivated the shift from the older and much hated JEE Entity Beans.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JPA is a standard and API which is closely modeled after </a:t>
            </a:r>
            <a:r>
              <a:rPr lang="en-US" dirty="0" err="1" smtClean="0"/>
              <a:t>Hibernate’s</a:t>
            </a:r>
            <a:r>
              <a:rPr lang="en-US" dirty="0" smtClean="0"/>
              <a:t> original design. </a:t>
            </a:r>
          </a:p>
          <a:p>
            <a:endParaRPr lang="en-US" dirty="0"/>
          </a:p>
          <a:p>
            <a:r>
              <a:rPr lang="en-US" dirty="0" smtClean="0"/>
              <a:t>We will be working with Hibernate’s implementation of JPA. </a:t>
            </a:r>
          </a:p>
          <a:p>
            <a:pPr lvl="1"/>
            <a:r>
              <a:rPr lang="en-US" dirty="0" smtClean="0"/>
              <a:t>There are several other implementations e.g. </a:t>
            </a:r>
            <a:r>
              <a:rPr lang="en-US" dirty="0" err="1" smtClean="0"/>
              <a:t>EclipseLink</a:t>
            </a:r>
            <a:r>
              <a:rPr lang="en-US" dirty="0" smtClean="0"/>
              <a:t> </a:t>
            </a:r>
            <a:r>
              <a:rPr lang="en-US" baseline="30000" dirty="0" smtClean="0"/>
              <a:t>(1),</a:t>
            </a:r>
            <a:r>
              <a:rPr lang="en-US" dirty="0" smtClean="0"/>
              <a:t> Apache </a:t>
            </a:r>
            <a:r>
              <a:rPr lang="en-US" dirty="0" err="1" smtClean="0"/>
              <a:t>OpenJPA</a:t>
            </a:r>
            <a:r>
              <a:rPr lang="en-US" dirty="0"/>
              <a:t>,</a:t>
            </a:r>
            <a:r>
              <a:rPr lang="en-US" dirty="0" smtClean="0"/>
              <a:t> Oracle </a:t>
            </a:r>
            <a:r>
              <a:rPr lang="en-US" dirty="0" err="1" smtClean="0"/>
              <a:t>TopLink</a:t>
            </a:r>
            <a:r>
              <a:rPr lang="en-US" dirty="0" smtClean="0"/>
              <a:t>, and others.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4455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u="sng" dirty="0" smtClean="0"/>
              <a:t>EntityManager</a:t>
            </a:r>
            <a:r>
              <a:rPr lang="en-US" dirty="0" smtClean="0"/>
              <a:t>: This class is the interface to JPA services. </a:t>
            </a:r>
          </a:p>
          <a:p>
            <a:pPr lvl="1"/>
            <a:r>
              <a:rPr lang="en-US" dirty="0" smtClean="0"/>
              <a:t>Permits the CRUD of entity object instances. </a:t>
            </a:r>
          </a:p>
          <a:p>
            <a:pPr lvl="1"/>
            <a:r>
              <a:rPr lang="en-US" dirty="0" smtClean="0"/>
              <a:t>Performs Transaction Management. </a:t>
            </a:r>
          </a:p>
          <a:p>
            <a:pPr lvl="1"/>
            <a:r>
              <a:rPr lang="en-US" dirty="0" smtClean="0"/>
              <a:t>Executes JPA Query Language (JPQL) and Standard SQL stmts. </a:t>
            </a:r>
          </a:p>
          <a:p>
            <a:pPr lvl="1"/>
            <a:r>
              <a:rPr lang="en-US" dirty="0" smtClean="0"/>
              <a:t>Several other less important services. 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JPA Annotations</a:t>
            </a:r>
          </a:p>
          <a:p>
            <a:pPr lvl="1"/>
            <a:r>
              <a:rPr lang="en-US" dirty="0" smtClean="0"/>
              <a:t>Annotations to be embedded in persistent entity classes.</a:t>
            </a:r>
          </a:p>
          <a:p>
            <a:pPr lvl="1"/>
            <a:r>
              <a:rPr lang="en-US" dirty="0" smtClean="0"/>
              <a:t>Describes the mapping of classes to tables. </a:t>
            </a:r>
          </a:p>
          <a:p>
            <a:pPr lvl="1"/>
            <a:r>
              <a:rPr lang="en-US" dirty="0" smtClean="0"/>
              <a:t>Describes relational constraints such as UNIQUE, etc. </a:t>
            </a:r>
          </a:p>
          <a:p>
            <a:pPr lvl="1"/>
            <a:r>
              <a:rPr lang="en-US" dirty="0" smtClean="0"/>
              <a:t>Describes the associations between entities i.e. 1-1, 1-N, N-M,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OOAD &amp; ERD</a:t>
            </a:r>
          </a:p>
          <a:p>
            <a:pPr lvl="1"/>
            <a:r>
              <a:rPr lang="en-US" dirty="0"/>
              <a:t>Note the bi-directional relationship between Employee and </a:t>
            </a:r>
            <a:r>
              <a:rPr lang="en-US" dirty="0" smtClean="0"/>
              <a:t>Department.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30" y="2686050"/>
            <a:ext cx="6019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45" y="4400550"/>
            <a:ext cx="559635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1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Java Objects (POJO)</a:t>
            </a:r>
            <a:br>
              <a:rPr lang="en-US" dirty="0" smtClean="0"/>
            </a:br>
            <a:r>
              <a:rPr lang="en-US" sz="2400" dirty="0" smtClean="0"/>
              <a:t>AKA Java Beans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 is able to persist POJOs </a:t>
            </a:r>
          </a:p>
          <a:p>
            <a:pPr lvl="1"/>
            <a:r>
              <a:rPr lang="en-US" dirty="0"/>
              <a:t>No special subclass or interfaces needed for persistent classes.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Entity classes should provide: </a:t>
            </a:r>
          </a:p>
          <a:p>
            <a:pPr lvl="1"/>
            <a:r>
              <a:rPr lang="en-US" dirty="0" smtClean="0"/>
              <a:t>A default, no-arguments constructor. </a:t>
            </a:r>
          </a:p>
          <a:p>
            <a:pPr lvl="1"/>
            <a:r>
              <a:rPr lang="en-US" dirty="0" smtClean="0"/>
              <a:t>Getter / Setter methods for each of its private attributes.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the proper annotations, JPA will automatically generate the ORM to persist both the entities and the associations between entities. </a:t>
            </a:r>
            <a:endParaRPr lang="en-US" dirty="0"/>
          </a:p>
        </p:txBody>
      </p:sp>
      <p:pic>
        <p:nvPicPr>
          <p:cNvPr id="4" name="Picture 2" descr="C:\Documents and Settings\albert\桌面\Sna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07181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9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 smtClean="0"/>
              <a:t>The entity class (Department.java) annotations mark the class as a persistent entity. 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@Table(name = "department")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Department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Long 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 smtClean="0"/>
          </a:p>
          <a:p>
            <a:pPr lvl="1"/>
            <a:r>
              <a:rPr lang="en-US" dirty="0" smtClean="0"/>
              <a:t>The @Entity annotation signifies that the class is persistent. </a:t>
            </a:r>
          </a:p>
          <a:p>
            <a:pPr lvl="1"/>
            <a:r>
              <a:rPr lang="en-US" dirty="0" smtClean="0"/>
              <a:t>The @Table annotation names the table and is optional.</a:t>
            </a:r>
          </a:p>
          <a:p>
            <a:pPr lvl="1"/>
            <a:endParaRPr lang="en-US" dirty="0"/>
          </a:p>
          <a:p>
            <a:r>
              <a:rPr lang="en-US" dirty="0" smtClean="0"/>
              <a:t>The same @Entity annotations are found in the Employee entity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6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class attributes are annotated to describe them as IDs (primary keys) and their associations with other entities. 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</a:p>
          <a:p>
            <a:pPr marL="327025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(strategy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7025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27025" lvl="1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@Id annotation marks the attribute as the entity’s primary key.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 annotation signifies that the key will be generated by the DBMS i.e. auto-increment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1374"/>
      </p:ext>
    </p:extLst>
  </p:cSld>
  <p:clrMapOvr>
    <a:masterClrMapping/>
  </p:clrMapOvr>
</p:sld>
</file>

<file path=ppt/theme/theme1.xml><?xml version="1.0" encoding="utf-8"?>
<a:theme xmlns:a="http://schemas.openxmlformats.org/drawingml/2006/main" name="Cousrse Template">
  <a:themeElements>
    <a:clrScheme name="Cousrse Templa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ous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srse 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srse 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srse 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Cousrse Template</Template>
  <TotalTime>15040</TotalTime>
  <Words>2313</Words>
  <Application>Microsoft Office PowerPoint</Application>
  <PresentationFormat>On-screen Show (4:3)</PresentationFormat>
  <Paragraphs>388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Courier New</vt:lpstr>
      <vt:lpstr>Garamond</vt:lpstr>
      <vt:lpstr>Lucida Sans Unicode</vt:lpstr>
      <vt:lpstr>Wingdings</vt:lpstr>
      <vt:lpstr>Cousrse Template</vt:lpstr>
      <vt:lpstr>JPA Project</vt:lpstr>
      <vt:lpstr>What is Java Persistence API </vt:lpstr>
      <vt:lpstr>JPA Features</vt:lpstr>
      <vt:lpstr>JPA and Hibernate</vt:lpstr>
      <vt:lpstr>JPA Major Components</vt:lpstr>
      <vt:lpstr>Example OR Mapping</vt:lpstr>
      <vt:lpstr>Plain Old Java Objects (POJO) AKA Java Beans</vt:lpstr>
      <vt:lpstr>Entity Class Annotations</vt:lpstr>
      <vt:lpstr>Department Annotations</vt:lpstr>
      <vt:lpstr>Employee-Department Association</vt:lpstr>
      <vt:lpstr>Employee-Department Association</vt:lpstr>
      <vt:lpstr>Bi-Directional Navigation Between Employee and Department</vt:lpstr>
      <vt:lpstr>Association FetchType</vt:lpstr>
      <vt:lpstr>@Column Annotation</vt:lpstr>
      <vt:lpstr>@Column Annotation</vt:lpstr>
      <vt:lpstr>@Column Annotation</vt:lpstr>
      <vt:lpstr>@OneToOne Associations</vt:lpstr>
      <vt:lpstr>Configuring JPA</vt:lpstr>
      <vt:lpstr>Persistence.xml</vt:lpstr>
      <vt:lpstr>Persistence Options</vt:lpstr>
      <vt:lpstr>EntityManager Methods</vt:lpstr>
      <vt:lpstr>Example: Create (Persist) Customer</vt:lpstr>
      <vt:lpstr>Example: Retrieve Customer by ID</vt:lpstr>
      <vt:lpstr>Example: Update Customer</vt:lpstr>
      <vt:lpstr>Example: Delete Customer</vt:lpstr>
      <vt:lpstr>Java Persistence Query Language</vt:lpstr>
      <vt:lpstr>JPQL Features</vt:lpstr>
      <vt:lpstr>JPQL Expressions</vt:lpstr>
      <vt:lpstr>Executing JPQL expressions</vt:lpstr>
      <vt:lpstr>JPQL Fun Facts</vt:lpstr>
      <vt:lpstr>Entity Management</vt:lpstr>
      <vt:lpstr>Entity Management</vt:lpstr>
      <vt:lpstr>Entity Management</vt:lpstr>
      <vt:lpstr>Entity Object Lifecycle</vt:lpstr>
      <vt:lpstr>Managed Entity Object States</vt:lpstr>
      <vt:lpstr>Detached Entities</vt:lpstr>
      <vt:lpstr>Steps to Implement JPA Project</vt:lpstr>
    </vt:vector>
  </TitlesOfParts>
  <Company>RBSGI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Michael Christiansen</dc:creator>
  <cp:lastModifiedBy>Michael Christiansen</cp:lastModifiedBy>
  <cp:revision>1576</cp:revision>
  <cp:lastPrinted>2014-08-15T14:43:09Z</cp:lastPrinted>
  <dcterms:created xsi:type="dcterms:W3CDTF">2006-08-26T13:52:02Z</dcterms:created>
  <dcterms:modified xsi:type="dcterms:W3CDTF">2017-04-11T16:29:22Z</dcterms:modified>
</cp:coreProperties>
</file>