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comments/comment1.xml" ContentType="application/vnd.openxmlformats-officedocument.presentationml.comments+xml"/>
  <Override PartName="/ppt/notesSlides/notesSlide7.xml" ContentType="application/vnd.openxmlformats-officedocument.presentationml.notesSlide+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1" r:id="rId2"/>
    <p:sldId id="376" r:id="rId3"/>
    <p:sldId id="328" r:id="rId4"/>
    <p:sldId id="371" r:id="rId5"/>
    <p:sldId id="375" r:id="rId6"/>
    <p:sldId id="379" r:id="rId7"/>
    <p:sldId id="380" r:id="rId8"/>
    <p:sldId id="381" r:id="rId9"/>
    <p:sldId id="382" r:id="rId10"/>
    <p:sldId id="383" r:id="rId11"/>
    <p:sldId id="384" r:id="rId12"/>
    <p:sldId id="3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AHID NOURELDIN FARAH" initials="MNF" lastIdx="1" clrIdx="0">
    <p:extLst>
      <p:ext uri="{19B8F6BF-5375-455C-9EA6-DF929625EA0E}">
        <p15:presenceInfo xmlns:p15="http://schemas.microsoft.com/office/powerpoint/2012/main" userId="MOGAHID NOURELDIN FAR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758E"/>
    <a:srgbClr val="44546B"/>
    <a:srgbClr val="2C377B"/>
    <a:srgbClr val="2C3749"/>
    <a:srgbClr val="8397B1"/>
    <a:srgbClr val="EF3425"/>
    <a:srgbClr val="62768F"/>
    <a:srgbClr val="222A49"/>
    <a:srgbClr val="B5B5B5"/>
    <a:srgbClr val="524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6" autoAdjust="0"/>
  </p:normalViewPr>
  <p:slideViewPr>
    <p:cSldViewPr snapToGrid="0">
      <p:cViewPr>
        <p:scale>
          <a:sx n="73" d="100"/>
          <a:sy n="73" d="100"/>
        </p:scale>
        <p:origin x="60" y="51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6T22:17:46.660" idx="1">
    <p:pos x="7547" y="732"/>
    <p:text/>
    <p:extLst>
      <p:ext uri="{C676402C-5697-4E1C-873F-D02D1690AC5C}">
        <p15:threadingInfo xmlns:p15="http://schemas.microsoft.com/office/powerpoint/2012/main" timeZoneBias="-1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16:47:23.312"/>
    </inkml:context>
    <inkml:brush xml:id="br0">
      <inkml:brushProperty name="width" value="0.05" units="cm"/>
      <inkml:brushProperty name="height" value="0.05" units="cm"/>
    </inkml:brush>
  </inkml:definitions>
  <inkml:trace contextRef="#ctx0" brushRef="#br0">25 0 1841,'0'0'720,"0"0"17,0 0-97,0 0-96,-25 0-128,25 0-224,0 25-80,0-25-96,0 0-352,0 0-416,0 0-577,0 26-1456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t>8/6/2020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t>‹#›</a:t>
            </a:fld>
            <a:endParaRPr lang="en-US"/>
          </a:p>
        </p:txBody>
      </p:sp>
    </p:spTree>
    <p:extLst>
      <p:ext uri="{BB962C8B-B14F-4D97-AF65-F5344CB8AC3E}">
        <p14:creationId xmlns:p14="http://schemas.microsoft.com/office/powerpoint/2010/main" val="27361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3E677-5D4F-4C56-B104-01504E7F8766}" type="slidenum">
              <a:rPr lang="en-US" smtClean="0"/>
              <a:t>5</a:t>
            </a:fld>
            <a:endParaRPr lang="en-US"/>
          </a:p>
        </p:txBody>
      </p:sp>
    </p:spTree>
    <p:extLst>
      <p:ext uri="{BB962C8B-B14F-4D97-AF65-F5344CB8AC3E}">
        <p14:creationId xmlns:p14="http://schemas.microsoft.com/office/powerpoint/2010/main" val="238929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F3E677-5D4F-4C56-B104-01504E7F87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81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3E677-5D4F-4C56-B104-01504E7F8766}" type="slidenum">
              <a:rPr lang="en-US" smtClean="0"/>
              <a:t>7</a:t>
            </a:fld>
            <a:endParaRPr lang="en-US"/>
          </a:p>
        </p:txBody>
      </p:sp>
    </p:spTree>
    <p:extLst>
      <p:ext uri="{BB962C8B-B14F-4D97-AF65-F5344CB8AC3E}">
        <p14:creationId xmlns:p14="http://schemas.microsoft.com/office/powerpoint/2010/main" val="3003790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F3E677-5D4F-4C56-B104-01504E7F87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41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3E677-5D4F-4C56-B104-01504E7F8766}" type="slidenum">
              <a:rPr lang="en-US" smtClean="0"/>
              <a:t>9</a:t>
            </a:fld>
            <a:endParaRPr lang="en-US"/>
          </a:p>
        </p:txBody>
      </p:sp>
    </p:spTree>
    <p:extLst>
      <p:ext uri="{BB962C8B-B14F-4D97-AF65-F5344CB8AC3E}">
        <p14:creationId xmlns:p14="http://schemas.microsoft.com/office/powerpoint/2010/main" val="25259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F3E677-5D4F-4C56-B104-01504E7F87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4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3E677-5D4F-4C56-B104-01504E7F8766}" type="slidenum">
              <a:rPr lang="en-US" smtClean="0"/>
              <a:t>11</a:t>
            </a:fld>
            <a:endParaRPr lang="en-US"/>
          </a:p>
        </p:txBody>
      </p:sp>
    </p:spTree>
    <p:extLst>
      <p:ext uri="{BB962C8B-B14F-4D97-AF65-F5344CB8AC3E}">
        <p14:creationId xmlns:p14="http://schemas.microsoft.com/office/powerpoint/2010/main" val="266975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9426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070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305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25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Рисунок 8"/>
          <p:cNvSpPr>
            <a:spLocks noGrp="1"/>
          </p:cNvSpPr>
          <p:nvPr>
            <p:ph type="pic" sz="quarter" idx="13"/>
          </p:nvPr>
        </p:nvSpPr>
        <p:spPr>
          <a:xfrm>
            <a:off x="1028700" y="1485900"/>
            <a:ext cx="2489200" cy="2576848"/>
          </a:xfrm>
          <a:prstGeom prst="ellipse">
            <a:avLst/>
          </a:prstGeom>
        </p:spPr>
        <p:txBody>
          <a:bodyPr/>
          <a:lstStyle/>
          <a:p>
            <a:endParaRPr lang="ru-RU" dirty="0"/>
          </a:p>
        </p:txBody>
      </p:sp>
      <p:sp>
        <p:nvSpPr>
          <p:cNvPr id="8" name="Рисунок 8"/>
          <p:cNvSpPr>
            <a:spLocks noGrp="1"/>
          </p:cNvSpPr>
          <p:nvPr>
            <p:ph type="pic" sz="quarter" idx="14"/>
          </p:nvPr>
        </p:nvSpPr>
        <p:spPr>
          <a:xfrm>
            <a:off x="3606800" y="1485900"/>
            <a:ext cx="2489200" cy="2576848"/>
          </a:xfrm>
          <a:prstGeom prst="ellipse">
            <a:avLst/>
          </a:prstGeom>
        </p:spPr>
        <p:txBody>
          <a:bodyPr/>
          <a:lstStyle/>
          <a:p>
            <a:endParaRPr lang="ru-RU"/>
          </a:p>
        </p:txBody>
      </p:sp>
      <p:sp>
        <p:nvSpPr>
          <p:cNvPr id="9" name="Рисунок 8"/>
          <p:cNvSpPr>
            <a:spLocks noGrp="1"/>
          </p:cNvSpPr>
          <p:nvPr>
            <p:ph type="pic" sz="quarter" idx="15"/>
          </p:nvPr>
        </p:nvSpPr>
        <p:spPr>
          <a:xfrm>
            <a:off x="6184900" y="1485900"/>
            <a:ext cx="2489200" cy="2576848"/>
          </a:xfrm>
          <a:prstGeom prst="ellipse">
            <a:avLst/>
          </a:prstGeom>
        </p:spPr>
        <p:txBody>
          <a:bodyPr/>
          <a:lstStyle/>
          <a:p>
            <a:endParaRPr lang="ru-RU"/>
          </a:p>
        </p:txBody>
      </p:sp>
      <p:sp>
        <p:nvSpPr>
          <p:cNvPr id="10" name="Рисунок 8"/>
          <p:cNvSpPr>
            <a:spLocks noGrp="1"/>
          </p:cNvSpPr>
          <p:nvPr>
            <p:ph type="pic" sz="quarter" idx="16"/>
          </p:nvPr>
        </p:nvSpPr>
        <p:spPr>
          <a:xfrm>
            <a:off x="8763000" y="1485900"/>
            <a:ext cx="2489200" cy="2576848"/>
          </a:xfrm>
          <a:prstGeom prst="ellipse">
            <a:avLst/>
          </a:prstGeom>
        </p:spPr>
        <p:txBody>
          <a:bodyPr/>
          <a:lstStyle/>
          <a:p>
            <a:endParaRPr lang="ru-RU"/>
          </a:p>
        </p:txBody>
      </p:sp>
    </p:spTree>
    <p:extLst>
      <p:ext uri="{BB962C8B-B14F-4D97-AF65-F5344CB8AC3E}">
        <p14:creationId xmlns:p14="http://schemas.microsoft.com/office/powerpoint/2010/main" val="604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8062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12003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624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671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152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605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0880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29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powerpoint.sage-fox.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8/6/2020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a:t>
            </a:fld>
            <a:endParaRPr lang="en-US"/>
          </a:p>
        </p:txBody>
      </p:sp>
      <p:sp>
        <p:nvSpPr>
          <p:cNvPr id="19" name="Rectangle 18"/>
          <p:cNvSpPr/>
          <p:nvPr userDrawn="1"/>
        </p:nvSpPr>
        <p:spPr>
          <a:xfrm>
            <a:off x="0" y="1"/>
            <a:ext cx="12192000" cy="6858000"/>
          </a:xfrm>
          <a:prstGeom prst="rect">
            <a:avLst/>
          </a:prstGeom>
          <a:solidFill>
            <a:schemeClr val="bg2">
              <a:lumMod val="1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hlinkClick r:id="rId15"/>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80490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 id="214748367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sJmkb8UEW34" TargetMode="External"/><Relationship Id="rId3" Type="http://schemas.microsoft.com/office/2007/relationships/hdphoto" Target="../media/hdphoto2.wdp"/><Relationship Id="rId7" Type="http://schemas.openxmlformats.org/officeDocument/2006/relationships/image" Target="../media/image24.sv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hyperlink" Target="https://www.user.tu-berlin.de/mtoussai/teaching/14-Robotics/02-kinematic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4.xml"/><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31B0F7E-C7DA-486B-ADB8-E5C330B3709C}"/>
              </a:ext>
            </a:extLst>
          </p:cNvPr>
          <p:cNvGrpSpPr/>
          <p:nvPr/>
        </p:nvGrpSpPr>
        <p:grpSpPr>
          <a:xfrm>
            <a:off x="466488" y="172932"/>
            <a:ext cx="10757016" cy="6136019"/>
            <a:chOff x="3055171" y="1968649"/>
            <a:chExt cx="10757016" cy="6136019"/>
          </a:xfrm>
        </p:grpSpPr>
        <p:sp>
          <p:nvSpPr>
            <p:cNvPr id="33" name="Rounded Rectangle 21">
              <a:extLst>
                <a:ext uri="{FF2B5EF4-FFF2-40B4-BE49-F238E27FC236}">
                  <a16:creationId xmlns:a16="http://schemas.microsoft.com/office/drawing/2014/main" id="{0EBA1DB6-6045-4554-9C04-9D25D95E10FC}"/>
                </a:ext>
              </a:extLst>
            </p:cNvPr>
            <p:cNvSpPr/>
            <p:nvPr/>
          </p:nvSpPr>
          <p:spPr>
            <a:xfrm>
              <a:off x="3055171" y="1968649"/>
              <a:ext cx="6628941" cy="2269864"/>
            </a:xfrm>
            <a:prstGeom prst="roundRect">
              <a:avLst>
                <a:gd name="adj" fmla="val 4263"/>
              </a:avLst>
            </a:prstGeom>
            <a:solidFill>
              <a:schemeClr val="tx1">
                <a:alpha val="25000"/>
              </a:schemeClr>
            </a:solidFill>
            <a:ln w="6350">
              <a:solidFill>
                <a:schemeClr val="bg1">
                  <a:alpha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D4C7E6B5-0416-46B1-8063-7C042CCB6A7B}"/>
                </a:ext>
              </a:extLst>
            </p:cNvPr>
            <p:cNvGrpSpPr/>
            <p:nvPr/>
          </p:nvGrpSpPr>
          <p:grpSpPr>
            <a:xfrm>
              <a:off x="5489970" y="3803852"/>
              <a:ext cx="8322217" cy="4300816"/>
              <a:chOff x="7524493" y="6356316"/>
              <a:chExt cx="8322217" cy="4300816"/>
            </a:xfrm>
          </p:grpSpPr>
          <p:grpSp>
            <p:nvGrpSpPr>
              <p:cNvPr id="36" name="Group 35">
                <a:extLst>
                  <a:ext uri="{FF2B5EF4-FFF2-40B4-BE49-F238E27FC236}">
                    <a16:creationId xmlns:a16="http://schemas.microsoft.com/office/drawing/2014/main" id="{6C75D9DA-DB39-4A17-8B4F-937DC979E6DB}"/>
                  </a:ext>
                </a:extLst>
              </p:cNvPr>
              <p:cNvGrpSpPr/>
              <p:nvPr/>
            </p:nvGrpSpPr>
            <p:grpSpPr>
              <a:xfrm>
                <a:off x="7524493" y="6356316"/>
                <a:ext cx="7822079" cy="4300816"/>
                <a:chOff x="6447606" y="3817143"/>
                <a:chExt cx="5214718" cy="4300816"/>
              </a:xfrm>
            </p:grpSpPr>
            <p:sp>
              <p:nvSpPr>
                <p:cNvPr id="57" name="Rectangle 56">
                  <a:extLst>
                    <a:ext uri="{FF2B5EF4-FFF2-40B4-BE49-F238E27FC236}">
                      <a16:creationId xmlns:a16="http://schemas.microsoft.com/office/drawing/2014/main" id="{29C86745-8D85-4B25-8B24-4B1A515EEF77}"/>
                    </a:ext>
                  </a:extLst>
                </p:cNvPr>
                <p:cNvSpPr/>
                <p:nvPr/>
              </p:nvSpPr>
              <p:spPr>
                <a:xfrm>
                  <a:off x="6447606" y="3817143"/>
                  <a:ext cx="655320" cy="91440"/>
                </a:xfrm>
                <a:prstGeom prst="rect">
                  <a:avLst/>
                </a:prstGeom>
                <a:solidFill>
                  <a:srgbClr val="FF0000"/>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D35749C-7D3E-49D9-AA57-EBCAF136C974}"/>
                    </a:ext>
                  </a:extLst>
                </p:cNvPr>
                <p:cNvSpPr/>
                <p:nvPr/>
              </p:nvSpPr>
              <p:spPr>
                <a:xfrm>
                  <a:off x="7102926" y="3817143"/>
                  <a:ext cx="655320" cy="91440"/>
                </a:xfrm>
                <a:prstGeom prst="rect">
                  <a:avLst/>
                </a:prstGeom>
                <a:solidFill>
                  <a:srgbClr val="8397B1"/>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91EF769-D4D9-4191-B91B-515F3F5A921C}"/>
                    </a:ext>
                  </a:extLst>
                </p:cNvPr>
                <p:cNvSpPr/>
                <p:nvPr/>
              </p:nvSpPr>
              <p:spPr>
                <a:xfrm>
                  <a:off x="7758246" y="3817143"/>
                  <a:ext cx="655320" cy="91440"/>
                </a:xfrm>
                <a:prstGeom prst="rect">
                  <a:avLst/>
                </a:prstGeom>
                <a:solidFill>
                  <a:srgbClr val="44546B"/>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12598ED-8662-4A16-AF82-EBEAF14F6AF7}"/>
                    </a:ext>
                  </a:extLst>
                </p:cNvPr>
                <p:cNvSpPr/>
                <p:nvPr/>
              </p:nvSpPr>
              <p:spPr>
                <a:xfrm>
                  <a:off x="8420823" y="3817143"/>
                  <a:ext cx="655320" cy="91440"/>
                </a:xfrm>
                <a:prstGeom prst="rect">
                  <a:avLst/>
                </a:prstGeom>
                <a:solidFill>
                  <a:srgbClr val="2C3749"/>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93DE040-81A5-4AE6-9602-058BAC5E325E}"/>
                    </a:ext>
                  </a:extLst>
                </p:cNvPr>
                <p:cNvSpPr/>
                <p:nvPr/>
              </p:nvSpPr>
              <p:spPr>
                <a:xfrm>
                  <a:off x="9033788" y="8026519"/>
                  <a:ext cx="655320" cy="91440"/>
                </a:xfrm>
                <a:prstGeom prst="rect">
                  <a:avLst/>
                </a:prstGeom>
                <a:solidFill>
                  <a:srgbClr val="FF0000"/>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EDC7131-66AB-42F7-9945-30DED0C6ECB9}"/>
                    </a:ext>
                  </a:extLst>
                </p:cNvPr>
                <p:cNvSpPr/>
                <p:nvPr/>
              </p:nvSpPr>
              <p:spPr>
                <a:xfrm>
                  <a:off x="9689107" y="8026519"/>
                  <a:ext cx="655320" cy="91440"/>
                </a:xfrm>
                <a:prstGeom prst="rect">
                  <a:avLst/>
                </a:prstGeom>
                <a:solidFill>
                  <a:srgbClr val="8397B1"/>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39CA702-97B4-402F-AB4B-1174BE813166}"/>
                    </a:ext>
                  </a:extLst>
                </p:cNvPr>
                <p:cNvSpPr/>
                <p:nvPr/>
              </p:nvSpPr>
              <p:spPr>
                <a:xfrm>
                  <a:off x="10344428" y="8026519"/>
                  <a:ext cx="655320" cy="91440"/>
                </a:xfrm>
                <a:prstGeom prst="rect">
                  <a:avLst/>
                </a:prstGeom>
                <a:solidFill>
                  <a:srgbClr val="44546B"/>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1AB114-53ED-42E1-883E-8245D399F3A6}"/>
                    </a:ext>
                  </a:extLst>
                </p:cNvPr>
                <p:cNvSpPr/>
                <p:nvPr/>
              </p:nvSpPr>
              <p:spPr>
                <a:xfrm>
                  <a:off x="11007004" y="8026519"/>
                  <a:ext cx="655320" cy="91440"/>
                </a:xfrm>
                <a:prstGeom prst="rect">
                  <a:avLst/>
                </a:prstGeom>
                <a:solidFill>
                  <a:srgbClr val="2C3749"/>
                </a:solidFill>
                <a:ln w="6350">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923AEFE3-6915-4F23-A6DA-9BC335DC9B9D}"/>
                  </a:ext>
                </a:extLst>
              </p:cNvPr>
              <p:cNvGrpSpPr>
                <a:grpSpLocks noChangeAspect="1"/>
              </p:cNvGrpSpPr>
              <p:nvPr/>
            </p:nvGrpSpPr>
            <p:grpSpPr>
              <a:xfrm>
                <a:off x="12146210" y="10288693"/>
                <a:ext cx="3700500" cy="276999"/>
                <a:chOff x="11641782" y="10631067"/>
                <a:chExt cx="4229143" cy="316570"/>
              </a:xfrm>
            </p:grpSpPr>
            <p:sp>
              <p:nvSpPr>
                <p:cNvPr id="55" name="Rounded Rectangle 9">
                  <a:extLst>
                    <a:ext uri="{FF2B5EF4-FFF2-40B4-BE49-F238E27FC236}">
                      <a16:creationId xmlns:a16="http://schemas.microsoft.com/office/drawing/2014/main" id="{3B0B8312-AFEB-4086-9C0D-4A8BD385ADE8}"/>
                    </a:ext>
                  </a:extLst>
                </p:cNvPr>
                <p:cNvSpPr/>
                <p:nvPr/>
              </p:nvSpPr>
              <p:spPr>
                <a:xfrm>
                  <a:off x="11641782" y="10669429"/>
                  <a:ext cx="4229143" cy="227258"/>
                </a:xfrm>
                <a:prstGeom prst="rect">
                  <a:avLst/>
                </a:prstGeom>
                <a:solidFill>
                  <a:schemeClr val="tx1">
                    <a:alpha val="25000"/>
                  </a:schemeClr>
                </a:solidFill>
                <a:ln w="317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TextBox 55">
                  <a:hlinkClick r:id="rId3"/>
                  <a:extLst>
                    <a:ext uri="{FF2B5EF4-FFF2-40B4-BE49-F238E27FC236}">
                      <a16:creationId xmlns:a16="http://schemas.microsoft.com/office/drawing/2014/main" id="{D3F31455-6BB4-4A6B-927A-2ED4417900F4}"/>
                    </a:ext>
                  </a:extLst>
                </p:cNvPr>
                <p:cNvSpPr txBox="1">
                  <a:spLocks noChangeAspect="1"/>
                </p:cNvSpPr>
                <p:nvPr/>
              </p:nvSpPr>
              <p:spPr>
                <a:xfrm>
                  <a:off x="11666273" y="10631067"/>
                  <a:ext cx="2612572" cy="316570"/>
                </a:xfrm>
                <a:prstGeom prst="rect">
                  <a:avLst/>
                </a:prstGeom>
                <a:noFill/>
                <a:effectLst/>
              </p:spPr>
              <p:txBody>
                <a:bodyPr wrap="square" rtlCol="0" anchor="ctr" anchorCtr="1">
                  <a:spAutoFit/>
                </a:bodyPr>
                <a:lstStyle/>
                <a:p>
                  <a:pPr algn="ctr"/>
                  <a:r>
                    <a:rPr lang="en-US" sz="1200" i="1" dirty="0">
                      <a:solidFill>
                        <a:schemeClr val="bg1">
                          <a:lumMod val="95000"/>
                        </a:schemeClr>
                      </a:solidFill>
                      <a:latin typeface="Candara" panose="020E0502030303020204" pitchFamily="34" charset="0"/>
                      <a:cs typeface="Estrangelo Edessa" panose="03080600000000000000" pitchFamily="66" charset="0"/>
                    </a:rPr>
                    <a:t>By Mojahed Nour– July 27, 2020</a:t>
                  </a:r>
                </a:p>
              </p:txBody>
            </p:sp>
          </p:grpSp>
        </p:grpSp>
        <p:sp>
          <p:nvSpPr>
            <p:cNvPr id="35" name="TextBox 34">
              <a:extLst>
                <a:ext uri="{FF2B5EF4-FFF2-40B4-BE49-F238E27FC236}">
                  <a16:creationId xmlns:a16="http://schemas.microsoft.com/office/drawing/2014/main" id="{5FB96E53-3C7C-4834-B272-83E8E6FB1FBD}"/>
                </a:ext>
              </a:extLst>
            </p:cNvPr>
            <p:cNvSpPr txBox="1"/>
            <p:nvPr/>
          </p:nvSpPr>
          <p:spPr>
            <a:xfrm>
              <a:off x="3626937" y="2279912"/>
              <a:ext cx="5303520" cy="1569660"/>
            </a:xfrm>
            <a:prstGeom prst="rect">
              <a:avLst/>
            </a:prstGeom>
            <a:noFill/>
          </p:spPr>
          <p:txBody>
            <a:bodyPr wrap="square" rtlCol="0" anchor="t" anchorCtr="1">
              <a:spAutoFit/>
            </a:bodyPr>
            <a:lstStyle/>
            <a:p>
              <a:pPr algn="ctr"/>
              <a:r>
                <a:rPr lang="en-US" sz="3200" dirty="0">
                  <a:solidFill>
                    <a:schemeClr val="bg1"/>
                  </a:solidFill>
                </a:rPr>
                <a:t>Kinematics Analysis of 6 Degrees of Freedom Robotic Arm </a:t>
              </a:r>
              <a:endParaRPr lang="en-US" sz="3200" dirty="0">
                <a:solidFill>
                  <a:schemeClr val="bg1"/>
                </a:solidFill>
                <a:latin typeface="Candara" panose="020E0502030303020204" pitchFamily="34" charset="0"/>
                <a:cs typeface="Estrangelo Edessa" panose="03080600000000000000" pitchFamily="66" charset="0"/>
              </a:endParaRPr>
            </a:p>
          </p:txBody>
        </p:sp>
      </p:grpSp>
      <p:pic>
        <p:nvPicPr>
          <p:cNvPr id="5" name="Picture 4" descr="A person wearing glasses and smiling at the camera&#10;&#10;Description automatically generated">
            <a:extLst>
              <a:ext uri="{FF2B5EF4-FFF2-40B4-BE49-F238E27FC236}">
                <a16:creationId xmlns:a16="http://schemas.microsoft.com/office/drawing/2014/main" id="{31B831EF-AD44-430A-A785-05060F2D5FCD}"/>
              </a:ext>
            </a:extLst>
          </p:cNvPr>
          <p:cNvPicPr>
            <a:picLocks noChangeAspect="1"/>
          </p:cNvPicPr>
          <p:nvPr/>
        </p:nvPicPr>
        <p:blipFill rotWithShape="1">
          <a:blip r:embed="rId4">
            <a:extLst>
              <a:ext uri="{28A0092B-C50C-407E-A947-70E740481C1C}">
                <a14:useLocalDpi xmlns:a14="http://schemas.microsoft.com/office/drawing/2010/main" val="0"/>
              </a:ext>
            </a:extLst>
          </a:blip>
          <a:srcRect l="12287" t="9382" r="12739" b="43699"/>
          <a:stretch/>
        </p:blipFill>
        <p:spPr>
          <a:xfrm>
            <a:off x="10334710" y="5649431"/>
            <a:ext cx="888792" cy="818400"/>
          </a:xfrm>
          <a:prstGeom prst="flowChartConnector">
            <a:avLst/>
          </a:prstGeom>
          <a:ln>
            <a:noFill/>
          </a:ln>
          <a:effectLst>
            <a:outerShdw blurRad="292100" dist="139700" dir="2700000" algn="tl" rotWithShape="0">
              <a:srgbClr val="333333">
                <a:alpha val="65000"/>
              </a:srgbClr>
            </a:outerShdw>
          </a:effectLst>
        </p:spPr>
      </p:pic>
      <p:pic>
        <p:nvPicPr>
          <p:cNvPr id="2" name="صورة 3">
            <a:extLst>
              <a:ext uri="{FF2B5EF4-FFF2-40B4-BE49-F238E27FC236}">
                <a16:creationId xmlns:a16="http://schemas.microsoft.com/office/drawing/2014/main" id="{904E2DA8-8897-4650-9590-9D72B1A0A020}"/>
              </a:ext>
            </a:extLst>
          </p:cNvPr>
          <p:cNvPicPr>
            <a:picLocks noChangeAspect="1"/>
          </p:cNvPicPr>
          <p:nvPr/>
        </p:nvPicPr>
        <p:blipFill rotWithShape="1">
          <a:blip r:embed="rId5">
            <a:extLst>
              <a:ext uri="{28A0092B-C50C-407E-A947-70E740481C1C}">
                <a14:useLocalDpi xmlns:a14="http://schemas.microsoft.com/office/drawing/2010/main" val="0"/>
              </a:ext>
            </a:extLst>
          </a:blip>
          <a:srcRect r="6537" b="12336"/>
          <a:stretch/>
        </p:blipFill>
        <p:spPr>
          <a:xfrm>
            <a:off x="10231876" y="172932"/>
            <a:ext cx="1683896" cy="1579418"/>
          </a:xfrm>
          <a:prstGeom prst="rect">
            <a:avLst/>
          </a:prstGeom>
        </p:spPr>
      </p:pic>
    </p:spTree>
    <p:extLst>
      <p:ext uri="{BB962C8B-B14F-4D97-AF65-F5344CB8AC3E}">
        <p14:creationId xmlns:p14="http://schemas.microsoft.com/office/powerpoint/2010/main" val="39270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500" fill="hold"/>
                                        <p:tgtEl>
                                          <p:spTgt spid="31"/>
                                        </p:tgtEl>
                                        <p:attrNameLst>
                                          <p:attrName>ppt_w</p:attrName>
                                        </p:attrNameLst>
                                      </p:cBhvr>
                                      <p:tavLst>
                                        <p:tav tm="0">
                                          <p:val>
                                            <p:fltVal val="0"/>
                                          </p:val>
                                        </p:tav>
                                        <p:tav tm="100000">
                                          <p:val>
                                            <p:strVal val="#ppt_w"/>
                                          </p:val>
                                        </p:tav>
                                      </p:tavLst>
                                    </p:anim>
                                    <p:anim calcmode="lin" valueType="num">
                                      <p:cBhvr>
                                        <p:cTn id="8" dur="1500" fill="hold"/>
                                        <p:tgtEl>
                                          <p:spTgt spid="31"/>
                                        </p:tgtEl>
                                        <p:attrNameLst>
                                          <p:attrName>ppt_h</p:attrName>
                                        </p:attrNameLst>
                                      </p:cBhvr>
                                      <p:tavLst>
                                        <p:tav tm="0">
                                          <p:val>
                                            <p:fltVal val="0"/>
                                          </p:val>
                                        </p:tav>
                                        <p:tav tm="100000">
                                          <p:val>
                                            <p:strVal val="#ppt_h"/>
                                          </p:val>
                                        </p:tav>
                                      </p:tavLst>
                                    </p:anim>
                                    <p:animEffect transition="in" filter="fade">
                                      <p:cBhvr>
                                        <p:cTn id="9"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42865" y="1809836"/>
            <a:ext cx="816951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p:txBody>
      </p:sp>
      <p:sp>
        <p:nvSpPr>
          <p:cNvPr id="12" name="TextBox 11"/>
          <p:cNvSpPr txBox="1"/>
          <p:nvPr/>
        </p:nvSpPr>
        <p:spPr>
          <a:xfrm>
            <a:off x="1301196" y="347758"/>
            <a:ext cx="9215535"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E7E6E6">
                    <a:lumMod val="50000"/>
                  </a:srgbClr>
                </a:solidFill>
                <a:effectLst/>
                <a:uLnTx/>
                <a:uFillTx/>
                <a:latin typeface="Candara" panose="020E0502030303020204" pitchFamily="34" charset="0"/>
                <a:ea typeface="+mn-ea"/>
                <a:cs typeface="Estrangelo Edessa" panose="03080600000000000000" pitchFamily="66" charset="0"/>
              </a:rPr>
              <a:t>The</a:t>
            </a:r>
            <a:r>
              <a:rPr kumimoji="0" lang="en-US" sz="4400" b="1" i="0" u="none" strike="noStrike" kern="1200" cap="none" spc="0" normalizeH="0" baseline="0" noProof="0" dirty="0">
                <a:ln>
                  <a:noFill/>
                </a:ln>
                <a:solidFill>
                  <a:srgbClr val="E7E6E6">
                    <a:lumMod val="50000"/>
                  </a:srgbClr>
                </a:solidFill>
                <a:effectLst/>
                <a:uLnTx/>
                <a:uFillTx/>
                <a:latin typeface="Candara" panose="020E0502030303020204" pitchFamily="34" charset="0"/>
                <a:ea typeface="+mn-ea"/>
                <a:cs typeface="Estrangelo Edessa" panose="03080600000000000000" pitchFamily="66" charset="0"/>
              </a:rPr>
              <a:t> </a:t>
            </a:r>
            <a:r>
              <a:rPr kumimoji="0" lang="en-US" sz="4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technique</a:t>
            </a:r>
            <a:endParaRPr kumimoji="0" lang="en-US" sz="2400" b="0" i="0" u="none" strike="noStrike" kern="1200" cap="none" spc="0" normalizeH="0" baseline="0" noProof="0" dirty="0">
              <a:ln>
                <a:noFill/>
              </a:ln>
              <a:solidFill>
                <a:srgbClr val="E7E6E6">
                  <a:lumMod val="50000"/>
                </a:srgbClr>
              </a:solidFill>
              <a:effectLst/>
              <a:uLnTx/>
              <a:uFillTx/>
              <a:latin typeface="Candara" panose="020E0502030303020204" pitchFamily="34" charset="0"/>
              <a:ea typeface="+mn-ea"/>
              <a:cs typeface="Estrangelo Edessa" panose="030806000000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393985" y="1162100"/>
            <a:ext cx="1058713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FORWARD KINEMATICS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joint variables of the robot are given to determine  the  position and  orientation effector.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Assignments of joints and all parameters used to define the robot frames can be defined by using the DH parameters table explained by Tahseen (2013)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sp>
        <p:nvSpPr>
          <p:cNvPr id="17" name="TextBox 16">
            <a:extLst>
              <a:ext uri="{FF2B5EF4-FFF2-40B4-BE49-F238E27FC236}">
                <a16:creationId xmlns:a16="http://schemas.microsoft.com/office/drawing/2014/main" id="{549B66A4-B802-4812-9A21-A7E001B0A1E1}"/>
              </a:ext>
            </a:extLst>
          </p:cNvPr>
          <p:cNvSpPr txBox="1"/>
          <p:nvPr/>
        </p:nvSpPr>
        <p:spPr>
          <a:xfrm>
            <a:off x="3866224" y="5054840"/>
            <a:ext cx="5146158"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Table 1 shows the related six joints parameters of the robotic arm ROB0036 manipulator in order to find the position and orientation of the rigid body which is useful for obtaining the composition of coordinate transformations </a:t>
            </a:r>
          </a:p>
        </p:txBody>
      </p:sp>
      <p:pic>
        <p:nvPicPr>
          <p:cNvPr id="6" name="Picture 5">
            <a:extLst>
              <a:ext uri="{FF2B5EF4-FFF2-40B4-BE49-F238E27FC236}">
                <a16:creationId xmlns:a16="http://schemas.microsoft.com/office/drawing/2014/main" id="{0C3BB5E8-FDED-483C-9F7F-4E2BFFD33D1B}"/>
              </a:ext>
            </a:extLst>
          </p:cNvPr>
          <p:cNvPicPr>
            <a:picLocks noChangeAspect="1"/>
          </p:cNvPicPr>
          <p:nvPr/>
        </p:nvPicPr>
        <p:blipFill>
          <a:blip r:embed="rId5"/>
          <a:stretch>
            <a:fillRect/>
          </a:stretch>
        </p:blipFill>
        <p:spPr>
          <a:xfrm>
            <a:off x="985495" y="1391063"/>
            <a:ext cx="9665087" cy="5218837"/>
          </a:xfrm>
          <a:prstGeom prst="rect">
            <a:avLst/>
          </a:prstGeom>
        </p:spPr>
      </p:pic>
    </p:spTree>
    <p:extLst>
      <p:ext uri="{BB962C8B-B14F-4D97-AF65-F5344CB8AC3E}">
        <p14:creationId xmlns:p14="http://schemas.microsoft.com/office/powerpoint/2010/main" val="112973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2865" y="1809836"/>
            <a:ext cx="8169517" cy="1077218"/>
          </a:xfrm>
          <a:prstGeom prst="rect">
            <a:avLst/>
          </a:prstGeom>
          <a:noFill/>
        </p:spPr>
        <p:txBody>
          <a:bodyPr wrap="square" rtlCol="0">
            <a:spAutoFit/>
          </a:bodyPr>
          <a:lstStyle/>
          <a:p>
            <a:r>
              <a:rPr lang="en-US" dirty="0">
                <a:solidFill>
                  <a:schemeClr val="bg1"/>
                </a:solidFill>
              </a:rPr>
              <a:t>	</a:t>
            </a:r>
            <a:endParaRPr lang="en-US" sz="1400" dirty="0">
              <a:solidFill>
                <a:schemeClr val="bg1"/>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12" name="TextBox 11"/>
          <p:cNvSpPr txBox="1"/>
          <p:nvPr/>
        </p:nvSpPr>
        <p:spPr>
          <a:xfrm>
            <a:off x="1403171" y="353585"/>
            <a:ext cx="9215535" cy="1446550"/>
          </a:xfrm>
          <a:prstGeom prst="rect">
            <a:avLst/>
          </a:prstGeom>
          <a:noFill/>
        </p:spPr>
        <p:txBody>
          <a:bodyPr wrap="square" rtlCol="0">
            <a:spAutoFit/>
          </a:bodyPr>
          <a:lstStyle/>
          <a:p>
            <a:pPr lvl="0">
              <a:defRPr/>
            </a:pPr>
            <a:r>
              <a:rPr lang="en-US" sz="4400" dirty="0">
                <a:solidFill>
                  <a:schemeClr val="bg2">
                    <a:lumMod val="50000"/>
                  </a:schemeClr>
                </a:solidFill>
                <a:latin typeface="Candara" panose="020E0502030303020204" pitchFamily="34" charset="0"/>
                <a:cs typeface="Estrangelo Edessa" panose="03080600000000000000" pitchFamily="66" charset="0"/>
              </a:rPr>
              <a:t>The</a:t>
            </a:r>
            <a:r>
              <a:rPr lang="en-US" sz="4400" b="1" dirty="0">
                <a:solidFill>
                  <a:schemeClr val="bg2">
                    <a:lumMod val="50000"/>
                  </a:schemeClr>
                </a:solidFill>
                <a:latin typeface="Candara" panose="020E0502030303020204" pitchFamily="34" charset="0"/>
                <a:cs typeface="Estrangelo Edessa" panose="03080600000000000000" pitchFamily="66" charset="0"/>
              </a:rPr>
              <a:t> </a:t>
            </a:r>
            <a:r>
              <a:rPr lang="en-US" sz="4400" dirty="0">
                <a:solidFill>
                  <a:schemeClr val="bg2">
                    <a:lumMod val="50000"/>
                  </a:schemeClr>
                </a:solidFill>
              </a:rPr>
              <a:t>technique</a:t>
            </a:r>
            <a:r>
              <a:rPr lang="en-SD" sz="4400" dirty="0">
                <a:solidFill>
                  <a:schemeClr val="bg2">
                    <a:lumMod val="50000"/>
                  </a:schemeClr>
                </a:solidFill>
              </a:rPr>
              <a:t>-</a:t>
            </a:r>
            <a:r>
              <a:rPr lang="en-US" sz="2400" dirty="0"/>
              <a:t> </a:t>
            </a:r>
            <a:r>
              <a:rPr lang="en-US" sz="2400" dirty="0">
                <a:solidFill>
                  <a:schemeClr val="bg2">
                    <a:lumMod val="50000"/>
                  </a:schemeClr>
                </a:solidFill>
              </a:rPr>
              <a:t>Inverse kinematics </a:t>
            </a:r>
            <a:endParaRPr lang="en-US" sz="2400" dirty="0">
              <a:solidFill>
                <a:schemeClr val="bg2">
                  <a:lumMod val="50000"/>
                </a:schemeClr>
              </a:solidFill>
              <a:latin typeface="Candara" panose="020E0502030303020204" pitchFamily="34" charset="0"/>
              <a:cs typeface="Estrangelo Edessa" panose="03080600000000000000" pitchFamily="66" charset="0"/>
            </a:endParaRPr>
          </a:p>
          <a:p>
            <a:endParaRPr lang="en-US" sz="4400" b="1" dirty="0">
              <a:solidFill>
                <a:schemeClr val="bg1"/>
              </a:solidFill>
              <a:latin typeface="Candara" panose="020E0502030303020204" pitchFamily="34" charset="0"/>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393985" y="1162100"/>
            <a:ext cx="10587136" cy="2862322"/>
          </a:xfrm>
          <a:prstGeom prst="rect">
            <a:avLst/>
          </a:prstGeom>
          <a:noFill/>
        </p:spPr>
        <p:txBody>
          <a:bodyPr wrap="square" rtlCol="0">
            <a:spAutoFit/>
          </a:bodyPr>
          <a:lstStyle/>
          <a:p>
            <a:r>
              <a:rPr lang="en-US" sz="2000" dirty="0">
                <a:solidFill>
                  <a:schemeClr val="bg1"/>
                </a:solidFill>
              </a:rPr>
              <a:t>FORWARD KINEMATICS</a:t>
            </a:r>
          </a:p>
          <a:p>
            <a:r>
              <a:rPr lang="en-US" sz="2000" dirty="0">
                <a:solidFill>
                  <a:schemeClr val="bg1"/>
                </a:solidFill>
              </a:rPr>
              <a:t> </a:t>
            </a:r>
          </a:p>
          <a:p>
            <a:r>
              <a:rPr lang="en-US" sz="2000" dirty="0">
                <a:solidFill>
                  <a:schemeClr val="bg1"/>
                </a:solidFill>
              </a:rPr>
              <a:t>The joint variables of the robot are given to determine  the  position and  orientation effector.</a:t>
            </a:r>
          </a:p>
          <a:p>
            <a:r>
              <a:rPr lang="en-US" sz="2000" dirty="0">
                <a:solidFill>
                  <a:schemeClr val="bg1"/>
                </a:solidFill>
                <a:latin typeface="Candara" panose="020E0502030303020204" pitchFamily="34" charset="0"/>
              </a:rPr>
              <a:t>Assignments of joints and all parameters used to define the robot frames can be defined by using the DH parameters table explained by Tahseen (2013)</a:t>
            </a: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sp>
        <p:nvSpPr>
          <p:cNvPr id="17" name="TextBox 16">
            <a:extLst>
              <a:ext uri="{FF2B5EF4-FFF2-40B4-BE49-F238E27FC236}">
                <a16:creationId xmlns:a16="http://schemas.microsoft.com/office/drawing/2014/main" id="{549B66A4-B802-4812-9A21-A7E001B0A1E1}"/>
              </a:ext>
            </a:extLst>
          </p:cNvPr>
          <p:cNvSpPr txBox="1"/>
          <p:nvPr/>
        </p:nvSpPr>
        <p:spPr>
          <a:xfrm>
            <a:off x="3866224" y="5054840"/>
            <a:ext cx="5146158" cy="1477328"/>
          </a:xfrm>
          <a:prstGeom prst="rect">
            <a:avLst/>
          </a:prstGeom>
          <a:noFill/>
        </p:spPr>
        <p:txBody>
          <a:bodyPr wrap="square" rtlCol="0">
            <a:spAutoFit/>
          </a:bodyPr>
          <a:lstStyle/>
          <a:p>
            <a:r>
              <a:rPr lang="en-US" sz="1800" kern="1200" dirty="0">
                <a:solidFill>
                  <a:schemeClr val="bg1"/>
                </a:solidFill>
                <a:latin typeface="+mn-lt"/>
                <a:ea typeface="+mn-ea"/>
                <a:cs typeface="+mn-cs"/>
              </a:rPr>
              <a:t>Table 1 shows the related six joints parameters of the robotic arm ROB0036 manipulator in order to find the position and orientation of the rigid body which is useful for obtaining the composition of coordinate transformations </a:t>
            </a:r>
          </a:p>
        </p:txBody>
      </p:sp>
      <p:pic>
        <p:nvPicPr>
          <p:cNvPr id="4" name="Picture 3">
            <a:extLst>
              <a:ext uri="{FF2B5EF4-FFF2-40B4-BE49-F238E27FC236}">
                <a16:creationId xmlns:a16="http://schemas.microsoft.com/office/drawing/2014/main" id="{70A0CB2C-3246-43F5-95FD-82BC16837779}"/>
              </a:ext>
            </a:extLst>
          </p:cNvPr>
          <p:cNvPicPr>
            <a:picLocks noChangeAspect="1"/>
          </p:cNvPicPr>
          <p:nvPr/>
        </p:nvPicPr>
        <p:blipFill rotWithShape="1">
          <a:blip r:embed="rId5"/>
          <a:srcRect b="56707"/>
          <a:stretch/>
        </p:blipFill>
        <p:spPr>
          <a:xfrm>
            <a:off x="621790" y="1676391"/>
            <a:ext cx="6117341" cy="4117113"/>
          </a:xfrm>
          <a:prstGeom prst="rect">
            <a:avLst/>
          </a:prstGeom>
        </p:spPr>
      </p:pic>
      <p:pic>
        <p:nvPicPr>
          <p:cNvPr id="9" name="Picture 8">
            <a:extLst>
              <a:ext uri="{FF2B5EF4-FFF2-40B4-BE49-F238E27FC236}">
                <a16:creationId xmlns:a16="http://schemas.microsoft.com/office/drawing/2014/main" id="{CE9F6E87-90C4-4FB4-A01C-BD89AAA03E86}"/>
              </a:ext>
            </a:extLst>
          </p:cNvPr>
          <p:cNvPicPr>
            <a:picLocks noChangeAspect="1"/>
          </p:cNvPicPr>
          <p:nvPr/>
        </p:nvPicPr>
        <p:blipFill>
          <a:blip r:embed="rId6"/>
          <a:stretch>
            <a:fillRect/>
          </a:stretch>
        </p:blipFill>
        <p:spPr>
          <a:xfrm>
            <a:off x="6314776" y="1720027"/>
            <a:ext cx="5675531" cy="3975873"/>
          </a:xfrm>
          <a:prstGeom prst="rect">
            <a:avLst/>
          </a:prstGeom>
        </p:spPr>
      </p:pic>
    </p:spTree>
    <p:extLst>
      <p:ext uri="{BB962C8B-B14F-4D97-AF65-F5344CB8AC3E}">
        <p14:creationId xmlns:p14="http://schemas.microsoft.com/office/powerpoint/2010/main" val="244486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dashDnDiag">
          <a:fgClr>
            <a:schemeClr val="bg2"/>
          </a:fgClr>
          <a:bgClr>
            <a:schemeClr val="bg1"/>
          </a:bgClr>
        </a:pattFill>
        <a:effectLst/>
      </p:bgPr>
    </p:bg>
    <p:spTree>
      <p:nvGrpSpPr>
        <p:cNvPr id="1" name=""/>
        <p:cNvGrpSpPr/>
        <p:nvPr/>
      </p:nvGrpSpPr>
      <p:grpSpPr>
        <a:xfrm>
          <a:off x="0" y="0"/>
          <a:ext cx="0" cy="0"/>
          <a:chOff x="0" y="0"/>
          <a:chExt cx="0" cy="0"/>
        </a:xfrm>
      </p:grpSpPr>
      <p:sp>
        <p:nvSpPr>
          <p:cNvPr id="12" name="Shape 5488"/>
          <p:cNvSpPr>
            <a:spLocks noChangeAspect="1"/>
          </p:cNvSpPr>
          <p:nvPr/>
        </p:nvSpPr>
        <p:spPr>
          <a:xfrm>
            <a:off x="5824524" y="4546058"/>
            <a:ext cx="379964" cy="379964"/>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1118" y="17471"/>
                  <a:pt x="11118" y="17471"/>
                  <a:pt x="11118" y="17471"/>
                </a:cubicBezTo>
                <a:cubicBezTo>
                  <a:pt x="7306" y="21282"/>
                  <a:pt x="7306" y="21282"/>
                  <a:pt x="7306" y="21282"/>
                </a:cubicBezTo>
                <a:cubicBezTo>
                  <a:pt x="7306" y="21282"/>
                  <a:pt x="6988" y="21600"/>
                  <a:pt x="6988" y="21600"/>
                </a:cubicBezTo>
                <a:cubicBezTo>
                  <a:pt x="6671" y="21600"/>
                  <a:pt x="6671" y="21600"/>
                  <a:pt x="6671" y="21600"/>
                </a:cubicBezTo>
                <a:cubicBezTo>
                  <a:pt x="6353" y="21282"/>
                  <a:pt x="6035" y="20965"/>
                  <a:pt x="6035" y="20647"/>
                </a:cubicBezTo>
                <a:cubicBezTo>
                  <a:pt x="6035" y="15247"/>
                  <a:pt x="6035" y="15247"/>
                  <a:pt x="6035" y="15247"/>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965" y="0"/>
                  <a:pt x="21282" y="0"/>
                </a:cubicBezTo>
                <a:cubicBezTo>
                  <a:pt x="21600" y="318"/>
                  <a:pt x="21600" y="635"/>
                  <a:pt x="21600" y="953"/>
                </a:cubicBezTo>
                <a:close/>
                <a:moveTo>
                  <a:pt x="19694" y="2224"/>
                </a:moveTo>
                <a:cubicBezTo>
                  <a:pt x="2541" y="12071"/>
                  <a:pt x="2541" y="12071"/>
                  <a:pt x="2541" y="12071"/>
                </a:cubicBezTo>
                <a:cubicBezTo>
                  <a:pt x="6353" y="13659"/>
                  <a:pt x="6353" y="13659"/>
                  <a:pt x="6353" y="13659"/>
                </a:cubicBezTo>
                <a:cubicBezTo>
                  <a:pt x="16835" y="6035"/>
                  <a:pt x="16835" y="6035"/>
                  <a:pt x="16835" y="6035"/>
                </a:cubicBezTo>
                <a:cubicBezTo>
                  <a:pt x="11118" y="15565"/>
                  <a:pt x="11118" y="15565"/>
                  <a:pt x="11118" y="15565"/>
                </a:cubicBezTo>
                <a:cubicBezTo>
                  <a:pt x="17153" y="18106"/>
                  <a:pt x="17153" y="18106"/>
                  <a:pt x="17153" y="18106"/>
                </a:cubicBezTo>
                <a:lnTo>
                  <a:pt x="19694" y="2224"/>
                </a:lnTo>
                <a:close/>
              </a:path>
            </a:pathLst>
          </a:custGeom>
          <a:solidFill>
            <a:srgbClr val="EF3425"/>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latin typeface="Calibri"/>
                <a:ea typeface="Calibri"/>
                <a:cs typeface="Calibri"/>
                <a:sym typeface="Calibri"/>
              </a:defRPr>
            </a:pPr>
            <a:endParaRPr dirty="0"/>
          </a:p>
        </p:txBody>
      </p:sp>
      <p:sp>
        <p:nvSpPr>
          <p:cNvPr id="13" name="Freeform 12"/>
          <p:cNvSpPr>
            <a:spLocks noChangeArrowheads="1"/>
          </p:cNvSpPr>
          <p:nvPr/>
        </p:nvSpPr>
        <p:spPr bwMode="auto">
          <a:xfrm>
            <a:off x="4701623" y="5829325"/>
            <a:ext cx="293784" cy="233828"/>
          </a:xfrm>
          <a:custGeom>
            <a:avLst/>
            <a:gdLst>
              <a:gd name="T0" fmla="*/ 587 w 650"/>
              <a:gd name="T1" fmla="*/ 0 h 514"/>
              <a:gd name="T2" fmla="*/ 68 w 650"/>
              <a:gd name="T3" fmla="*/ 0 h 514"/>
              <a:gd name="T4" fmla="*/ 0 w 650"/>
              <a:gd name="T5" fmla="*/ 62 h 514"/>
              <a:gd name="T6" fmla="*/ 0 w 650"/>
              <a:gd name="T7" fmla="*/ 451 h 514"/>
              <a:gd name="T8" fmla="*/ 68 w 650"/>
              <a:gd name="T9" fmla="*/ 513 h 514"/>
              <a:gd name="T10" fmla="*/ 587 w 650"/>
              <a:gd name="T11" fmla="*/ 513 h 514"/>
              <a:gd name="T12" fmla="*/ 649 w 650"/>
              <a:gd name="T13" fmla="*/ 451 h 514"/>
              <a:gd name="T14" fmla="*/ 649 w 650"/>
              <a:gd name="T15" fmla="*/ 62 h 514"/>
              <a:gd name="T16" fmla="*/ 587 w 650"/>
              <a:gd name="T17" fmla="*/ 0 h 514"/>
              <a:gd name="T18" fmla="*/ 587 w 650"/>
              <a:gd name="T19" fmla="*/ 124 h 514"/>
              <a:gd name="T20" fmla="*/ 328 w 650"/>
              <a:gd name="T21" fmla="*/ 291 h 514"/>
              <a:gd name="T22" fmla="*/ 68 w 650"/>
              <a:gd name="T23" fmla="*/ 124 h 514"/>
              <a:gd name="T24" fmla="*/ 68 w 650"/>
              <a:gd name="T25" fmla="*/ 62 h 514"/>
              <a:gd name="T26" fmla="*/ 328 w 650"/>
              <a:gd name="T27" fmla="*/ 223 h 514"/>
              <a:gd name="T28" fmla="*/ 587 w 650"/>
              <a:gd name="T29" fmla="*/ 62 h 514"/>
              <a:gd name="T30" fmla="*/ 587 w 650"/>
              <a:gd name="T31" fmla="*/ 12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514">
                <a:moveTo>
                  <a:pt x="587" y="0"/>
                </a:moveTo>
                <a:lnTo>
                  <a:pt x="68" y="0"/>
                </a:lnTo>
                <a:cubicBezTo>
                  <a:pt x="31" y="0"/>
                  <a:pt x="0" y="25"/>
                  <a:pt x="0" y="62"/>
                </a:cubicBezTo>
                <a:lnTo>
                  <a:pt x="0" y="451"/>
                </a:lnTo>
                <a:cubicBezTo>
                  <a:pt x="0" y="488"/>
                  <a:pt x="31" y="513"/>
                  <a:pt x="68" y="513"/>
                </a:cubicBezTo>
                <a:lnTo>
                  <a:pt x="587" y="513"/>
                </a:lnTo>
                <a:cubicBezTo>
                  <a:pt x="618" y="513"/>
                  <a:pt x="649" y="488"/>
                  <a:pt x="649" y="451"/>
                </a:cubicBezTo>
                <a:lnTo>
                  <a:pt x="649" y="62"/>
                </a:lnTo>
                <a:cubicBezTo>
                  <a:pt x="649" y="25"/>
                  <a:pt x="618" y="0"/>
                  <a:pt x="587" y="0"/>
                </a:cubicBezTo>
                <a:close/>
                <a:moveTo>
                  <a:pt x="587" y="124"/>
                </a:moveTo>
                <a:lnTo>
                  <a:pt x="328" y="291"/>
                </a:lnTo>
                <a:lnTo>
                  <a:pt x="68" y="124"/>
                </a:lnTo>
                <a:lnTo>
                  <a:pt x="68" y="62"/>
                </a:lnTo>
                <a:lnTo>
                  <a:pt x="328" y="223"/>
                </a:lnTo>
                <a:lnTo>
                  <a:pt x="587" y="62"/>
                </a:lnTo>
                <a:lnTo>
                  <a:pt x="587" y="124"/>
                </a:lnTo>
                <a:close/>
              </a:path>
            </a:pathLst>
          </a:custGeom>
          <a:solidFill>
            <a:srgbClr val="FFFFFF"/>
          </a:solidFill>
          <a:ln>
            <a:noFill/>
          </a:ln>
          <a:effectLst>
            <a:outerShdw blurRad="50800" dist="38100" dir="2700000" algn="tl" rotWithShape="0">
              <a:prstClr val="black">
                <a:alpha val="40000"/>
              </a:prstClr>
            </a:outerShdw>
          </a:effectLst>
        </p:spPr>
        <p:txBody>
          <a:bodyPr wrap="none" anchor="ctr"/>
          <a:lstStyle/>
          <a:p>
            <a:endParaRPr lang="en-US"/>
          </a:p>
        </p:txBody>
      </p:sp>
      <p:sp>
        <p:nvSpPr>
          <p:cNvPr id="14" name="TextBox 13"/>
          <p:cNvSpPr txBox="1"/>
          <p:nvPr/>
        </p:nvSpPr>
        <p:spPr>
          <a:xfrm>
            <a:off x="6986878" y="5363604"/>
            <a:ext cx="1609394" cy="338554"/>
          </a:xfrm>
          <a:prstGeom prst="rect">
            <a:avLst/>
          </a:prstGeom>
          <a:noFill/>
        </p:spPr>
        <p:txBody>
          <a:bodyPr wrap="square" rtlCol="0">
            <a:spAutoFit/>
          </a:bodyPr>
          <a:lstStyle/>
          <a:p>
            <a:r>
              <a:rPr lang="en-US" sz="1600" dirty="0">
                <a:solidFill>
                  <a:schemeClr val="bg2">
                    <a:lumMod val="50000"/>
                  </a:schemeClr>
                </a:solidFill>
                <a:latin typeface="Candara" panose="020E0502030303020204" pitchFamily="34" charset="0"/>
              </a:rPr>
              <a:t>Mojahed</a:t>
            </a:r>
            <a:r>
              <a:rPr lang="en-SD" sz="1600" dirty="0">
                <a:solidFill>
                  <a:schemeClr val="bg2">
                    <a:lumMod val="50000"/>
                  </a:schemeClr>
                </a:solidFill>
                <a:latin typeface="Candara" panose="020E0502030303020204" pitchFamily="34" charset="0"/>
              </a:rPr>
              <a:t> </a:t>
            </a:r>
            <a:r>
              <a:rPr lang="en-US" sz="1600" dirty="0">
                <a:solidFill>
                  <a:schemeClr val="bg2">
                    <a:lumMod val="50000"/>
                  </a:schemeClr>
                </a:solidFill>
                <a:latin typeface="Candara" panose="020E0502030303020204" pitchFamily="34" charset="0"/>
              </a:rPr>
              <a:t>nour</a:t>
            </a:r>
          </a:p>
        </p:txBody>
      </p:sp>
      <p:sp>
        <p:nvSpPr>
          <p:cNvPr id="16" name="TextBox 15"/>
          <p:cNvSpPr txBox="1"/>
          <p:nvPr/>
        </p:nvSpPr>
        <p:spPr>
          <a:xfrm>
            <a:off x="4995407" y="5753390"/>
            <a:ext cx="2592436" cy="338554"/>
          </a:xfrm>
          <a:prstGeom prst="rect">
            <a:avLst/>
          </a:prstGeom>
          <a:noFill/>
        </p:spPr>
        <p:txBody>
          <a:bodyPr wrap="square" rtlCol="0">
            <a:spAutoFit/>
          </a:bodyPr>
          <a:lstStyle/>
          <a:p>
            <a:r>
              <a:rPr lang="en-SD" sz="1600" dirty="0" err="1">
                <a:solidFill>
                  <a:schemeClr val="bg2">
                    <a:lumMod val="50000"/>
                  </a:schemeClr>
                </a:solidFill>
                <a:latin typeface="Candara" panose="020E0502030303020204" pitchFamily="34" charset="0"/>
              </a:rPr>
              <a:t>Mojahednour</a:t>
            </a:r>
            <a:r>
              <a:rPr lang="en-US" sz="1600" dirty="0">
                <a:solidFill>
                  <a:schemeClr val="bg2">
                    <a:lumMod val="50000"/>
                  </a:schemeClr>
                </a:solidFill>
                <a:latin typeface="Candara" panose="020E0502030303020204" pitchFamily="34" charset="0"/>
              </a:rPr>
              <a:t>@email.com</a:t>
            </a:r>
          </a:p>
        </p:txBody>
      </p:sp>
      <p:sp>
        <p:nvSpPr>
          <p:cNvPr id="17" name="TextBox 16"/>
          <p:cNvSpPr txBox="1"/>
          <p:nvPr/>
        </p:nvSpPr>
        <p:spPr>
          <a:xfrm>
            <a:off x="2681464" y="5009775"/>
            <a:ext cx="6829072" cy="276999"/>
          </a:xfrm>
          <a:prstGeom prst="rect">
            <a:avLst/>
          </a:prstGeom>
          <a:noFill/>
        </p:spPr>
        <p:txBody>
          <a:bodyPr wrap="square" rtlCol="0">
            <a:spAutoFit/>
          </a:bodyPr>
          <a:lstStyle/>
          <a:p>
            <a:pPr algn="ctr"/>
            <a:r>
              <a:rPr lang="en-SD" sz="1200" dirty="0">
                <a:solidFill>
                  <a:schemeClr val="bg2">
                    <a:lumMod val="50000"/>
                  </a:schemeClr>
                </a:solidFill>
                <a:latin typeface="Candara" panose="020E0502030303020204" pitchFamily="34" charset="0"/>
              </a:rPr>
              <a:t>You are</a:t>
            </a:r>
            <a:r>
              <a:rPr lang="en-US" sz="1200" dirty="0">
                <a:solidFill>
                  <a:schemeClr val="bg2">
                    <a:lumMod val="50000"/>
                  </a:schemeClr>
                </a:solidFill>
                <a:latin typeface="Candara" panose="020E0502030303020204" pitchFamily="34" charset="0"/>
              </a:rPr>
              <a:t> Welcome To Contact </a:t>
            </a:r>
            <a:r>
              <a:rPr lang="en-SD" sz="1200" dirty="0">
                <a:solidFill>
                  <a:schemeClr val="bg2">
                    <a:lumMod val="50000"/>
                  </a:schemeClr>
                </a:solidFill>
                <a:latin typeface="Candara" panose="020E0502030303020204" pitchFamily="34" charset="0"/>
              </a:rPr>
              <a:t>Me</a:t>
            </a:r>
            <a:endParaRPr lang="en-US" sz="1200" dirty="0">
              <a:solidFill>
                <a:schemeClr val="bg2">
                  <a:lumMod val="50000"/>
                </a:schemeClr>
              </a:solidFill>
              <a:latin typeface="Candara" panose="020E0502030303020204" pitchFamily="34" charset="0"/>
            </a:endParaRPr>
          </a:p>
        </p:txBody>
      </p:sp>
      <p:sp>
        <p:nvSpPr>
          <p:cNvPr id="19" name="TextBox 18">
            <a:extLst>
              <a:ext uri="{FF2B5EF4-FFF2-40B4-BE49-F238E27FC236}">
                <a16:creationId xmlns:a16="http://schemas.microsoft.com/office/drawing/2014/main" id="{0A06B916-392D-45BE-BBBB-E8AD5618CBD1}"/>
              </a:ext>
            </a:extLst>
          </p:cNvPr>
          <p:cNvSpPr txBox="1"/>
          <p:nvPr/>
        </p:nvSpPr>
        <p:spPr>
          <a:xfrm>
            <a:off x="3449999" y="2474892"/>
            <a:ext cx="5508978" cy="769441"/>
          </a:xfrm>
          <a:prstGeom prst="rect">
            <a:avLst/>
          </a:prstGeom>
          <a:noFill/>
        </p:spPr>
        <p:txBody>
          <a:bodyPr wrap="square" rtlCol="0">
            <a:spAutoFit/>
          </a:bodyPr>
          <a:lstStyle/>
          <a:p>
            <a:pPr algn="ctr"/>
            <a:r>
              <a:rPr lang="en-US" sz="4400" b="1" dirty="0">
                <a:solidFill>
                  <a:schemeClr val="bg2">
                    <a:lumMod val="50000"/>
                  </a:schemeClr>
                </a:solidFill>
                <a:latin typeface="Candara" panose="020E0502030303020204" pitchFamily="34" charset="0"/>
              </a:rPr>
              <a:t>THANK YOU</a:t>
            </a:r>
          </a:p>
        </p:txBody>
      </p:sp>
      <p:grpSp>
        <p:nvGrpSpPr>
          <p:cNvPr id="20" name="Group 19">
            <a:extLst>
              <a:ext uri="{FF2B5EF4-FFF2-40B4-BE49-F238E27FC236}">
                <a16:creationId xmlns:a16="http://schemas.microsoft.com/office/drawing/2014/main" id="{1595A08E-4F2A-4B9F-904A-EE9DCCC6D352}"/>
              </a:ext>
            </a:extLst>
          </p:cNvPr>
          <p:cNvGrpSpPr/>
          <p:nvPr/>
        </p:nvGrpSpPr>
        <p:grpSpPr>
          <a:xfrm>
            <a:off x="5135880" y="6201729"/>
            <a:ext cx="1920240" cy="91440"/>
            <a:chOff x="4831644" y="3290289"/>
            <a:chExt cx="1920240" cy="91440"/>
          </a:xfrm>
        </p:grpSpPr>
        <p:sp>
          <p:nvSpPr>
            <p:cNvPr id="21" name="Rectangle 20">
              <a:extLst>
                <a:ext uri="{FF2B5EF4-FFF2-40B4-BE49-F238E27FC236}">
                  <a16:creationId xmlns:a16="http://schemas.microsoft.com/office/drawing/2014/main" id="{1DAB2843-B5D3-4A67-BA0A-13C5211889C8}"/>
                </a:ext>
              </a:extLst>
            </p:cNvPr>
            <p:cNvSpPr/>
            <p:nvPr/>
          </p:nvSpPr>
          <p:spPr>
            <a:xfrm>
              <a:off x="4831644" y="3290289"/>
              <a:ext cx="640080" cy="91440"/>
            </a:xfrm>
            <a:prstGeom prst="rect">
              <a:avLst/>
            </a:prstGeom>
            <a:solidFill>
              <a:srgbClr val="EF342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51C62A5-ABE6-4673-B591-2B625AFC275A}"/>
                </a:ext>
              </a:extLst>
            </p:cNvPr>
            <p:cNvSpPr/>
            <p:nvPr/>
          </p:nvSpPr>
          <p:spPr>
            <a:xfrm>
              <a:off x="5471724" y="3290289"/>
              <a:ext cx="640080" cy="91440"/>
            </a:xfrm>
            <a:prstGeom prst="rect">
              <a:avLst/>
            </a:prstGeom>
            <a:solidFill>
              <a:srgbClr val="8397B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4DC122E-FD3F-4D29-8B0B-6EB8C6645D8E}"/>
                </a:ext>
              </a:extLst>
            </p:cNvPr>
            <p:cNvSpPr/>
            <p:nvPr/>
          </p:nvSpPr>
          <p:spPr>
            <a:xfrm flipV="1">
              <a:off x="6111804" y="3290290"/>
              <a:ext cx="640080" cy="91439"/>
            </a:xfrm>
            <a:prstGeom prst="rect">
              <a:avLst/>
            </a:prstGeom>
            <a:solidFill>
              <a:srgbClr val="44546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cture containing plate, drawing&#10;&#10;Description automatically generated">
            <a:extLst>
              <a:ext uri="{FF2B5EF4-FFF2-40B4-BE49-F238E27FC236}">
                <a16:creationId xmlns:a16="http://schemas.microsoft.com/office/drawing/2014/main" id="{2EFF6D59-9DF9-4608-9D64-B9833B395802}"/>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686779" y="5338006"/>
            <a:ext cx="400396" cy="4003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picture containing drawing&#10;&#10;Description automatically generated">
            <a:extLst>
              <a:ext uri="{FF2B5EF4-FFF2-40B4-BE49-F238E27FC236}">
                <a16:creationId xmlns:a16="http://schemas.microsoft.com/office/drawing/2014/main" id="{40E75DE3-F19E-48DD-B92D-86A6ED72A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2791" y="5338437"/>
            <a:ext cx="344778" cy="344778"/>
          </a:xfrm>
          <a:prstGeom prst="flowChartConnector">
            <a:avLst/>
          </a:prstGeom>
        </p:spPr>
      </p:pic>
      <p:sp>
        <p:nvSpPr>
          <p:cNvPr id="25" name="Shape 5782">
            <a:extLst>
              <a:ext uri="{FF2B5EF4-FFF2-40B4-BE49-F238E27FC236}">
                <a16:creationId xmlns:a16="http://schemas.microsoft.com/office/drawing/2014/main" id="{722E54AF-8AB2-428D-B219-9EDF665632A3}"/>
              </a:ext>
            </a:extLst>
          </p:cNvPr>
          <p:cNvSpPr/>
          <p:nvPr/>
        </p:nvSpPr>
        <p:spPr>
          <a:xfrm>
            <a:off x="5117505" y="5431922"/>
            <a:ext cx="253315" cy="201918"/>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00B0F0"/>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t">
            <a:noAutofit/>
          </a:bodyPr>
          <a:lstStyle/>
          <a:p>
            <a:pPr lvl="0" algn="l" defTabSz="457200">
              <a:defRPr sz="2400">
                <a:solidFill>
                  <a:srgbClr val="000000"/>
                </a:solidFill>
                <a:latin typeface="Calibri"/>
                <a:ea typeface="Calibri"/>
                <a:cs typeface="Calibri"/>
                <a:sym typeface="Calibri"/>
              </a:defRPr>
            </a:pPr>
            <a:endParaRPr dirty="0"/>
          </a:p>
        </p:txBody>
      </p:sp>
      <p:sp>
        <p:nvSpPr>
          <p:cNvPr id="26" name="TextBox 25">
            <a:extLst>
              <a:ext uri="{FF2B5EF4-FFF2-40B4-BE49-F238E27FC236}">
                <a16:creationId xmlns:a16="http://schemas.microsoft.com/office/drawing/2014/main" id="{6896CCC4-CF9A-4BC4-834D-C2CCBA36A6E2}"/>
              </a:ext>
            </a:extLst>
          </p:cNvPr>
          <p:cNvSpPr txBox="1"/>
          <p:nvPr/>
        </p:nvSpPr>
        <p:spPr>
          <a:xfrm>
            <a:off x="5370820" y="5385758"/>
            <a:ext cx="1463040" cy="338554"/>
          </a:xfrm>
          <a:prstGeom prst="rect">
            <a:avLst/>
          </a:prstGeom>
          <a:noFill/>
        </p:spPr>
        <p:txBody>
          <a:bodyPr wrap="square" rtlCol="0">
            <a:spAutoFit/>
          </a:bodyPr>
          <a:lstStyle/>
          <a:p>
            <a:r>
              <a:rPr lang="en-SD" sz="1600" dirty="0">
                <a:solidFill>
                  <a:schemeClr val="bg2">
                    <a:lumMod val="50000"/>
                  </a:schemeClr>
                </a:solidFill>
                <a:latin typeface="Candara" panose="020E0502030303020204" pitchFamily="34" charset="0"/>
              </a:rPr>
              <a:t>@MJD_noor</a:t>
            </a:r>
            <a:endParaRPr lang="en-US" sz="1600" dirty="0">
              <a:solidFill>
                <a:schemeClr val="bg2">
                  <a:lumMod val="50000"/>
                </a:schemeClr>
              </a:solidFill>
              <a:latin typeface="Candara" panose="020E0502030303020204" pitchFamily="34" charset="0"/>
            </a:endParaRPr>
          </a:p>
        </p:txBody>
      </p:sp>
      <p:pic>
        <p:nvPicPr>
          <p:cNvPr id="6" name="صورة 3">
            <a:extLst>
              <a:ext uri="{FF2B5EF4-FFF2-40B4-BE49-F238E27FC236}">
                <a16:creationId xmlns:a16="http://schemas.microsoft.com/office/drawing/2014/main" id="{762403DB-534C-4553-AF4F-9E4E62A25634}"/>
              </a:ext>
            </a:extLst>
          </p:cNvPr>
          <p:cNvPicPr>
            <a:picLocks noChangeAspect="1"/>
          </p:cNvPicPr>
          <p:nvPr/>
        </p:nvPicPr>
        <p:blipFill rotWithShape="1">
          <a:blip r:embed="rId5">
            <a:extLst>
              <a:ext uri="{28A0092B-C50C-407E-A947-70E740481C1C}">
                <a14:useLocalDpi xmlns:a14="http://schemas.microsoft.com/office/drawing/2010/main" val="0"/>
              </a:ext>
            </a:extLst>
          </a:blip>
          <a:srcRect r="6537" b="12336"/>
          <a:stretch/>
        </p:blipFill>
        <p:spPr>
          <a:xfrm>
            <a:off x="10394527" y="107631"/>
            <a:ext cx="1683896" cy="1579418"/>
          </a:xfrm>
          <a:prstGeom prst="rect">
            <a:avLst/>
          </a:prstGeom>
        </p:spPr>
      </p:pic>
      <p:pic>
        <p:nvPicPr>
          <p:cNvPr id="8" name="Graphic 7" descr="Smiling face outline">
            <a:extLst>
              <a:ext uri="{FF2B5EF4-FFF2-40B4-BE49-F238E27FC236}">
                <a16:creationId xmlns:a16="http://schemas.microsoft.com/office/drawing/2014/main" id="{5E8441DA-71B8-4554-B173-242E063E0D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0968" y="3180420"/>
            <a:ext cx="914400" cy="914400"/>
          </a:xfrm>
          <a:prstGeom prst="rect">
            <a:avLst/>
          </a:prstGeom>
        </p:spPr>
      </p:pic>
      <p:sp>
        <p:nvSpPr>
          <p:cNvPr id="30" name="TextBox 29">
            <a:extLst>
              <a:ext uri="{FF2B5EF4-FFF2-40B4-BE49-F238E27FC236}">
                <a16:creationId xmlns:a16="http://schemas.microsoft.com/office/drawing/2014/main" id="{D14F1E9B-9F3B-4667-8BAA-377790A25050}"/>
              </a:ext>
            </a:extLst>
          </p:cNvPr>
          <p:cNvSpPr txBox="1"/>
          <p:nvPr/>
        </p:nvSpPr>
        <p:spPr>
          <a:xfrm>
            <a:off x="3878832" y="5385758"/>
            <a:ext cx="1238673" cy="276999"/>
          </a:xfrm>
          <a:prstGeom prst="rect">
            <a:avLst/>
          </a:prstGeom>
          <a:noFill/>
        </p:spPr>
        <p:txBody>
          <a:bodyPr wrap="square" rtlCol="0">
            <a:spAutoFit/>
          </a:bodyPr>
          <a:lstStyle/>
          <a:p>
            <a:r>
              <a:rPr lang="en-US" sz="1200" dirty="0">
                <a:solidFill>
                  <a:schemeClr val="bg2">
                    <a:lumMod val="50000"/>
                  </a:schemeClr>
                </a:solidFill>
              </a:rPr>
              <a:t>Mojahed-nour</a:t>
            </a:r>
          </a:p>
        </p:txBody>
      </p:sp>
      <p:sp>
        <p:nvSpPr>
          <p:cNvPr id="2" name="TextBox 1">
            <a:extLst>
              <a:ext uri="{FF2B5EF4-FFF2-40B4-BE49-F238E27FC236}">
                <a16:creationId xmlns:a16="http://schemas.microsoft.com/office/drawing/2014/main" id="{EDD55108-DCF7-4EA3-9FD6-78BE20E24046}"/>
              </a:ext>
            </a:extLst>
          </p:cNvPr>
          <p:cNvSpPr txBox="1"/>
          <p:nvPr/>
        </p:nvSpPr>
        <p:spPr>
          <a:xfrm>
            <a:off x="1814227" y="601016"/>
            <a:ext cx="8020594" cy="1754326"/>
          </a:xfrm>
          <a:prstGeom prst="rect">
            <a:avLst/>
          </a:prstGeom>
          <a:noFill/>
        </p:spPr>
        <p:txBody>
          <a:bodyPr wrap="square" rtlCol="0">
            <a:spAutoFit/>
          </a:bodyPr>
          <a:lstStyle/>
          <a:p>
            <a:r>
              <a:rPr lang="en-SD" sz="1800" b="1" i="1" dirty="0">
                <a:solidFill>
                  <a:srgbClr val="44546B"/>
                </a:solidFill>
              </a:rPr>
              <a:t>References</a:t>
            </a:r>
            <a:endParaRPr lang="en-SD" dirty="0"/>
          </a:p>
          <a:p>
            <a:r>
              <a:rPr lang="en-SD" dirty="0"/>
              <a:t>-</a:t>
            </a:r>
            <a:r>
              <a:rPr lang="en-US" dirty="0">
                <a:hlinkClick r:id="rId8"/>
              </a:rPr>
              <a:t>https://www.youtube.com/watch?v=sJmkb8UEW34</a:t>
            </a:r>
            <a:endParaRPr lang="en-SD" dirty="0"/>
          </a:p>
          <a:p>
            <a:r>
              <a:rPr lang="en-SD" dirty="0"/>
              <a:t>-</a:t>
            </a:r>
            <a:r>
              <a:rPr lang="en-US" dirty="0">
                <a:hlinkClick r:id="rId9"/>
              </a:rPr>
              <a:t>https://www.user.tu-berlin.de/mtoussai/teaching/14-Robotics/02-kinematics.pdf</a:t>
            </a:r>
            <a:endParaRPr lang="en-SD" dirty="0"/>
          </a:p>
          <a:p>
            <a:r>
              <a:rPr lang="en-SD" sz="1600" dirty="0"/>
              <a:t>-</a:t>
            </a:r>
            <a:r>
              <a:rPr lang="en-US" sz="1600" dirty="0"/>
              <a:t>Research Article Kinematics Analysis and Modeling of 6 Degree of Freedom Robotic Arm from  DFROBOT</a:t>
            </a:r>
            <a:endParaRPr lang="en-SD" sz="1600" dirty="0"/>
          </a:p>
          <a:p>
            <a:endParaRPr lang="en-US" dirty="0"/>
          </a:p>
        </p:txBody>
      </p:sp>
    </p:spTree>
    <p:extLst>
      <p:ext uri="{BB962C8B-B14F-4D97-AF65-F5344CB8AC3E}">
        <p14:creationId xmlns:p14="http://schemas.microsoft.com/office/powerpoint/2010/main" val="69512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horzBrick">
          <a:fgClr>
            <a:schemeClr val="bg2"/>
          </a:fgClr>
          <a:bgClr>
            <a:schemeClr val="bg1"/>
          </a:bgClr>
        </a:pattFill>
        <a:effectLst/>
      </p:bgPr>
    </p:bg>
    <p:spTree>
      <p:nvGrpSpPr>
        <p:cNvPr id="1" name=""/>
        <p:cNvGrpSpPr/>
        <p:nvPr/>
      </p:nvGrpSpPr>
      <p:grpSpPr>
        <a:xfrm>
          <a:off x="0" y="0"/>
          <a:ext cx="0" cy="0"/>
          <a:chOff x="0" y="0"/>
          <a:chExt cx="0" cy="0"/>
        </a:xfrm>
      </p:grpSpPr>
      <p:sp>
        <p:nvSpPr>
          <p:cNvPr id="7" name="TextBox 6"/>
          <p:cNvSpPr txBox="1"/>
          <p:nvPr/>
        </p:nvSpPr>
        <p:spPr>
          <a:xfrm>
            <a:off x="3341511" y="161246"/>
            <a:ext cx="5508978" cy="1046440"/>
          </a:xfrm>
          <a:prstGeom prst="rect">
            <a:avLst/>
          </a:prstGeom>
          <a:noFill/>
        </p:spPr>
        <p:txBody>
          <a:bodyPr wrap="square" rtlCol="0">
            <a:spAutoFit/>
          </a:bodyPr>
          <a:lstStyle/>
          <a:p>
            <a:pPr algn="ctr"/>
            <a:r>
              <a:rPr lang="en-US" sz="4400" b="1" dirty="0">
                <a:solidFill>
                  <a:schemeClr val="bg2">
                    <a:lumMod val="50000"/>
                  </a:schemeClr>
                </a:solidFill>
                <a:latin typeface="Candara" panose="020E0502030303020204" pitchFamily="34" charset="0"/>
              </a:rPr>
              <a:t>CONTENTS</a:t>
            </a:r>
          </a:p>
          <a:p>
            <a:pPr algn="ctr"/>
            <a:r>
              <a:rPr lang="en-SD" dirty="0">
                <a:solidFill>
                  <a:schemeClr val="bg2">
                    <a:lumMod val="50000"/>
                  </a:schemeClr>
                </a:solidFill>
              </a:rPr>
              <a:t>                </a:t>
            </a:r>
            <a:r>
              <a:rPr lang="en-US" dirty="0">
                <a:solidFill>
                  <a:schemeClr val="bg2">
                    <a:lumMod val="50000"/>
                  </a:schemeClr>
                </a:solidFill>
              </a:rPr>
              <a:t>Kinematics Analysis of 6 Degrees of </a:t>
            </a:r>
            <a:r>
              <a:rPr lang="en-US" dirty="0">
                <a:solidFill>
                  <a:schemeClr val="bg1"/>
                </a:solidFill>
              </a:rPr>
              <a:t>Freedom</a:t>
            </a:r>
            <a:endParaRPr lang="en-US" dirty="0">
              <a:solidFill>
                <a:schemeClr val="bg1"/>
              </a:solidFill>
              <a:latin typeface="Candara" panose="020E0502030303020204" pitchFamily="34" charset="0"/>
            </a:endParaRPr>
          </a:p>
        </p:txBody>
      </p:sp>
      <p:sp>
        <p:nvSpPr>
          <p:cNvPr id="39" name="Freeform: Shape 38">
            <a:extLst>
              <a:ext uri="{FF2B5EF4-FFF2-40B4-BE49-F238E27FC236}">
                <a16:creationId xmlns:a16="http://schemas.microsoft.com/office/drawing/2014/main" id="{5D719DBB-57D5-40CF-8DB1-64C11107EE4E}"/>
              </a:ext>
            </a:extLst>
          </p:cNvPr>
          <p:cNvSpPr/>
          <p:nvPr/>
        </p:nvSpPr>
        <p:spPr>
          <a:xfrm>
            <a:off x="-1" y="2033195"/>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FF0000"/>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01</a:t>
            </a:r>
          </a:p>
        </p:txBody>
      </p:sp>
      <p:sp>
        <p:nvSpPr>
          <p:cNvPr id="40" name="Freeform: Shape 39">
            <a:extLst>
              <a:ext uri="{FF2B5EF4-FFF2-40B4-BE49-F238E27FC236}">
                <a16:creationId xmlns:a16="http://schemas.microsoft.com/office/drawing/2014/main" id="{FB7FFB79-2809-445B-9F44-8890490EF162}"/>
              </a:ext>
            </a:extLst>
          </p:cNvPr>
          <p:cNvSpPr/>
          <p:nvPr/>
        </p:nvSpPr>
        <p:spPr>
          <a:xfrm>
            <a:off x="0" y="2947196"/>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8397B1"/>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02</a:t>
            </a:r>
          </a:p>
        </p:txBody>
      </p:sp>
      <p:sp>
        <p:nvSpPr>
          <p:cNvPr id="41" name="Freeform: Shape 40">
            <a:extLst>
              <a:ext uri="{FF2B5EF4-FFF2-40B4-BE49-F238E27FC236}">
                <a16:creationId xmlns:a16="http://schemas.microsoft.com/office/drawing/2014/main" id="{0876B17B-44F7-40D2-B840-D30967F73EB6}"/>
              </a:ext>
            </a:extLst>
          </p:cNvPr>
          <p:cNvSpPr/>
          <p:nvPr/>
        </p:nvSpPr>
        <p:spPr>
          <a:xfrm>
            <a:off x="-1" y="3844373"/>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03</a:t>
            </a:r>
          </a:p>
        </p:txBody>
      </p:sp>
      <p:sp>
        <p:nvSpPr>
          <p:cNvPr id="42" name="Freeform: Shape 41">
            <a:extLst>
              <a:ext uri="{FF2B5EF4-FFF2-40B4-BE49-F238E27FC236}">
                <a16:creationId xmlns:a16="http://schemas.microsoft.com/office/drawing/2014/main" id="{AA9364C4-9780-46A1-9966-F34F22B84AB1}"/>
              </a:ext>
            </a:extLst>
          </p:cNvPr>
          <p:cNvSpPr/>
          <p:nvPr/>
        </p:nvSpPr>
        <p:spPr>
          <a:xfrm>
            <a:off x="0" y="4758374"/>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2C3749"/>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04</a:t>
            </a:r>
          </a:p>
        </p:txBody>
      </p:sp>
      <p:sp>
        <p:nvSpPr>
          <p:cNvPr id="45" name="TextBox 44">
            <a:extLst>
              <a:ext uri="{FF2B5EF4-FFF2-40B4-BE49-F238E27FC236}">
                <a16:creationId xmlns:a16="http://schemas.microsoft.com/office/drawing/2014/main" id="{77C3E37E-EA9F-4731-96EA-4640A03D34E4}"/>
              </a:ext>
            </a:extLst>
          </p:cNvPr>
          <p:cNvSpPr txBox="1"/>
          <p:nvPr/>
        </p:nvSpPr>
        <p:spPr>
          <a:xfrm>
            <a:off x="1319236" y="2341177"/>
            <a:ext cx="4581847" cy="553998"/>
          </a:xfrm>
          <a:prstGeom prst="rect">
            <a:avLst/>
          </a:prstGeom>
          <a:noFill/>
        </p:spPr>
        <p:txBody>
          <a:bodyPr wrap="square" lIns="0" tIns="0" rIns="0" bIns="0" rtlCol="0" anchor="t">
            <a:spAutoFit/>
          </a:bodyPr>
          <a:lstStyle/>
          <a:p>
            <a:r>
              <a:rPr lang="en-US" sz="3200" b="1" i="1" dirty="0">
                <a:solidFill>
                  <a:srgbClr val="FF0000"/>
                </a:solidFill>
                <a:latin typeface="Candara" panose="020E0502030303020204" pitchFamily="34" charset="0"/>
              </a:rPr>
              <a:t>Definition</a:t>
            </a:r>
          </a:p>
          <a:p>
            <a:endParaRPr lang="en-US" sz="400" dirty="0">
              <a:solidFill>
                <a:schemeClr val="bg1"/>
              </a:solidFill>
              <a:latin typeface="Candara" panose="020E0502030303020204" pitchFamily="34" charset="0"/>
            </a:endParaRPr>
          </a:p>
        </p:txBody>
      </p:sp>
      <p:sp>
        <p:nvSpPr>
          <p:cNvPr id="55" name="TextBox 54">
            <a:extLst>
              <a:ext uri="{FF2B5EF4-FFF2-40B4-BE49-F238E27FC236}">
                <a16:creationId xmlns:a16="http://schemas.microsoft.com/office/drawing/2014/main" id="{48C1525E-4FC1-4013-ACBD-8C7DEC81FE82}"/>
              </a:ext>
            </a:extLst>
          </p:cNvPr>
          <p:cNvSpPr txBox="1"/>
          <p:nvPr/>
        </p:nvSpPr>
        <p:spPr>
          <a:xfrm>
            <a:off x="1514153" y="3234919"/>
            <a:ext cx="4581847" cy="430887"/>
          </a:xfrm>
          <a:prstGeom prst="rect">
            <a:avLst/>
          </a:prstGeom>
          <a:noFill/>
        </p:spPr>
        <p:txBody>
          <a:bodyPr wrap="square" lIns="0" tIns="0" rIns="0" bIns="0" rtlCol="0" anchor="t">
            <a:spAutoFit/>
          </a:bodyPr>
          <a:lstStyle/>
          <a:p>
            <a:r>
              <a:rPr lang="en-US" sz="2400" i="1" dirty="0">
                <a:solidFill>
                  <a:srgbClr val="8397B1"/>
                </a:solidFill>
                <a:latin typeface="Candara" panose="020E0502030303020204" pitchFamily="34" charset="0"/>
              </a:rPr>
              <a:t>AIM</a:t>
            </a:r>
          </a:p>
          <a:p>
            <a:endParaRPr lang="en-US" sz="400" dirty="0">
              <a:solidFill>
                <a:schemeClr val="bg1"/>
              </a:solidFill>
              <a:latin typeface="Candara" panose="020E0502030303020204" pitchFamily="34" charset="0"/>
            </a:endParaRPr>
          </a:p>
        </p:txBody>
      </p:sp>
      <p:sp>
        <p:nvSpPr>
          <p:cNvPr id="56" name="TextBox 55">
            <a:extLst>
              <a:ext uri="{FF2B5EF4-FFF2-40B4-BE49-F238E27FC236}">
                <a16:creationId xmlns:a16="http://schemas.microsoft.com/office/drawing/2014/main" id="{2B338642-7598-411E-93B3-AA0DB4710731}"/>
              </a:ext>
            </a:extLst>
          </p:cNvPr>
          <p:cNvSpPr txBox="1"/>
          <p:nvPr/>
        </p:nvSpPr>
        <p:spPr>
          <a:xfrm>
            <a:off x="1514153" y="4225144"/>
            <a:ext cx="4581847" cy="369332"/>
          </a:xfrm>
          <a:prstGeom prst="rect">
            <a:avLst/>
          </a:prstGeom>
          <a:noFill/>
        </p:spPr>
        <p:txBody>
          <a:bodyPr wrap="square" lIns="0" tIns="0" rIns="0" bIns="0" rtlCol="0" anchor="t">
            <a:spAutoFit/>
          </a:bodyPr>
          <a:lstStyle/>
          <a:p>
            <a:r>
              <a:rPr lang="en-US" sz="2400" i="1" dirty="0">
                <a:solidFill>
                  <a:schemeClr val="accent1">
                    <a:lumMod val="40000"/>
                    <a:lumOff val="60000"/>
                  </a:schemeClr>
                </a:solidFill>
              </a:rPr>
              <a:t>Technique</a:t>
            </a:r>
          </a:p>
        </p:txBody>
      </p:sp>
      <p:sp>
        <p:nvSpPr>
          <p:cNvPr id="2" name="TextBox 1">
            <a:extLst>
              <a:ext uri="{FF2B5EF4-FFF2-40B4-BE49-F238E27FC236}">
                <a16:creationId xmlns:a16="http://schemas.microsoft.com/office/drawing/2014/main" id="{4B087129-6ACC-45F1-8CBB-A6BAB1F13077}"/>
              </a:ext>
            </a:extLst>
          </p:cNvPr>
          <p:cNvSpPr txBox="1"/>
          <p:nvPr/>
        </p:nvSpPr>
        <p:spPr>
          <a:xfrm>
            <a:off x="1297256" y="4922408"/>
            <a:ext cx="3075709" cy="584775"/>
          </a:xfrm>
          <a:prstGeom prst="rect">
            <a:avLst/>
          </a:prstGeom>
          <a:noFill/>
        </p:spPr>
        <p:txBody>
          <a:bodyPr wrap="square" rtlCol="0">
            <a:spAutoFit/>
          </a:bodyPr>
          <a:lstStyle/>
          <a:p>
            <a:r>
              <a:rPr lang="en-SD" sz="3200" b="1" i="1" dirty="0">
                <a:solidFill>
                  <a:srgbClr val="44546B"/>
                </a:solidFill>
              </a:rPr>
              <a:t>References</a:t>
            </a:r>
            <a:endParaRPr lang="en-US" sz="3200" i="1" dirty="0">
              <a:solidFill>
                <a:srgbClr val="44546B"/>
              </a:solidFill>
            </a:endParaRPr>
          </a:p>
        </p:txBody>
      </p:sp>
    </p:spTree>
    <p:extLst>
      <p:ext uri="{BB962C8B-B14F-4D97-AF65-F5344CB8AC3E}">
        <p14:creationId xmlns:p14="http://schemas.microsoft.com/office/powerpoint/2010/main" val="301900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500"/>
                                        <p:tgtEl>
                                          <p:spTgt spid="55"/>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0-#ppt_w/2"/>
                                          </p:val>
                                        </p:tav>
                                        <p:tav tm="100000">
                                          <p:val>
                                            <p:strVal val="#ppt_x"/>
                                          </p:val>
                                        </p:tav>
                                      </p:tavLst>
                                    </p:anim>
                                    <p:anim calcmode="lin" valueType="num">
                                      <p:cBhvr additive="base">
                                        <p:cTn id="30" dur="500" fill="hold"/>
                                        <p:tgtEl>
                                          <p:spTgt spid="41"/>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left)">
                                      <p:cBhvr>
                                        <p:cTn id="34" dur="500"/>
                                        <p:tgtEl>
                                          <p:spTgt spid="56"/>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0" grpId="0" animBg="1"/>
      <p:bldP spid="41" grpId="0" animBg="1"/>
      <p:bldP spid="42" grpId="0" animBg="1"/>
      <p:bldP spid="45" grpId="0"/>
      <p:bldP spid="55" grpId="0"/>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horzBrick">
          <a:fgClr>
            <a:schemeClr val="bg2"/>
          </a:fgClr>
          <a:bgClr>
            <a:schemeClr val="bg1"/>
          </a:bgClr>
        </a:pattFill>
        <a:effectLst/>
      </p:bgPr>
    </p:bg>
    <p:spTree>
      <p:nvGrpSpPr>
        <p:cNvPr id="1" name=""/>
        <p:cNvGrpSpPr/>
        <p:nvPr/>
      </p:nvGrpSpPr>
      <p:grpSpPr>
        <a:xfrm>
          <a:off x="0" y="0"/>
          <a:ext cx="0" cy="0"/>
          <a:chOff x="0" y="0"/>
          <a:chExt cx="0" cy="0"/>
        </a:xfrm>
      </p:grpSpPr>
      <p:sp>
        <p:nvSpPr>
          <p:cNvPr id="7" name="TextBox 6"/>
          <p:cNvSpPr txBox="1"/>
          <p:nvPr/>
        </p:nvSpPr>
        <p:spPr>
          <a:xfrm>
            <a:off x="905210" y="2197764"/>
            <a:ext cx="8169517" cy="1415772"/>
          </a:xfrm>
          <a:prstGeom prst="rect">
            <a:avLst/>
          </a:prstGeom>
          <a:noFill/>
        </p:spPr>
        <p:txBody>
          <a:bodyPr wrap="square" rtlCol="0">
            <a:spAutoFit/>
          </a:bodyPr>
          <a:lstStyle/>
          <a:p>
            <a:r>
              <a:rPr lang="en-US" dirty="0">
                <a:solidFill>
                  <a:schemeClr val="bg2">
                    <a:lumMod val="50000"/>
                  </a:schemeClr>
                </a:solidFill>
              </a:rPr>
              <a:t>	The kinematics problem is related to finding the transformation from the Cartesian space to the joint space and vice versa. The solutions of the kinematics problem of any robot manipulator have two types;.</a:t>
            </a:r>
            <a:endParaRPr lang="en-US" sz="1400" dirty="0">
              <a:solidFill>
                <a:schemeClr val="bg2">
                  <a:lumMod val="50000"/>
                </a:schemeClr>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12" name="TextBox 11"/>
          <p:cNvSpPr txBox="1"/>
          <p:nvPr/>
        </p:nvSpPr>
        <p:spPr>
          <a:xfrm>
            <a:off x="1385693" y="485083"/>
            <a:ext cx="10658262" cy="1261884"/>
          </a:xfrm>
          <a:prstGeom prst="rect">
            <a:avLst/>
          </a:prstGeom>
          <a:noFill/>
        </p:spPr>
        <p:txBody>
          <a:bodyPr wrap="square" rtlCol="0">
            <a:spAutoFit/>
          </a:bodyPr>
          <a:lstStyle/>
          <a:p>
            <a:r>
              <a:rPr lang="en-US" sz="3200" dirty="0">
                <a:solidFill>
                  <a:schemeClr val="bg2">
                    <a:lumMod val="50000"/>
                  </a:schemeClr>
                </a:solidFill>
              </a:rPr>
              <a:t>Kinematics Analysis of 6 Degrees of Freedom</a:t>
            </a:r>
            <a:endParaRPr lang="en-US" sz="4400" dirty="0">
              <a:solidFill>
                <a:schemeClr val="bg2">
                  <a:lumMod val="50000"/>
                </a:schemeClr>
              </a:solidFill>
              <a:latin typeface="Candara" panose="020E0502030303020204" pitchFamily="34" charset="0"/>
            </a:endParaRPr>
          </a:p>
          <a:p>
            <a:endParaRPr lang="en-US" sz="4400" b="1" dirty="0">
              <a:solidFill>
                <a:schemeClr val="bg1"/>
              </a:solidFill>
              <a:latin typeface="Candara" panose="020E0502030303020204" pitchFamily="34" charset="0"/>
            </a:endParaRPr>
          </a:p>
        </p:txBody>
      </p:sp>
      <p:grpSp>
        <p:nvGrpSpPr>
          <p:cNvPr id="13" name="Group 12"/>
          <p:cNvGrpSpPr/>
          <p:nvPr/>
        </p:nvGrpSpPr>
        <p:grpSpPr>
          <a:xfrm>
            <a:off x="1601707" y="1149142"/>
            <a:ext cx="3678110" cy="686664"/>
            <a:chOff x="1866527" y="922564"/>
            <a:chExt cx="3678110" cy="686664"/>
          </a:xfrm>
        </p:grpSpPr>
        <p:sp>
          <p:nvSpPr>
            <p:cNvPr id="14" name="Freeform 13"/>
            <p:cNvSpPr/>
            <p:nvPr/>
          </p:nvSpPr>
          <p:spPr>
            <a:xfrm>
              <a:off x="1866527" y="922564"/>
              <a:ext cx="3678110" cy="686664"/>
            </a:xfrm>
            <a:custGeom>
              <a:avLst/>
              <a:gdLst>
                <a:gd name="connsiteX0" fmla="*/ 469808 w 4339988"/>
                <a:gd name="connsiteY0" fmla="*/ 0 h 686664"/>
                <a:gd name="connsiteX1" fmla="*/ 666000 w 4339988"/>
                <a:gd name="connsiteY1" fmla="*/ 191999 h 686664"/>
                <a:gd name="connsiteX2" fmla="*/ 4339988 w 4339988"/>
                <a:gd name="connsiteY2" fmla="*/ 191999 h 686664"/>
                <a:gd name="connsiteX3" fmla="*/ 4339988 w 4339988"/>
                <a:gd name="connsiteY3" fmla="*/ 686664 h 686664"/>
                <a:gd name="connsiteX4" fmla="*/ 0 w 4339988"/>
                <a:gd name="connsiteY4" fmla="*/ 686664 h 686664"/>
                <a:gd name="connsiteX5" fmla="*/ 0 w 4339988"/>
                <a:gd name="connsiteY5" fmla="*/ 191999 h 686664"/>
                <a:gd name="connsiteX6" fmla="*/ 273616 w 4339988"/>
                <a:gd name="connsiteY6" fmla="*/ 191999 h 68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9988" h="686664">
                  <a:moveTo>
                    <a:pt x="469808" y="0"/>
                  </a:moveTo>
                  <a:lnTo>
                    <a:pt x="666000" y="191999"/>
                  </a:lnTo>
                  <a:lnTo>
                    <a:pt x="4339988" y="191999"/>
                  </a:lnTo>
                  <a:lnTo>
                    <a:pt x="4339988" y="686664"/>
                  </a:lnTo>
                  <a:lnTo>
                    <a:pt x="0" y="686664"/>
                  </a:lnTo>
                  <a:lnTo>
                    <a:pt x="0" y="191999"/>
                  </a:lnTo>
                  <a:lnTo>
                    <a:pt x="273616" y="191999"/>
                  </a:lnTo>
                  <a:close/>
                </a:path>
              </a:pathLst>
            </a:custGeom>
            <a:solidFill>
              <a:srgbClr val="EF3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030272" y="1155534"/>
              <a:ext cx="3350619" cy="369332"/>
            </a:xfrm>
            <a:prstGeom prst="rect">
              <a:avLst/>
            </a:prstGeom>
            <a:noFill/>
          </p:spPr>
          <p:txBody>
            <a:bodyPr wrap="square" rtlCol="0">
              <a:spAutoFit/>
            </a:bodyPr>
            <a:lstStyle/>
            <a:p>
              <a:r>
                <a:rPr lang="en-US" dirty="0">
                  <a:solidFill>
                    <a:schemeClr val="bg1"/>
                  </a:solidFill>
                </a:rPr>
                <a:t>What Is Kinematics Analysis?</a:t>
              </a:r>
            </a:p>
          </p:txBody>
        </p:sp>
      </p:grpSp>
      <p:sp>
        <p:nvSpPr>
          <p:cNvPr id="16" name="Freeform: Shape 15">
            <a:extLst>
              <a:ext uri="{FF2B5EF4-FFF2-40B4-BE49-F238E27FC236}">
                <a16:creationId xmlns:a16="http://schemas.microsoft.com/office/drawing/2014/main" id="{DB8832EF-01EF-4290-8973-A936DAD37B4E}"/>
              </a:ext>
            </a:extLst>
          </p:cNvPr>
          <p:cNvSpPr/>
          <p:nvPr/>
        </p:nvSpPr>
        <p:spPr>
          <a:xfrm>
            <a:off x="0" y="235141"/>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EF3425"/>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01</a:t>
            </a:r>
          </a:p>
        </p:txBody>
      </p:sp>
      <p:sp>
        <p:nvSpPr>
          <p:cNvPr id="4" name="TextBox 3">
            <a:extLst>
              <a:ext uri="{FF2B5EF4-FFF2-40B4-BE49-F238E27FC236}">
                <a16:creationId xmlns:a16="http://schemas.microsoft.com/office/drawing/2014/main" id="{20ABFC90-A8FE-4AB0-9273-E48AFA1DD669}"/>
              </a:ext>
            </a:extLst>
          </p:cNvPr>
          <p:cNvSpPr txBox="1"/>
          <p:nvPr/>
        </p:nvSpPr>
        <p:spPr>
          <a:xfrm>
            <a:off x="905210" y="3159755"/>
            <a:ext cx="6951828" cy="2862322"/>
          </a:xfrm>
          <a:prstGeom prst="rect">
            <a:avLst/>
          </a:prstGeom>
          <a:noFill/>
        </p:spPr>
        <p:txBody>
          <a:bodyPr wrap="square" rtlCol="0">
            <a:spAutoFit/>
          </a:bodyPr>
          <a:lstStyle/>
          <a:p>
            <a:pPr marL="400050" indent="-400050">
              <a:buFont typeface="+mj-lt"/>
              <a:buAutoNum type="romanUcPeriod"/>
            </a:pPr>
            <a:r>
              <a:rPr lang="en-US" dirty="0">
                <a:solidFill>
                  <a:schemeClr val="bg2">
                    <a:lumMod val="50000"/>
                  </a:schemeClr>
                </a:solidFill>
              </a:rPr>
              <a:t>The forward kinematic:</a:t>
            </a:r>
          </a:p>
          <a:p>
            <a:r>
              <a:rPr lang="en-US" dirty="0">
                <a:solidFill>
                  <a:schemeClr val="bg1">
                    <a:lumMod val="65000"/>
                  </a:schemeClr>
                </a:solidFill>
              </a:rPr>
              <a:t>When all joints are known the forward kinematic will determine the Cartesian space, or where the manipulator arm will be.</a:t>
            </a:r>
          </a:p>
          <a:p>
            <a:endParaRPr lang="en-US" dirty="0">
              <a:solidFill>
                <a:schemeClr val="bg1"/>
              </a:solidFill>
            </a:endParaRPr>
          </a:p>
          <a:p>
            <a:r>
              <a:rPr lang="en-US" dirty="0">
                <a:solidFill>
                  <a:schemeClr val="bg2">
                    <a:lumMod val="50000"/>
                  </a:schemeClr>
                </a:solidFill>
              </a:rPr>
              <a:t>II.    The inverse kinematics:</a:t>
            </a:r>
          </a:p>
          <a:p>
            <a:r>
              <a:rPr lang="en-US" dirty="0">
                <a:solidFill>
                  <a:schemeClr val="bg1">
                    <a:lumMod val="65000"/>
                  </a:schemeClr>
                </a:solidFill>
              </a:rPr>
              <a:t>In the inverse kinematic the calculations of all joints is done if the desired position and orientation of the end- effectors is determined, that means by the inverse kinematic the robotic arm joint space angles will be calculated</a:t>
            </a:r>
          </a:p>
          <a:p>
            <a:endParaRPr lang="en-US" dirty="0">
              <a:solidFill>
                <a:schemeClr val="bg1"/>
              </a:solidFill>
            </a:endParaRPr>
          </a:p>
        </p:txBody>
      </p:sp>
      <p:pic>
        <p:nvPicPr>
          <p:cNvPr id="3" name="Picture 2" descr="A picture containing skiing&#10;&#10;Description automatically generated">
            <a:extLst>
              <a:ext uri="{FF2B5EF4-FFF2-40B4-BE49-F238E27FC236}">
                <a16:creationId xmlns:a16="http://schemas.microsoft.com/office/drawing/2014/main" id="{79C08351-A5F9-4C9F-8931-9F1FF9484F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20" b="89980" l="10000" r="94533">
                        <a14:foregroundMark x1="71067" y1="61323" x2="73600" y2="50902"/>
                        <a14:foregroundMark x1="73600" y1="50902" x2="87067" y2="43086"/>
                        <a14:foregroundMark x1="87067" y1="43086" x2="94533" y2="43888"/>
                        <a14:foregroundMark x1="94533" y1="43888" x2="88400" y2="88978"/>
                        <a14:backgroundMark x1="25733" y1="56713" x2="23867" y2="50701"/>
                      </a14:backgroundRemoval>
                    </a14:imgEffect>
                  </a14:imgLayer>
                </a14:imgProps>
              </a:ext>
              <a:ext uri="{28A0092B-C50C-407E-A947-70E740481C1C}">
                <a14:useLocalDpi xmlns:a14="http://schemas.microsoft.com/office/drawing/2010/main" val="0"/>
              </a:ext>
            </a:extLst>
          </a:blip>
          <a:stretch>
            <a:fillRect/>
          </a:stretch>
        </p:blipFill>
        <p:spPr>
          <a:xfrm>
            <a:off x="4016043" y="1116025"/>
            <a:ext cx="7143750" cy="4752975"/>
          </a:xfrm>
          <a:prstGeom prst="rect">
            <a:avLst/>
          </a:prstGeom>
        </p:spPr>
      </p:pic>
    </p:spTree>
    <p:extLst>
      <p:ext uri="{BB962C8B-B14F-4D97-AF65-F5344CB8AC3E}">
        <p14:creationId xmlns:p14="http://schemas.microsoft.com/office/powerpoint/2010/main" val="82921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par>
                          <p:cTn id="17" fill="hold">
                            <p:stCondLst>
                              <p:cond delay="2000"/>
                            </p:stCondLst>
                            <p:childTnLst>
                              <p:par>
                                <p:cTn id="18" presetID="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horzBrick">
          <a:fgClr>
            <a:schemeClr val="bg2"/>
          </a:fgClr>
          <a:bgClr>
            <a:schemeClr val="bg1"/>
          </a:bgClr>
        </a:pattFill>
        <a:effectLst/>
      </p:bgPr>
    </p:bg>
    <p:spTree>
      <p:nvGrpSpPr>
        <p:cNvPr id="1" name=""/>
        <p:cNvGrpSpPr/>
        <p:nvPr/>
      </p:nvGrpSpPr>
      <p:grpSpPr>
        <a:xfrm>
          <a:off x="0" y="0"/>
          <a:ext cx="0" cy="0"/>
          <a:chOff x="0" y="0"/>
          <a:chExt cx="0" cy="0"/>
        </a:xfrm>
      </p:grpSpPr>
      <p:sp>
        <p:nvSpPr>
          <p:cNvPr id="7" name="TextBox 6"/>
          <p:cNvSpPr txBox="1"/>
          <p:nvPr/>
        </p:nvSpPr>
        <p:spPr>
          <a:xfrm>
            <a:off x="822083" y="1872182"/>
            <a:ext cx="8169517" cy="1077218"/>
          </a:xfrm>
          <a:prstGeom prst="rect">
            <a:avLst/>
          </a:prstGeom>
          <a:noFill/>
        </p:spPr>
        <p:txBody>
          <a:bodyPr wrap="square" rtlCol="0">
            <a:spAutoFit/>
          </a:bodyPr>
          <a:lstStyle/>
          <a:p>
            <a:r>
              <a:rPr lang="en-US" dirty="0">
                <a:solidFill>
                  <a:schemeClr val="bg1"/>
                </a:solidFill>
              </a:rPr>
              <a:t>	</a:t>
            </a:r>
            <a:endParaRPr lang="en-US" sz="1400" dirty="0">
              <a:solidFill>
                <a:schemeClr val="bg1"/>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12" name="TextBox 11"/>
          <p:cNvSpPr txBox="1"/>
          <p:nvPr/>
        </p:nvSpPr>
        <p:spPr>
          <a:xfrm>
            <a:off x="1301196" y="316880"/>
            <a:ext cx="9215535" cy="1446550"/>
          </a:xfrm>
          <a:prstGeom prst="rect">
            <a:avLst/>
          </a:prstGeom>
          <a:noFill/>
        </p:spPr>
        <p:txBody>
          <a:bodyPr wrap="square" rtlCol="0">
            <a:spAutoFit/>
          </a:bodyPr>
          <a:lstStyle/>
          <a:p>
            <a:r>
              <a:rPr lang="en-US" sz="4400" b="1" dirty="0">
                <a:solidFill>
                  <a:schemeClr val="bg2">
                    <a:lumMod val="50000"/>
                  </a:schemeClr>
                </a:solidFill>
                <a:latin typeface="Candara" panose="020E0502030303020204" pitchFamily="34" charset="0"/>
                <a:cs typeface="Estrangelo Edessa" panose="03080600000000000000" pitchFamily="66" charset="0"/>
              </a:rPr>
              <a:t> THE AIM</a:t>
            </a:r>
            <a:endParaRPr lang="en-US" sz="2400" dirty="0">
              <a:solidFill>
                <a:schemeClr val="bg2">
                  <a:lumMod val="50000"/>
                </a:schemeClr>
              </a:solidFill>
              <a:latin typeface="Candara" panose="020E0502030303020204" pitchFamily="34" charset="0"/>
              <a:cs typeface="Estrangelo Edessa" panose="03080600000000000000" pitchFamily="66" charset="0"/>
            </a:endParaRPr>
          </a:p>
          <a:p>
            <a:endParaRPr lang="en-US" sz="4400" b="1" dirty="0">
              <a:solidFill>
                <a:schemeClr val="bg1"/>
              </a:solidFill>
              <a:latin typeface="Candara" panose="020E0502030303020204" pitchFamily="34" charset="0"/>
            </a:endParaRPr>
          </a:p>
        </p:txBody>
      </p:sp>
      <p:grpSp>
        <p:nvGrpSpPr>
          <p:cNvPr id="13" name="Group 12"/>
          <p:cNvGrpSpPr/>
          <p:nvPr/>
        </p:nvGrpSpPr>
        <p:grpSpPr>
          <a:xfrm>
            <a:off x="1783399" y="1280309"/>
            <a:ext cx="4499638" cy="686664"/>
            <a:chOff x="1866527" y="922564"/>
            <a:chExt cx="4011611" cy="686664"/>
          </a:xfrm>
        </p:grpSpPr>
        <p:sp>
          <p:nvSpPr>
            <p:cNvPr id="14" name="Freeform 13"/>
            <p:cNvSpPr/>
            <p:nvPr/>
          </p:nvSpPr>
          <p:spPr>
            <a:xfrm>
              <a:off x="1866527" y="922564"/>
              <a:ext cx="3678110" cy="686664"/>
            </a:xfrm>
            <a:custGeom>
              <a:avLst/>
              <a:gdLst>
                <a:gd name="connsiteX0" fmla="*/ 469808 w 4339988"/>
                <a:gd name="connsiteY0" fmla="*/ 0 h 686664"/>
                <a:gd name="connsiteX1" fmla="*/ 666000 w 4339988"/>
                <a:gd name="connsiteY1" fmla="*/ 191999 h 686664"/>
                <a:gd name="connsiteX2" fmla="*/ 4339988 w 4339988"/>
                <a:gd name="connsiteY2" fmla="*/ 191999 h 686664"/>
                <a:gd name="connsiteX3" fmla="*/ 4339988 w 4339988"/>
                <a:gd name="connsiteY3" fmla="*/ 686664 h 686664"/>
                <a:gd name="connsiteX4" fmla="*/ 0 w 4339988"/>
                <a:gd name="connsiteY4" fmla="*/ 686664 h 686664"/>
                <a:gd name="connsiteX5" fmla="*/ 0 w 4339988"/>
                <a:gd name="connsiteY5" fmla="*/ 191999 h 686664"/>
                <a:gd name="connsiteX6" fmla="*/ 273616 w 4339988"/>
                <a:gd name="connsiteY6" fmla="*/ 191999 h 68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9988" h="686664">
                  <a:moveTo>
                    <a:pt x="469808" y="0"/>
                  </a:moveTo>
                  <a:lnTo>
                    <a:pt x="666000" y="191999"/>
                  </a:lnTo>
                  <a:lnTo>
                    <a:pt x="4339988" y="191999"/>
                  </a:lnTo>
                  <a:lnTo>
                    <a:pt x="4339988" y="686664"/>
                  </a:lnTo>
                  <a:lnTo>
                    <a:pt x="0" y="686664"/>
                  </a:lnTo>
                  <a:lnTo>
                    <a:pt x="0" y="191999"/>
                  </a:lnTo>
                  <a:lnTo>
                    <a:pt x="273616" y="191999"/>
                  </a:lnTo>
                  <a:close/>
                </a:path>
              </a:pathLst>
            </a:custGeom>
            <a:solidFill>
              <a:srgbClr val="EF3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980755" y="1081230"/>
              <a:ext cx="3897383" cy="369332"/>
            </a:xfrm>
            <a:prstGeom prst="rect">
              <a:avLst/>
            </a:prstGeom>
            <a:noFill/>
          </p:spPr>
          <p:txBody>
            <a:bodyPr wrap="square" rtlCol="0">
              <a:spAutoFit/>
            </a:bodyPr>
            <a:lstStyle/>
            <a:p>
              <a:r>
                <a:rPr lang="en-US" dirty="0">
                  <a:solidFill>
                    <a:schemeClr val="bg1"/>
                  </a:solidFill>
                </a:rPr>
                <a:t>What is the purpose of this task ?</a:t>
              </a:r>
            </a:p>
          </p:txBody>
        </p:sp>
      </p:grpSp>
      <p:sp>
        <p:nvSpPr>
          <p:cNvPr id="18" name="TextBox 17">
            <a:extLst>
              <a:ext uri="{FF2B5EF4-FFF2-40B4-BE49-F238E27FC236}">
                <a16:creationId xmlns:a16="http://schemas.microsoft.com/office/drawing/2014/main" id="{49C480D4-8072-4E80-BC4B-891F69437708}"/>
              </a:ext>
            </a:extLst>
          </p:cNvPr>
          <p:cNvSpPr txBox="1"/>
          <p:nvPr/>
        </p:nvSpPr>
        <p:spPr>
          <a:xfrm>
            <a:off x="1301195" y="2125639"/>
            <a:ext cx="9215535" cy="1200329"/>
          </a:xfrm>
          <a:prstGeom prst="rect">
            <a:avLst/>
          </a:prstGeom>
          <a:noFill/>
        </p:spPr>
        <p:txBody>
          <a:bodyPr wrap="square" rtlCol="0">
            <a:spAutoFit/>
          </a:bodyPr>
          <a:lstStyle/>
          <a:p>
            <a:r>
              <a:rPr lang="en-US" sz="2400" dirty="0">
                <a:solidFill>
                  <a:schemeClr val="bg2">
                    <a:lumMod val="50000"/>
                  </a:schemeClr>
                </a:solidFill>
              </a:rPr>
              <a:t>	</a:t>
            </a:r>
            <a:br>
              <a:rPr lang="en-US" sz="2400" dirty="0">
                <a:solidFill>
                  <a:schemeClr val="bg2">
                    <a:lumMod val="50000"/>
                  </a:schemeClr>
                </a:solidFill>
              </a:rPr>
            </a:br>
            <a:r>
              <a:rPr lang="en-US" sz="2400" dirty="0">
                <a:solidFill>
                  <a:schemeClr val="bg2">
                    <a:lumMod val="50000"/>
                  </a:schemeClr>
                </a:solidFill>
              </a:rPr>
              <a:t>	The aim of this study is to analyze the robot arm kinematics which is very important for the movement of all robotic joints</a:t>
            </a:r>
            <a:r>
              <a:rPr lang="en-SD" sz="2400" dirty="0">
                <a:solidFill>
                  <a:schemeClr val="bg2">
                    <a:lumMod val="50000"/>
                  </a:schemeClr>
                </a:solidFill>
              </a:rPr>
              <a:t>.</a:t>
            </a:r>
            <a:endParaRPr lang="en-US" sz="4400" b="1" dirty="0">
              <a:solidFill>
                <a:schemeClr val="bg1"/>
              </a:solidFill>
              <a:latin typeface="Candara" panose="020E0502030303020204" pitchFamily="34" charset="0"/>
            </a:endParaRPr>
          </a:p>
        </p:txBody>
      </p:sp>
      <p:sp>
        <p:nvSpPr>
          <p:cNvPr id="19" name="Freeform: Shape 18">
            <a:extLst>
              <a:ext uri="{FF2B5EF4-FFF2-40B4-BE49-F238E27FC236}">
                <a16:creationId xmlns:a16="http://schemas.microsoft.com/office/drawing/2014/main" id="{714A3DAD-A445-441A-970C-6158AC208683}"/>
              </a:ext>
            </a:extLst>
          </p:cNvPr>
          <p:cNvSpPr/>
          <p:nvPr/>
        </p:nvSpPr>
        <p:spPr>
          <a:xfrm>
            <a:off x="0" y="239728"/>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8397B1"/>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02</a:t>
            </a:r>
          </a:p>
        </p:txBody>
      </p:sp>
      <p:pic>
        <p:nvPicPr>
          <p:cNvPr id="3" name="Picture 2">
            <a:extLst>
              <a:ext uri="{FF2B5EF4-FFF2-40B4-BE49-F238E27FC236}">
                <a16:creationId xmlns:a16="http://schemas.microsoft.com/office/drawing/2014/main" id="{C35DCC70-A827-40B0-A6ED-8497475F6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585" y="3699546"/>
            <a:ext cx="4270903" cy="2841574"/>
          </a:xfrm>
          <a:prstGeom prst="rect">
            <a:avLst/>
          </a:prstGeom>
        </p:spPr>
      </p:pic>
    </p:spTree>
    <p:extLst>
      <p:ext uri="{BB962C8B-B14F-4D97-AF65-F5344CB8AC3E}">
        <p14:creationId xmlns:p14="http://schemas.microsoft.com/office/powerpoint/2010/main" val="238927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p:stCondLst>
                              <p:cond delay="2500"/>
                            </p:stCondLst>
                            <p:childTnLst>
                              <p:par>
                                <p:cTn id="22" presetID="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42865" y="1809836"/>
            <a:ext cx="8169517" cy="1077218"/>
          </a:xfrm>
          <a:prstGeom prst="rect">
            <a:avLst/>
          </a:prstGeom>
          <a:noFill/>
        </p:spPr>
        <p:txBody>
          <a:bodyPr wrap="square" rtlCol="0">
            <a:spAutoFit/>
          </a:bodyPr>
          <a:lstStyle/>
          <a:p>
            <a:r>
              <a:rPr lang="en-US" dirty="0">
                <a:solidFill>
                  <a:schemeClr val="bg1"/>
                </a:solidFill>
              </a:rPr>
              <a:t>	</a:t>
            </a:r>
            <a:endParaRPr lang="en-US" sz="1400" dirty="0">
              <a:solidFill>
                <a:schemeClr val="bg1"/>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12" name="TextBox 11"/>
          <p:cNvSpPr txBox="1"/>
          <p:nvPr/>
        </p:nvSpPr>
        <p:spPr>
          <a:xfrm>
            <a:off x="1301196" y="347758"/>
            <a:ext cx="9215535" cy="1446550"/>
          </a:xfrm>
          <a:prstGeom prst="rect">
            <a:avLst/>
          </a:prstGeom>
          <a:noFill/>
        </p:spPr>
        <p:txBody>
          <a:bodyPr wrap="square" rtlCol="0">
            <a:spAutoFit/>
          </a:bodyPr>
          <a:lstStyle/>
          <a:p>
            <a:r>
              <a:rPr lang="en-US" sz="4400" b="1" dirty="0">
                <a:solidFill>
                  <a:schemeClr val="bg2">
                    <a:lumMod val="50000"/>
                  </a:schemeClr>
                </a:solidFill>
                <a:latin typeface="Candara" panose="020E0502030303020204" pitchFamily="34" charset="0"/>
                <a:cs typeface="Estrangelo Edessa" panose="03080600000000000000" pitchFamily="66" charset="0"/>
              </a:rPr>
              <a:t> The </a:t>
            </a:r>
            <a:r>
              <a:rPr lang="en-US" sz="4400" dirty="0">
                <a:solidFill>
                  <a:schemeClr val="bg2">
                    <a:lumMod val="50000"/>
                  </a:schemeClr>
                </a:solidFill>
              </a:rPr>
              <a:t>technique</a:t>
            </a:r>
            <a:endParaRPr lang="en-US" sz="2400" dirty="0">
              <a:solidFill>
                <a:schemeClr val="bg2">
                  <a:lumMod val="50000"/>
                </a:schemeClr>
              </a:solidFill>
              <a:latin typeface="Candara" panose="020E0502030303020204" pitchFamily="34" charset="0"/>
              <a:cs typeface="Estrangelo Edessa" panose="03080600000000000000" pitchFamily="66" charset="0"/>
            </a:endParaRPr>
          </a:p>
          <a:p>
            <a:endParaRPr lang="en-US" sz="4400" b="1" dirty="0">
              <a:solidFill>
                <a:schemeClr val="bg1"/>
              </a:solidFill>
              <a:latin typeface="Candara" panose="020E0502030303020204" pitchFamily="34" charset="0"/>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301196" y="974243"/>
            <a:ext cx="10587136" cy="2862322"/>
          </a:xfrm>
          <a:prstGeom prst="rect">
            <a:avLst/>
          </a:prstGeom>
          <a:noFill/>
        </p:spPr>
        <p:txBody>
          <a:bodyPr wrap="square" rtlCol="0">
            <a:spAutoFit/>
          </a:bodyPr>
          <a:lstStyle/>
          <a:p>
            <a:r>
              <a:rPr lang="en-US" sz="2000" dirty="0">
                <a:solidFill>
                  <a:schemeClr val="bg2">
                    <a:lumMod val="50000"/>
                  </a:schemeClr>
                </a:solidFill>
              </a:rPr>
              <a:t>FORWARD KINEMATICS</a:t>
            </a:r>
          </a:p>
          <a:p>
            <a:r>
              <a:rPr lang="en-US" sz="2000" dirty="0">
                <a:solidFill>
                  <a:schemeClr val="bg2">
                    <a:lumMod val="50000"/>
                  </a:schemeClr>
                </a:solidFill>
              </a:rPr>
              <a:t> </a:t>
            </a:r>
          </a:p>
          <a:p>
            <a:r>
              <a:rPr lang="en-US" sz="2000" dirty="0">
                <a:solidFill>
                  <a:schemeClr val="bg1"/>
                </a:solidFill>
              </a:rPr>
              <a:t>The joint variables of the robot are given to determine  the  position and  orientation effector.</a:t>
            </a:r>
          </a:p>
          <a:p>
            <a:r>
              <a:rPr lang="en-SD" sz="2000" dirty="0">
                <a:solidFill>
                  <a:schemeClr val="bg2">
                    <a:lumMod val="50000"/>
                  </a:schemeClr>
                </a:solidFill>
                <a:latin typeface="Candara" panose="020E0502030303020204" pitchFamily="34" charset="0"/>
              </a:rPr>
              <a:t>	</a:t>
            </a:r>
            <a:r>
              <a:rPr lang="en-US" sz="2000" dirty="0">
                <a:solidFill>
                  <a:schemeClr val="bg2">
                    <a:lumMod val="50000"/>
                  </a:schemeClr>
                </a:solidFill>
                <a:latin typeface="Candara" panose="020E0502030303020204" pitchFamily="34" charset="0"/>
              </a:rPr>
              <a:t>Assignments of joints and all parameters used to define the robot frames can be defined by using the DH parameters table explained by Tahseen (2013)</a:t>
            </a: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pic>
        <p:nvPicPr>
          <p:cNvPr id="10" name="Picture 9">
            <a:extLst>
              <a:ext uri="{FF2B5EF4-FFF2-40B4-BE49-F238E27FC236}">
                <a16:creationId xmlns:a16="http://schemas.microsoft.com/office/drawing/2014/main" id="{22207F42-A177-4E4F-8A08-6A5B4AE433C7}"/>
              </a:ext>
            </a:extLst>
          </p:cNvPr>
          <p:cNvPicPr>
            <a:picLocks noChangeAspect="1"/>
          </p:cNvPicPr>
          <p:nvPr/>
        </p:nvPicPr>
        <p:blipFill>
          <a:blip r:embed="rId5"/>
          <a:stretch>
            <a:fillRect/>
          </a:stretch>
        </p:blipFill>
        <p:spPr>
          <a:xfrm>
            <a:off x="1771725" y="2740845"/>
            <a:ext cx="8870149" cy="2460203"/>
          </a:xfrm>
          <a:prstGeom prst="rect">
            <a:avLst/>
          </a:prstGeom>
        </p:spPr>
      </p:pic>
      <p:sp>
        <p:nvSpPr>
          <p:cNvPr id="17" name="TextBox 16">
            <a:extLst>
              <a:ext uri="{FF2B5EF4-FFF2-40B4-BE49-F238E27FC236}">
                <a16:creationId xmlns:a16="http://schemas.microsoft.com/office/drawing/2014/main" id="{549B66A4-B802-4812-9A21-A7E001B0A1E1}"/>
              </a:ext>
            </a:extLst>
          </p:cNvPr>
          <p:cNvSpPr txBox="1"/>
          <p:nvPr/>
        </p:nvSpPr>
        <p:spPr>
          <a:xfrm>
            <a:off x="3866224" y="5054840"/>
            <a:ext cx="5146158" cy="1477328"/>
          </a:xfrm>
          <a:prstGeom prst="rect">
            <a:avLst/>
          </a:prstGeom>
          <a:noFill/>
        </p:spPr>
        <p:txBody>
          <a:bodyPr wrap="square" rtlCol="0">
            <a:spAutoFit/>
          </a:bodyPr>
          <a:lstStyle/>
          <a:p>
            <a:r>
              <a:rPr lang="en-US" sz="1800" kern="1200" dirty="0">
                <a:solidFill>
                  <a:schemeClr val="bg1"/>
                </a:solidFill>
                <a:latin typeface="+mn-lt"/>
                <a:ea typeface="+mn-ea"/>
                <a:cs typeface="+mn-cs"/>
              </a:rPr>
              <a:t>Table 1 shows the related six joints parameters of the robotic arm ROB0036 manipulator in order to find the position and orientation of the rigid body which is useful for obtaining the composition of coordinate transformations </a:t>
            </a:r>
          </a:p>
        </p:txBody>
      </p:sp>
    </p:spTree>
    <p:extLst>
      <p:ext uri="{BB962C8B-B14F-4D97-AF65-F5344CB8AC3E}">
        <p14:creationId xmlns:p14="http://schemas.microsoft.com/office/powerpoint/2010/main" val="238878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42865" y="1809836"/>
            <a:ext cx="816951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p:txBody>
      </p:sp>
      <p:sp>
        <p:nvSpPr>
          <p:cNvPr id="12" name="TextBox 11"/>
          <p:cNvSpPr txBox="1"/>
          <p:nvPr/>
        </p:nvSpPr>
        <p:spPr>
          <a:xfrm>
            <a:off x="1393985" y="422259"/>
            <a:ext cx="9215535"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effectLst/>
                <a:uLnTx/>
                <a:uFillTx/>
                <a:latin typeface="Candara" panose="020E0502030303020204" pitchFamily="34" charset="0"/>
                <a:ea typeface="+mn-ea"/>
                <a:cs typeface="Estrangelo Edessa" panose="03080600000000000000" pitchFamily="66" charset="0"/>
              </a:rPr>
              <a:t> </a:t>
            </a:r>
            <a:r>
              <a:rPr kumimoji="0" lang="en-US" sz="4400" i="0" u="none" strike="noStrike" kern="1200" cap="none" spc="0" normalizeH="0" baseline="0" noProof="0" dirty="0">
                <a:ln>
                  <a:noFill/>
                </a:ln>
                <a:effectLst/>
                <a:uLnTx/>
                <a:uFillTx/>
                <a:latin typeface="Candara" panose="020E0502030303020204" pitchFamily="34" charset="0"/>
                <a:ea typeface="+mn-ea"/>
                <a:cs typeface="Estrangelo Edessa" panose="03080600000000000000" pitchFamily="66" charset="0"/>
              </a:rPr>
              <a:t>The</a:t>
            </a:r>
            <a:r>
              <a:rPr kumimoji="0" lang="en-US" sz="4400" b="1" i="0" u="none" strike="noStrike" kern="1200" cap="none" spc="0" normalizeH="0" baseline="0" noProof="0" dirty="0">
                <a:ln>
                  <a:noFill/>
                </a:ln>
                <a:effectLst/>
                <a:uLnTx/>
                <a:uFillTx/>
                <a:latin typeface="Candara" panose="020E0502030303020204" pitchFamily="34" charset="0"/>
                <a:ea typeface="+mn-ea"/>
                <a:cs typeface="Estrangelo Edessa" panose="03080600000000000000" pitchFamily="66" charset="0"/>
              </a:rPr>
              <a:t> </a:t>
            </a:r>
            <a:r>
              <a:rPr kumimoji="0" lang="en-US" sz="4400" b="0" i="0" u="none" strike="noStrike" kern="1200" cap="none" spc="0" normalizeH="0" baseline="0" noProof="0" dirty="0">
                <a:ln>
                  <a:noFill/>
                </a:ln>
                <a:effectLst/>
                <a:uLnTx/>
                <a:uFillTx/>
                <a:latin typeface="Calibri" panose="020F0502020204030204"/>
                <a:ea typeface="+mn-ea"/>
              </a:rPr>
              <a:t>technique</a:t>
            </a:r>
            <a:endParaRPr kumimoji="0" lang="en-US" sz="2400" b="0" i="0" u="none" strike="noStrike" kern="1200" cap="none" spc="0" normalizeH="0" baseline="0" noProof="0" dirty="0">
              <a:ln>
                <a:noFill/>
              </a:ln>
              <a:effectLst/>
              <a:uLnTx/>
              <a:uFillTx/>
              <a:latin typeface="Candara" panose="020E0502030303020204" pitchFamily="34" charset="0"/>
              <a:ea typeface="+mn-ea"/>
              <a:cs typeface="Estrangelo Edessa" panose="030806000000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393985" y="1291878"/>
            <a:ext cx="10587136" cy="1323439"/>
          </a:xfrm>
          <a:prstGeom prst="rect">
            <a:avLst/>
          </a:prstGeom>
          <a:noFill/>
        </p:spPr>
        <p:txBody>
          <a:bodyPr wrap="square" rtlCol="0">
            <a:spAutoFit/>
          </a:bodyPr>
          <a:lstStyle/>
          <a:p>
            <a:pPr lvl="0"/>
            <a:r>
              <a:rPr lang="en-SD" sz="2000" dirty="0"/>
              <a:t>	A</a:t>
            </a:r>
            <a:r>
              <a:rPr lang="en-US" sz="2000" dirty="0" err="1"/>
              <a:t>ll</a:t>
            </a:r>
            <a:r>
              <a:rPr lang="en-US" sz="2000" dirty="0"/>
              <a:t> joints as revolute. The main features of this kind: base rotation, single plane shoulder, elbow, wrist motion, functional gripper and optional wrist rotate. The kinematic modeling requires the solutions of the forward and inverse kinematics of the manipulator the link parameters are needed for the two solutions shown in the block diagram</a:t>
            </a:r>
            <a:endParaRPr kumimoji="0" lang="en-US" sz="2000" b="0" i="0" u="none" strike="noStrike" kern="1200" cap="none" spc="0" normalizeH="0" baseline="0" noProof="0" dirty="0">
              <a:ln>
                <a:noFill/>
              </a:ln>
              <a:effectLst/>
              <a:uLnTx/>
              <a:uFillTx/>
              <a:latin typeface="Candara" panose="020E0502030303020204" pitchFamily="34" charset="0"/>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pic>
        <p:nvPicPr>
          <p:cNvPr id="3" name="Picture 2">
            <a:extLst>
              <a:ext uri="{FF2B5EF4-FFF2-40B4-BE49-F238E27FC236}">
                <a16:creationId xmlns:a16="http://schemas.microsoft.com/office/drawing/2014/main" id="{46375CC2-46C8-4566-92D5-1690EB09F6E1}"/>
              </a:ext>
            </a:extLst>
          </p:cNvPr>
          <p:cNvPicPr>
            <a:picLocks noChangeAspect="1"/>
          </p:cNvPicPr>
          <p:nvPr/>
        </p:nvPicPr>
        <p:blipFill rotWithShape="1">
          <a:blip r:embed="rId5"/>
          <a:srcRect l="13562" r="5983" b="2477"/>
          <a:stretch/>
        </p:blipFill>
        <p:spPr>
          <a:xfrm>
            <a:off x="4136065" y="2887053"/>
            <a:ext cx="4327451" cy="3152239"/>
          </a:xfrm>
          <a:prstGeom prst="rect">
            <a:avLst/>
          </a:prstGeom>
        </p:spPr>
      </p:pic>
    </p:spTree>
    <p:extLst>
      <p:ext uri="{BB962C8B-B14F-4D97-AF65-F5344CB8AC3E}">
        <p14:creationId xmlns:p14="http://schemas.microsoft.com/office/powerpoint/2010/main" val="8063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42865" y="1809836"/>
            <a:ext cx="8169517" cy="1077218"/>
          </a:xfrm>
          <a:prstGeom prst="rect">
            <a:avLst/>
          </a:prstGeom>
          <a:noFill/>
        </p:spPr>
        <p:txBody>
          <a:bodyPr wrap="square" rtlCol="0">
            <a:spAutoFit/>
          </a:bodyPr>
          <a:lstStyle/>
          <a:p>
            <a:r>
              <a:rPr lang="en-US" dirty="0">
                <a:solidFill>
                  <a:schemeClr val="bg1"/>
                </a:solidFill>
              </a:rPr>
              <a:t>	</a:t>
            </a:r>
            <a:endParaRPr lang="en-US" sz="1400" dirty="0">
              <a:solidFill>
                <a:schemeClr val="bg1"/>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12" name="TextBox 11"/>
          <p:cNvSpPr txBox="1"/>
          <p:nvPr/>
        </p:nvSpPr>
        <p:spPr>
          <a:xfrm>
            <a:off x="1134662" y="398242"/>
            <a:ext cx="9215535" cy="1446550"/>
          </a:xfrm>
          <a:prstGeom prst="rect">
            <a:avLst/>
          </a:prstGeom>
          <a:noFill/>
        </p:spPr>
        <p:txBody>
          <a:bodyPr wrap="square" rtlCol="0">
            <a:spAutoFit/>
          </a:bodyPr>
          <a:lstStyle/>
          <a:p>
            <a:r>
              <a:rPr lang="en-US" sz="4400" b="1" dirty="0">
                <a:solidFill>
                  <a:schemeClr val="bg2">
                    <a:lumMod val="50000"/>
                  </a:schemeClr>
                </a:solidFill>
                <a:latin typeface="Candara" panose="020E0502030303020204" pitchFamily="34" charset="0"/>
                <a:cs typeface="Estrangelo Edessa" panose="03080600000000000000" pitchFamily="66" charset="0"/>
              </a:rPr>
              <a:t> </a:t>
            </a:r>
            <a:r>
              <a:rPr lang="en-US" sz="4400" dirty="0">
                <a:solidFill>
                  <a:schemeClr val="bg2">
                    <a:lumMod val="50000"/>
                  </a:schemeClr>
                </a:solidFill>
                <a:latin typeface="Candara" panose="020E0502030303020204" pitchFamily="34" charset="0"/>
                <a:cs typeface="Estrangelo Edessa" panose="03080600000000000000" pitchFamily="66" charset="0"/>
              </a:rPr>
              <a:t>The</a:t>
            </a:r>
            <a:r>
              <a:rPr lang="en-US" sz="4400" b="1" dirty="0">
                <a:solidFill>
                  <a:schemeClr val="bg2">
                    <a:lumMod val="50000"/>
                  </a:schemeClr>
                </a:solidFill>
                <a:latin typeface="Candara" panose="020E0502030303020204" pitchFamily="34" charset="0"/>
                <a:cs typeface="Estrangelo Edessa" panose="03080600000000000000" pitchFamily="66" charset="0"/>
              </a:rPr>
              <a:t> </a:t>
            </a:r>
            <a:r>
              <a:rPr lang="en-US" sz="4400" dirty="0">
                <a:solidFill>
                  <a:schemeClr val="bg2">
                    <a:lumMod val="50000"/>
                  </a:schemeClr>
                </a:solidFill>
              </a:rPr>
              <a:t>technique</a:t>
            </a:r>
            <a:endParaRPr lang="en-US" sz="2400" dirty="0">
              <a:solidFill>
                <a:schemeClr val="bg2">
                  <a:lumMod val="50000"/>
                </a:schemeClr>
              </a:solidFill>
              <a:latin typeface="Candara" panose="020E0502030303020204" pitchFamily="34" charset="0"/>
              <a:cs typeface="Estrangelo Edessa" panose="03080600000000000000" pitchFamily="66" charset="0"/>
            </a:endParaRPr>
          </a:p>
          <a:p>
            <a:endParaRPr lang="en-US" sz="4400" b="1" dirty="0">
              <a:solidFill>
                <a:schemeClr val="bg1"/>
              </a:solidFill>
              <a:latin typeface="Candara" panose="020E0502030303020204" pitchFamily="34" charset="0"/>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048726" y="1121517"/>
            <a:ext cx="10587136" cy="1938992"/>
          </a:xfrm>
          <a:prstGeom prst="rect">
            <a:avLst/>
          </a:prstGeom>
          <a:noFill/>
        </p:spPr>
        <p:txBody>
          <a:bodyPr wrap="square" rtlCol="0">
            <a:spAutoFit/>
          </a:bodyPr>
          <a:lstStyle/>
          <a:p>
            <a:r>
              <a:rPr lang="en-US" sz="2000" dirty="0">
                <a:solidFill>
                  <a:schemeClr val="bg2">
                    <a:lumMod val="50000"/>
                  </a:schemeClr>
                </a:solidFill>
              </a:rPr>
              <a:t>Forward kinematics analysis is the process of calculating the position and orientation of the end effector with given joints angles so by substituting these parameters in the homogenous transformation matrix from joint </a:t>
            </a:r>
            <a:r>
              <a:rPr lang="en-US" sz="2000" dirty="0" err="1">
                <a:solidFill>
                  <a:schemeClr val="bg2">
                    <a:lumMod val="50000"/>
                  </a:schemeClr>
                </a:solidFill>
              </a:rPr>
              <a:t>i</a:t>
            </a:r>
            <a:r>
              <a:rPr lang="en-US" sz="2000" dirty="0">
                <a:solidFill>
                  <a:schemeClr val="bg2">
                    <a:lumMod val="50000"/>
                  </a:schemeClr>
                </a:solidFill>
              </a:rPr>
              <a:t> to joint i+1 (Craig, 2005)</a:t>
            </a:r>
            <a:endParaRPr lang="en-US" sz="2000" dirty="0">
              <a:solidFill>
                <a:schemeClr val="bg2">
                  <a:lumMod val="50000"/>
                </a:schemeClr>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pic>
        <p:nvPicPr>
          <p:cNvPr id="3" name="Picture 2">
            <a:extLst>
              <a:ext uri="{FF2B5EF4-FFF2-40B4-BE49-F238E27FC236}">
                <a16:creationId xmlns:a16="http://schemas.microsoft.com/office/drawing/2014/main" id="{80E5D1F0-E15D-4F76-928E-28421DDF45C0}"/>
              </a:ext>
            </a:extLst>
          </p:cNvPr>
          <p:cNvPicPr>
            <a:picLocks noChangeAspect="1"/>
          </p:cNvPicPr>
          <p:nvPr/>
        </p:nvPicPr>
        <p:blipFill>
          <a:blip r:embed="rId5"/>
          <a:stretch>
            <a:fillRect/>
          </a:stretch>
        </p:blipFill>
        <p:spPr>
          <a:xfrm>
            <a:off x="1134662" y="2152555"/>
            <a:ext cx="2692538" cy="927148"/>
          </a:xfrm>
          <a:prstGeom prst="rect">
            <a:avLst/>
          </a:prstGeom>
        </p:spPr>
      </p:pic>
      <p:sp>
        <p:nvSpPr>
          <p:cNvPr id="4" name="TextBox 3">
            <a:extLst>
              <a:ext uri="{FF2B5EF4-FFF2-40B4-BE49-F238E27FC236}">
                <a16:creationId xmlns:a16="http://schemas.microsoft.com/office/drawing/2014/main" id="{B81ABC53-7FC3-4408-BFFA-E23F3B0712EA}"/>
              </a:ext>
            </a:extLst>
          </p:cNvPr>
          <p:cNvSpPr txBox="1"/>
          <p:nvPr/>
        </p:nvSpPr>
        <p:spPr>
          <a:xfrm>
            <a:off x="1353980" y="3438380"/>
            <a:ext cx="4513320" cy="923330"/>
          </a:xfrm>
          <a:prstGeom prst="rect">
            <a:avLst/>
          </a:prstGeom>
          <a:noFill/>
        </p:spPr>
        <p:txBody>
          <a:bodyPr wrap="square" rtlCol="0">
            <a:spAutoFit/>
          </a:bodyPr>
          <a:lstStyle/>
          <a:p>
            <a:r>
              <a:rPr lang="en-US" dirty="0">
                <a:solidFill>
                  <a:schemeClr val="bg2">
                    <a:lumMod val="50000"/>
                  </a:schemeClr>
                </a:solidFill>
              </a:rPr>
              <a:t>where, the matrix A for example shows the transformation between frames 0 and 1, C = </a:t>
            </a:r>
            <a:r>
              <a:rPr lang="en-US" dirty="0" err="1">
                <a:solidFill>
                  <a:schemeClr val="bg2">
                    <a:lumMod val="50000"/>
                  </a:schemeClr>
                </a:solidFill>
              </a:rPr>
              <a:t>cosθ</a:t>
            </a:r>
            <a:r>
              <a:rPr lang="en-US" dirty="0">
                <a:solidFill>
                  <a:schemeClr val="bg2">
                    <a:lumMod val="50000"/>
                  </a:schemeClr>
                </a:solidFill>
              </a:rPr>
              <a:t> and S= </a:t>
            </a:r>
            <a:r>
              <a:rPr lang="en-US" dirty="0" err="1">
                <a:solidFill>
                  <a:schemeClr val="bg2">
                    <a:lumMod val="50000"/>
                  </a:schemeClr>
                </a:solidFill>
              </a:rPr>
              <a:t>sinθ</a:t>
            </a:r>
            <a:r>
              <a:rPr lang="en-US" dirty="0">
                <a:solidFill>
                  <a:schemeClr val="bg2">
                    <a:lumMod val="50000"/>
                  </a:schemeClr>
                </a:solidFill>
              </a:rPr>
              <a:t>: </a:t>
            </a:r>
          </a:p>
        </p:txBody>
      </p:sp>
      <p:pic>
        <p:nvPicPr>
          <p:cNvPr id="9" name="Picture 8">
            <a:extLst>
              <a:ext uri="{FF2B5EF4-FFF2-40B4-BE49-F238E27FC236}">
                <a16:creationId xmlns:a16="http://schemas.microsoft.com/office/drawing/2014/main" id="{04E69F7D-93B9-4E89-A274-E6D4861E41E7}"/>
              </a:ext>
            </a:extLst>
          </p:cNvPr>
          <p:cNvPicPr>
            <a:picLocks noChangeAspect="1"/>
          </p:cNvPicPr>
          <p:nvPr/>
        </p:nvPicPr>
        <p:blipFill>
          <a:blip r:embed="rId6"/>
          <a:stretch>
            <a:fillRect/>
          </a:stretch>
        </p:blipFill>
        <p:spPr>
          <a:xfrm>
            <a:off x="5910454" y="2280911"/>
            <a:ext cx="3187864" cy="4464279"/>
          </a:xfrm>
          <a:prstGeom prst="rect">
            <a:avLst/>
          </a:prstGeom>
        </p:spPr>
      </p:pic>
      <p:sp>
        <p:nvSpPr>
          <p:cNvPr id="11" name="TextBox 10">
            <a:extLst>
              <a:ext uri="{FF2B5EF4-FFF2-40B4-BE49-F238E27FC236}">
                <a16:creationId xmlns:a16="http://schemas.microsoft.com/office/drawing/2014/main" id="{798D5E2C-520E-43D8-99AB-12A317FDC322}"/>
              </a:ext>
            </a:extLst>
          </p:cNvPr>
          <p:cNvSpPr txBox="1"/>
          <p:nvPr/>
        </p:nvSpPr>
        <p:spPr>
          <a:xfrm>
            <a:off x="1267018" y="4513050"/>
            <a:ext cx="4028620" cy="923330"/>
          </a:xfrm>
          <a:prstGeom prst="rect">
            <a:avLst/>
          </a:prstGeom>
          <a:noFill/>
        </p:spPr>
        <p:txBody>
          <a:bodyPr wrap="square" rtlCol="0">
            <a:spAutoFit/>
          </a:bodyPr>
          <a:lstStyle/>
          <a:p>
            <a:r>
              <a:rPr lang="en-US" dirty="0">
                <a:solidFill>
                  <a:schemeClr val="bg2">
                    <a:lumMod val="50000"/>
                  </a:schemeClr>
                </a:solidFill>
              </a:rPr>
              <a:t>Performing the composition from the n- </a:t>
            </a:r>
            <a:r>
              <a:rPr lang="en-US" dirty="0" err="1">
                <a:solidFill>
                  <a:schemeClr val="bg2">
                    <a:lumMod val="50000"/>
                  </a:schemeClr>
                </a:solidFill>
              </a:rPr>
              <a:t>th</a:t>
            </a:r>
            <a:r>
              <a:rPr lang="en-US" dirty="0">
                <a:solidFill>
                  <a:schemeClr val="bg2">
                    <a:lumMod val="50000"/>
                  </a:schemeClr>
                </a:solidFill>
              </a:rPr>
              <a:t> frame to the base frame we multiply the six matrices from :</a:t>
            </a:r>
          </a:p>
        </p:txBody>
      </p:sp>
      <p:pic>
        <p:nvPicPr>
          <p:cNvPr id="14" name="Picture 13">
            <a:extLst>
              <a:ext uri="{FF2B5EF4-FFF2-40B4-BE49-F238E27FC236}">
                <a16:creationId xmlns:a16="http://schemas.microsoft.com/office/drawing/2014/main" id="{C434474E-1DC7-4F43-8669-7D08417BAF68}"/>
              </a:ext>
            </a:extLst>
          </p:cNvPr>
          <p:cNvPicPr>
            <a:picLocks noChangeAspect="1"/>
          </p:cNvPicPr>
          <p:nvPr/>
        </p:nvPicPr>
        <p:blipFill>
          <a:blip r:embed="rId7"/>
          <a:stretch>
            <a:fillRect/>
          </a:stretch>
        </p:blipFill>
        <p:spPr>
          <a:xfrm>
            <a:off x="1343971" y="5787258"/>
            <a:ext cx="3746693" cy="539778"/>
          </a:xfrm>
          <a:prstGeom prst="rect">
            <a:avLst/>
          </a:prstGeom>
        </p:spPr>
      </p:pic>
    </p:spTree>
    <p:extLst>
      <p:ext uri="{BB962C8B-B14F-4D97-AF65-F5344CB8AC3E}">
        <p14:creationId xmlns:p14="http://schemas.microsoft.com/office/powerpoint/2010/main" val="179342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42865" y="2403966"/>
            <a:ext cx="816951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85000"/>
                </a:prstClr>
              </a:solidFill>
              <a:effectLst/>
              <a:uLnTx/>
              <a:uFillTx/>
              <a:latin typeface="Candara" panose="020E0502030303020204" pitchFamily="34" charset="0"/>
              <a:ea typeface="+mn-ea"/>
              <a:cs typeface="+mn-cs"/>
            </a:endParaRPr>
          </a:p>
        </p:txBody>
      </p:sp>
      <p:sp>
        <p:nvSpPr>
          <p:cNvPr id="12" name="TextBox 11"/>
          <p:cNvSpPr txBox="1"/>
          <p:nvPr/>
        </p:nvSpPr>
        <p:spPr>
          <a:xfrm>
            <a:off x="1223864" y="356611"/>
            <a:ext cx="9215535"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2">
                    <a:lumMod val="50000"/>
                  </a:schemeClr>
                </a:solidFill>
                <a:effectLst/>
                <a:uLnTx/>
                <a:uFillTx/>
                <a:latin typeface="Candara" panose="020E0502030303020204" pitchFamily="34" charset="0"/>
                <a:ea typeface="+mn-ea"/>
                <a:cs typeface="Estrangelo Edessa" panose="03080600000000000000" pitchFamily="66" charset="0"/>
              </a:rPr>
              <a:t> </a:t>
            </a:r>
            <a:r>
              <a:rPr kumimoji="0" lang="en-US" sz="4400" i="0" u="none" strike="noStrike" kern="1200" cap="none" spc="0" normalizeH="0" baseline="0" noProof="0" dirty="0">
                <a:ln>
                  <a:noFill/>
                </a:ln>
                <a:solidFill>
                  <a:schemeClr val="bg2">
                    <a:lumMod val="50000"/>
                  </a:schemeClr>
                </a:solidFill>
                <a:effectLst/>
                <a:uLnTx/>
                <a:uFillTx/>
                <a:latin typeface="Candara" panose="020E0502030303020204" pitchFamily="34" charset="0"/>
                <a:ea typeface="+mn-ea"/>
                <a:cs typeface="Estrangelo Edessa" panose="03080600000000000000" pitchFamily="66" charset="0"/>
              </a:rPr>
              <a:t>The</a:t>
            </a:r>
            <a:r>
              <a:rPr kumimoji="0" lang="en-US" sz="4400" b="1" i="0" u="none" strike="noStrike" kern="1200" cap="none" spc="0" normalizeH="0" baseline="0" noProof="0" dirty="0">
                <a:ln>
                  <a:noFill/>
                </a:ln>
                <a:solidFill>
                  <a:schemeClr val="bg2">
                    <a:lumMod val="50000"/>
                  </a:schemeClr>
                </a:solidFill>
                <a:effectLst/>
                <a:uLnTx/>
                <a:uFillTx/>
                <a:latin typeface="Candara" panose="020E0502030303020204" pitchFamily="34" charset="0"/>
                <a:ea typeface="+mn-ea"/>
                <a:cs typeface="Estrangelo Edessa" panose="03080600000000000000" pitchFamily="66" charset="0"/>
              </a:rPr>
              <a:t> </a:t>
            </a:r>
            <a:r>
              <a:rPr kumimoji="0" lang="en-US" sz="4400" b="0" i="0" u="none" strike="noStrike" kern="1200" cap="none" spc="0" normalizeH="0" baseline="0" noProof="0" dirty="0">
                <a:ln>
                  <a:noFill/>
                </a:ln>
                <a:solidFill>
                  <a:schemeClr val="bg2">
                    <a:lumMod val="50000"/>
                  </a:schemeClr>
                </a:solidFill>
                <a:effectLst/>
                <a:uLnTx/>
                <a:uFillTx/>
                <a:latin typeface="Calibri" panose="020F0502020204030204"/>
                <a:ea typeface="+mn-ea"/>
              </a:rPr>
              <a:t>technique</a:t>
            </a:r>
            <a:endParaRPr kumimoji="0" lang="en-US" sz="2400" b="0" i="0" u="none" strike="noStrike" kern="1200" cap="none" spc="0" normalizeH="0" baseline="0" noProof="0" dirty="0">
              <a:ln>
                <a:noFill/>
              </a:ln>
              <a:solidFill>
                <a:schemeClr val="bg2">
                  <a:lumMod val="50000"/>
                </a:schemeClr>
              </a:solidFill>
              <a:effectLst/>
              <a:uLnTx/>
              <a:uFillTx/>
              <a:latin typeface="Candara" panose="020E0502030303020204" pitchFamily="34" charset="0"/>
              <a:ea typeface="+mn-ea"/>
              <a:cs typeface="Estrangelo Edessa" panose="030806000000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244477" y="2329020"/>
            <a:ext cx="10587136" cy="1938992"/>
          </a:xfrm>
          <a:prstGeom prst="rect">
            <a:avLst/>
          </a:prstGeom>
          <a:noFill/>
        </p:spPr>
        <p:txBody>
          <a:bodyPr wrap="square" rtlCol="0">
            <a:spAutoFit/>
          </a:bodyPr>
          <a:lstStyle/>
          <a:p>
            <a:r>
              <a:rPr lang="en-US" sz="2000" dirty="0">
                <a:solidFill>
                  <a:schemeClr val="bg2">
                    <a:lumMod val="50000"/>
                  </a:schemeClr>
                </a:solidFill>
              </a:rPr>
              <a:t>	where, p/,p2, p3 represent the position and {(n/, n2, n3), (o/, o2, o3), (a/, a2, a3}, represent the orientation of the end- effector, they can be calculated in terms of joint angles: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sp>
        <p:nvSpPr>
          <p:cNvPr id="2" name="TextBox 1">
            <a:extLst>
              <a:ext uri="{FF2B5EF4-FFF2-40B4-BE49-F238E27FC236}">
                <a16:creationId xmlns:a16="http://schemas.microsoft.com/office/drawing/2014/main" id="{362C9FF3-7848-4308-AA50-A28FA39E479A}"/>
              </a:ext>
            </a:extLst>
          </p:cNvPr>
          <p:cNvSpPr txBox="1"/>
          <p:nvPr/>
        </p:nvSpPr>
        <p:spPr>
          <a:xfrm>
            <a:off x="1334038" y="1272421"/>
            <a:ext cx="3902149" cy="923330"/>
          </a:xfrm>
          <a:prstGeom prst="rect">
            <a:avLst/>
          </a:prstGeom>
          <a:noFill/>
        </p:spPr>
        <p:txBody>
          <a:bodyPr wrap="square" rtlCol="0">
            <a:spAutoFit/>
          </a:bodyPr>
          <a:lstStyle/>
          <a:p>
            <a:r>
              <a:rPr lang="en-US" dirty="0">
                <a:solidFill>
                  <a:schemeClr val="bg2">
                    <a:lumMod val="50000"/>
                  </a:schemeClr>
                </a:solidFill>
              </a:rPr>
              <a:t>	where, R is a 3×3 matrix for rotation and P is the position, so the total matrix of transformation:</a:t>
            </a:r>
          </a:p>
        </p:txBody>
      </p:sp>
      <p:pic>
        <p:nvPicPr>
          <p:cNvPr id="4" name="Picture 3">
            <a:extLst>
              <a:ext uri="{FF2B5EF4-FFF2-40B4-BE49-F238E27FC236}">
                <a16:creationId xmlns:a16="http://schemas.microsoft.com/office/drawing/2014/main" id="{63751963-ED8A-44C6-899F-1402FEA4F70D}"/>
              </a:ext>
            </a:extLst>
          </p:cNvPr>
          <p:cNvPicPr>
            <a:picLocks noChangeAspect="1"/>
          </p:cNvPicPr>
          <p:nvPr/>
        </p:nvPicPr>
        <p:blipFill>
          <a:blip r:embed="rId5"/>
          <a:stretch>
            <a:fillRect/>
          </a:stretch>
        </p:blipFill>
        <p:spPr>
          <a:xfrm>
            <a:off x="6125228" y="712890"/>
            <a:ext cx="3562559" cy="1349591"/>
          </a:xfrm>
          <a:prstGeom prst="rect">
            <a:avLst/>
          </a:prstGeom>
        </p:spPr>
      </p:pic>
      <p:pic>
        <p:nvPicPr>
          <p:cNvPr id="9" name="Picture 8">
            <a:extLst>
              <a:ext uri="{FF2B5EF4-FFF2-40B4-BE49-F238E27FC236}">
                <a16:creationId xmlns:a16="http://schemas.microsoft.com/office/drawing/2014/main" id="{149BC795-3605-43B9-BE1E-DAB3D45D4D2C}"/>
              </a:ext>
            </a:extLst>
          </p:cNvPr>
          <p:cNvPicPr>
            <a:picLocks noChangeAspect="1"/>
          </p:cNvPicPr>
          <p:nvPr/>
        </p:nvPicPr>
        <p:blipFill>
          <a:blip r:embed="rId6"/>
          <a:stretch>
            <a:fillRect/>
          </a:stretch>
        </p:blipFill>
        <p:spPr>
          <a:xfrm>
            <a:off x="1133390" y="3179924"/>
            <a:ext cx="4791055" cy="2963004"/>
          </a:xfrm>
          <a:prstGeom prst="rect">
            <a:avLst/>
          </a:prstGeom>
        </p:spPr>
      </p:pic>
      <p:pic>
        <p:nvPicPr>
          <p:cNvPr id="13" name="Picture 12">
            <a:extLst>
              <a:ext uri="{FF2B5EF4-FFF2-40B4-BE49-F238E27FC236}">
                <a16:creationId xmlns:a16="http://schemas.microsoft.com/office/drawing/2014/main" id="{DF066E8C-F319-40DD-A803-42B60FF64ACC}"/>
              </a:ext>
            </a:extLst>
          </p:cNvPr>
          <p:cNvPicPr>
            <a:picLocks noChangeAspect="1"/>
          </p:cNvPicPr>
          <p:nvPr/>
        </p:nvPicPr>
        <p:blipFill>
          <a:blip r:embed="rId7"/>
          <a:stretch>
            <a:fillRect/>
          </a:stretch>
        </p:blipFill>
        <p:spPr>
          <a:xfrm>
            <a:off x="6508547" y="3161052"/>
            <a:ext cx="3930852" cy="1270065"/>
          </a:xfrm>
          <a:prstGeom prst="rect">
            <a:avLst/>
          </a:prstGeom>
        </p:spPr>
      </p:pic>
      <p:sp>
        <p:nvSpPr>
          <p:cNvPr id="14" name="TextBox 13">
            <a:extLst>
              <a:ext uri="{FF2B5EF4-FFF2-40B4-BE49-F238E27FC236}">
                <a16:creationId xmlns:a16="http://schemas.microsoft.com/office/drawing/2014/main" id="{3AABFAD1-E511-4A1B-B24D-A8E63297FA79}"/>
              </a:ext>
            </a:extLst>
          </p:cNvPr>
          <p:cNvSpPr txBox="1"/>
          <p:nvPr/>
        </p:nvSpPr>
        <p:spPr>
          <a:xfrm>
            <a:off x="6493298" y="4594223"/>
            <a:ext cx="4072270" cy="646331"/>
          </a:xfrm>
          <a:prstGeom prst="rect">
            <a:avLst/>
          </a:prstGeom>
          <a:noFill/>
        </p:spPr>
        <p:txBody>
          <a:bodyPr wrap="square" rtlCol="0">
            <a:spAutoFit/>
          </a:bodyPr>
          <a:lstStyle/>
          <a:p>
            <a:r>
              <a:rPr lang="en-US" dirty="0">
                <a:solidFill>
                  <a:schemeClr val="bg2">
                    <a:lumMod val="50000"/>
                  </a:schemeClr>
                </a:solidFill>
              </a:rPr>
              <a:t>Making use of some trigonometric equations helps for easy solutions: </a:t>
            </a:r>
          </a:p>
        </p:txBody>
      </p:sp>
      <p:pic>
        <p:nvPicPr>
          <p:cNvPr id="16" name="Picture 15">
            <a:extLst>
              <a:ext uri="{FF2B5EF4-FFF2-40B4-BE49-F238E27FC236}">
                <a16:creationId xmlns:a16="http://schemas.microsoft.com/office/drawing/2014/main" id="{ECFA69B5-47AC-4AE9-A574-204F451E1BA2}"/>
              </a:ext>
            </a:extLst>
          </p:cNvPr>
          <p:cNvPicPr>
            <a:picLocks noChangeAspect="1"/>
          </p:cNvPicPr>
          <p:nvPr/>
        </p:nvPicPr>
        <p:blipFill>
          <a:blip r:embed="rId8"/>
          <a:stretch>
            <a:fillRect/>
          </a:stretch>
        </p:blipFill>
        <p:spPr>
          <a:xfrm>
            <a:off x="6267556" y="5256503"/>
            <a:ext cx="3790844" cy="880370"/>
          </a:xfrm>
          <a:prstGeom prst="rect">
            <a:avLst/>
          </a:prstGeom>
        </p:spPr>
      </p:pic>
    </p:spTree>
    <p:extLst>
      <p:ext uri="{BB962C8B-B14F-4D97-AF65-F5344CB8AC3E}">
        <p14:creationId xmlns:p14="http://schemas.microsoft.com/office/powerpoint/2010/main" val="124864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42865" y="1809836"/>
            <a:ext cx="8169517" cy="1077218"/>
          </a:xfrm>
          <a:prstGeom prst="rect">
            <a:avLst/>
          </a:prstGeom>
          <a:noFill/>
        </p:spPr>
        <p:txBody>
          <a:bodyPr wrap="square" rtlCol="0">
            <a:spAutoFit/>
          </a:bodyPr>
          <a:lstStyle/>
          <a:p>
            <a:r>
              <a:rPr lang="en-US" dirty="0">
                <a:solidFill>
                  <a:schemeClr val="bg1"/>
                </a:solidFill>
              </a:rPr>
              <a:t>	</a:t>
            </a:r>
            <a:endParaRPr lang="en-US" sz="1400" dirty="0">
              <a:solidFill>
                <a:schemeClr val="bg1"/>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sz="1400" dirty="0">
              <a:solidFill>
                <a:schemeClr val="bg1">
                  <a:lumMod val="85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12" name="TextBox 11"/>
          <p:cNvSpPr txBox="1"/>
          <p:nvPr/>
        </p:nvSpPr>
        <p:spPr>
          <a:xfrm>
            <a:off x="1403171" y="353585"/>
            <a:ext cx="9215535" cy="1446550"/>
          </a:xfrm>
          <a:prstGeom prst="rect">
            <a:avLst/>
          </a:prstGeom>
          <a:noFill/>
        </p:spPr>
        <p:txBody>
          <a:bodyPr wrap="square" rtlCol="0">
            <a:spAutoFit/>
          </a:bodyPr>
          <a:lstStyle/>
          <a:p>
            <a:pPr lvl="0">
              <a:defRPr/>
            </a:pPr>
            <a:r>
              <a:rPr lang="en-US" sz="4400" dirty="0">
                <a:solidFill>
                  <a:schemeClr val="bg2">
                    <a:lumMod val="50000"/>
                  </a:schemeClr>
                </a:solidFill>
                <a:latin typeface="Candara" panose="020E0502030303020204" pitchFamily="34" charset="0"/>
                <a:cs typeface="Estrangelo Edessa" panose="03080600000000000000" pitchFamily="66" charset="0"/>
              </a:rPr>
              <a:t>The</a:t>
            </a:r>
            <a:r>
              <a:rPr lang="en-US" sz="4400" b="1" dirty="0">
                <a:solidFill>
                  <a:schemeClr val="bg2">
                    <a:lumMod val="50000"/>
                  </a:schemeClr>
                </a:solidFill>
                <a:latin typeface="Candara" panose="020E0502030303020204" pitchFamily="34" charset="0"/>
                <a:cs typeface="Estrangelo Edessa" panose="03080600000000000000" pitchFamily="66" charset="0"/>
              </a:rPr>
              <a:t> </a:t>
            </a:r>
            <a:r>
              <a:rPr lang="en-US" sz="4400" dirty="0">
                <a:solidFill>
                  <a:schemeClr val="bg2">
                    <a:lumMod val="50000"/>
                  </a:schemeClr>
                </a:solidFill>
              </a:rPr>
              <a:t>technique</a:t>
            </a:r>
            <a:r>
              <a:rPr lang="en-SD" sz="4400" dirty="0">
                <a:solidFill>
                  <a:schemeClr val="bg2">
                    <a:lumMod val="50000"/>
                  </a:schemeClr>
                </a:solidFill>
              </a:rPr>
              <a:t>-</a:t>
            </a:r>
            <a:r>
              <a:rPr lang="en-US" sz="2400" dirty="0"/>
              <a:t> </a:t>
            </a:r>
            <a:r>
              <a:rPr lang="en-US" sz="2400" dirty="0">
                <a:solidFill>
                  <a:schemeClr val="bg2">
                    <a:lumMod val="50000"/>
                  </a:schemeClr>
                </a:solidFill>
              </a:rPr>
              <a:t>Inverse kinematics </a:t>
            </a:r>
            <a:endParaRPr lang="en-US" sz="2400" dirty="0">
              <a:solidFill>
                <a:schemeClr val="bg2">
                  <a:lumMod val="50000"/>
                </a:schemeClr>
              </a:solidFill>
              <a:latin typeface="Candara" panose="020E0502030303020204" pitchFamily="34" charset="0"/>
              <a:cs typeface="Estrangelo Edessa" panose="03080600000000000000" pitchFamily="66" charset="0"/>
            </a:endParaRPr>
          </a:p>
          <a:p>
            <a:endParaRPr lang="en-US" sz="4400" b="1" dirty="0">
              <a:solidFill>
                <a:schemeClr val="bg1"/>
              </a:solidFill>
              <a:latin typeface="Candara" panose="020E0502030303020204" pitchFamily="34" charset="0"/>
            </a:endParaRPr>
          </a:p>
        </p:txBody>
      </p:sp>
      <p:sp>
        <p:nvSpPr>
          <p:cNvPr id="18" name="TextBox 17">
            <a:extLst>
              <a:ext uri="{FF2B5EF4-FFF2-40B4-BE49-F238E27FC236}">
                <a16:creationId xmlns:a16="http://schemas.microsoft.com/office/drawing/2014/main" id="{49C480D4-8072-4E80-BC4B-891F69437708}"/>
              </a:ext>
            </a:extLst>
          </p:cNvPr>
          <p:cNvSpPr txBox="1"/>
          <p:nvPr/>
        </p:nvSpPr>
        <p:spPr>
          <a:xfrm>
            <a:off x="1393985" y="1162100"/>
            <a:ext cx="10587136" cy="2862322"/>
          </a:xfrm>
          <a:prstGeom prst="rect">
            <a:avLst/>
          </a:prstGeom>
          <a:noFill/>
        </p:spPr>
        <p:txBody>
          <a:bodyPr wrap="square" rtlCol="0">
            <a:spAutoFit/>
          </a:bodyPr>
          <a:lstStyle/>
          <a:p>
            <a:r>
              <a:rPr lang="en-US" sz="2000" dirty="0">
                <a:solidFill>
                  <a:schemeClr val="bg1"/>
                </a:solidFill>
              </a:rPr>
              <a:t>FORWARD KINEMATICS</a:t>
            </a:r>
          </a:p>
          <a:p>
            <a:r>
              <a:rPr lang="en-US" sz="2000" dirty="0">
                <a:solidFill>
                  <a:schemeClr val="bg1"/>
                </a:solidFill>
              </a:rPr>
              <a:t> </a:t>
            </a:r>
          </a:p>
          <a:p>
            <a:r>
              <a:rPr lang="en-US" sz="2000" dirty="0">
                <a:solidFill>
                  <a:schemeClr val="bg1"/>
                </a:solidFill>
              </a:rPr>
              <a:t>The joint variables of the robot are given to determine  the  position and  orientation effector.</a:t>
            </a:r>
          </a:p>
          <a:p>
            <a:r>
              <a:rPr lang="en-US" sz="2000" dirty="0">
                <a:solidFill>
                  <a:schemeClr val="bg1"/>
                </a:solidFill>
                <a:latin typeface="Candara" panose="020E0502030303020204" pitchFamily="34" charset="0"/>
              </a:rPr>
              <a:t>Assignments of joints and all parameters used to define the robot frames can be defined by using the DH parameters table explained by Tahseen (2013)</a:t>
            </a: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ndParaRPr>
          </a:p>
        </p:txBody>
      </p:sp>
      <p:sp>
        <p:nvSpPr>
          <p:cNvPr id="8" name="Freeform: Shape 7">
            <a:extLst>
              <a:ext uri="{FF2B5EF4-FFF2-40B4-BE49-F238E27FC236}">
                <a16:creationId xmlns:a16="http://schemas.microsoft.com/office/drawing/2014/main" id="{32831303-7222-45A9-B817-018421C0E8E3}"/>
              </a:ext>
            </a:extLst>
          </p:cNvPr>
          <p:cNvSpPr/>
          <p:nvPr/>
        </p:nvSpPr>
        <p:spPr>
          <a:xfrm>
            <a:off x="19716" y="248099"/>
            <a:ext cx="1204148" cy="914001"/>
          </a:xfrm>
          <a:custGeom>
            <a:avLst/>
            <a:gdLst>
              <a:gd name="connsiteX0" fmla="*/ 0 w 1204148"/>
              <a:gd name="connsiteY0" fmla="*/ 0 h 914001"/>
              <a:gd name="connsiteX1" fmla="*/ 1108038 w 1204148"/>
              <a:gd name="connsiteY1" fmla="*/ 0 h 914001"/>
              <a:gd name="connsiteX2" fmla="*/ 1108038 w 1204148"/>
              <a:gd name="connsiteY2" fmla="*/ 360889 h 914001"/>
              <a:gd name="connsiteX3" fmla="*/ 1204148 w 1204148"/>
              <a:gd name="connsiteY3" fmla="*/ 457000 h 914001"/>
              <a:gd name="connsiteX4" fmla="*/ 1108038 w 1204148"/>
              <a:gd name="connsiteY4" fmla="*/ 553110 h 914001"/>
              <a:gd name="connsiteX5" fmla="*/ 1108038 w 1204148"/>
              <a:gd name="connsiteY5" fmla="*/ 914001 h 914001"/>
              <a:gd name="connsiteX6" fmla="*/ 0 w 1204148"/>
              <a:gd name="connsiteY6" fmla="*/ 914001 h 9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4148" h="914001">
                <a:moveTo>
                  <a:pt x="0" y="0"/>
                </a:moveTo>
                <a:lnTo>
                  <a:pt x="1108038" y="0"/>
                </a:lnTo>
                <a:lnTo>
                  <a:pt x="1108038" y="360889"/>
                </a:lnTo>
                <a:lnTo>
                  <a:pt x="1204148" y="457000"/>
                </a:lnTo>
                <a:lnTo>
                  <a:pt x="1108038" y="553110"/>
                </a:lnTo>
                <a:lnTo>
                  <a:pt x="1108038" y="914001"/>
                </a:lnTo>
                <a:lnTo>
                  <a:pt x="0" y="914001"/>
                </a:lnTo>
                <a:close/>
              </a:path>
            </a:pathLst>
          </a:custGeom>
          <a:solidFill>
            <a:srgbClr val="44546B"/>
          </a:solidFill>
          <a:ln w="6350">
            <a:solidFill>
              <a:schemeClr val="bg1">
                <a:alpha val="3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03</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B7E7E1D-9D1E-430E-8E42-2223483037E8}"/>
                  </a:ext>
                </a:extLst>
              </p14:cNvPr>
              <p14:cNvContentPartPr/>
              <p14:nvPr/>
            </p14:nvContentPartPr>
            <p14:xfrm>
              <a:off x="7511701" y="3478889"/>
              <a:ext cx="9360" cy="18360"/>
            </p14:xfrm>
          </p:contentPart>
        </mc:Choice>
        <mc:Fallback>
          <p:pic>
            <p:nvPicPr>
              <p:cNvPr id="5" name="Ink 4">
                <a:extLst>
                  <a:ext uri="{FF2B5EF4-FFF2-40B4-BE49-F238E27FC236}">
                    <a16:creationId xmlns:a16="http://schemas.microsoft.com/office/drawing/2014/main" id="{AB7E7E1D-9D1E-430E-8E42-2223483037E8}"/>
                  </a:ext>
                </a:extLst>
              </p:cNvPr>
              <p:cNvPicPr/>
              <p:nvPr/>
            </p:nvPicPr>
            <p:blipFill>
              <a:blip r:embed="rId4"/>
              <a:stretch>
                <a:fillRect/>
              </a:stretch>
            </p:blipFill>
            <p:spPr>
              <a:xfrm>
                <a:off x="7502701" y="3469889"/>
                <a:ext cx="27000" cy="36000"/>
              </a:xfrm>
              <a:prstGeom prst="rect">
                <a:avLst/>
              </a:prstGeom>
            </p:spPr>
          </p:pic>
        </mc:Fallback>
      </mc:AlternateContent>
      <p:sp>
        <p:nvSpPr>
          <p:cNvPr id="17" name="TextBox 16">
            <a:extLst>
              <a:ext uri="{FF2B5EF4-FFF2-40B4-BE49-F238E27FC236}">
                <a16:creationId xmlns:a16="http://schemas.microsoft.com/office/drawing/2014/main" id="{549B66A4-B802-4812-9A21-A7E001B0A1E1}"/>
              </a:ext>
            </a:extLst>
          </p:cNvPr>
          <p:cNvSpPr txBox="1"/>
          <p:nvPr/>
        </p:nvSpPr>
        <p:spPr>
          <a:xfrm>
            <a:off x="3866224" y="5054840"/>
            <a:ext cx="5146158" cy="1477328"/>
          </a:xfrm>
          <a:prstGeom prst="rect">
            <a:avLst/>
          </a:prstGeom>
          <a:noFill/>
        </p:spPr>
        <p:txBody>
          <a:bodyPr wrap="square" rtlCol="0">
            <a:spAutoFit/>
          </a:bodyPr>
          <a:lstStyle/>
          <a:p>
            <a:r>
              <a:rPr lang="en-US" sz="1800" kern="1200" dirty="0">
                <a:solidFill>
                  <a:schemeClr val="bg1"/>
                </a:solidFill>
                <a:latin typeface="+mn-lt"/>
                <a:ea typeface="+mn-ea"/>
                <a:cs typeface="+mn-cs"/>
              </a:rPr>
              <a:t>Table 1 shows the related six joints parameters of the robotic arm ROB0036 manipulator in order to find the position and orientation of the rigid body which is useful for obtaining the composition of coordinate transformations </a:t>
            </a:r>
          </a:p>
        </p:txBody>
      </p:sp>
      <p:sp>
        <p:nvSpPr>
          <p:cNvPr id="2" name="TextBox 1">
            <a:extLst>
              <a:ext uri="{FF2B5EF4-FFF2-40B4-BE49-F238E27FC236}">
                <a16:creationId xmlns:a16="http://schemas.microsoft.com/office/drawing/2014/main" id="{A403F63A-5026-4F9D-8B81-8F0998D117B5}"/>
              </a:ext>
            </a:extLst>
          </p:cNvPr>
          <p:cNvSpPr txBox="1"/>
          <p:nvPr/>
        </p:nvSpPr>
        <p:spPr>
          <a:xfrm>
            <a:off x="730785" y="2104910"/>
            <a:ext cx="10730430" cy="1200329"/>
          </a:xfrm>
          <a:prstGeom prst="rect">
            <a:avLst/>
          </a:prstGeom>
          <a:noFill/>
        </p:spPr>
        <p:txBody>
          <a:bodyPr wrap="square" rtlCol="0">
            <a:spAutoFit/>
          </a:bodyPr>
          <a:lstStyle/>
          <a:p>
            <a:r>
              <a:rPr lang="en-SD" dirty="0"/>
              <a:t>	</a:t>
            </a:r>
            <a:r>
              <a:rPr lang="en-US" dirty="0"/>
              <a:t>The solution of Inverse kinematics is more complex than forward kinematics and there is many solutions approach such as geometric and algebraic analysis used for finding the inverse kinematics considering the system structure of the robotic arm. In case of inverse kinematics the joint angles can be determined for any desired position and orientation in Cartesian space</a:t>
            </a:r>
          </a:p>
        </p:txBody>
      </p:sp>
      <p:pic>
        <p:nvPicPr>
          <p:cNvPr id="13" name="Picture 12">
            <a:extLst>
              <a:ext uri="{FF2B5EF4-FFF2-40B4-BE49-F238E27FC236}">
                <a16:creationId xmlns:a16="http://schemas.microsoft.com/office/drawing/2014/main" id="{38643138-8D0F-417C-AD02-9C2CB2D58BA9}"/>
              </a:ext>
            </a:extLst>
          </p:cNvPr>
          <p:cNvPicPr>
            <a:picLocks noChangeAspect="1"/>
          </p:cNvPicPr>
          <p:nvPr/>
        </p:nvPicPr>
        <p:blipFill>
          <a:blip r:embed="rId5"/>
          <a:stretch>
            <a:fillRect/>
          </a:stretch>
        </p:blipFill>
        <p:spPr>
          <a:xfrm>
            <a:off x="1223863" y="3552762"/>
            <a:ext cx="5612365" cy="1200328"/>
          </a:xfrm>
          <a:prstGeom prst="rect">
            <a:avLst/>
          </a:prstGeom>
        </p:spPr>
      </p:pic>
      <p:sp>
        <p:nvSpPr>
          <p:cNvPr id="14" name="TextBox 13">
            <a:extLst>
              <a:ext uri="{FF2B5EF4-FFF2-40B4-BE49-F238E27FC236}">
                <a16:creationId xmlns:a16="http://schemas.microsoft.com/office/drawing/2014/main" id="{338544B7-3CCB-4F40-B20D-761B2A68E513}"/>
              </a:ext>
            </a:extLst>
          </p:cNvPr>
          <p:cNvSpPr txBox="1"/>
          <p:nvPr/>
        </p:nvSpPr>
        <p:spPr>
          <a:xfrm>
            <a:off x="1026876" y="5473025"/>
            <a:ext cx="6741170" cy="369332"/>
          </a:xfrm>
          <a:prstGeom prst="rect">
            <a:avLst/>
          </a:prstGeom>
          <a:noFill/>
        </p:spPr>
        <p:txBody>
          <a:bodyPr wrap="square" rtlCol="0">
            <a:spAutoFit/>
          </a:bodyPr>
          <a:lstStyle/>
          <a:p>
            <a:r>
              <a:rPr lang="en-US" dirty="0"/>
              <a:t>The matrix manipulations has resulted the following matrix solutions:</a:t>
            </a:r>
          </a:p>
        </p:txBody>
      </p:sp>
    </p:spTree>
    <p:extLst>
      <p:ext uri="{BB962C8B-B14F-4D97-AF65-F5344CB8AC3E}">
        <p14:creationId xmlns:p14="http://schemas.microsoft.com/office/powerpoint/2010/main" val="179409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Widescreen</PresentationFormat>
  <Paragraphs>112</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MOGAHID NOURELDIN FARAH</cp:lastModifiedBy>
  <cp:revision>599</cp:revision>
  <dcterms:created xsi:type="dcterms:W3CDTF">2016-09-28T22:08:47Z</dcterms:created>
  <dcterms:modified xsi:type="dcterms:W3CDTF">2020-08-06T19:42:50Z</dcterms:modified>
</cp:coreProperties>
</file>