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76" r:id="rId2"/>
    <p:sldId id="377" r:id="rId3"/>
    <p:sldId id="364" r:id="rId4"/>
    <p:sldId id="353" r:id="rId5"/>
    <p:sldId id="365" r:id="rId6"/>
    <p:sldId id="418" r:id="rId7"/>
    <p:sldId id="419" r:id="rId8"/>
    <p:sldId id="420" r:id="rId9"/>
    <p:sldId id="421" r:id="rId10"/>
    <p:sldId id="422" r:id="rId11"/>
    <p:sldId id="424" r:id="rId12"/>
    <p:sldId id="423" r:id="rId13"/>
    <p:sldId id="382" r:id="rId14"/>
    <p:sldId id="3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1F4E79"/>
    <a:srgbClr val="FF0000"/>
    <a:srgbClr val="DEEBF7"/>
    <a:srgbClr val="41719C"/>
    <a:srgbClr val="BDD7EE"/>
    <a:srgbClr val="97D2FF"/>
    <a:srgbClr val="C1FFA6"/>
    <a:srgbClr val="FF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7" autoAdjust="0"/>
    <p:restoredTop sz="94640" autoAdjust="0"/>
  </p:normalViewPr>
  <p:slideViewPr>
    <p:cSldViewPr snapToGrid="0">
      <p:cViewPr varScale="1">
        <p:scale>
          <a:sx n="108" d="100"/>
          <a:sy n="108" d="100"/>
        </p:scale>
        <p:origin x="102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1AF79F9-E670-4EC9-B4A9-D11F547DAC70}" type="slidenum">
              <a:rPr lang="en-US" sz="1400" b="0" strike="noStrike" spc="-1">
                <a:latin typeface="Times New Roman"/>
              </a:rPr>
              <a:t>‹N°›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8E76C39-36A7-4F2A-AD0D-5874862A7E3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C0249-4FC8-0E50-F3DA-E51FD0A44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>
            <a:extLst>
              <a:ext uri="{FF2B5EF4-FFF2-40B4-BE49-F238E27FC236}">
                <a16:creationId xmlns:a16="http://schemas.microsoft.com/office/drawing/2014/main" id="{30CB2DD9-A457-4D54-0B06-2CC1998BE2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98" name="PlaceHolder 2">
            <a:extLst>
              <a:ext uri="{FF2B5EF4-FFF2-40B4-BE49-F238E27FC236}">
                <a16:creationId xmlns:a16="http://schemas.microsoft.com/office/drawing/2014/main" id="{E7D78240-47CC-E5B9-1C56-8B959AFC08C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99" name="CustomShape 3">
            <a:extLst>
              <a:ext uri="{FF2B5EF4-FFF2-40B4-BE49-F238E27FC236}">
                <a16:creationId xmlns:a16="http://schemas.microsoft.com/office/drawing/2014/main" id="{807AC8C2-6CFE-4A4E-43D2-F18A87B8D415}"/>
              </a:ext>
            </a:extLst>
          </p:cNvPr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EC09AE8-90FC-4214-9A9C-1D64BC26F6C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0234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C0249-4FC8-0E50-F3DA-E51FD0A44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>
            <a:extLst>
              <a:ext uri="{FF2B5EF4-FFF2-40B4-BE49-F238E27FC236}">
                <a16:creationId xmlns:a16="http://schemas.microsoft.com/office/drawing/2014/main" id="{30CB2DD9-A457-4D54-0B06-2CC1998BE2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98" name="PlaceHolder 2">
            <a:extLst>
              <a:ext uri="{FF2B5EF4-FFF2-40B4-BE49-F238E27FC236}">
                <a16:creationId xmlns:a16="http://schemas.microsoft.com/office/drawing/2014/main" id="{E7D78240-47CC-E5B9-1C56-8B959AFC08C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99" name="CustomShape 3">
            <a:extLst>
              <a:ext uri="{FF2B5EF4-FFF2-40B4-BE49-F238E27FC236}">
                <a16:creationId xmlns:a16="http://schemas.microsoft.com/office/drawing/2014/main" id="{807AC8C2-6CFE-4A4E-43D2-F18A87B8D415}"/>
              </a:ext>
            </a:extLst>
          </p:cNvPr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EC09AE8-90FC-4214-9A9C-1D64BC26F6C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886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C0249-4FC8-0E50-F3DA-E51FD0A44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>
            <a:extLst>
              <a:ext uri="{FF2B5EF4-FFF2-40B4-BE49-F238E27FC236}">
                <a16:creationId xmlns:a16="http://schemas.microsoft.com/office/drawing/2014/main" id="{30CB2DD9-A457-4D54-0B06-2CC1998BE2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98" name="PlaceHolder 2">
            <a:extLst>
              <a:ext uri="{FF2B5EF4-FFF2-40B4-BE49-F238E27FC236}">
                <a16:creationId xmlns:a16="http://schemas.microsoft.com/office/drawing/2014/main" id="{E7D78240-47CC-E5B9-1C56-8B959AFC08C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99" name="CustomShape 3">
            <a:extLst>
              <a:ext uri="{FF2B5EF4-FFF2-40B4-BE49-F238E27FC236}">
                <a16:creationId xmlns:a16="http://schemas.microsoft.com/office/drawing/2014/main" id="{807AC8C2-6CFE-4A4E-43D2-F18A87B8D415}"/>
              </a:ext>
            </a:extLst>
          </p:cNvPr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EC09AE8-90FC-4214-9A9C-1D64BC26F6C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3499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C0249-4FC8-0E50-F3DA-E51FD0A44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>
            <a:extLst>
              <a:ext uri="{FF2B5EF4-FFF2-40B4-BE49-F238E27FC236}">
                <a16:creationId xmlns:a16="http://schemas.microsoft.com/office/drawing/2014/main" id="{30CB2DD9-A457-4D54-0B06-2CC1998BE2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98" name="PlaceHolder 2">
            <a:extLst>
              <a:ext uri="{FF2B5EF4-FFF2-40B4-BE49-F238E27FC236}">
                <a16:creationId xmlns:a16="http://schemas.microsoft.com/office/drawing/2014/main" id="{E7D78240-47CC-E5B9-1C56-8B959AFC08C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99" name="CustomShape 3">
            <a:extLst>
              <a:ext uri="{FF2B5EF4-FFF2-40B4-BE49-F238E27FC236}">
                <a16:creationId xmlns:a16="http://schemas.microsoft.com/office/drawing/2014/main" id="{807AC8C2-6CFE-4A4E-43D2-F18A87B8D415}"/>
              </a:ext>
            </a:extLst>
          </p:cNvPr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C09AE8-90FC-4214-9A9C-1D64BC26F6C7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8868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C0249-4FC8-0E50-F3DA-E51FD0A44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>
            <a:extLst>
              <a:ext uri="{FF2B5EF4-FFF2-40B4-BE49-F238E27FC236}">
                <a16:creationId xmlns:a16="http://schemas.microsoft.com/office/drawing/2014/main" id="{30CB2DD9-A457-4D54-0B06-2CC1998BE2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98" name="PlaceHolder 2">
            <a:extLst>
              <a:ext uri="{FF2B5EF4-FFF2-40B4-BE49-F238E27FC236}">
                <a16:creationId xmlns:a16="http://schemas.microsoft.com/office/drawing/2014/main" id="{E7D78240-47CC-E5B9-1C56-8B959AFC08C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99" name="CustomShape 3">
            <a:extLst>
              <a:ext uri="{FF2B5EF4-FFF2-40B4-BE49-F238E27FC236}">
                <a16:creationId xmlns:a16="http://schemas.microsoft.com/office/drawing/2014/main" id="{807AC8C2-6CFE-4A4E-43D2-F18A87B8D415}"/>
              </a:ext>
            </a:extLst>
          </p:cNvPr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C09AE8-90FC-4214-9A9C-1D64BC26F6C7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839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C0249-4FC8-0E50-F3DA-E51FD0A44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>
            <a:extLst>
              <a:ext uri="{FF2B5EF4-FFF2-40B4-BE49-F238E27FC236}">
                <a16:creationId xmlns:a16="http://schemas.microsoft.com/office/drawing/2014/main" id="{30CB2DD9-A457-4D54-0B06-2CC1998BE2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98" name="PlaceHolder 2">
            <a:extLst>
              <a:ext uri="{FF2B5EF4-FFF2-40B4-BE49-F238E27FC236}">
                <a16:creationId xmlns:a16="http://schemas.microsoft.com/office/drawing/2014/main" id="{E7D78240-47CC-E5B9-1C56-8B959AFC08C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99" name="CustomShape 3">
            <a:extLst>
              <a:ext uri="{FF2B5EF4-FFF2-40B4-BE49-F238E27FC236}">
                <a16:creationId xmlns:a16="http://schemas.microsoft.com/office/drawing/2014/main" id="{807AC8C2-6CFE-4A4E-43D2-F18A87B8D415}"/>
              </a:ext>
            </a:extLst>
          </p:cNvPr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EC09AE8-90FC-4214-9A9C-1D64BC26F6C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6843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C0249-4FC8-0E50-F3DA-E51FD0A44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>
            <a:extLst>
              <a:ext uri="{FF2B5EF4-FFF2-40B4-BE49-F238E27FC236}">
                <a16:creationId xmlns:a16="http://schemas.microsoft.com/office/drawing/2014/main" id="{30CB2DD9-A457-4D54-0B06-2CC1998BE2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98" name="PlaceHolder 2">
            <a:extLst>
              <a:ext uri="{FF2B5EF4-FFF2-40B4-BE49-F238E27FC236}">
                <a16:creationId xmlns:a16="http://schemas.microsoft.com/office/drawing/2014/main" id="{E7D78240-47CC-E5B9-1C56-8B959AFC08C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99" name="CustomShape 3">
            <a:extLst>
              <a:ext uri="{FF2B5EF4-FFF2-40B4-BE49-F238E27FC236}">
                <a16:creationId xmlns:a16="http://schemas.microsoft.com/office/drawing/2014/main" id="{807AC8C2-6CFE-4A4E-43D2-F18A87B8D415}"/>
              </a:ext>
            </a:extLst>
          </p:cNvPr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EC09AE8-90FC-4214-9A9C-1D64BC26F6C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0536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C0249-4FC8-0E50-F3DA-E51FD0A44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>
            <a:extLst>
              <a:ext uri="{FF2B5EF4-FFF2-40B4-BE49-F238E27FC236}">
                <a16:creationId xmlns:a16="http://schemas.microsoft.com/office/drawing/2014/main" id="{30CB2DD9-A457-4D54-0B06-2CC1998BE2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98" name="PlaceHolder 2">
            <a:extLst>
              <a:ext uri="{FF2B5EF4-FFF2-40B4-BE49-F238E27FC236}">
                <a16:creationId xmlns:a16="http://schemas.microsoft.com/office/drawing/2014/main" id="{E7D78240-47CC-E5B9-1C56-8B959AFC08C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99" name="CustomShape 3">
            <a:extLst>
              <a:ext uri="{FF2B5EF4-FFF2-40B4-BE49-F238E27FC236}">
                <a16:creationId xmlns:a16="http://schemas.microsoft.com/office/drawing/2014/main" id="{807AC8C2-6CFE-4A4E-43D2-F18A87B8D415}"/>
              </a:ext>
            </a:extLst>
          </p:cNvPr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EC09AE8-90FC-4214-9A9C-1D64BC26F6C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64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C0249-4FC8-0E50-F3DA-E51FD0A44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>
            <a:extLst>
              <a:ext uri="{FF2B5EF4-FFF2-40B4-BE49-F238E27FC236}">
                <a16:creationId xmlns:a16="http://schemas.microsoft.com/office/drawing/2014/main" id="{30CB2DD9-A457-4D54-0B06-2CC1998BE2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98" name="PlaceHolder 2">
            <a:extLst>
              <a:ext uri="{FF2B5EF4-FFF2-40B4-BE49-F238E27FC236}">
                <a16:creationId xmlns:a16="http://schemas.microsoft.com/office/drawing/2014/main" id="{E7D78240-47CC-E5B9-1C56-8B959AFC08C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99" name="CustomShape 3">
            <a:extLst>
              <a:ext uri="{FF2B5EF4-FFF2-40B4-BE49-F238E27FC236}">
                <a16:creationId xmlns:a16="http://schemas.microsoft.com/office/drawing/2014/main" id="{807AC8C2-6CFE-4A4E-43D2-F18A87B8D415}"/>
              </a:ext>
            </a:extLst>
          </p:cNvPr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EC09AE8-90FC-4214-9A9C-1D64BC26F6C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4214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C0249-4FC8-0E50-F3DA-E51FD0A44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>
            <a:extLst>
              <a:ext uri="{FF2B5EF4-FFF2-40B4-BE49-F238E27FC236}">
                <a16:creationId xmlns:a16="http://schemas.microsoft.com/office/drawing/2014/main" id="{30CB2DD9-A457-4D54-0B06-2CC1998BE2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98" name="PlaceHolder 2">
            <a:extLst>
              <a:ext uri="{FF2B5EF4-FFF2-40B4-BE49-F238E27FC236}">
                <a16:creationId xmlns:a16="http://schemas.microsoft.com/office/drawing/2014/main" id="{E7D78240-47CC-E5B9-1C56-8B959AFC08C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99" name="CustomShape 3">
            <a:extLst>
              <a:ext uri="{FF2B5EF4-FFF2-40B4-BE49-F238E27FC236}">
                <a16:creationId xmlns:a16="http://schemas.microsoft.com/office/drawing/2014/main" id="{807AC8C2-6CFE-4A4E-43D2-F18A87B8D415}"/>
              </a:ext>
            </a:extLst>
          </p:cNvPr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EC09AE8-90FC-4214-9A9C-1D64BC26F6C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1273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C0249-4FC8-0E50-F3DA-E51FD0A44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>
            <a:extLst>
              <a:ext uri="{FF2B5EF4-FFF2-40B4-BE49-F238E27FC236}">
                <a16:creationId xmlns:a16="http://schemas.microsoft.com/office/drawing/2014/main" id="{30CB2DD9-A457-4D54-0B06-2CC1998BE2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98" name="PlaceHolder 2">
            <a:extLst>
              <a:ext uri="{FF2B5EF4-FFF2-40B4-BE49-F238E27FC236}">
                <a16:creationId xmlns:a16="http://schemas.microsoft.com/office/drawing/2014/main" id="{E7D78240-47CC-E5B9-1C56-8B959AFC08C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99" name="CustomShape 3">
            <a:extLst>
              <a:ext uri="{FF2B5EF4-FFF2-40B4-BE49-F238E27FC236}">
                <a16:creationId xmlns:a16="http://schemas.microsoft.com/office/drawing/2014/main" id="{807AC8C2-6CFE-4A4E-43D2-F18A87B8D415}"/>
              </a:ext>
            </a:extLst>
          </p:cNvPr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EC09AE8-90FC-4214-9A9C-1D64BC26F6C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8636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C0249-4FC8-0E50-F3DA-E51FD0A44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>
            <a:extLst>
              <a:ext uri="{FF2B5EF4-FFF2-40B4-BE49-F238E27FC236}">
                <a16:creationId xmlns:a16="http://schemas.microsoft.com/office/drawing/2014/main" id="{30CB2DD9-A457-4D54-0B06-2CC1998BE2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98" name="PlaceHolder 2">
            <a:extLst>
              <a:ext uri="{FF2B5EF4-FFF2-40B4-BE49-F238E27FC236}">
                <a16:creationId xmlns:a16="http://schemas.microsoft.com/office/drawing/2014/main" id="{E7D78240-47CC-E5B9-1C56-8B959AFC08C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99" name="CustomShape 3">
            <a:extLst>
              <a:ext uri="{FF2B5EF4-FFF2-40B4-BE49-F238E27FC236}">
                <a16:creationId xmlns:a16="http://schemas.microsoft.com/office/drawing/2014/main" id="{807AC8C2-6CFE-4A4E-43D2-F18A87B8D415}"/>
              </a:ext>
            </a:extLst>
          </p:cNvPr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EC09AE8-90FC-4214-9A9C-1D64BC26F6C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6757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C0249-4FC8-0E50-F3DA-E51FD0A44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>
            <a:extLst>
              <a:ext uri="{FF2B5EF4-FFF2-40B4-BE49-F238E27FC236}">
                <a16:creationId xmlns:a16="http://schemas.microsoft.com/office/drawing/2014/main" id="{30CB2DD9-A457-4D54-0B06-2CC1998BE2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98" name="PlaceHolder 2">
            <a:extLst>
              <a:ext uri="{FF2B5EF4-FFF2-40B4-BE49-F238E27FC236}">
                <a16:creationId xmlns:a16="http://schemas.microsoft.com/office/drawing/2014/main" id="{E7D78240-47CC-E5B9-1C56-8B959AFC08C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99" name="CustomShape 3">
            <a:extLst>
              <a:ext uri="{FF2B5EF4-FFF2-40B4-BE49-F238E27FC236}">
                <a16:creationId xmlns:a16="http://schemas.microsoft.com/office/drawing/2014/main" id="{807AC8C2-6CFE-4A4E-43D2-F18A87B8D415}"/>
              </a:ext>
            </a:extLst>
          </p:cNvPr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EC09AE8-90FC-4214-9A9C-1D64BC26F6C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8770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06560" y="93600"/>
            <a:ext cx="11976480" cy="6650280"/>
          </a:xfrm>
          <a:custGeom>
            <a:avLst/>
            <a:gdLst/>
            <a:ahLst/>
            <a:cxnLst/>
            <a:rect l="l" t="t" r="r" b="b"/>
            <a:pathLst>
              <a:path w="11977161" h="6650942">
                <a:moveTo>
                  <a:pt x="3161" y="904459"/>
                </a:moveTo>
                <a:cubicBezTo>
                  <a:pt x="3161" y="292889"/>
                  <a:pt x="-867" y="-8852"/>
                  <a:pt x="1170261" y="18443"/>
                </a:cubicBezTo>
                <a:lnTo>
                  <a:pt x="10856167" y="4796"/>
                </a:lnTo>
                <a:cubicBezTo>
                  <a:pt x="11467737" y="4796"/>
                  <a:pt x="11977161" y="-86282"/>
                  <a:pt x="11977161" y="525288"/>
                </a:cubicBezTo>
                <a:cubicBezTo>
                  <a:pt x="11972612" y="2197322"/>
                  <a:pt x="11958769" y="4436443"/>
                  <a:pt x="11954220" y="6108477"/>
                </a:cubicBezTo>
                <a:cubicBezTo>
                  <a:pt x="11954220" y="6720047"/>
                  <a:pt x="12056799" y="6648357"/>
                  <a:pt x="11445229" y="6648357"/>
                </a:cubicBezTo>
                <a:lnTo>
                  <a:pt x="537301" y="6648737"/>
                </a:lnTo>
                <a:cubicBezTo>
                  <a:pt x="-74269" y="6648737"/>
                  <a:pt x="3161" y="6152961"/>
                  <a:pt x="3161" y="5541391"/>
                </a:cubicBezTo>
                <a:lnTo>
                  <a:pt x="3161" y="904459"/>
                </a:lnTo>
                <a:close/>
              </a:path>
            </a:pathLst>
          </a:cu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46" name="CustomShape 3"/>
          <p:cNvSpPr/>
          <p:nvPr/>
        </p:nvSpPr>
        <p:spPr>
          <a:xfrm>
            <a:off x="10363200" y="6199536"/>
            <a:ext cx="1719840" cy="54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  <a:spcBef>
                <a:spcPts val="499"/>
              </a:spcBef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12 juillet 2024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672337" y="360330"/>
            <a:ext cx="11145600" cy="5978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250000"/>
              </a:lnSpc>
              <a:spcBef>
                <a:spcPts val="499"/>
              </a:spcBef>
            </a:pPr>
            <a:r>
              <a:rPr lang="en-US" sz="3200" b="1" spc="-1" dirty="0">
                <a:solidFill>
                  <a:srgbClr val="203864"/>
                </a:solidFill>
                <a:latin typeface="Calibri"/>
                <a:ea typeface="DejaVu Sans"/>
              </a:rPr>
              <a:t>Mohammad Rasool MOJALLIZADEH</a:t>
            </a:r>
          </a:p>
          <a:p>
            <a:pPr>
              <a:lnSpc>
                <a:spcPct val="300000"/>
              </a:lnSpc>
              <a:spcBef>
                <a:spcPts val="499"/>
              </a:spcBef>
            </a:pPr>
            <a:r>
              <a:rPr lang="fr-FR" sz="3200" b="1" spc="-1" dirty="0">
                <a:solidFill>
                  <a:srgbClr val="203864"/>
                </a:solidFill>
                <a:latin typeface="Calibri"/>
              </a:rPr>
              <a:t>Poste :</a:t>
            </a:r>
            <a:r>
              <a:rPr lang="fr-FR" sz="3200" spc="-1" dirty="0">
                <a:solidFill>
                  <a:srgbClr val="203864"/>
                </a:solidFill>
                <a:latin typeface="Calibri"/>
              </a:rPr>
              <a:t>                           Enseignant-chercheur</a:t>
            </a:r>
          </a:p>
          <a:p>
            <a:pPr>
              <a:lnSpc>
                <a:spcPct val="200000"/>
              </a:lnSpc>
              <a:spcBef>
                <a:spcPts val="499"/>
              </a:spcBef>
            </a:pPr>
            <a:r>
              <a:rPr lang="fr-FR" sz="3200" b="1" spc="-1" dirty="0">
                <a:solidFill>
                  <a:srgbClr val="203864"/>
                </a:solidFill>
                <a:latin typeface="Calibri"/>
              </a:rPr>
              <a:t>Profile :</a:t>
            </a:r>
            <a:r>
              <a:rPr lang="fr-FR" sz="3200" spc="-1" dirty="0">
                <a:solidFill>
                  <a:srgbClr val="203864"/>
                </a:solidFill>
                <a:latin typeface="Calibri"/>
              </a:rPr>
              <a:t>        Instrumentation, Automatique, Contrôle-Commande</a:t>
            </a:r>
          </a:p>
          <a:p>
            <a:pPr>
              <a:lnSpc>
                <a:spcPct val="200000"/>
              </a:lnSpc>
              <a:spcBef>
                <a:spcPts val="499"/>
              </a:spcBef>
            </a:pPr>
            <a:r>
              <a:rPr lang="fr-FR" sz="3200" b="1" spc="-1" dirty="0">
                <a:solidFill>
                  <a:srgbClr val="203864"/>
                </a:solidFill>
                <a:latin typeface="Calibri"/>
              </a:rPr>
              <a:t>Laboratoire</a:t>
            </a:r>
            <a:r>
              <a:rPr lang="en-US" sz="3200" b="1" spc="-1" dirty="0">
                <a:solidFill>
                  <a:srgbClr val="203864"/>
                </a:solidFill>
                <a:latin typeface="Calibri"/>
              </a:rPr>
              <a:t> :                             </a:t>
            </a:r>
            <a:r>
              <a:rPr lang="fr-FR" sz="3200" spc="-1" dirty="0">
                <a:solidFill>
                  <a:srgbClr val="203864"/>
                </a:solidFill>
                <a:latin typeface="Calibri"/>
              </a:rPr>
              <a:t>LAMPA</a:t>
            </a:r>
            <a:endParaRPr lang="fr-FR" sz="3200" b="1" spc="-1" dirty="0">
              <a:solidFill>
                <a:srgbClr val="203864"/>
              </a:solidFill>
              <a:latin typeface="Calibri"/>
            </a:endParaRPr>
          </a:p>
          <a:p>
            <a:pPr>
              <a:lnSpc>
                <a:spcPct val="200000"/>
              </a:lnSpc>
              <a:spcBef>
                <a:spcPts val="499"/>
              </a:spcBef>
            </a:pPr>
            <a:r>
              <a:rPr lang="fr-FR" sz="3200" b="1" spc="-1" dirty="0">
                <a:solidFill>
                  <a:srgbClr val="203864"/>
                </a:solidFill>
                <a:latin typeface="Calibri"/>
              </a:rPr>
              <a:t>Campus </a:t>
            </a:r>
            <a:r>
              <a:rPr lang="en-US" sz="3200" b="1" spc="-1" dirty="0">
                <a:solidFill>
                  <a:srgbClr val="203864"/>
                </a:solidFill>
                <a:latin typeface="Calibri"/>
              </a:rPr>
              <a:t>:</a:t>
            </a:r>
            <a:r>
              <a:rPr lang="en-US" sz="3200" b="0" strike="noStrike" spc="-1" dirty="0">
                <a:solidFill>
                  <a:srgbClr val="203864"/>
                </a:solidFill>
                <a:latin typeface="Calibri"/>
                <a:ea typeface="DejaVu Sans"/>
              </a:rPr>
              <a:t>                                    </a:t>
            </a:r>
            <a:r>
              <a:rPr lang="fr-FR" sz="3200" spc="-1" dirty="0">
                <a:solidFill>
                  <a:srgbClr val="203864"/>
                </a:solidFill>
                <a:latin typeface="Calibri"/>
              </a:rPr>
              <a:t>Angers</a:t>
            </a:r>
          </a:p>
          <a:p>
            <a:pPr>
              <a:lnSpc>
                <a:spcPct val="250000"/>
              </a:lnSpc>
              <a:spcBef>
                <a:spcPts val="499"/>
              </a:spcBef>
            </a:pPr>
            <a:endParaRPr lang="fr-FR" sz="3200" spc="-1" dirty="0">
              <a:solidFill>
                <a:srgbClr val="203864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0B1D1A-AE38-5C3C-40F0-BF5AAF1B6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>
            <a:extLst>
              <a:ext uri="{FF2B5EF4-FFF2-40B4-BE49-F238E27FC236}">
                <a16:creationId xmlns:a16="http://schemas.microsoft.com/office/drawing/2014/main" id="{2384020F-ACD4-01D9-3898-3A373EEB44CF}"/>
              </a:ext>
            </a:extLst>
          </p:cNvPr>
          <p:cNvSpPr/>
          <p:nvPr/>
        </p:nvSpPr>
        <p:spPr>
          <a:xfrm>
            <a:off x="98955" y="35319"/>
            <a:ext cx="11976480" cy="6650280"/>
          </a:xfrm>
          <a:custGeom>
            <a:avLst/>
            <a:gdLst/>
            <a:ahLst/>
            <a:cxnLst/>
            <a:rect l="l" t="t" r="r" b="b"/>
            <a:pathLst>
              <a:path w="11977161" h="6650942">
                <a:moveTo>
                  <a:pt x="3161" y="754333"/>
                </a:moveTo>
                <a:cubicBezTo>
                  <a:pt x="3161" y="142763"/>
                  <a:pt x="-96402" y="-22499"/>
                  <a:pt x="1074726" y="4796"/>
                </a:cubicBezTo>
                <a:lnTo>
                  <a:pt x="10856167" y="4796"/>
                </a:lnTo>
                <a:cubicBezTo>
                  <a:pt x="11467737" y="4796"/>
                  <a:pt x="11977161" y="-86282"/>
                  <a:pt x="11977161" y="525288"/>
                </a:cubicBezTo>
                <a:cubicBezTo>
                  <a:pt x="11972612" y="2197322"/>
                  <a:pt x="11958769" y="4436443"/>
                  <a:pt x="11954220" y="6108477"/>
                </a:cubicBezTo>
                <a:cubicBezTo>
                  <a:pt x="11954220" y="6720047"/>
                  <a:pt x="12056799" y="6648357"/>
                  <a:pt x="11445229" y="6648357"/>
                </a:cubicBezTo>
                <a:lnTo>
                  <a:pt x="537301" y="6648737"/>
                </a:lnTo>
                <a:cubicBezTo>
                  <a:pt x="-74269" y="6648737"/>
                  <a:pt x="3161" y="6152961"/>
                  <a:pt x="3161" y="5541391"/>
                </a:cubicBezTo>
                <a:lnTo>
                  <a:pt x="3161" y="754333"/>
                </a:lnTo>
                <a:close/>
              </a:path>
            </a:pathLst>
          </a:cu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56" name="CustomShape 2">
            <a:extLst>
              <a:ext uri="{FF2B5EF4-FFF2-40B4-BE49-F238E27FC236}">
                <a16:creationId xmlns:a16="http://schemas.microsoft.com/office/drawing/2014/main" id="{445A481B-9357-B82D-99EE-422CB3F97439}"/>
              </a:ext>
            </a:extLst>
          </p:cNvPr>
          <p:cNvSpPr/>
          <p:nvPr/>
        </p:nvSpPr>
        <p:spPr>
          <a:xfrm>
            <a:off x="1634642" y="172401"/>
            <a:ext cx="10081440" cy="44671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2800" dirty="0"/>
              <a:t>Some roles of a control engineer/scientist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82E3D837-02A7-BA9B-13C1-0E1471AE7F6D}"/>
              </a:ext>
            </a:extLst>
          </p:cNvPr>
          <p:cNvSpPr/>
          <p:nvPr/>
        </p:nvSpPr>
        <p:spPr>
          <a:xfrm>
            <a:off x="421030" y="166795"/>
            <a:ext cx="1112760" cy="44671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10 / 12</a:t>
            </a:r>
            <a:endParaRPr lang="en-US" sz="2400" b="0" strike="noStrike" spc="-1" dirty="0">
              <a:latin typeface="Arial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55570B9-8F8A-48C4-B84E-5C2832FDA56D}"/>
              </a:ext>
            </a:extLst>
          </p:cNvPr>
          <p:cNvCxnSpPr/>
          <p:nvPr/>
        </p:nvCxnSpPr>
        <p:spPr>
          <a:xfrm>
            <a:off x="98955" y="4451330"/>
            <a:ext cx="11976480" cy="0"/>
          </a:xfrm>
          <a:prstGeom prst="line">
            <a:avLst/>
          </a:prstGeom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0296101-4749-49D7-8AAC-8613F71404B7}"/>
              </a:ext>
            </a:extLst>
          </p:cNvPr>
          <p:cNvSpPr/>
          <p:nvPr/>
        </p:nvSpPr>
        <p:spPr>
          <a:xfrm>
            <a:off x="8605524" y="4979087"/>
            <a:ext cx="1002106" cy="44671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Plant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A1FC9C91-14DB-4373-999D-CBCF57981EA9}"/>
              </a:ext>
            </a:extLst>
          </p:cNvPr>
          <p:cNvCxnSpPr>
            <a:cxnSpLocks/>
            <a:stCxn id="75" idx="3"/>
            <a:endCxn id="82" idx="2"/>
          </p:cNvCxnSpPr>
          <p:nvPr/>
        </p:nvCxnSpPr>
        <p:spPr>
          <a:xfrm flipV="1">
            <a:off x="7258378" y="5201813"/>
            <a:ext cx="529729" cy="63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BB023C06-E133-4C05-8B62-DFD50C6F3C4F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9607630" y="5202445"/>
            <a:ext cx="214640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F0A1757D-1AD0-47BB-A004-28213DB40803}"/>
              </a:ext>
            </a:extLst>
          </p:cNvPr>
          <p:cNvSpPr txBox="1"/>
          <p:nvPr/>
        </p:nvSpPr>
        <p:spPr>
          <a:xfrm>
            <a:off x="4335042" y="4832606"/>
            <a:ext cx="167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signal</a:t>
            </a:r>
            <a:endParaRPr lang="fr-FR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FA350D9-3C22-4722-98CB-817756EFCF35}"/>
              </a:ext>
            </a:extLst>
          </p:cNvPr>
          <p:cNvSpPr/>
          <p:nvPr/>
        </p:nvSpPr>
        <p:spPr>
          <a:xfrm>
            <a:off x="6121442" y="4979087"/>
            <a:ext cx="1136936" cy="4467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Actuator</a:t>
            </a:r>
            <a:endParaRPr lang="fr-FR" dirty="0">
              <a:solidFill>
                <a:srgbClr val="C00000"/>
              </a:solidFill>
            </a:endParaRP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394CDD8E-D0B6-48CC-8AE7-9D60E38F143C}"/>
              </a:ext>
            </a:extLst>
          </p:cNvPr>
          <p:cNvCxnSpPr>
            <a:cxnSpLocks/>
            <a:stCxn id="86" idx="3"/>
            <a:endCxn id="75" idx="1"/>
          </p:cNvCxnSpPr>
          <p:nvPr/>
        </p:nvCxnSpPr>
        <p:spPr>
          <a:xfrm>
            <a:off x="4229090" y="5201813"/>
            <a:ext cx="1892352" cy="63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6BE5BA73-219C-4284-97A9-57E636E7720C}"/>
              </a:ext>
            </a:extLst>
          </p:cNvPr>
          <p:cNvSpPr txBox="1"/>
          <p:nvPr/>
        </p:nvSpPr>
        <p:spPr>
          <a:xfrm>
            <a:off x="629717" y="4979087"/>
            <a:ext cx="190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output</a:t>
            </a:r>
            <a:endParaRPr lang="fr-FR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B32A1130-E384-4C0A-AD38-1E1F1023B089}"/>
              </a:ext>
            </a:extLst>
          </p:cNvPr>
          <p:cNvSpPr txBox="1"/>
          <p:nvPr/>
        </p:nvSpPr>
        <p:spPr>
          <a:xfrm>
            <a:off x="7163633" y="4451330"/>
            <a:ext cx="140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Disturbance</a:t>
            </a:r>
            <a:endParaRPr lang="fr-FR" dirty="0"/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3C5F42DE-7A1A-46DB-806B-56AE06EEF964}"/>
              </a:ext>
            </a:extLst>
          </p:cNvPr>
          <p:cNvCxnSpPr>
            <a:cxnSpLocks/>
          </p:cNvCxnSpPr>
          <p:nvPr/>
        </p:nvCxnSpPr>
        <p:spPr>
          <a:xfrm>
            <a:off x="9113236" y="5615132"/>
            <a:ext cx="0" cy="3253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F0E4ADDF-D1F5-4C1D-A142-20348BAF4B35}"/>
              </a:ext>
            </a:extLst>
          </p:cNvPr>
          <p:cNvCxnSpPr>
            <a:cxnSpLocks/>
          </p:cNvCxnSpPr>
          <p:nvPr/>
        </p:nvCxnSpPr>
        <p:spPr>
          <a:xfrm>
            <a:off x="7887178" y="4765454"/>
            <a:ext cx="0" cy="3253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>
            <a:extLst>
              <a:ext uri="{FF2B5EF4-FFF2-40B4-BE49-F238E27FC236}">
                <a16:creationId xmlns:a16="http://schemas.microsoft.com/office/drawing/2014/main" id="{65C3B758-479D-44A4-B302-C0AEFCD1B066}"/>
              </a:ext>
            </a:extLst>
          </p:cNvPr>
          <p:cNvSpPr/>
          <p:nvPr/>
        </p:nvSpPr>
        <p:spPr>
          <a:xfrm>
            <a:off x="7788107" y="5090842"/>
            <a:ext cx="221942" cy="2219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C4E3EB64-80A1-42D9-BC91-B2B4DFF7B63E}"/>
              </a:ext>
            </a:extLst>
          </p:cNvPr>
          <p:cNvSpPr txBox="1"/>
          <p:nvPr/>
        </p:nvSpPr>
        <p:spPr>
          <a:xfrm>
            <a:off x="9092035" y="5441682"/>
            <a:ext cx="8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</a:t>
            </a:r>
            <a:endParaRPr lang="fr-FR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50F4CCC-546E-4AC1-8BE9-BA42BD541501}"/>
              </a:ext>
            </a:extLst>
          </p:cNvPr>
          <p:cNvSpPr/>
          <p:nvPr/>
        </p:nvSpPr>
        <p:spPr>
          <a:xfrm>
            <a:off x="2959583" y="4978455"/>
            <a:ext cx="1269507" cy="4467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Controller</a:t>
            </a:r>
            <a:endParaRPr lang="fr-FR" dirty="0">
              <a:solidFill>
                <a:srgbClr val="C00000"/>
              </a:solidFill>
            </a:endParaRPr>
          </a:p>
        </p:txBody>
      </p: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9509F4AF-EF17-40F3-B704-086C1356B5D6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2347551" y="5201813"/>
            <a:ext cx="61203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32">
            <a:extLst>
              <a:ext uri="{FF2B5EF4-FFF2-40B4-BE49-F238E27FC236}">
                <a16:creationId xmlns:a16="http://schemas.microsoft.com/office/drawing/2014/main" id="{DCEB2F92-F056-4AC0-948B-1F065DB493E1}"/>
              </a:ext>
            </a:extLst>
          </p:cNvPr>
          <p:cNvCxnSpPr>
            <a:cxnSpLocks/>
            <a:endCxn id="90" idx="3"/>
          </p:cNvCxnSpPr>
          <p:nvPr/>
        </p:nvCxnSpPr>
        <p:spPr>
          <a:xfrm rot="5400000">
            <a:off x="10598866" y="5354421"/>
            <a:ext cx="877641" cy="548257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D6A3CBD9-EB0A-4979-84C5-A0697563F0B4}"/>
              </a:ext>
            </a:extLst>
          </p:cNvPr>
          <p:cNvCxnSpPr>
            <a:cxnSpLocks/>
            <a:stCxn id="82" idx="6"/>
            <a:endCxn id="71" idx="1"/>
          </p:cNvCxnSpPr>
          <p:nvPr/>
        </p:nvCxnSpPr>
        <p:spPr>
          <a:xfrm>
            <a:off x="8010049" y="5201813"/>
            <a:ext cx="595475" cy="63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AD4B0E39-34E4-4BC8-BE51-BF1D523EAF0A}"/>
              </a:ext>
            </a:extLst>
          </p:cNvPr>
          <p:cNvSpPr/>
          <p:nvPr/>
        </p:nvSpPr>
        <p:spPr>
          <a:xfrm>
            <a:off x="9494050" y="5844012"/>
            <a:ext cx="1269507" cy="4467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Sensor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B89A764-9753-448F-BA75-EC5A40083813}"/>
              </a:ext>
            </a:extLst>
          </p:cNvPr>
          <p:cNvSpPr/>
          <p:nvPr/>
        </p:nvSpPr>
        <p:spPr>
          <a:xfrm>
            <a:off x="6961154" y="5713428"/>
            <a:ext cx="1420846" cy="70788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Observer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and filter</a:t>
            </a:r>
          </a:p>
        </p:txBody>
      </p:sp>
      <p:cxnSp>
        <p:nvCxnSpPr>
          <p:cNvPr id="92" name="Connecteur droit avec flèche 32">
            <a:extLst>
              <a:ext uri="{FF2B5EF4-FFF2-40B4-BE49-F238E27FC236}">
                <a16:creationId xmlns:a16="http://schemas.microsoft.com/office/drawing/2014/main" id="{86139BF9-4554-476B-9C65-0D4010253559}"/>
              </a:ext>
            </a:extLst>
          </p:cNvPr>
          <p:cNvCxnSpPr>
            <a:cxnSpLocks/>
            <a:stCxn id="90" idx="1"/>
            <a:endCxn id="91" idx="3"/>
          </p:cNvCxnSpPr>
          <p:nvPr/>
        </p:nvCxnSpPr>
        <p:spPr>
          <a:xfrm flipH="1">
            <a:off x="8382000" y="6067370"/>
            <a:ext cx="111205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32">
            <a:extLst>
              <a:ext uri="{FF2B5EF4-FFF2-40B4-BE49-F238E27FC236}">
                <a16:creationId xmlns:a16="http://schemas.microsoft.com/office/drawing/2014/main" id="{67D231D9-9F1A-4D51-8FE2-8A44D5EA3201}"/>
              </a:ext>
            </a:extLst>
          </p:cNvPr>
          <p:cNvCxnSpPr>
            <a:cxnSpLocks/>
            <a:stCxn id="91" idx="1"/>
            <a:endCxn id="86" idx="2"/>
          </p:cNvCxnSpPr>
          <p:nvPr/>
        </p:nvCxnSpPr>
        <p:spPr>
          <a:xfrm rot="10800000">
            <a:off x="3594338" y="5425172"/>
            <a:ext cx="3366817" cy="642199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lipse 94">
            <a:extLst>
              <a:ext uri="{FF2B5EF4-FFF2-40B4-BE49-F238E27FC236}">
                <a16:creationId xmlns:a16="http://schemas.microsoft.com/office/drawing/2014/main" id="{B4F3E5D3-62DA-48F6-9BD1-D71E7D26E7F3}"/>
              </a:ext>
            </a:extLst>
          </p:cNvPr>
          <p:cNvSpPr/>
          <p:nvPr/>
        </p:nvSpPr>
        <p:spPr>
          <a:xfrm>
            <a:off x="9002265" y="5956399"/>
            <a:ext cx="221942" cy="2219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C96077FD-F562-4C50-83C3-1F8B711ADD3F}"/>
              </a:ext>
            </a:extLst>
          </p:cNvPr>
          <p:cNvSpPr txBox="1"/>
          <p:nvPr/>
        </p:nvSpPr>
        <p:spPr>
          <a:xfrm>
            <a:off x="10593469" y="4835262"/>
            <a:ext cx="8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9770DA6-5903-4F50-BC18-EF3A73504B49}"/>
              </a:ext>
            </a:extLst>
          </p:cNvPr>
          <p:cNvSpPr txBox="1"/>
          <p:nvPr/>
        </p:nvSpPr>
        <p:spPr>
          <a:xfrm>
            <a:off x="340602" y="1100939"/>
            <a:ext cx="11306901" cy="274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Choosing different elements such as the actuator and the sensor to achieve an specific control objective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Design of the controller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Design of the observer and filter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Time-discretization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3159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0B1D1A-AE38-5C3C-40F0-BF5AAF1B6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>
            <a:extLst>
              <a:ext uri="{FF2B5EF4-FFF2-40B4-BE49-F238E27FC236}">
                <a16:creationId xmlns:a16="http://schemas.microsoft.com/office/drawing/2014/main" id="{2384020F-ACD4-01D9-3898-3A373EEB44CF}"/>
              </a:ext>
            </a:extLst>
          </p:cNvPr>
          <p:cNvSpPr/>
          <p:nvPr/>
        </p:nvSpPr>
        <p:spPr>
          <a:xfrm>
            <a:off x="98955" y="35319"/>
            <a:ext cx="11976480" cy="6650280"/>
          </a:xfrm>
          <a:custGeom>
            <a:avLst/>
            <a:gdLst/>
            <a:ahLst/>
            <a:cxnLst/>
            <a:rect l="l" t="t" r="r" b="b"/>
            <a:pathLst>
              <a:path w="11977161" h="6650942">
                <a:moveTo>
                  <a:pt x="3161" y="754333"/>
                </a:moveTo>
                <a:cubicBezTo>
                  <a:pt x="3161" y="142763"/>
                  <a:pt x="-96402" y="-22499"/>
                  <a:pt x="1074726" y="4796"/>
                </a:cubicBezTo>
                <a:lnTo>
                  <a:pt x="10856167" y="4796"/>
                </a:lnTo>
                <a:cubicBezTo>
                  <a:pt x="11467737" y="4796"/>
                  <a:pt x="11977161" y="-86282"/>
                  <a:pt x="11977161" y="525288"/>
                </a:cubicBezTo>
                <a:cubicBezTo>
                  <a:pt x="11972612" y="2197322"/>
                  <a:pt x="11958769" y="4436443"/>
                  <a:pt x="11954220" y="6108477"/>
                </a:cubicBezTo>
                <a:cubicBezTo>
                  <a:pt x="11954220" y="6720047"/>
                  <a:pt x="12056799" y="6648357"/>
                  <a:pt x="11445229" y="6648357"/>
                </a:cubicBezTo>
                <a:lnTo>
                  <a:pt x="537301" y="6648737"/>
                </a:lnTo>
                <a:cubicBezTo>
                  <a:pt x="-74269" y="6648737"/>
                  <a:pt x="3161" y="6152961"/>
                  <a:pt x="3161" y="5541391"/>
                </a:cubicBezTo>
                <a:lnTo>
                  <a:pt x="3161" y="754333"/>
                </a:lnTo>
                <a:close/>
              </a:path>
            </a:pathLst>
          </a:cu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56" name="CustomShape 2">
            <a:extLst>
              <a:ext uri="{FF2B5EF4-FFF2-40B4-BE49-F238E27FC236}">
                <a16:creationId xmlns:a16="http://schemas.microsoft.com/office/drawing/2014/main" id="{445A481B-9357-B82D-99EE-422CB3F97439}"/>
              </a:ext>
            </a:extLst>
          </p:cNvPr>
          <p:cNvSpPr/>
          <p:nvPr/>
        </p:nvSpPr>
        <p:spPr>
          <a:xfrm>
            <a:off x="1634642" y="172401"/>
            <a:ext cx="10081440" cy="44671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dirty="0"/>
              <a:t>Why the control design is important? 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82E3D837-02A7-BA9B-13C1-0E1471AE7F6D}"/>
              </a:ext>
            </a:extLst>
          </p:cNvPr>
          <p:cNvSpPr/>
          <p:nvPr/>
        </p:nvSpPr>
        <p:spPr>
          <a:xfrm>
            <a:off x="421030" y="166795"/>
            <a:ext cx="1112760" cy="44671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11 / 12</a:t>
            </a:r>
            <a:endParaRPr lang="en-US" sz="2400" b="0" strike="noStrike" spc="-1" dirty="0">
              <a:latin typeface="Arial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55570B9-8F8A-48C4-B84E-5C2832FDA56D}"/>
              </a:ext>
            </a:extLst>
          </p:cNvPr>
          <p:cNvCxnSpPr/>
          <p:nvPr/>
        </p:nvCxnSpPr>
        <p:spPr>
          <a:xfrm>
            <a:off x="98955" y="4451330"/>
            <a:ext cx="11976480" cy="0"/>
          </a:xfrm>
          <a:prstGeom prst="line">
            <a:avLst/>
          </a:prstGeom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0296101-4749-49D7-8AAC-8613F71404B7}"/>
              </a:ext>
            </a:extLst>
          </p:cNvPr>
          <p:cNvSpPr/>
          <p:nvPr/>
        </p:nvSpPr>
        <p:spPr>
          <a:xfrm>
            <a:off x="8605524" y="4979087"/>
            <a:ext cx="1002106" cy="44671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Plant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A1FC9C91-14DB-4373-999D-CBCF57981EA9}"/>
              </a:ext>
            </a:extLst>
          </p:cNvPr>
          <p:cNvCxnSpPr>
            <a:cxnSpLocks/>
            <a:stCxn id="75" idx="3"/>
            <a:endCxn id="82" idx="2"/>
          </p:cNvCxnSpPr>
          <p:nvPr/>
        </p:nvCxnSpPr>
        <p:spPr>
          <a:xfrm flipV="1">
            <a:off x="7258378" y="5201813"/>
            <a:ext cx="529729" cy="63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BB023C06-E133-4C05-8B62-DFD50C6F3C4F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9607630" y="5202445"/>
            <a:ext cx="214640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F0A1757D-1AD0-47BB-A004-28213DB40803}"/>
              </a:ext>
            </a:extLst>
          </p:cNvPr>
          <p:cNvSpPr txBox="1"/>
          <p:nvPr/>
        </p:nvSpPr>
        <p:spPr>
          <a:xfrm>
            <a:off x="4335042" y="4832606"/>
            <a:ext cx="167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signal</a:t>
            </a:r>
            <a:endParaRPr lang="fr-FR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FA350D9-3C22-4722-98CB-817756EFCF35}"/>
              </a:ext>
            </a:extLst>
          </p:cNvPr>
          <p:cNvSpPr/>
          <p:nvPr/>
        </p:nvSpPr>
        <p:spPr>
          <a:xfrm>
            <a:off x="6121442" y="4979087"/>
            <a:ext cx="1136936" cy="4467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Actuator</a:t>
            </a:r>
            <a:endParaRPr lang="fr-FR" dirty="0">
              <a:solidFill>
                <a:srgbClr val="C00000"/>
              </a:solidFill>
            </a:endParaRP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394CDD8E-D0B6-48CC-8AE7-9D60E38F143C}"/>
              </a:ext>
            </a:extLst>
          </p:cNvPr>
          <p:cNvCxnSpPr>
            <a:cxnSpLocks/>
            <a:stCxn id="86" idx="3"/>
            <a:endCxn id="75" idx="1"/>
          </p:cNvCxnSpPr>
          <p:nvPr/>
        </p:nvCxnSpPr>
        <p:spPr>
          <a:xfrm>
            <a:off x="4229090" y="5201813"/>
            <a:ext cx="1892352" cy="63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6BE5BA73-219C-4284-97A9-57E636E7720C}"/>
              </a:ext>
            </a:extLst>
          </p:cNvPr>
          <p:cNvSpPr txBox="1"/>
          <p:nvPr/>
        </p:nvSpPr>
        <p:spPr>
          <a:xfrm>
            <a:off x="629717" y="4979087"/>
            <a:ext cx="190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output</a:t>
            </a:r>
            <a:endParaRPr lang="fr-FR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B32A1130-E384-4C0A-AD38-1E1F1023B089}"/>
              </a:ext>
            </a:extLst>
          </p:cNvPr>
          <p:cNvSpPr txBox="1"/>
          <p:nvPr/>
        </p:nvSpPr>
        <p:spPr>
          <a:xfrm>
            <a:off x="7163633" y="4451330"/>
            <a:ext cx="140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Disturbance</a:t>
            </a:r>
            <a:endParaRPr lang="fr-FR" dirty="0"/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3C5F42DE-7A1A-46DB-806B-56AE06EEF964}"/>
              </a:ext>
            </a:extLst>
          </p:cNvPr>
          <p:cNvCxnSpPr>
            <a:cxnSpLocks/>
          </p:cNvCxnSpPr>
          <p:nvPr/>
        </p:nvCxnSpPr>
        <p:spPr>
          <a:xfrm>
            <a:off x="9113236" y="5615132"/>
            <a:ext cx="0" cy="3253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F0E4ADDF-D1F5-4C1D-A142-20348BAF4B35}"/>
              </a:ext>
            </a:extLst>
          </p:cNvPr>
          <p:cNvCxnSpPr>
            <a:cxnSpLocks/>
          </p:cNvCxnSpPr>
          <p:nvPr/>
        </p:nvCxnSpPr>
        <p:spPr>
          <a:xfrm>
            <a:off x="7887178" y="4765454"/>
            <a:ext cx="0" cy="3253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>
            <a:extLst>
              <a:ext uri="{FF2B5EF4-FFF2-40B4-BE49-F238E27FC236}">
                <a16:creationId xmlns:a16="http://schemas.microsoft.com/office/drawing/2014/main" id="{65C3B758-479D-44A4-B302-C0AEFCD1B066}"/>
              </a:ext>
            </a:extLst>
          </p:cNvPr>
          <p:cNvSpPr/>
          <p:nvPr/>
        </p:nvSpPr>
        <p:spPr>
          <a:xfrm>
            <a:off x="7788107" y="5090842"/>
            <a:ext cx="221942" cy="2219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C4E3EB64-80A1-42D9-BC91-B2B4DFF7B63E}"/>
              </a:ext>
            </a:extLst>
          </p:cNvPr>
          <p:cNvSpPr txBox="1"/>
          <p:nvPr/>
        </p:nvSpPr>
        <p:spPr>
          <a:xfrm>
            <a:off x="9092035" y="5441682"/>
            <a:ext cx="8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</a:t>
            </a:r>
            <a:endParaRPr lang="fr-FR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50F4CCC-546E-4AC1-8BE9-BA42BD541501}"/>
              </a:ext>
            </a:extLst>
          </p:cNvPr>
          <p:cNvSpPr/>
          <p:nvPr/>
        </p:nvSpPr>
        <p:spPr>
          <a:xfrm>
            <a:off x="2959583" y="4978455"/>
            <a:ext cx="1269507" cy="4467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Controller</a:t>
            </a:r>
            <a:endParaRPr lang="fr-FR" dirty="0">
              <a:solidFill>
                <a:srgbClr val="C00000"/>
              </a:solidFill>
            </a:endParaRPr>
          </a:p>
        </p:txBody>
      </p: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9509F4AF-EF17-40F3-B704-086C1356B5D6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2347551" y="5201813"/>
            <a:ext cx="61203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32">
            <a:extLst>
              <a:ext uri="{FF2B5EF4-FFF2-40B4-BE49-F238E27FC236}">
                <a16:creationId xmlns:a16="http://schemas.microsoft.com/office/drawing/2014/main" id="{DCEB2F92-F056-4AC0-948B-1F065DB493E1}"/>
              </a:ext>
            </a:extLst>
          </p:cNvPr>
          <p:cNvCxnSpPr>
            <a:cxnSpLocks/>
            <a:endCxn id="90" idx="3"/>
          </p:cNvCxnSpPr>
          <p:nvPr/>
        </p:nvCxnSpPr>
        <p:spPr>
          <a:xfrm rot="5400000">
            <a:off x="10598866" y="5354421"/>
            <a:ext cx="877641" cy="548257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D6A3CBD9-EB0A-4979-84C5-A0697563F0B4}"/>
              </a:ext>
            </a:extLst>
          </p:cNvPr>
          <p:cNvCxnSpPr>
            <a:cxnSpLocks/>
            <a:stCxn id="82" idx="6"/>
            <a:endCxn id="71" idx="1"/>
          </p:cNvCxnSpPr>
          <p:nvPr/>
        </p:nvCxnSpPr>
        <p:spPr>
          <a:xfrm>
            <a:off x="8010049" y="5201813"/>
            <a:ext cx="595475" cy="63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AD4B0E39-34E4-4BC8-BE51-BF1D523EAF0A}"/>
              </a:ext>
            </a:extLst>
          </p:cNvPr>
          <p:cNvSpPr/>
          <p:nvPr/>
        </p:nvSpPr>
        <p:spPr>
          <a:xfrm>
            <a:off x="9494050" y="5844012"/>
            <a:ext cx="1269507" cy="4467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Sensor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B89A764-9753-448F-BA75-EC5A40083813}"/>
              </a:ext>
            </a:extLst>
          </p:cNvPr>
          <p:cNvSpPr/>
          <p:nvPr/>
        </p:nvSpPr>
        <p:spPr>
          <a:xfrm>
            <a:off x="6961154" y="5713428"/>
            <a:ext cx="1420846" cy="70788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Observer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and filter</a:t>
            </a:r>
          </a:p>
        </p:txBody>
      </p:sp>
      <p:cxnSp>
        <p:nvCxnSpPr>
          <p:cNvPr id="92" name="Connecteur droit avec flèche 32">
            <a:extLst>
              <a:ext uri="{FF2B5EF4-FFF2-40B4-BE49-F238E27FC236}">
                <a16:creationId xmlns:a16="http://schemas.microsoft.com/office/drawing/2014/main" id="{86139BF9-4554-476B-9C65-0D4010253559}"/>
              </a:ext>
            </a:extLst>
          </p:cNvPr>
          <p:cNvCxnSpPr>
            <a:cxnSpLocks/>
            <a:stCxn id="90" idx="1"/>
            <a:endCxn id="91" idx="3"/>
          </p:cNvCxnSpPr>
          <p:nvPr/>
        </p:nvCxnSpPr>
        <p:spPr>
          <a:xfrm flipH="1">
            <a:off x="8382000" y="6067370"/>
            <a:ext cx="111205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32">
            <a:extLst>
              <a:ext uri="{FF2B5EF4-FFF2-40B4-BE49-F238E27FC236}">
                <a16:creationId xmlns:a16="http://schemas.microsoft.com/office/drawing/2014/main" id="{67D231D9-9F1A-4D51-8FE2-8A44D5EA3201}"/>
              </a:ext>
            </a:extLst>
          </p:cNvPr>
          <p:cNvCxnSpPr>
            <a:cxnSpLocks/>
            <a:stCxn id="91" idx="1"/>
            <a:endCxn id="86" idx="2"/>
          </p:cNvCxnSpPr>
          <p:nvPr/>
        </p:nvCxnSpPr>
        <p:spPr>
          <a:xfrm rot="10800000">
            <a:off x="3594338" y="5425172"/>
            <a:ext cx="3366817" cy="642199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lipse 94">
            <a:extLst>
              <a:ext uri="{FF2B5EF4-FFF2-40B4-BE49-F238E27FC236}">
                <a16:creationId xmlns:a16="http://schemas.microsoft.com/office/drawing/2014/main" id="{B4F3E5D3-62DA-48F6-9BD1-D71E7D26E7F3}"/>
              </a:ext>
            </a:extLst>
          </p:cNvPr>
          <p:cNvSpPr/>
          <p:nvPr/>
        </p:nvSpPr>
        <p:spPr>
          <a:xfrm>
            <a:off x="9002265" y="5956399"/>
            <a:ext cx="221942" cy="2219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C96077FD-F562-4C50-83C3-1F8B711ADD3F}"/>
              </a:ext>
            </a:extLst>
          </p:cNvPr>
          <p:cNvSpPr txBox="1"/>
          <p:nvPr/>
        </p:nvSpPr>
        <p:spPr>
          <a:xfrm>
            <a:off x="10593469" y="4835262"/>
            <a:ext cx="8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9770DA6-5903-4F50-BC18-EF3A73504B49}"/>
              </a:ext>
            </a:extLst>
          </p:cNvPr>
          <p:cNvSpPr txBox="1"/>
          <p:nvPr/>
        </p:nvSpPr>
        <p:spPr>
          <a:xfrm>
            <a:off x="357553" y="836237"/>
            <a:ext cx="11306901" cy="2672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dirty="0"/>
              <a:t>The conventional </a:t>
            </a:r>
            <a:r>
              <a:rPr lang="en-US" b="1" dirty="0"/>
              <a:t>PID controller </a:t>
            </a:r>
            <a:r>
              <a:rPr lang="en-US" dirty="0"/>
              <a:t>may not provide a satisfactory result because: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plant may not be linear.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The perturbation (</a:t>
            </a:r>
            <a:r>
              <a:rPr lang="fr-FR" dirty="0" err="1"/>
              <a:t>disturbance</a:t>
            </a:r>
            <a:r>
              <a:rPr lang="fr-FR" dirty="0"/>
              <a:t> or noise) </a:t>
            </a:r>
            <a:r>
              <a:rPr lang="fr-FR" dirty="0" err="1"/>
              <a:t>may</a:t>
            </a:r>
            <a:r>
              <a:rPr lang="fr-FR" dirty="0"/>
              <a:t> affect the performance.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The </a:t>
            </a:r>
            <a:r>
              <a:rPr lang="fr-FR" dirty="0" err="1"/>
              <a:t>plant’s</a:t>
            </a:r>
            <a:r>
              <a:rPr lang="fr-FR" dirty="0"/>
              <a:t> model </a:t>
            </a:r>
            <a:r>
              <a:rPr lang="fr-FR" dirty="0" err="1"/>
              <a:t>maynot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 or </a:t>
            </a:r>
            <a:r>
              <a:rPr lang="fr-FR" dirty="0" err="1"/>
              <a:t>maybe</a:t>
            </a:r>
            <a:r>
              <a:rPr lang="fr-FR" dirty="0"/>
              <a:t> </a:t>
            </a:r>
            <a:r>
              <a:rPr lang="fr-FR" dirty="0" err="1"/>
              <a:t>uncertain</a:t>
            </a:r>
            <a:r>
              <a:rPr lang="fr-F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The PID </a:t>
            </a:r>
            <a:r>
              <a:rPr lang="fr-FR" dirty="0" err="1"/>
              <a:t>controller</a:t>
            </a:r>
            <a:r>
              <a:rPr lang="fr-FR" dirty="0"/>
              <a:t>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on </a:t>
            </a:r>
            <a:r>
              <a:rPr lang="fr-FR" dirty="0" err="1"/>
              <a:t>several</a:t>
            </a:r>
            <a:r>
              <a:rPr lang="fr-FR" dirty="0"/>
              <a:t> classes of </a:t>
            </a:r>
            <a:r>
              <a:rPr lang="fr-FR" dirty="0" err="1"/>
              <a:t>systems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932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0B1D1A-AE38-5C3C-40F0-BF5AAF1B6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>
            <a:extLst>
              <a:ext uri="{FF2B5EF4-FFF2-40B4-BE49-F238E27FC236}">
                <a16:creationId xmlns:a16="http://schemas.microsoft.com/office/drawing/2014/main" id="{2384020F-ACD4-01D9-3898-3A373EEB44CF}"/>
              </a:ext>
            </a:extLst>
          </p:cNvPr>
          <p:cNvSpPr/>
          <p:nvPr/>
        </p:nvSpPr>
        <p:spPr>
          <a:xfrm>
            <a:off x="98955" y="35319"/>
            <a:ext cx="11976480" cy="6650280"/>
          </a:xfrm>
          <a:custGeom>
            <a:avLst/>
            <a:gdLst/>
            <a:ahLst/>
            <a:cxnLst/>
            <a:rect l="l" t="t" r="r" b="b"/>
            <a:pathLst>
              <a:path w="11977161" h="6650942">
                <a:moveTo>
                  <a:pt x="3161" y="754333"/>
                </a:moveTo>
                <a:cubicBezTo>
                  <a:pt x="3161" y="142763"/>
                  <a:pt x="-96402" y="-22499"/>
                  <a:pt x="1074726" y="4796"/>
                </a:cubicBezTo>
                <a:lnTo>
                  <a:pt x="10856167" y="4796"/>
                </a:lnTo>
                <a:cubicBezTo>
                  <a:pt x="11467737" y="4796"/>
                  <a:pt x="11977161" y="-86282"/>
                  <a:pt x="11977161" y="525288"/>
                </a:cubicBezTo>
                <a:cubicBezTo>
                  <a:pt x="11972612" y="2197322"/>
                  <a:pt x="11958769" y="4436443"/>
                  <a:pt x="11954220" y="6108477"/>
                </a:cubicBezTo>
                <a:cubicBezTo>
                  <a:pt x="11954220" y="6720047"/>
                  <a:pt x="12056799" y="6648357"/>
                  <a:pt x="11445229" y="6648357"/>
                </a:cubicBezTo>
                <a:lnTo>
                  <a:pt x="537301" y="6648737"/>
                </a:lnTo>
                <a:cubicBezTo>
                  <a:pt x="-74269" y="6648737"/>
                  <a:pt x="3161" y="6152961"/>
                  <a:pt x="3161" y="5541391"/>
                </a:cubicBezTo>
                <a:lnTo>
                  <a:pt x="3161" y="754333"/>
                </a:lnTo>
                <a:close/>
              </a:path>
            </a:pathLst>
          </a:cu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56" name="CustomShape 2">
            <a:extLst>
              <a:ext uri="{FF2B5EF4-FFF2-40B4-BE49-F238E27FC236}">
                <a16:creationId xmlns:a16="http://schemas.microsoft.com/office/drawing/2014/main" id="{445A481B-9357-B82D-99EE-422CB3F97439}"/>
              </a:ext>
            </a:extLst>
          </p:cNvPr>
          <p:cNvSpPr/>
          <p:nvPr/>
        </p:nvSpPr>
        <p:spPr>
          <a:xfrm>
            <a:off x="1634642" y="172401"/>
            <a:ext cx="10081440" cy="44671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GB" sz="2400" dirty="0"/>
              <a:t>Why time-discretization is important?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82E3D837-02A7-BA9B-13C1-0E1471AE7F6D}"/>
              </a:ext>
            </a:extLst>
          </p:cNvPr>
          <p:cNvSpPr/>
          <p:nvPr/>
        </p:nvSpPr>
        <p:spPr>
          <a:xfrm>
            <a:off x="421030" y="166795"/>
            <a:ext cx="1112760" cy="44671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12 / 12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9770DA6-5903-4F50-BC18-EF3A73504B49}"/>
              </a:ext>
            </a:extLst>
          </p:cNvPr>
          <p:cNvSpPr txBox="1"/>
          <p:nvPr/>
        </p:nvSpPr>
        <p:spPr>
          <a:xfrm>
            <a:off x="357553" y="464877"/>
            <a:ext cx="11306901" cy="664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dirty="0"/>
              <a:t>The algorithms (controllers, observers and filters) are mostly designed in the continuous-time domain.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18D1977-7A92-4AC7-832F-A26EFDA288C7}"/>
                  </a:ext>
                </a:extLst>
              </p:cNvPr>
              <p:cNvSpPr txBox="1"/>
              <p:nvPr/>
            </p:nvSpPr>
            <p:spPr>
              <a:xfrm>
                <a:off x="357553" y="1893279"/>
                <a:ext cx="11358529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PD control signal designed in the continuous-time domain: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18D1977-7A92-4AC7-832F-A26EFDA28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3" y="1893279"/>
                <a:ext cx="11358529" cy="390748"/>
              </a:xfrm>
              <a:prstGeom prst="rect">
                <a:avLst/>
              </a:prstGeom>
              <a:blipFill>
                <a:blip r:embed="rId3"/>
                <a:stretch>
                  <a:fillRect l="-483" t="-9375" b="-187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8E79516D-429D-4BB5-97BE-5BDADFF4DDF8}"/>
                  </a:ext>
                </a:extLst>
              </p:cNvPr>
              <p:cNvSpPr txBox="1"/>
              <p:nvPr/>
            </p:nvSpPr>
            <p:spPr>
              <a:xfrm>
                <a:off x="753535" y="4488186"/>
                <a:ext cx="8803177" cy="629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8E79516D-429D-4BB5-97BE-5BDADFF4D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5" y="4488186"/>
                <a:ext cx="8803177" cy="62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8EB20A6B-6779-44D1-A569-41833165B5EB}"/>
              </a:ext>
            </a:extLst>
          </p:cNvPr>
          <p:cNvCxnSpPr>
            <a:cxnSpLocks/>
          </p:cNvCxnSpPr>
          <p:nvPr/>
        </p:nvCxnSpPr>
        <p:spPr>
          <a:xfrm flipV="1">
            <a:off x="6521709" y="2205753"/>
            <a:ext cx="331852" cy="5243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77496AD8-9EA1-449B-806D-C33E101DC856}"/>
              </a:ext>
            </a:extLst>
          </p:cNvPr>
          <p:cNvSpPr txBox="1"/>
          <p:nvPr/>
        </p:nvSpPr>
        <p:spPr>
          <a:xfrm>
            <a:off x="4999400" y="2538937"/>
            <a:ext cx="167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Control signal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8EEBFD5-E7B1-4850-BC79-10222974E796}"/>
              </a:ext>
            </a:extLst>
          </p:cNvPr>
          <p:cNvCxnSpPr>
            <a:cxnSpLocks/>
          </p:cNvCxnSpPr>
          <p:nvPr/>
        </p:nvCxnSpPr>
        <p:spPr>
          <a:xfrm flipH="1" flipV="1">
            <a:off x="7975933" y="2231958"/>
            <a:ext cx="331852" cy="5243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91653A7-85FB-4880-91B3-56E64E3E8503}"/>
              </a:ext>
            </a:extLst>
          </p:cNvPr>
          <p:cNvCxnSpPr>
            <a:cxnSpLocks/>
          </p:cNvCxnSpPr>
          <p:nvPr/>
        </p:nvCxnSpPr>
        <p:spPr>
          <a:xfrm flipV="1">
            <a:off x="8307785" y="2231958"/>
            <a:ext cx="489986" cy="5243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0889D444-04C0-460C-9AFB-D83AA6BBB5E1}"/>
              </a:ext>
            </a:extLst>
          </p:cNvPr>
          <p:cNvSpPr txBox="1"/>
          <p:nvPr/>
        </p:nvSpPr>
        <p:spPr>
          <a:xfrm>
            <a:off x="7045905" y="1145623"/>
            <a:ext cx="186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Two parameters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313E20DD-C65B-491F-999C-9F9DD19D93DA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7679184" y="1514955"/>
            <a:ext cx="296749" cy="4293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A907E0DF-519E-45FB-86C0-8D412A684C10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7975933" y="1514955"/>
            <a:ext cx="528875" cy="4006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2BA02B1A-0C6E-43D7-B851-61781C720A8A}"/>
              </a:ext>
            </a:extLst>
          </p:cNvPr>
          <p:cNvSpPr txBox="1"/>
          <p:nvPr/>
        </p:nvSpPr>
        <p:spPr>
          <a:xfrm>
            <a:off x="8013100" y="2685084"/>
            <a:ext cx="326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error = output - desired output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C418DBB5-9F84-401B-98CC-FEE11B1534E9}"/>
              </a:ext>
            </a:extLst>
          </p:cNvPr>
          <p:cNvSpPr txBox="1"/>
          <p:nvPr/>
        </p:nvSpPr>
        <p:spPr>
          <a:xfrm>
            <a:off x="404547" y="3654856"/>
            <a:ext cx="950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Euler forward (explicit) discretization is usually used for the implementations:</a:t>
            </a:r>
            <a:endParaRPr lang="fr-FR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FD195B33-0F1D-4C24-9FA1-5BD0CE87FD60}"/>
              </a:ext>
            </a:extLst>
          </p:cNvPr>
          <p:cNvSpPr txBox="1"/>
          <p:nvPr/>
        </p:nvSpPr>
        <p:spPr>
          <a:xfrm>
            <a:off x="7402389" y="4916270"/>
            <a:ext cx="167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Sampling time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D13E0C5D-C789-446F-A40D-EC1F2087264F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67635" y="5000638"/>
            <a:ext cx="1134754" cy="100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7256D32D-9875-4230-89B6-1704FDD45A39}"/>
              </a:ext>
            </a:extLst>
          </p:cNvPr>
          <p:cNvSpPr txBox="1"/>
          <p:nvPr/>
        </p:nvSpPr>
        <p:spPr>
          <a:xfrm>
            <a:off x="493324" y="5527711"/>
            <a:ext cx="113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such an discrete-time implemented control law may lead to a different response or even instability.</a:t>
            </a:r>
            <a:endParaRPr lang="fr-FR" dirty="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330C6791-26FD-4370-93DD-6B7473AFE4EE}"/>
              </a:ext>
            </a:extLst>
          </p:cNvPr>
          <p:cNvSpPr txBox="1"/>
          <p:nvPr/>
        </p:nvSpPr>
        <p:spPr>
          <a:xfrm>
            <a:off x="645493" y="6221339"/>
            <a:ext cx="1104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 The time-discretization must be made carefully to keep the continuous-time counterpart properties.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50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0B1D1A-AE38-5C3C-40F0-BF5AAF1B6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>
            <a:extLst>
              <a:ext uri="{FF2B5EF4-FFF2-40B4-BE49-F238E27FC236}">
                <a16:creationId xmlns:a16="http://schemas.microsoft.com/office/drawing/2014/main" id="{2384020F-ACD4-01D9-3898-3A373EEB44CF}"/>
              </a:ext>
            </a:extLst>
          </p:cNvPr>
          <p:cNvSpPr/>
          <p:nvPr/>
        </p:nvSpPr>
        <p:spPr>
          <a:xfrm>
            <a:off x="98955" y="35319"/>
            <a:ext cx="11976480" cy="6650280"/>
          </a:xfrm>
          <a:custGeom>
            <a:avLst/>
            <a:gdLst/>
            <a:ahLst/>
            <a:cxnLst/>
            <a:rect l="l" t="t" r="r" b="b"/>
            <a:pathLst>
              <a:path w="11977161" h="6650942">
                <a:moveTo>
                  <a:pt x="3161" y="754333"/>
                </a:moveTo>
                <a:cubicBezTo>
                  <a:pt x="3161" y="142763"/>
                  <a:pt x="-96402" y="-22499"/>
                  <a:pt x="1074726" y="4796"/>
                </a:cubicBezTo>
                <a:lnTo>
                  <a:pt x="10856167" y="4796"/>
                </a:lnTo>
                <a:cubicBezTo>
                  <a:pt x="11467737" y="4796"/>
                  <a:pt x="11977161" y="-86282"/>
                  <a:pt x="11977161" y="525288"/>
                </a:cubicBezTo>
                <a:cubicBezTo>
                  <a:pt x="11972612" y="2197322"/>
                  <a:pt x="11958769" y="4436443"/>
                  <a:pt x="11954220" y="6108477"/>
                </a:cubicBezTo>
                <a:cubicBezTo>
                  <a:pt x="11954220" y="6720047"/>
                  <a:pt x="12056799" y="6648357"/>
                  <a:pt x="11445229" y="6648357"/>
                </a:cubicBezTo>
                <a:lnTo>
                  <a:pt x="537301" y="6648737"/>
                </a:lnTo>
                <a:cubicBezTo>
                  <a:pt x="-74269" y="6648737"/>
                  <a:pt x="3161" y="6152961"/>
                  <a:pt x="3161" y="5541391"/>
                </a:cubicBezTo>
                <a:lnTo>
                  <a:pt x="3161" y="754333"/>
                </a:lnTo>
                <a:close/>
              </a:path>
            </a:pathLst>
          </a:cu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6" name="CustomShape 2">
            <a:extLst>
              <a:ext uri="{FF2B5EF4-FFF2-40B4-BE49-F238E27FC236}">
                <a16:creationId xmlns:a16="http://schemas.microsoft.com/office/drawing/2014/main" id="{445A481B-9357-B82D-99EE-422CB3F97439}"/>
              </a:ext>
            </a:extLst>
          </p:cNvPr>
          <p:cNvSpPr/>
          <p:nvPr/>
        </p:nvSpPr>
        <p:spPr>
          <a:xfrm>
            <a:off x="1634642" y="172401"/>
            <a:ext cx="10081440" cy="44671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Research program at a glance</a:t>
            </a: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82E3D837-02A7-BA9B-13C1-0E1471AE7F6D}"/>
              </a:ext>
            </a:extLst>
          </p:cNvPr>
          <p:cNvSpPr/>
          <p:nvPr/>
        </p:nvSpPr>
        <p:spPr>
          <a:xfrm>
            <a:off x="421030" y="166795"/>
            <a:ext cx="1112760" cy="44671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A1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3034284" y="858797"/>
            <a:ext cx="4109042" cy="580251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Communication and team working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421030" y="4407408"/>
            <a:ext cx="2279905" cy="1437132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Control design: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Position control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Velocity control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Force control</a:t>
            </a:r>
          </a:p>
        </p:txBody>
      </p:sp>
      <p:sp>
        <p:nvSpPr>
          <p:cNvPr id="34" name="Rectangle à coins arrondis 33"/>
          <p:cNvSpPr/>
          <p:nvPr/>
        </p:nvSpPr>
        <p:spPr>
          <a:xfrm>
            <a:off x="3017520" y="4407408"/>
            <a:ext cx="2324100" cy="1437132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Filter design: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Noise filtering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Estimation </a:t>
            </a:r>
          </a:p>
        </p:txBody>
      </p:sp>
      <p:sp>
        <p:nvSpPr>
          <p:cNvPr id="37" name="Rectangle à coins arrondis 36"/>
          <p:cNvSpPr/>
          <p:nvPr/>
        </p:nvSpPr>
        <p:spPr>
          <a:xfrm>
            <a:off x="5632704" y="4407408"/>
            <a:ext cx="6284976" cy="1437132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Adding “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pilotage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automatique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” to current machines: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Fatigue analysis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425928" y="2246292"/>
            <a:ext cx="6627276" cy="1031001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Identifying existing laboratory setups: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Robotics, mechanical and electromechanical systems such as different machines, autonomous systems, and drones. </a:t>
            </a:r>
          </a:p>
        </p:txBody>
      </p:sp>
      <p:cxnSp>
        <p:nvCxnSpPr>
          <p:cNvPr id="81" name="Connecteur en angle 80"/>
          <p:cNvCxnSpPr>
            <a:stCxn id="61" idx="2"/>
            <a:endCxn id="33" idx="0"/>
          </p:cNvCxnSpPr>
          <p:nvPr/>
        </p:nvCxnSpPr>
        <p:spPr>
          <a:xfrm rot="5400000">
            <a:off x="2085218" y="2753059"/>
            <a:ext cx="1130115" cy="217858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en angle 85"/>
          <p:cNvCxnSpPr>
            <a:cxnSpLocks/>
            <a:stCxn id="61" idx="2"/>
            <a:endCxn id="34" idx="0"/>
          </p:cNvCxnSpPr>
          <p:nvPr/>
        </p:nvCxnSpPr>
        <p:spPr>
          <a:xfrm rot="16200000" flipH="1">
            <a:off x="3394511" y="3622348"/>
            <a:ext cx="1130115" cy="44000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en angle 88"/>
          <p:cNvCxnSpPr>
            <a:cxnSpLocks/>
            <a:endCxn id="37" idx="0"/>
          </p:cNvCxnSpPr>
          <p:nvPr/>
        </p:nvCxnSpPr>
        <p:spPr>
          <a:xfrm>
            <a:off x="4143375" y="3838575"/>
            <a:ext cx="4631817" cy="568833"/>
          </a:xfrm>
          <a:prstGeom prst="bentConnector2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à coins arrondis 13"/>
          <p:cNvSpPr/>
          <p:nvPr/>
        </p:nvSpPr>
        <p:spPr>
          <a:xfrm>
            <a:off x="7498056" y="2277588"/>
            <a:ext cx="4218026" cy="999704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Developing new setups: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PV systems, hydrodynamic turbine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15" name="Connecteur en angle 14"/>
          <p:cNvCxnSpPr>
            <a:cxnSpLocks/>
            <a:endCxn id="14" idx="0"/>
          </p:cNvCxnSpPr>
          <p:nvPr/>
        </p:nvCxnSpPr>
        <p:spPr>
          <a:xfrm>
            <a:off x="5085319" y="1840160"/>
            <a:ext cx="4521750" cy="437428"/>
          </a:xfrm>
          <a:prstGeom prst="bentConnector2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cxnSpLocks/>
            <a:stCxn id="14" idx="2"/>
          </p:cNvCxnSpPr>
          <p:nvPr/>
        </p:nvCxnSpPr>
        <p:spPr>
          <a:xfrm rot="5400000">
            <a:off x="8910492" y="3141995"/>
            <a:ext cx="561281" cy="831875"/>
          </a:xfrm>
          <a:prstGeom prst="bentConnector2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2" idx="2"/>
            <a:endCxn id="61" idx="0"/>
          </p:cNvCxnSpPr>
          <p:nvPr/>
        </p:nvCxnSpPr>
        <p:spPr>
          <a:xfrm rot="5400000">
            <a:off x="4010564" y="1168051"/>
            <a:ext cx="807244" cy="134923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9">
            <a:extLst>
              <a:ext uri="{FF2B5EF4-FFF2-40B4-BE49-F238E27FC236}">
                <a16:creationId xmlns:a16="http://schemas.microsoft.com/office/drawing/2014/main" id="{BBD31FB5-84AD-9FB5-DC9B-C40449F2A1A8}"/>
              </a:ext>
            </a:extLst>
          </p:cNvPr>
          <p:cNvSpPr/>
          <p:nvPr/>
        </p:nvSpPr>
        <p:spPr>
          <a:xfrm>
            <a:off x="3038757" y="830872"/>
            <a:ext cx="4104570" cy="631243"/>
          </a:xfrm>
          <a:prstGeom prst="roundRect">
            <a:avLst>
              <a:gd name="adj" fmla="val 459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E35D40C7-4CB0-3C5C-6574-369E299C4DFC}"/>
              </a:ext>
            </a:extLst>
          </p:cNvPr>
          <p:cNvSpPr/>
          <p:nvPr/>
        </p:nvSpPr>
        <p:spPr>
          <a:xfrm>
            <a:off x="421030" y="2248651"/>
            <a:ext cx="6627276" cy="1028640"/>
          </a:xfrm>
          <a:prstGeom prst="roundRect">
            <a:avLst>
              <a:gd name="adj" fmla="val 459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Rectangle: Rounded Corners 9">
            <a:extLst>
              <a:ext uri="{FF2B5EF4-FFF2-40B4-BE49-F238E27FC236}">
                <a16:creationId xmlns:a16="http://schemas.microsoft.com/office/drawing/2014/main" id="{A1E4B629-5025-584F-5FE3-425C0AEAD81E}"/>
              </a:ext>
            </a:extLst>
          </p:cNvPr>
          <p:cNvSpPr/>
          <p:nvPr/>
        </p:nvSpPr>
        <p:spPr>
          <a:xfrm>
            <a:off x="7493209" y="2277586"/>
            <a:ext cx="4222873" cy="999704"/>
          </a:xfrm>
          <a:prstGeom prst="roundRect">
            <a:avLst>
              <a:gd name="adj" fmla="val 459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2E06F515-28F2-73FC-B4D6-C5ED4FC5AAF0}"/>
              </a:ext>
            </a:extLst>
          </p:cNvPr>
          <p:cNvSpPr/>
          <p:nvPr/>
        </p:nvSpPr>
        <p:spPr>
          <a:xfrm>
            <a:off x="421030" y="4407406"/>
            <a:ext cx="2279905" cy="1437132"/>
          </a:xfrm>
          <a:prstGeom prst="roundRect">
            <a:avLst>
              <a:gd name="adj" fmla="val 459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Rectangle: Rounded Corners 9">
            <a:extLst>
              <a:ext uri="{FF2B5EF4-FFF2-40B4-BE49-F238E27FC236}">
                <a16:creationId xmlns:a16="http://schemas.microsoft.com/office/drawing/2014/main" id="{5E1E11E2-86DF-61C4-4448-6EEE436D7E6A}"/>
              </a:ext>
            </a:extLst>
          </p:cNvPr>
          <p:cNvSpPr/>
          <p:nvPr/>
        </p:nvSpPr>
        <p:spPr>
          <a:xfrm>
            <a:off x="3019122" y="4407406"/>
            <a:ext cx="2322498" cy="1437132"/>
          </a:xfrm>
          <a:prstGeom prst="roundRect">
            <a:avLst>
              <a:gd name="adj" fmla="val 459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: Rounded Corners 9">
            <a:extLst>
              <a:ext uri="{FF2B5EF4-FFF2-40B4-BE49-F238E27FC236}">
                <a16:creationId xmlns:a16="http://schemas.microsoft.com/office/drawing/2014/main" id="{34A983A3-5A96-3FFF-9980-0DBFBAEF7C92}"/>
              </a:ext>
            </a:extLst>
          </p:cNvPr>
          <p:cNvSpPr/>
          <p:nvPr/>
        </p:nvSpPr>
        <p:spPr>
          <a:xfrm>
            <a:off x="5632704" y="4399855"/>
            <a:ext cx="6284976" cy="1434349"/>
          </a:xfrm>
          <a:prstGeom prst="roundRect">
            <a:avLst>
              <a:gd name="adj" fmla="val 459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3835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9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9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9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0B1D1A-AE38-5C3C-40F0-BF5AAF1B6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>
            <a:extLst>
              <a:ext uri="{FF2B5EF4-FFF2-40B4-BE49-F238E27FC236}">
                <a16:creationId xmlns:a16="http://schemas.microsoft.com/office/drawing/2014/main" id="{2384020F-ACD4-01D9-3898-3A373EEB44CF}"/>
              </a:ext>
            </a:extLst>
          </p:cNvPr>
          <p:cNvSpPr/>
          <p:nvPr/>
        </p:nvSpPr>
        <p:spPr>
          <a:xfrm>
            <a:off x="98955" y="35319"/>
            <a:ext cx="11976480" cy="6650280"/>
          </a:xfrm>
          <a:custGeom>
            <a:avLst/>
            <a:gdLst/>
            <a:ahLst/>
            <a:cxnLst/>
            <a:rect l="l" t="t" r="r" b="b"/>
            <a:pathLst>
              <a:path w="11977161" h="6650942">
                <a:moveTo>
                  <a:pt x="3161" y="754333"/>
                </a:moveTo>
                <a:cubicBezTo>
                  <a:pt x="3161" y="142763"/>
                  <a:pt x="-96402" y="-22499"/>
                  <a:pt x="1074726" y="4796"/>
                </a:cubicBezTo>
                <a:lnTo>
                  <a:pt x="10856167" y="4796"/>
                </a:lnTo>
                <a:cubicBezTo>
                  <a:pt x="11467737" y="4796"/>
                  <a:pt x="11977161" y="-86282"/>
                  <a:pt x="11977161" y="525288"/>
                </a:cubicBezTo>
                <a:cubicBezTo>
                  <a:pt x="11972612" y="2197322"/>
                  <a:pt x="11958769" y="4436443"/>
                  <a:pt x="11954220" y="6108477"/>
                </a:cubicBezTo>
                <a:cubicBezTo>
                  <a:pt x="11954220" y="6720047"/>
                  <a:pt x="12056799" y="6648357"/>
                  <a:pt x="11445229" y="6648357"/>
                </a:cubicBezTo>
                <a:lnTo>
                  <a:pt x="537301" y="6648737"/>
                </a:lnTo>
                <a:cubicBezTo>
                  <a:pt x="-74269" y="6648737"/>
                  <a:pt x="3161" y="6152961"/>
                  <a:pt x="3161" y="5541391"/>
                </a:cubicBezTo>
                <a:lnTo>
                  <a:pt x="3161" y="754333"/>
                </a:lnTo>
                <a:close/>
              </a:path>
            </a:pathLst>
          </a:cu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6" name="CustomShape 2">
            <a:extLst>
              <a:ext uri="{FF2B5EF4-FFF2-40B4-BE49-F238E27FC236}">
                <a16:creationId xmlns:a16="http://schemas.microsoft.com/office/drawing/2014/main" id="{445A481B-9357-B82D-99EE-422CB3F97439}"/>
              </a:ext>
            </a:extLst>
          </p:cNvPr>
          <p:cNvSpPr/>
          <p:nvPr/>
        </p:nvSpPr>
        <p:spPr>
          <a:xfrm>
            <a:off x="1634642" y="172401"/>
            <a:ext cx="10081440" cy="44671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An example: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control of machines used for fatigue analysis</a:t>
            </a: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82E3D837-02A7-BA9B-13C1-0E1471AE7F6D}"/>
              </a:ext>
            </a:extLst>
          </p:cNvPr>
          <p:cNvSpPr/>
          <p:nvPr/>
        </p:nvSpPr>
        <p:spPr>
          <a:xfrm>
            <a:off x="421030" y="166795"/>
            <a:ext cx="1112760" cy="44671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A2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13" name="Straight Arrow Connector 16">
            <a:extLst>
              <a:ext uri="{FF2B5EF4-FFF2-40B4-BE49-F238E27FC236}">
                <a16:creationId xmlns:a16="http://schemas.microsoft.com/office/drawing/2014/main" id="{27678D31-14EA-1318-1417-877FE2940E75}"/>
              </a:ext>
            </a:extLst>
          </p:cNvPr>
          <p:cNvCxnSpPr>
            <a:cxnSpLocks/>
            <a:stCxn id="62" idx="3"/>
            <a:endCxn id="14" idx="4"/>
          </p:cNvCxnSpPr>
          <p:nvPr/>
        </p:nvCxnSpPr>
        <p:spPr>
          <a:xfrm flipH="1">
            <a:off x="1745891" y="1743979"/>
            <a:ext cx="8179159" cy="146911"/>
          </a:xfrm>
          <a:prstGeom prst="bentConnector4">
            <a:avLst>
              <a:gd name="adj1" fmla="val -2873"/>
              <a:gd name="adj2" fmla="val 443739"/>
            </a:avLst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8D0EB62-BCEA-45F2-7FDA-77A83A4CA133}"/>
              </a:ext>
            </a:extLst>
          </p:cNvPr>
          <p:cNvSpPr/>
          <p:nvPr/>
        </p:nvSpPr>
        <p:spPr>
          <a:xfrm>
            <a:off x="1605666" y="1604185"/>
            <a:ext cx="280450" cy="286705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15" name="Straight Arrow Connector 12">
            <a:extLst>
              <a:ext uri="{FF2B5EF4-FFF2-40B4-BE49-F238E27FC236}">
                <a16:creationId xmlns:a16="http://schemas.microsoft.com/office/drawing/2014/main" id="{B198E809-20B1-F813-5AE3-AF78A49F7799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438150" y="1747538"/>
            <a:ext cx="1167516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7">
            <a:extLst>
              <a:ext uri="{FF2B5EF4-FFF2-40B4-BE49-F238E27FC236}">
                <a16:creationId xmlns:a16="http://schemas.microsoft.com/office/drawing/2014/main" id="{62BD3980-39F1-1FD5-7610-26047F92F507}"/>
              </a:ext>
            </a:extLst>
          </p:cNvPr>
          <p:cNvSpPr txBox="1"/>
          <p:nvPr/>
        </p:nvSpPr>
        <p:spPr>
          <a:xfrm>
            <a:off x="1592813" y="1320677"/>
            <a:ext cx="394056" cy="65883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-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9" name="ZoneTexte 7">
            <a:extLst>
              <a:ext uri="{FF2B5EF4-FFF2-40B4-BE49-F238E27FC236}">
                <a16:creationId xmlns:a16="http://schemas.microsoft.com/office/drawing/2014/main" id="{E2E4E71F-321E-095C-0BC9-975F28009B2A}"/>
              </a:ext>
            </a:extLst>
          </p:cNvPr>
          <p:cNvSpPr txBox="1"/>
          <p:nvPr/>
        </p:nvSpPr>
        <p:spPr>
          <a:xfrm>
            <a:off x="457200" y="1490761"/>
            <a:ext cx="1071241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Reference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Velocity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6B1DDE-B009-55C6-9AB4-F784FE159D13}"/>
              </a:ext>
            </a:extLst>
          </p:cNvPr>
          <p:cNvSpPr/>
          <p:nvPr/>
        </p:nvSpPr>
        <p:spPr>
          <a:xfrm>
            <a:off x="2776089" y="1527130"/>
            <a:ext cx="1005033" cy="450516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Arial"/>
              </a:rPr>
              <a:t>Controller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A4DA22-0C6A-BB89-6962-08E6993B82AE}"/>
              </a:ext>
            </a:extLst>
          </p:cNvPr>
          <p:cNvSpPr/>
          <p:nvPr/>
        </p:nvSpPr>
        <p:spPr>
          <a:xfrm>
            <a:off x="4556092" y="1533165"/>
            <a:ext cx="856436" cy="43844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Actuator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F0FED5-DA6C-11CD-3BAA-1CCE9334AB08}"/>
              </a:ext>
            </a:extLst>
          </p:cNvPr>
          <p:cNvSpPr/>
          <p:nvPr/>
        </p:nvSpPr>
        <p:spPr>
          <a:xfrm>
            <a:off x="6087831" y="1525838"/>
            <a:ext cx="614255" cy="44671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Plant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E9FFF5-9291-29B6-94DC-A5909E410ABD}"/>
              </a:ext>
            </a:extLst>
          </p:cNvPr>
          <p:cNvSpPr/>
          <p:nvPr/>
        </p:nvSpPr>
        <p:spPr>
          <a:xfrm>
            <a:off x="7072167" y="1524180"/>
            <a:ext cx="776903" cy="44671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Sensor</a:t>
            </a:r>
          </a:p>
        </p:txBody>
      </p:sp>
      <p:cxnSp>
        <p:nvCxnSpPr>
          <p:cNvPr id="54" name="Straight Arrow Connector 12">
            <a:extLst>
              <a:ext uri="{FF2B5EF4-FFF2-40B4-BE49-F238E27FC236}">
                <a16:creationId xmlns:a16="http://schemas.microsoft.com/office/drawing/2014/main" id="{5AFC2E1E-2AE6-E317-FCC0-8042DC265DE5}"/>
              </a:ext>
            </a:extLst>
          </p:cNvPr>
          <p:cNvCxnSpPr>
            <a:cxnSpLocks/>
            <a:stCxn id="14" idx="6"/>
            <a:endCxn id="21" idx="1"/>
          </p:cNvCxnSpPr>
          <p:nvPr/>
        </p:nvCxnSpPr>
        <p:spPr>
          <a:xfrm>
            <a:off x="1886116" y="1747538"/>
            <a:ext cx="889973" cy="485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D937E95-387B-F133-AFF2-F3328D3D8C18}"/>
              </a:ext>
            </a:extLst>
          </p:cNvPr>
          <p:cNvSpPr/>
          <p:nvPr/>
        </p:nvSpPr>
        <p:spPr>
          <a:xfrm>
            <a:off x="8695708" y="1320678"/>
            <a:ext cx="1229342" cy="846602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Arial"/>
              </a:rPr>
              <a:t>Filter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Arial"/>
              </a:rPr>
              <a:t>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Arial"/>
              </a:rPr>
              <a:t>Differentiator</a:t>
            </a:r>
          </a:p>
        </p:txBody>
      </p:sp>
      <p:cxnSp>
        <p:nvCxnSpPr>
          <p:cNvPr id="67" name="Straight Arrow Connector 12">
            <a:extLst>
              <a:ext uri="{FF2B5EF4-FFF2-40B4-BE49-F238E27FC236}">
                <a16:creationId xmlns:a16="http://schemas.microsoft.com/office/drawing/2014/main" id="{F439C7D2-3A17-9600-0C35-C8C290AA5BB8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3781122" y="1752388"/>
            <a:ext cx="7749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12">
            <a:extLst>
              <a:ext uri="{FF2B5EF4-FFF2-40B4-BE49-F238E27FC236}">
                <a16:creationId xmlns:a16="http://schemas.microsoft.com/office/drawing/2014/main" id="{49BF24FA-BB09-0D95-3A7D-81D5B44B3672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5412528" y="1749196"/>
            <a:ext cx="675303" cy="319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12">
            <a:extLst>
              <a:ext uri="{FF2B5EF4-FFF2-40B4-BE49-F238E27FC236}">
                <a16:creationId xmlns:a16="http://schemas.microsoft.com/office/drawing/2014/main" id="{F2C91348-B0CA-0495-9465-654E0D9E34CA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6702086" y="1747538"/>
            <a:ext cx="370081" cy="165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12">
            <a:extLst>
              <a:ext uri="{FF2B5EF4-FFF2-40B4-BE49-F238E27FC236}">
                <a16:creationId xmlns:a16="http://schemas.microsoft.com/office/drawing/2014/main" id="{AA398838-B414-63BF-CF15-31F4162E7D61}"/>
              </a:ext>
            </a:extLst>
          </p:cNvPr>
          <p:cNvCxnSpPr>
            <a:cxnSpLocks/>
            <a:stCxn id="24" idx="3"/>
            <a:endCxn id="62" idx="1"/>
          </p:cNvCxnSpPr>
          <p:nvPr/>
        </p:nvCxnSpPr>
        <p:spPr>
          <a:xfrm flipV="1">
            <a:off x="7849070" y="1743979"/>
            <a:ext cx="846638" cy="3559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7">
            <a:extLst>
              <a:ext uri="{FF2B5EF4-FFF2-40B4-BE49-F238E27FC236}">
                <a16:creationId xmlns:a16="http://schemas.microsoft.com/office/drawing/2014/main" id="{F0D65179-80E1-90DA-F28E-2A276336240E}"/>
              </a:ext>
            </a:extLst>
          </p:cNvPr>
          <p:cNvSpPr txBox="1"/>
          <p:nvPr/>
        </p:nvSpPr>
        <p:spPr>
          <a:xfrm>
            <a:off x="10474219" y="1469669"/>
            <a:ext cx="1017095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Output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Velocity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84" name="Straight Arrow Connector 12">
            <a:extLst>
              <a:ext uri="{FF2B5EF4-FFF2-40B4-BE49-F238E27FC236}">
                <a16:creationId xmlns:a16="http://schemas.microsoft.com/office/drawing/2014/main" id="{E4C27FAA-08DC-B174-46E3-FFA79EABAB20}"/>
              </a:ext>
            </a:extLst>
          </p:cNvPr>
          <p:cNvCxnSpPr>
            <a:cxnSpLocks/>
          </p:cNvCxnSpPr>
          <p:nvPr/>
        </p:nvCxnSpPr>
        <p:spPr>
          <a:xfrm flipV="1">
            <a:off x="10153894" y="1737756"/>
            <a:ext cx="1397457" cy="668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Image 1">
            <a:extLst>
              <a:ext uri="{FF2B5EF4-FFF2-40B4-BE49-F238E27FC236}">
                <a16:creationId xmlns:a16="http://schemas.microsoft.com/office/drawing/2014/main" id="{F5F180EE-AD4A-7A07-A374-1B48292ECF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" t="2192" b="36200"/>
          <a:stretch/>
        </p:blipFill>
        <p:spPr>
          <a:xfrm>
            <a:off x="2330450" y="4156434"/>
            <a:ext cx="7505334" cy="2453916"/>
          </a:xfrm>
          <a:prstGeom prst="rect">
            <a:avLst/>
          </a:prstGeom>
        </p:spPr>
      </p:pic>
      <p:sp>
        <p:nvSpPr>
          <p:cNvPr id="148" name="Rectangle à coins arrondis 8">
            <a:extLst>
              <a:ext uri="{FF2B5EF4-FFF2-40B4-BE49-F238E27FC236}">
                <a16:creationId xmlns:a16="http://schemas.microsoft.com/office/drawing/2014/main" id="{2DA3B7F6-873A-ADC8-8D6D-9361936CD10B}"/>
              </a:ext>
            </a:extLst>
          </p:cNvPr>
          <p:cNvSpPr/>
          <p:nvPr/>
        </p:nvSpPr>
        <p:spPr>
          <a:xfrm>
            <a:off x="2330450" y="4156434"/>
            <a:ext cx="7505334" cy="2453916"/>
          </a:xfrm>
          <a:prstGeom prst="roundRect">
            <a:avLst>
              <a:gd name="adj" fmla="val 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9" name="ZoneTexte 7">
            <a:extLst>
              <a:ext uri="{FF2B5EF4-FFF2-40B4-BE49-F238E27FC236}">
                <a16:creationId xmlns:a16="http://schemas.microsoft.com/office/drawing/2014/main" id="{16161342-4BFB-42DF-779A-729E73FF0CC7}"/>
              </a:ext>
            </a:extLst>
          </p:cNvPr>
          <p:cNvSpPr txBox="1"/>
          <p:nvPr/>
        </p:nvSpPr>
        <p:spPr>
          <a:xfrm>
            <a:off x="7849744" y="1513275"/>
            <a:ext cx="776903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Position Measure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0" name="ZoneTexte 7">
            <a:extLst>
              <a:ext uri="{FF2B5EF4-FFF2-40B4-BE49-F238E27FC236}">
                <a16:creationId xmlns:a16="http://schemas.microsoft.com/office/drawing/2014/main" id="{2937DDFF-56DE-9765-F435-F117D8E1C8AF}"/>
              </a:ext>
            </a:extLst>
          </p:cNvPr>
          <p:cNvSpPr txBox="1"/>
          <p:nvPr/>
        </p:nvSpPr>
        <p:spPr>
          <a:xfrm>
            <a:off x="5417956" y="1518100"/>
            <a:ext cx="60180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Force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2" name="ZoneTexte 7">
            <a:extLst>
              <a:ext uri="{FF2B5EF4-FFF2-40B4-BE49-F238E27FC236}">
                <a16:creationId xmlns:a16="http://schemas.microsoft.com/office/drawing/2014/main" id="{DFD3868E-0022-64BD-F2C1-55FB45E13069}"/>
              </a:ext>
            </a:extLst>
          </p:cNvPr>
          <p:cNvSpPr txBox="1"/>
          <p:nvPr/>
        </p:nvSpPr>
        <p:spPr>
          <a:xfrm>
            <a:off x="3797444" y="1526414"/>
            <a:ext cx="685517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Control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6" name="ZoneTexte 7">
            <a:extLst>
              <a:ext uri="{FF2B5EF4-FFF2-40B4-BE49-F238E27FC236}">
                <a16:creationId xmlns:a16="http://schemas.microsoft.com/office/drawing/2014/main" id="{934116B5-8CB8-0228-336C-D3AD6DA77C8C}"/>
              </a:ext>
            </a:extLst>
          </p:cNvPr>
          <p:cNvSpPr txBox="1"/>
          <p:nvPr/>
        </p:nvSpPr>
        <p:spPr>
          <a:xfrm>
            <a:off x="1685505" y="1513274"/>
            <a:ext cx="1225028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Velocity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Error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F6FA4B01-C4EF-A737-A41D-17B9B5EB1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88" y="2111744"/>
            <a:ext cx="1325175" cy="917316"/>
          </a:xfrm>
          <a:prstGeom prst="rect">
            <a:avLst/>
          </a:prstGeom>
        </p:spPr>
      </p:pic>
      <p:sp>
        <p:nvSpPr>
          <p:cNvPr id="164" name="Rectangle à coins arrondis 8">
            <a:extLst>
              <a:ext uri="{FF2B5EF4-FFF2-40B4-BE49-F238E27FC236}">
                <a16:creationId xmlns:a16="http://schemas.microsoft.com/office/drawing/2014/main" id="{6198033E-A7CC-0BCB-9192-0D34C6E8325F}"/>
              </a:ext>
            </a:extLst>
          </p:cNvPr>
          <p:cNvSpPr/>
          <p:nvPr/>
        </p:nvSpPr>
        <p:spPr>
          <a:xfrm>
            <a:off x="261289" y="2104509"/>
            <a:ext cx="1344377" cy="936320"/>
          </a:xfrm>
          <a:prstGeom prst="roundRect">
            <a:avLst>
              <a:gd name="adj" fmla="val 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99" name="ZoneTexte 7">
            <a:extLst>
              <a:ext uri="{FF2B5EF4-FFF2-40B4-BE49-F238E27FC236}">
                <a16:creationId xmlns:a16="http://schemas.microsoft.com/office/drawing/2014/main" id="{1FD5728C-B2B0-6D61-53D5-3261DBAC2384}"/>
              </a:ext>
            </a:extLst>
          </p:cNvPr>
          <p:cNvSpPr txBox="1"/>
          <p:nvPr/>
        </p:nvSpPr>
        <p:spPr>
          <a:xfrm>
            <a:off x="142131" y="3605177"/>
            <a:ext cx="6603061" cy="5083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Application: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velocity tracking for fatigue analysis</a:t>
            </a:r>
          </a:p>
        </p:txBody>
      </p:sp>
      <p:sp>
        <p:nvSpPr>
          <p:cNvPr id="201" name="ZoneTexte 7">
            <a:extLst>
              <a:ext uri="{FF2B5EF4-FFF2-40B4-BE49-F238E27FC236}">
                <a16:creationId xmlns:a16="http://schemas.microsoft.com/office/drawing/2014/main" id="{1E3F96C4-0FEF-F186-A5BE-C83B9077D2CA}"/>
              </a:ext>
            </a:extLst>
          </p:cNvPr>
          <p:cNvSpPr txBox="1"/>
          <p:nvPr/>
        </p:nvSpPr>
        <p:spPr>
          <a:xfrm>
            <a:off x="3550833" y="3040829"/>
            <a:ext cx="6603061" cy="338554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Objectives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: designing the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Arial"/>
              </a:rPr>
              <a:t>controller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,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Arial"/>
              </a:rPr>
              <a:t>filters and differentiator</a:t>
            </a:r>
            <a:endParaRPr kumimoji="0" lang="fr-FR" sz="1600" b="0" i="0" u="sng" strike="noStrike" kern="1200" cap="none" spc="0" normalizeH="0" baseline="0" noProof="0" dirty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202" name="Straight Arrow Connector 12">
            <a:extLst>
              <a:ext uri="{FF2B5EF4-FFF2-40B4-BE49-F238E27FC236}">
                <a16:creationId xmlns:a16="http://schemas.microsoft.com/office/drawing/2014/main" id="{37D3B509-A8CF-AE01-E75F-EBBF2723F8B7}"/>
              </a:ext>
            </a:extLst>
          </p:cNvPr>
          <p:cNvCxnSpPr>
            <a:cxnSpLocks/>
            <a:stCxn id="201" idx="0"/>
          </p:cNvCxnSpPr>
          <p:nvPr/>
        </p:nvCxnSpPr>
        <p:spPr>
          <a:xfrm flipH="1" flipV="1">
            <a:off x="3781122" y="1977646"/>
            <a:ext cx="3071242" cy="10631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12">
            <a:extLst>
              <a:ext uri="{FF2B5EF4-FFF2-40B4-BE49-F238E27FC236}">
                <a16:creationId xmlns:a16="http://schemas.microsoft.com/office/drawing/2014/main" id="{F8076DBD-4AC9-E678-F7C1-49841504F6DC}"/>
              </a:ext>
            </a:extLst>
          </p:cNvPr>
          <p:cNvCxnSpPr>
            <a:cxnSpLocks/>
            <a:stCxn id="201" idx="0"/>
          </p:cNvCxnSpPr>
          <p:nvPr/>
        </p:nvCxnSpPr>
        <p:spPr>
          <a:xfrm flipV="1">
            <a:off x="6852364" y="2185754"/>
            <a:ext cx="1843344" cy="855075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12">
            <a:extLst>
              <a:ext uri="{FF2B5EF4-FFF2-40B4-BE49-F238E27FC236}">
                <a16:creationId xmlns:a16="http://schemas.microsoft.com/office/drawing/2014/main" id="{A28F64BF-6A6E-B9AD-5B04-849A6D60AB8C}"/>
              </a:ext>
            </a:extLst>
          </p:cNvPr>
          <p:cNvCxnSpPr>
            <a:cxnSpLocks/>
          </p:cNvCxnSpPr>
          <p:nvPr/>
        </p:nvCxnSpPr>
        <p:spPr>
          <a:xfrm>
            <a:off x="6403710" y="1268493"/>
            <a:ext cx="0" cy="25568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ZoneTexte 7">
            <a:extLst>
              <a:ext uri="{FF2B5EF4-FFF2-40B4-BE49-F238E27FC236}">
                <a16:creationId xmlns:a16="http://schemas.microsoft.com/office/drawing/2014/main" id="{C6AC603C-4F95-08C4-7D20-D9D6C20A3D5D}"/>
              </a:ext>
            </a:extLst>
          </p:cNvPr>
          <p:cNvSpPr txBox="1"/>
          <p:nvPr/>
        </p:nvSpPr>
        <p:spPr>
          <a:xfrm>
            <a:off x="5868926" y="1043001"/>
            <a:ext cx="1069568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Disturbance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16" name="ZoneTexte 7">
            <a:extLst>
              <a:ext uri="{FF2B5EF4-FFF2-40B4-BE49-F238E27FC236}">
                <a16:creationId xmlns:a16="http://schemas.microsoft.com/office/drawing/2014/main" id="{4E0D3D43-BA45-A0A2-8183-F63B7D199355}"/>
              </a:ext>
            </a:extLst>
          </p:cNvPr>
          <p:cNvSpPr txBox="1"/>
          <p:nvPr/>
        </p:nvSpPr>
        <p:spPr>
          <a:xfrm>
            <a:off x="7143753" y="1033219"/>
            <a:ext cx="65905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Noise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217" name="Straight Arrow Connector 12">
            <a:extLst>
              <a:ext uri="{FF2B5EF4-FFF2-40B4-BE49-F238E27FC236}">
                <a16:creationId xmlns:a16="http://schemas.microsoft.com/office/drawing/2014/main" id="{1A1034A0-40A2-ADEA-B755-CA49CFC432A6}"/>
              </a:ext>
            </a:extLst>
          </p:cNvPr>
          <p:cNvCxnSpPr>
            <a:cxnSpLocks/>
          </p:cNvCxnSpPr>
          <p:nvPr/>
        </p:nvCxnSpPr>
        <p:spPr>
          <a:xfrm>
            <a:off x="7460618" y="1257587"/>
            <a:ext cx="0" cy="25568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25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0B1D1A-AE38-5C3C-40F0-BF5AAF1B6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>
            <a:extLst>
              <a:ext uri="{FF2B5EF4-FFF2-40B4-BE49-F238E27FC236}">
                <a16:creationId xmlns:a16="http://schemas.microsoft.com/office/drawing/2014/main" id="{2384020F-ACD4-01D9-3898-3A373EEB44CF}"/>
              </a:ext>
            </a:extLst>
          </p:cNvPr>
          <p:cNvSpPr/>
          <p:nvPr/>
        </p:nvSpPr>
        <p:spPr>
          <a:xfrm>
            <a:off x="98955" y="35319"/>
            <a:ext cx="11976480" cy="6650280"/>
          </a:xfrm>
          <a:custGeom>
            <a:avLst/>
            <a:gdLst/>
            <a:ahLst/>
            <a:cxnLst/>
            <a:rect l="l" t="t" r="r" b="b"/>
            <a:pathLst>
              <a:path w="11977161" h="6650942">
                <a:moveTo>
                  <a:pt x="3161" y="754333"/>
                </a:moveTo>
                <a:cubicBezTo>
                  <a:pt x="3161" y="142763"/>
                  <a:pt x="-96402" y="-22499"/>
                  <a:pt x="1074726" y="4796"/>
                </a:cubicBezTo>
                <a:lnTo>
                  <a:pt x="10856167" y="4796"/>
                </a:lnTo>
                <a:cubicBezTo>
                  <a:pt x="11467737" y="4796"/>
                  <a:pt x="11977161" y="-86282"/>
                  <a:pt x="11977161" y="525288"/>
                </a:cubicBezTo>
                <a:cubicBezTo>
                  <a:pt x="11972612" y="2197322"/>
                  <a:pt x="11958769" y="4436443"/>
                  <a:pt x="11954220" y="6108477"/>
                </a:cubicBezTo>
                <a:cubicBezTo>
                  <a:pt x="11954220" y="6720047"/>
                  <a:pt x="12056799" y="6648357"/>
                  <a:pt x="11445229" y="6648357"/>
                </a:cubicBezTo>
                <a:lnTo>
                  <a:pt x="537301" y="6648737"/>
                </a:lnTo>
                <a:cubicBezTo>
                  <a:pt x="-74269" y="6648737"/>
                  <a:pt x="3161" y="6152961"/>
                  <a:pt x="3161" y="5541391"/>
                </a:cubicBezTo>
                <a:lnTo>
                  <a:pt x="3161" y="754333"/>
                </a:lnTo>
                <a:close/>
              </a:path>
            </a:pathLst>
          </a:cu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56" name="CustomShape 2">
            <a:extLst>
              <a:ext uri="{FF2B5EF4-FFF2-40B4-BE49-F238E27FC236}">
                <a16:creationId xmlns:a16="http://schemas.microsoft.com/office/drawing/2014/main" id="{445A481B-9357-B82D-99EE-422CB3F97439}"/>
              </a:ext>
            </a:extLst>
          </p:cNvPr>
          <p:cNvSpPr/>
          <p:nvPr/>
        </p:nvSpPr>
        <p:spPr>
          <a:xfrm>
            <a:off x="1634642" y="172401"/>
            <a:ext cx="10081440" cy="44671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 dirty="0">
                <a:latin typeface="Arial"/>
              </a:rPr>
              <a:t>Personal details</a:t>
            </a: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82E3D837-02A7-BA9B-13C1-0E1471AE7F6D}"/>
              </a:ext>
            </a:extLst>
          </p:cNvPr>
          <p:cNvSpPr/>
          <p:nvPr/>
        </p:nvSpPr>
        <p:spPr>
          <a:xfrm>
            <a:off x="421030" y="166795"/>
            <a:ext cx="1112760" cy="44671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 / 12</a:t>
            </a:r>
            <a:endParaRPr lang="en-US" sz="2400" b="0" strike="noStrike" spc="-1" dirty="0"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817A29-3271-8A44-76B8-30078247B32C}"/>
              </a:ext>
            </a:extLst>
          </p:cNvPr>
          <p:cNvGraphicFramePr>
            <a:graphicFrameLocks noGrp="1"/>
          </p:cNvGraphicFramePr>
          <p:nvPr/>
        </p:nvGraphicFramePr>
        <p:xfrm>
          <a:off x="421030" y="1413444"/>
          <a:ext cx="6881978" cy="25397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585">
                  <a:extLst>
                    <a:ext uri="{9D8B030D-6E8A-4147-A177-3AD203B41FA5}">
                      <a16:colId xmlns:a16="http://schemas.microsoft.com/office/drawing/2014/main" val="405726860"/>
                    </a:ext>
                  </a:extLst>
                </a:gridCol>
                <a:gridCol w="4443393">
                  <a:extLst>
                    <a:ext uri="{9D8B030D-6E8A-4147-A177-3AD203B41FA5}">
                      <a16:colId xmlns:a16="http://schemas.microsoft.com/office/drawing/2014/main" val="1179449063"/>
                    </a:ext>
                  </a:extLst>
                </a:gridCol>
              </a:tblGrid>
              <a:tr h="616988"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en-GB" sz="2400" b="1" dirty="0"/>
                        <a:t>First name: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en-GB" sz="2400" dirty="0"/>
                        <a:t>Mohammad Rasool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5562467"/>
                  </a:ext>
                </a:extLst>
              </a:tr>
              <a:tr h="616988"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en-GB" sz="2400" b="1" dirty="0"/>
                        <a:t>Last name: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en-GB" sz="2400" dirty="0"/>
                        <a:t>MOJALLIZADEH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9101518"/>
                  </a:ext>
                </a:extLst>
              </a:tr>
              <a:tr h="616988"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en-GB" sz="2400" b="1" dirty="0"/>
                        <a:t>Birth: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en-GB" sz="2400" dirty="0"/>
                        <a:t>June 1988 (Esfahan, Iran)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828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86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0B1D1A-AE38-5C3C-40F0-BF5AAF1B6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>
            <a:extLst>
              <a:ext uri="{FF2B5EF4-FFF2-40B4-BE49-F238E27FC236}">
                <a16:creationId xmlns:a16="http://schemas.microsoft.com/office/drawing/2014/main" id="{2384020F-ACD4-01D9-3898-3A373EEB44CF}"/>
              </a:ext>
            </a:extLst>
          </p:cNvPr>
          <p:cNvSpPr/>
          <p:nvPr/>
        </p:nvSpPr>
        <p:spPr>
          <a:xfrm>
            <a:off x="98955" y="35319"/>
            <a:ext cx="11976480" cy="6650280"/>
          </a:xfrm>
          <a:custGeom>
            <a:avLst/>
            <a:gdLst/>
            <a:ahLst/>
            <a:cxnLst/>
            <a:rect l="l" t="t" r="r" b="b"/>
            <a:pathLst>
              <a:path w="11977161" h="6650942">
                <a:moveTo>
                  <a:pt x="3161" y="754333"/>
                </a:moveTo>
                <a:cubicBezTo>
                  <a:pt x="3161" y="142763"/>
                  <a:pt x="-96402" y="-22499"/>
                  <a:pt x="1074726" y="4796"/>
                </a:cubicBezTo>
                <a:lnTo>
                  <a:pt x="10856167" y="4796"/>
                </a:lnTo>
                <a:cubicBezTo>
                  <a:pt x="11467737" y="4796"/>
                  <a:pt x="11977161" y="-86282"/>
                  <a:pt x="11977161" y="525288"/>
                </a:cubicBezTo>
                <a:cubicBezTo>
                  <a:pt x="11972612" y="2197322"/>
                  <a:pt x="11958769" y="4436443"/>
                  <a:pt x="11954220" y="6108477"/>
                </a:cubicBezTo>
                <a:cubicBezTo>
                  <a:pt x="11954220" y="6720047"/>
                  <a:pt x="12056799" y="6648357"/>
                  <a:pt x="11445229" y="6648357"/>
                </a:cubicBezTo>
                <a:lnTo>
                  <a:pt x="537301" y="6648737"/>
                </a:lnTo>
                <a:cubicBezTo>
                  <a:pt x="-74269" y="6648737"/>
                  <a:pt x="3161" y="6152961"/>
                  <a:pt x="3161" y="5541391"/>
                </a:cubicBezTo>
                <a:lnTo>
                  <a:pt x="3161" y="754333"/>
                </a:lnTo>
                <a:close/>
              </a:path>
            </a:pathLst>
          </a:cu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56" name="CustomShape 2">
            <a:extLst>
              <a:ext uri="{FF2B5EF4-FFF2-40B4-BE49-F238E27FC236}">
                <a16:creationId xmlns:a16="http://schemas.microsoft.com/office/drawing/2014/main" id="{445A481B-9357-B82D-99EE-422CB3F97439}"/>
              </a:ext>
            </a:extLst>
          </p:cNvPr>
          <p:cNvSpPr/>
          <p:nvPr/>
        </p:nvSpPr>
        <p:spPr>
          <a:xfrm>
            <a:off x="1634642" y="172401"/>
            <a:ext cx="10081440" cy="44671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 dirty="0">
                <a:latin typeface="Arial"/>
              </a:rPr>
              <a:t>Overview</a:t>
            </a: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82E3D837-02A7-BA9B-13C1-0E1471AE7F6D}"/>
              </a:ext>
            </a:extLst>
          </p:cNvPr>
          <p:cNvSpPr/>
          <p:nvPr/>
        </p:nvSpPr>
        <p:spPr>
          <a:xfrm>
            <a:off x="421030" y="166795"/>
            <a:ext cx="1112760" cy="44671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3 / 12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C177CEF6-8E22-7891-152F-4D4BAC2E1897}"/>
              </a:ext>
            </a:extLst>
          </p:cNvPr>
          <p:cNvSpPr txBox="1"/>
          <p:nvPr/>
        </p:nvSpPr>
        <p:spPr>
          <a:xfrm>
            <a:off x="246465" y="2746808"/>
            <a:ext cx="116814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Introducing the profile and academic contributions (10 minutes)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C177CEF6-8E22-7891-152F-4D4BAC2E1897}"/>
              </a:ext>
            </a:extLst>
          </p:cNvPr>
          <p:cNvSpPr txBox="1"/>
          <p:nvPr/>
        </p:nvSpPr>
        <p:spPr>
          <a:xfrm>
            <a:off x="246465" y="1041405"/>
            <a:ext cx="11681460" cy="716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sz="2400" i="1" dirty="0">
                <a:solidFill>
                  <a:schemeClr val="tx1"/>
                </a:solidFill>
              </a:rPr>
              <a:t>Total presentation time: 20 minutes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598CCA39-2CA6-7BE5-7951-A0B04E8E8FF2}"/>
              </a:ext>
            </a:extLst>
          </p:cNvPr>
          <p:cNvSpPr txBox="1"/>
          <p:nvPr/>
        </p:nvSpPr>
        <p:spPr>
          <a:xfrm>
            <a:off x="255270" y="4197526"/>
            <a:ext cx="116814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Representative works </a:t>
            </a:r>
            <a:r>
              <a:rPr lang="en-GB" sz="2400" dirty="0">
                <a:solidFill>
                  <a:schemeClr val="tx1"/>
                </a:solidFill>
              </a:rPr>
              <a:t>(10 minutes)</a:t>
            </a:r>
          </a:p>
        </p:txBody>
      </p:sp>
    </p:spTree>
    <p:extLst>
      <p:ext uri="{BB962C8B-B14F-4D97-AF65-F5344CB8AC3E}">
        <p14:creationId xmlns:p14="http://schemas.microsoft.com/office/powerpoint/2010/main" val="388792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0B1D1A-AE38-5C3C-40F0-BF5AAF1B6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>
            <a:extLst>
              <a:ext uri="{FF2B5EF4-FFF2-40B4-BE49-F238E27FC236}">
                <a16:creationId xmlns:a16="http://schemas.microsoft.com/office/drawing/2014/main" id="{2384020F-ACD4-01D9-3898-3A373EEB44CF}"/>
              </a:ext>
            </a:extLst>
          </p:cNvPr>
          <p:cNvSpPr/>
          <p:nvPr/>
        </p:nvSpPr>
        <p:spPr>
          <a:xfrm>
            <a:off x="98955" y="35319"/>
            <a:ext cx="11976480" cy="6650280"/>
          </a:xfrm>
          <a:custGeom>
            <a:avLst/>
            <a:gdLst/>
            <a:ahLst/>
            <a:cxnLst/>
            <a:rect l="l" t="t" r="r" b="b"/>
            <a:pathLst>
              <a:path w="11977161" h="6650942">
                <a:moveTo>
                  <a:pt x="3161" y="754333"/>
                </a:moveTo>
                <a:cubicBezTo>
                  <a:pt x="3161" y="142763"/>
                  <a:pt x="-96402" y="-22499"/>
                  <a:pt x="1074726" y="4796"/>
                </a:cubicBezTo>
                <a:lnTo>
                  <a:pt x="10856167" y="4796"/>
                </a:lnTo>
                <a:cubicBezTo>
                  <a:pt x="11467737" y="4796"/>
                  <a:pt x="11977161" y="-86282"/>
                  <a:pt x="11977161" y="525288"/>
                </a:cubicBezTo>
                <a:cubicBezTo>
                  <a:pt x="11972612" y="2197322"/>
                  <a:pt x="11958769" y="4436443"/>
                  <a:pt x="11954220" y="6108477"/>
                </a:cubicBezTo>
                <a:cubicBezTo>
                  <a:pt x="11954220" y="6720047"/>
                  <a:pt x="12056799" y="6648357"/>
                  <a:pt x="11445229" y="6648357"/>
                </a:cubicBezTo>
                <a:lnTo>
                  <a:pt x="537301" y="6648737"/>
                </a:lnTo>
                <a:cubicBezTo>
                  <a:pt x="-74269" y="6648737"/>
                  <a:pt x="3161" y="6152961"/>
                  <a:pt x="3161" y="5541391"/>
                </a:cubicBezTo>
                <a:lnTo>
                  <a:pt x="3161" y="754333"/>
                </a:lnTo>
                <a:close/>
              </a:path>
            </a:pathLst>
          </a:cu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56" name="CustomShape 2">
            <a:extLst>
              <a:ext uri="{FF2B5EF4-FFF2-40B4-BE49-F238E27FC236}">
                <a16:creationId xmlns:a16="http://schemas.microsoft.com/office/drawing/2014/main" id="{445A481B-9357-B82D-99EE-422CB3F97439}"/>
              </a:ext>
            </a:extLst>
          </p:cNvPr>
          <p:cNvSpPr/>
          <p:nvPr/>
        </p:nvSpPr>
        <p:spPr>
          <a:xfrm>
            <a:off x="1634642" y="172401"/>
            <a:ext cx="10081440" cy="44671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 dirty="0">
                <a:latin typeface="Arial"/>
              </a:rPr>
              <a:t>Education and academic career</a:t>
            </a: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82E3D837-02A7-BA9B-13C1-0E1471AE7F6D}"/>
              </a:ext>
            </a:extLst>
          </p:cNvPr>
          <p:cNvSpPr/>
          <p:nvPr/>
        </p:nvSpPr>
        <p:spPr>
          <a:xfrm>
            <a:off x="421030" y="166795"/>
            <a:ext cx="1112760" cy="44671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4 / 12</a:t>
            </a:r>
            <a:endParaRPr lang="en-US" sz="2400" b="0" strike="noStrike" spc="-1" dirty="0"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817A29-3271-8A44-76B8-30078247B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177018"/>
              </p:ext>
            </p:extLst>
          </p:nvPr>
        </p:nvGraphicFramePr>
        <p:xfrm>
          <a:off x="409344" y="4297524"/>
          <a:ext cx="11306735" cy="20224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79101">
                  <a:extLst>
                    <a:ext uri="{9D8B030D-6E8A-4147-A177-3AD203B41FA5}">
                      <a16:colId xmlns:a16="http://schemas.microsoft.com/office/drawing/2014/main" val="405726860"/>
                    </a:ext>
                  </a:extLst>
                </a:gridCol>
                <a:gridCol w="3175878">
                  <a:extLst>
                    <a:ext uri="{9D8B030D-6E8A-4147-A177-3AD203B41FA5}">
                      <a16:colId xmlns:a16="http://schemas.microsoft.com/office/drawing/2014/main" val="1179449063"/>
                    </a:ext>
                  </a:extLst>
                </a:gridCol>
                <a:gridCol w="3175878">
                  <a:extLst>
                    <a:ext uri="{9D8B030D-6E8A-4147-A177-3AD203B41FA5}">
                      <a16:colId xmlns:a16="http://schemas.microsoft.com/office/drawing/2014/main" val="3526520183"/>
                    </a:ext>
                  </a:extLst>
                </a:gridCol>
                <a:gridCol w="3175878">
                  <a:extLst>
                    <a:ext uri="{9D8B030D-6E8A-4147-A177-3AD203B41FA5}">
                      <a16:colId xmlns:a16="http://schemas.microsoft.com/office/drawing/2014/main" val="719266193"/>
                    </a:ext>
                  </a:extLst>
                </a:gridCol>
              </a:tblGrid>
              <a:tr h="505604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Education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95472"/>
                  </a:ext>
                </a:extLst>
              </a:tr>
              <a:tr h="505604">
                <a:tc>
                  <a:txBody>
                    <a:bodyPr/>
                    <a:lstStyle/>
                    <a:p>
                      <a:r>
                        <a:rPr lang="en-GB" dirty="0"/>
                        <a:t>PhD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2013-2017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Tabriz, Tabriz, Iran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Automatic 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9101518"/>
                  </a:ext>
                </a:extLst>
              </a:tr>
              <a:tr h="505604">
                <a:tc>
                  <a:txBody>
                    <a:bodyPr/>
                    <a:lstStyle/>
                    <a:p>
                      <a:r>
                        <a:rPr lang="en-GB" dirty="0"/>
                        <a:t>Master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2011-2013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Isfahan, Isfahan, Iran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Automatic 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828337"/>
                  </a:ext>
                </a:extLst>
              </a:tr>
              <a:tr h="505604">
                <a:tc>
                  <a:txBody>
                    <a:bodyPr/>
                    <a:lstStyle/>
                    <a:p>
                      <a:r>
                        <a:rPr lang="en-GB" dirty="0"/>
                        <a:t>Bachelor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2007-2011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Isfahan, Isfahan, Iran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Electrical Engineering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01627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C3E8592-E0C1-A2AC-1952-7E0508798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586484"/>
              </p:ext>
            </p:extLst>
          </p:nvPr>
        </p:nvGraphicFramePr>
        <p:xfrm>
          <a:off x="409344" y="898242"/>
          <a:ext cx="11306735" cy="303362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17514">
                  <a:extLst>
                    <a:ext uri="{9D8B030D-6E8A-4147-A177-3AD203B41FA5}">
                      <a16:colId xmlns:a16="http://schemas.microsoft.com/office/drawing/2014/main" val="1540937350"/>
                    </a:ext>
                  </a:extLst>
                </a:gridCol>
                <a:gridCol w="1660187">
                  <a:extLst>
                    <a:ext uri="{9D8B030D-6E8A-4147-A177-3AD203B41FA5}">
                      <a16:colId xmlns:a16="http://schemas.microsoft.com/office/drawing/2014/main" val="911556624"/>
                    </a:ext>
                  </a:extLst>
                </a:gridCol>
                <a:gridCol w="6729034">
                  <a:extLst>
                    <a:ext uri="{9D8B030D-6E8A-4147-A177-3AD203B41FA5}">
                      <a16:colId xmlns:a16="http://schemas.microsoft.com/office/drawing/2014/main" val="2070038851"/>
                    </a:ext>
                  </a:extLst>
                </a:gridCol>
              </a:tblGrid>
              <a:tr h="505604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Academic career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818271"/>
                  </a:ext>
                </a:extLst>
              </a:tr>
              <a:tr h="505604">
                <a:tc>
                  <a:txBody>
                    <a:bodyPr/>
                    <a:lstStyle/>
                    <a:p>
                      <a:r>
                        <a:rPr lang="en-GB" dirty="0"/>
                        <a:t>Teacher-Researcher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2024-now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 Arts et </a:t>
                      </a:r>
                      <a:r>
                        <a:rPr lang="en-GB" dirty="0" err="1"/>
                        <a:t>Métiers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d'Angers</a:t>
                      </a:r>
                      <a:r>
                        <a:rPr lang="en-GB" dirty="0"/>
                        <a:t>, LAMPA, Angers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725719"/>
                  </a:ext>
                </a:extLst>
              </a:tr>
              <a:tr h="505604">
                <a:tc>
                  <a:txBody>
                    <a:bodyPr/>
                    <a:lstStyle/>
                    <a:p>
                      <a:r>
                        <a:rPr lang="en-GB" dirty="0"/>
                        <a:t>Research Engineer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2022-2024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École Centrale de Nantes, LS2N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404766"/>
                  </a:ext>
                </a:extLst>
              </a:tr>
              <a:tr h="505604">
                <a:tc>
                  <a:txBody>
                    <a:bodyPr/>
                    <a:lstStyle/>
                    <a:p>
                      <a:r>
                        <a:rPr lang="en-GB" dirty="0"/>
                        <a:t>Researcher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2020-2022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INRIA, TRIPOP, Grenoble, France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856146"/>
                  </a:ext>
                </a:extLst>
              </a:tr>
              <a:tr h="505604">
                <a:tc>
                  <a:txBody>
                    <a:bodyPr/>
                    <a:lstStyle/>
                    <a:p>
                      <a:r>
                        <a:rPr lang="en-GB" dirty="0"/>
                        <a:t>Postdoc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2019-2020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INRIA, TRIPOP, Grenoble, France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684908"/>
                  </a:ext>
                </a:extLst>
              </a:tr>
              <a:tr h="505604">
                <a:tc>
                  <a:txBody>
                    <a:bodyPr/>
                    <a:lstStyle/>
                    <a:p>
                      <a:r>
                        <a:rPr lang="en-GB" dirty="0"/>
                        <a:t>Postdoc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2018-2019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University of Tabriz, Department of Electrical Engineering, Iran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1424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0B1D1A-AE38-5C3C-40F0-BF5AAF1B6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>
            <a:extLst>
              <a:ext uri="{FF2B5EF4-FFF2-40B4-BE49-F238E27FC236}">
                <a16:creationId xmlns:a16="http://schemas.microsoft.com/office/drawing/2014/main" id="{2384020F-ACD4-01D9-3898-3A373EEB44CF}"/>
              </a:ext>
            </a:extLst>
          </p:cNvPr>
          <p:cNvSpPr/>
          <p:nvPr/>
        </p:nvSpPr>
        <p:spPr>
          <a:xfrm>
            <a:off x="107760" y="41608"/>
            <a:ext cx="11976480" cy="6650280"/>
          </a:xfrm>
          <a:custGeom>
            <a:avLst/>
            <a:gdLst/>
            <a:ahLst/>
            <a:cxnLst/>
            <a:rect l="l" t="t" r="r" b="b"/>
            <a:pathLst>
              <a:path w="11977161" h="6650942">
                <a:moveTo>
                  <a:pt x="3161" y="754333"/>
                </a:moveTo>
                <a:cubicBezTo>
                  <a:pt x="3161" y="142763"/>
                  <a:pt x="-96402" y="-22499"/>
                  <a:pt x="1074726" y="4796"/>
                </a:cubicBezTo>
                <a:lnTo>
                  <a:pt x="10856167" y="4796"/>
                </a:lnTo>
                <a:cubicBezTo>
                  <a:pt x="11467737" y="4796"/>
                  <a:pt x="11977161" y="-86282"/>
                  <a:pt x="11977161" y="525288"/>
                </a:cubicBezTo>
                <a:cubicBezTo>
                  <a:pt x="11972612" y="2197322"/>
                  <a:pt x="11958769" y="4436443"/>
                  <a:pt x="11954220" y="6108477"/>
                </a:cubicBezTo>
                <a:cubicBezTo>
                  <a:pt x="11954220" y="6720047"/>
                  <a:pt x="12056799" y="6648357"/>
                  <a:pt x="11445229" y="6648357"/>
                </a:cubicBezTo>
                <a:lnTo>
                  <a:pt x="537301" y="6648737"/>
                </a:lnTo>
                <a:cubicBezTo>
                  <a:pt x="-74269" y="6648737"/>
                  <a:pt x="3161" y="6152961"/>
                  <a:pt x="3161" y="5541391"/>
                </a:cubicBezTo>
                <a:lnTo>
                  <a:pt x="3161" y="754333"/>
                </a:lnTo>
                <a:close/>
              </a:path>
            </a:pathLst>
          </a:cu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56" name="CustomShape 2">
            <a:extLst>
              <a:ext uri="{FF2B5EF4-FFF2-40B4-BE49-F238E27FC236}">
                <a16:creationId xmlns:a16="http://schemas.microsoft.com/office/drawing/2014/main" id="{445A481B-9357-B82D-99EE-422CB3F97439}"/>
              </a:ext>
            </a:extLst>
          </p:cNvPr>
          <p:cNvSpPr/>
          <p:nvPr/>
        </p:nvSpPr>
        <p:spPr>
          <a:xfrm>
            <a:off x="1634642" y="172401"/>
            <a:ext cx="10081440" cy="424513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 dirty="0">
                <a:latin typeface="Arial"/>
              </a:rPr>
              <a:t>Research activities</a:t>
            </a: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82E3D837-02A7-BA9B-13C1-0E1471AE7F6D}"/>
              </a:ext>
            </a:extLst>
          </p:cNvPr>
          <p:cNvSpPr/>
          <p:nvPr/>
        </p:nvSpPr>
        <p:spPr>
          <a:xfrm>
            <a:off x="421030" y="166795"/>
            <a:ext cx="1112760" cy="44671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5 / 12</a:t>
            </a:r>
            <a:endParaRPr lang="en-US" sz="2400" b="0" strike="noStrike" spc="-1" dirty="0">
              <a:latin typeface="Arial"/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214425"/>
              </p:ext>
            </p:extLst>
          </p:nvPr>
        </p:nvGraphicFramePr>
        <p:xfrm>
          <a:off x="420619" y="690225"/>
          <a:ext cx="11295052" cy="5737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033">
                  <a:extLst>
                    <a:ext uri="{9D8B030D-6E8A-4147-A177-3AD203B41FA5}">
                      <a16:colId xmlns:a16="http://schemas.microsoft.com/office/drawing/2014/main" val="1383810761"/>
                    </a:ext>
                  </a:extLst>
                </a:gridCol>
                <a:gridCol w="8715019">
                  <a:extLst>
                    <a:ext uri="{9D8B030D-6E8A-4147-A177-3AD203B41FA5}">
                      <a16:colId xmlns:a16="http://schemas.microsoft.com/office/drawing/2014/main" val="3187498480"/>
                    </a:ext>
                  </a:extLst>
                </a:gridCol>
              </a:tblGrid>
              <a:tr h="666039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Research contributions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674799"/>
                  </a:ext>
                </a:extLst>
              </a:tr>
              <a:tr h="6660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</a:t>
                      </a:r>
                      <a:endParaRPr lang="fr-FR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Details</a:t>
                      </a:r>
                      <a:endParaRPr lang="fr-FR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37952"/>
                  </a:ext>
                </a:extLst>
              </a:tr>
              <a:tr h="773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Automatic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Design and analysis</a:t>
                      </a:r>
                      <a:r>
                        <a:rPr lang="en-US" baseline="0" dirty="0"/>
                        <a:t> of controllers, observer, and parameter estimators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808686"/>
                  </a:ext>
                </a:extLst>
              </a:tr>
              <a:tr h="815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Signal processing and instrumentation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noProof="0" dirty="0"/>
                        <a:t>Noise filtration, online differentiation, and sensor fusion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05218"/>
                  </a:ext>
                </a:extLst>
              </a:tr>
              <a:tr h="8288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Mathematical</a:t>
                      </a:r>
                      <a:r>
                        <a:rPr lang="en-US" sz="1800" baseline="0" dirty="0"/>
                        <a:t> modeling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Euler-Lagrange and port-controlled Hamiltonian modeling for multi-physic systems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864855"/>
                  </a:ext>
                </a:extLst>
              </a:tr>
              <a:tr h="11655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0" dirty="0"/>
                        <a:t>Electrical</a:t>
                      </a:r>
                      <a:r>
                        <a:rPr lang="en-US" i="0" baseline="0" dirty="0"/>
                        <a:t> and mechanical systems such as electrical motors, electro-pneumatic systems, and cranes</a:t>
                      </a:r>
                      <a:endParaRPr lang="fr-FR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486632"/>
                  </a:ext>
                </a:extLst>
              </a:tr>
              <a:tr h="821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Discretization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Digital implementation of controllers,</a:t>
                      </a:r>
                      <a:r>
                        <a:rPr lang="en-US" baseline="0" dirty="0"/>
                        <a:t> observers, and filters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259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97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0B1D1A-AE38-5C3C-40F0-BF5AAF1B6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>
            <a:extLst>
              <a:ext uri="{FF2B5EF4-FFF2-40B4-BE49-F238E27FC236}">
                <a16:creationId xmlns:a16="http://schemas.microsoft.com/office/drawing/2014/main" id="{2384020F-ACD4-01D9-3898-3A373EEB44CF}"/>
              </a:ext>
            </a:extLst>
          </p:cNvPr>
          <p:cNvSpPr/>
          <p:nvPr/>
        </p:nvSpPr>
        <p:spPr>
          <a:xfrm>
            <a:off x="98955" y="35319"/>
            <a:ext cx="11976480" cy="6650280"/>
          </a:xfrm>
          <a:custGeom>
            <a:avLst/>
            <a:gdLst/>
            <a:ahLst/>
            <a:cxnLst/>
            <a:rect l="l" t="t" r="r" b="b"/>
            <a:pathLst>
              <a:path w="11977161" h="6650942">
                <a:moveTo>
                  <a:pt x="3161" y="754333"/>
                </a:moveTo>
                <a:cubicBezTo>
                  <a:pt x="3161" y="142763"/>
                  <a:pt x="-96402" y="-22499"/>
                  <a:pt x="1074726" y="4796"/>
                </a:cubicBezTo>
                <a:lnTo>
                  <a:pt x="10856167" y="4796"/>
                </a:lnTo>
                <a:cubicBezTo>
                  <a:pt x="11467737" y="4796"/>
                  <a:pt x="11977161" y="-86282"/>
                  <a:pt x="11977161" y="525288"/>
                </a:cubicBezTo>
                <a:cubicBezTo>
                  <a:pt x="11972612" y="2197322"/>
                  <a:pt x="11958769" y="4436443"/>
                  <a:pt x="11954220" y="6108477"/>
                </a:cubicBezTo>
                <a:cubicBezTo>
                  <a:pt x="11954220" y="6720047"/>
                  <a:pt x="12056799" y="6648357"/>
                  <a:pt x="11445229" y="6648357"/>
                </a:cubicBezTo>
                <a:lnTo>
                  <a:pt x="537301" y="6648737"/>
                </a:lnTo>
                <a:cubicBezTo>
                  <a:pt x="-74269" y="6648737"/>
                  <a:pt x="3161" y="6152961"/>
                  <a:pt x="3161" y="5541391"/>
                </a:cubicBezTo>
                <a:lnTo>
                  <a:pt x="3161" y="754333"/>
                </a:lnTo>
                <a:close/>
              </a:path>
            </a:pathLst>
          </a:cu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56" name="CustomShape 2">
            <a:extLst>
              <a:ext uri="{FF2B5EF4-FFF2-40B4-BE49-F238E27FC236}">
                <a16:creationId xmlns:a16="http://schemas.microsoft.com/office/drawing/2014/main" id="{445A481B-9357-B82D-99EE-422CB3F97439}"/>
              </a:ext>
            </a:extLst>
          </p:cNvPr>
          <p:cNvSpPr/>
          <p:nvPr/>
        </p:nvSpPr>
        <p:spPr>
          <a:xfrm>
            <a:off x="1634642" y="172401"/>
            <a:ext cx="10081440" cy="44671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2800" dirty="0"/>
              <a:t>A typical control system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82E3D837-02A7-BA9B-13C1-0E1471AE7F6D}"/>
              </a:ext>
            </a:extLst>
          </p:cNvPr>
          <p:cNvSpPr/>
          <p:nvPr/>
        </p:nvSpPr>
        <p:spPr>
          <a:xfrm>
            <a:off x="421030" y="166795"/>
            <a:ext cx="1112760" cy="44671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6 / 12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062489-A01E-4350-8310-8F586D628AEF}"/>
              </a:ext>
            </a:extLst>
          </p:cNvPr>
          <p:cNvSpPr/>
          <p:nvPr/>
        </p:nvSpPr>
        <p:spPr>
          <a:xfrm>
            <a:off x="8374703" y="1250465"/>
            <a:ext cx="1002106" cy="44671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Plant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92D2330-2DBF-4A25-99CC-88A91B6ACF68}"/>
              </a:ext>
            </a:extLst>
          </p:cNvPr>
          <p:cNvCxnSpPr>
            <a:cxnSpLocks/>
            <a:stCxn id="17" idx="3"/>
            <a:endCxn id="30" idx="2"/>
          </p:cNvCxnSpPr>
          <p:nvPr/>
        </p:nvCxnSpPr>
        <p:spPr>
          <a:xfrm flipV="1">
            <a:off x="7027557" y="1473191"/>
            <a:ext cx="529729" cy="63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7A07C07-681C-404F-A2D8-E677FC4911C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9376809" y="1473823"/>
            <a:ext cx="214640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79B17CF9-E06C-4489-9384-172BAFDE9F31}"/>
              </a:ext>
            </a:extLst>
          </p:cNvPr>
          <p:cNvSpPr txBox="1"/>
          <p:nvPr/>
        </p:nvSpPr>
        <p:spPr>
          <a:xfrm>
            <a:off x="4104221" y="1103984"/>
            <a:ext cx="167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signal</a:t>
            </a: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D18128-7BD4-4CCD-B924-5886FEB485F7}"/>
              </a:ext>
            </a:extLst>
          </p:cNvPr>
          <p:cNvSpPr/>
          <p:nvPr/>
        </p:nvSpPr>
        <p:spPr>
          <a:xfrm>
            <a:off x="5890621" y="1250465"/>
            <a:ext cx="1136936" cy="4467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Actuator</a:t>
            </a:r>
            <a:endParaRPr lang="fr-FR" dirty="0">
              <a:solidFill>
                <a:srgbClr val="C00000"/>
              </a:solidFill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9F2CE91-4D6B-4744-92F9-D1C8E8FBC4F9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3998269" y="1473191"/>
            <a:ext cx="1892352" cy="63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CAFD16BB-94DF-4805-AEE2-961AFBD385FE}"/>
              </a:ext>
            </a:extLst>
          </p:cNvPr>
          <p:cNvSpPr txBox="1"/>
          <p:nvPr/>
        </p:nvSpPr>
        <p:spPr>
          <a:xfrm>
            <a:off x="398896" y="1250465"/>
            <a:ext cx="190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output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7E77531-4D75-4EA1-891D-C004EC6E21AF}"/>
              </a:ext>
            </a:extLst>
          </p:cNvPr>
          <p:cNvSpPr txBox="1"/>
          <p:nvPr/>
        </p:nvSpPr>
        <p:spPr>
          <a:xfrm>
            <a:off x="6932812" y="722708"/>
            <a:ext cx="140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Disturbance</a:t>
            </a:r>
            <a:endParaRPr lang="fr-FR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C07C1E3-3759-467E-9901-9948505A3EEC}"/>
              </a:ext>
            </a:extLst>
          </p:cNvPr>
          <p:cNvCxnSpPr>
            <a:cxnSpLocks/>
          </p:cNvCxnSpPr>
          <p:nvPr/>
        </p:nvCxnSpPr>
        <p:spPr>
          <a:xfrm>
            <a:off x="8882415" y="1886510"/>
            <a:ext cx="0" cy="3253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66DF2F10-C112-4AB0-B4CA-AE1ADEC56138}"/>
              </a:ext>
            </a:extLst>
          </p:cNvPr>
          <p:cNvCxnSpPr>
            <a:cxnSpLocks/>
          </p:cNvCxnSpPr>
          <p:nvPr/>
        </p:nvCxnSpPr>
        <p:spPr>
          <a:xfrm>
            <a:off x="7656357" y="1036832"/>
            <a:ext cx="0" cy="3253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F4B4425-D6F5-4BA6-9EEC-C81B13CFCA32}"/>
              </a:ext>
            </a:extLst>
          </p:cNvPr>
          <p:cNvSpPr/>
          <p:nvPr/>
        </p:nvSpPr>
        <p:spPr>
          <a:xfrm>
            <a:off x="7557286" y="1362220"/>
            <a:ext cx="221942" cy="2219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247D84F-8EF4-44C1-A7A2-38CFC07EC19B}"/>
              </a:ext>
            </a:extLst>
          </p:cNvPr>
          <p:cNvSpPr txBox="1"/>
          <p:nvPr/>
        </p:nvSpPr>
        <p:spPr>
          <a:xfrm>
            <a:off x="8861214" y="1713060"/>
            <a:ext cx="8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</a:t>
            </a:r>
            <a:endParaRPr lang="fr-FR" dirty="0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55570B9-8F8A-48C4-B84E-5C2832FDA56D}"/>
              </a:ext>
            </a:extLst>
          </p:cNvPr>
          <p:cNvCxnSpPr/>
          <p:nvPr/>
        </p:nvCxnSpPr>
        <p:spPr>
          <a:xfrm>
            <a:off x="98955" y="3178172"/>
            <a:ext cx="11976480" cy="0"/>
          </a:xfrm>
          <a:prstGeom prst="line">
            <a:avLst/>
          </a:prstGeom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C283662-7047-4CB1-9C20-D12EBB834397}"/>
              </a:ext>
            </a:extLst>
          </p:cNvPr>
          <p:cNvSpPr/>
          <p:nvPr/>
        </p:nvSpPr>
        <p:spPr>
          <a:xfrm>
            <a:off x="2728762" y="1249833"/>
            <a:ext cx="1269507" cy="44671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712E49E2-EFF6-4D24-B005-CA249DBBE99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116730" y="1473191"/>
            <a:ext cx="61203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842DF7D-4C63-435A-B7E8-E277562CF91E}"/>
              </a:ext>
            </a:extLst>
          </p:cNvPr>
          <p:cNvCxnSpPr>
            <a:cxnSpLocks/>
            <a:endCxn id="78" idx="3"/>
          </p:cNvCxnSpPr>
          <p:nvPr/>
        </p:nvCxnSpPr>
        <p:spPr>
          <a:xfrm rot="5400000">
            <a:off x="10368045" y="1625799"/>
            <a:ext cx="877641" cy="548257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46D065E6-7F18-4C80-A013-43B2AD3F39A4}"/>
              </a:ext>
            </a:extLst>
          </p:cNvPr>
          <p:cNvSpPr txBox="1"/>
          <p:nvPr/>
        </p:nvSpPr>
        <p:spPr>
          <a:xfrm>
            <a:off x="141446" y="2541675"/>
            <a:ext cx="561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objective: </a:t>
            </a:r>
            <a:r>
              <a:rPr lang="en-US" b="1" dirty="0"/>
              <a:t>Output</a:t>
            </a:r>
            <a:r>
              <a:rPr lang="en-US" dirty="0"/>
              <a:t> tracks the </a:t>
            </a:r>
            <a:r>
              <a:rPr lang="en-US" b="1" dirty="0"/>
              <a:t>desired output </a:t>
            </a:r>
            <a:endParaRPr lang="fr-FR" b="1" dirty="0"/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2657FBD5-1D85-4DD6-A794-46500D55F2AA}"/>
              </a:ext>
            </a:extLst>
          </p:cNvPr>
          <p:cNvCxnSpPr>
            <a:cxnSpLocks/>
            <a:stCxn id="30" idx="6"/>
            <a:endCxn id="3" idx="1"/>
          </p:cNvCxnSpPr>
          <p:nvPr/>
        </p:nvCxnSpPr>
        <p:spPr>
          <a:xfrm>
            <a:off x="7779228" y="1473191"/>
            <a:ext cx="595475" cy="63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32ABD55B-148E-4A57-9179-227E251A3A6C}"/>
              </a:ext>
            </a:extLst>
          </p:cNvPr>
          <p:cNvSpPr/>
          <p:nvPr/>
        </p:nvSpPr>
        <p:spPr>
          <a:xfrm>
            <a:off x="9263229" y="2115390"/>
            <a:ext cx="1269507" cy="44671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66A332-F52D-46F7-A84E-59302772F116}"/>
              </a:ext>
            </a:extLst>
          </p:cNvPr>
          <p:cNvSpPr/>
          <p:nvPr/>
        </p:nvSpPr>
        <p:spPr>
          <a:xfrm>
            <a:off x="6730333" y="1984806"/>
            <a:ext cx="1420846" cy="70788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 filter</a:t>
            </a:r>
          </a:p>
        </p:txBody>
      </p:sp>
      <p:cxnSp>
        <p:nvCxnSpPr>
          <p:cNvPr id="85" name="Connecteur droit avec flèche 32">
            <a:extLst>
              <a:ext uri="{FF2B5EF4-FFF2-40B4-BE49-F238E27FC236}">
                <a16:creationId xmlns:a16="http://schemas.microsoft.com/office/drawing/2014/main" id="{636ADBDB-A87E-42DC-890F-A8BD5E14B423}"/>
              </a:ext>
            </a:extLst>
          </p:cNvPr>
          <p:cNvCxnSpPr>
            <a:cxnSpLocks/>
            <a:stCxn id="78" idx="1"/>
            <a:endCxn id="83" idx="3"/>
          </p:cNvCxnSpPr>
          <p:nvPr/>
        </p:nvCxnSpPr>
        <p:spPr>
          <a:xfrm flipH="1">
            <a:off x="8151179" y="2338748"/>
            <a:ext cx="111205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32">
            <a:extLst>
              <a:ext uri="{FF2B5EF4-FFF2-40B4-BE49-F238E27FC236}">
                <a16:creationId xmlns:a16="http://schemas.microsoft.com/office/drawing/2014/main" id="{E2143665-A47D-45C5-B5C1-E55CB512C74A}"/>
              </a:ext>
            </a:extLst>
          </p:cNvPr>
          <p:cNvCxnSpPr>
            <a:cxnSpLocks/>
            <a:stCxn id="83" idx="1"/>
            <a:endCxn id="21" idx="2"/>
          </p:cNvCxnSpPr>
          <p:nvPr/>
        </p:nvCxnSpPr>
        <p:spPr>
          <a:xfrm rot="10800000">
            <a:off x="3363517" y="1696550"/>
            <a:ext cx="3366817" cy="642199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Ellipse 97">
            <a:extLst>
              <a:ext uri="{FF2B5EF4-FFF2-40B4-BE49-F238E27FC236}">
                <a16:creationId xmlns:a16="http://schemas.microsoft.com/office/drawing/2014/main" id="{E62A4947-710F-4B54-BBE9-B3DD72DE7ABD}"/>
              </a:ext>
            </a:extLst>
          </p:cNvPr>
          <p:cNvSpPr/>
          <p:nvPr/>
        </p:nvSpPr>
        <p:spPr>
          <a:xfrm>
            <a:off x="8771444" y="2227777"/>
            <a:ext cx="221942" cy="2219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7F2E40F8-707A-47BE-8F36-2C3C4E627113}"/>
              </a:ext>
            </a:extLst>
          </p:cNvPr>
          <p:cNvSpPr txBox="1"/>
          <p:nvPr/>
        </p:nvSpPr>
        <p:spPr>
          <a:xfrm>
            <a:off x="10362648" y="1106640"/>
            <a:ext cx="8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fr-FR" dirty="0"/>
          </a:p>
        </p:txBody>
      </p:sp>
      <p:sp>
        <p:nvSpPr>
          <p:cNvPr id="37" name="TextBox 7">
            <a:extLst>
              <a:ext uri="{FF2B5EF4-FFF2-40B4-BE49-F238E27FC236}">
                <a16:creationId xmlns:a16="http://schemas.microsoft.com/office/drawing/2014/main" id="{9B654AB8-82F6-432E-A8E4-56B8A27BB451}"/>
              </a:ext>
            </a:extLst>
          </p:cNvPr>
          <p:cNvSpPr txBox="1"/>
          <p:nvPr/>
        </p:nvSpPr>
        <p:spPr>
          <a:xfrm>
            <a:off x="116565" y="3183874"/>
            <a:ext cx="11451325" cy="560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dirty="0"/>
              <a:t>Example of </a:t>
            </a:r>
            <a:r>
              <a:rPr lang="en-GB" dirty="0">
                <a:solidFill>
                  <a:srgbClr val="C00000"/>
                </a:solidFill>
              </a:rPr>
              <a:t>actuator</a:t>
            </a:r>
            <a:r>
              <a:rPr lang="en-GB" dirty="0"/>
              <a:t>: electric, hydraulic, pneumatic actuators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62A0930-3480-4634-9573-47DEA647ED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" t="22097" r="-1" b="21509"/>
          <a:stretch/>
        </p:blipFill>
        <p:spPr>
          <a:xfrm>
            <a:off x="6292261" y="4347443"/>
            <a:ext cx="2854078" cy="1651743"/>
          </a:xfrm>
          <a:prstGeom prst="rect">
            <a:avLst/>
          </a:prstGeom>
          <a:ln w="28575">
            <a:solidFill>
              <a:srgbClr val="2E75B6"/>
            </a:solidFill>
          </a:ln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8DC3D69-9572-49EC-9696-7E759B18A477}"/>
              </a:ext>
            </a:extLst>
          </p:cNvPr>
          <p:cNvSpPr txBox="1"/>
          <p:nvPr/>
        </p:nvSpPr>
        <p:spPr>
          <a:xfrm>
            <a:off x="4398713" y="5368897"/>
            <a:ext cx="1675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Control signal (PWM)</a:t>
            </a:r>
            <a:endParaRPr lang="fr-FR" sz="1600" dirty="0"/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3724995-9537-49F3-9590-2432E4E51335}"/>
              </a:ext>
            </a:extLst>
          </p:cNvPr>
          <p:cNvCxnSpPr>
            <a:cxnSpLocks/>
          </p:cNvCxnSpPr>
          <p:nvPr/>
        </p:nvCxnSpPr>
        <p:spPr>
          <a:xfrm>
            <a:off x="5871448" y="5706798"/>
            <a:ext cx="222521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364608FA-DE86-4D92-959A-6C8D896D3C2C}"/>
              </a:ext>
            </a:extLst>
          </p:cNvPr>
          <p:cNvCxnSpPr>
            <a:cxnSpLocks/>
          </p:cNvCxnSpPr>
          <p:nvPr/>
        </p:nvCxnSpPr>
        <p:spPr>
          <a:xfrm>
            <a:off x="8839946" y="4580813"/>
            <a:ext cx="102076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DDAA2F11-5E32-4FCD-B67F-EB28A8239B7A}"/>
              </a:ext>
            </a:extLst>
          </p:cNvPr>
          <p:cNvSpPr txBox="1"/>
          <p:nvPr/>
        </p:nvSpPr>
        <p:spPr>
          <a:xfrm>
            <a:off x="9305336" y="4230510"/>
            <a:ext cx="2417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Control output: Speed</a:t>
            </a:r>
            <a:endParaRPr lang="fr-FR" sz="1600" dirty="0"/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id="{CDDF81ED-3E7C-40AB-BBCD-CA311E81E16C}"/>
              </a:ext>
            </a:extLst>
          </p:cNvPr>
          <p:cNvSpPr txBox="1"/>
          <p:nvPr/>
        </p:nvSpPr>
        <p:spPr>
          <a:xfrm>
            <a:off x="7032989" y="3753354"/>
            <a:ext cx="1461899" cy="560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dirty="0">
                <a:solidFill>
                  <a:schemeClr val="tx1"/>
                </a:solidFill>
              </a:rPr>
              <a:t>DC motor</a:t>
            </a:r>
          </a:p>
        </p:txBody>
      </p:sp>
    </p:spTree>
    <p:extLst>
      <p:ext uri="{BB962C8B-B14F-4D97-AF65-F5344CB8AC3E}">
        <p14:creationId xmlns:p14="http://schemas.microsoft.com/office/powerpoint/2010/main" val="85279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0B1D1A-AE38-5C3C-40F0-BF5AAF1B6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>
            <a:extLst>
              <a:ext uri="{FF2B5EF4-FFF2-40B4-BE49-F238E27FC236}">
                <a16:creationId xmlns:a16="http://schemas.microsoft.com/office/drawing/2014/main" id="{2384020F-ACD4-01D9-3898-3A373EEB44CF}"/>
              </a:ext>
            </a:extLst>
          </p:cNvPr>
          <p:cNvSpPr/>
          <p:nvPr/>
        </p:nvSpPr>
        <p:spPr>
          <a:xfrm>
            <a:off x="98955" y="35319"/>
            <a:ext cx="11976480" cy="6650280"/>
          </a:xfrm>
          <a:custGeom>
            <a:avLst/>
            <a:gdLst/>
            <a:ahLst/>
            <a:cxnLst/>
            <a:rect l="l" t="t" r="r" b="b"/>
            <a:pathLst>
              <a:path w="11977161" h="6650942">
                <a:moveTo>
                  <a:pt x="3161" y="754333"/>
                </a:moveTo>
                <a:cubicBezTo>
                  <a:pt x="3161" y="142763"/>
                  <a:pt x="-96402" y="-22499"/>
                  <a:pt x="1074726" y="4796"/>
                </a:cubicBezTo>
                <a:lnTo>
                  <a:pt x="10856167" y="4796"/>
                </a:lnTo>
                <a:cubicBezTo>
                  <a:pt x="11467737" y="4796"/>
                  <a:pt x="11977161" y="-86282"/>
                  <a:pt x="11977161" y="525288"/>
                </a:cubicBezTo>
                <a:cubicBezTo>
                  <a:pt x="11972612" y="2197322"/>
                  <a:pt x="11958769" y="4436443"/>
                  <a:pt x="11954220" y="6108477"/>
                </a:cubicBezTo>
                <a:cubicBezTo>
                  <a:pt x="11954220" y="6720047"/>
                  <a:pt x="12056799" y="6648357"/>
                  <a:pt x="11445229" y="6648357"/>
                </a:cubicBezTo>
                <a:lnTo>
                  <a:pt x="537301" y="6648737"/>
                </a:lnTo>
                <a:cubicBezTo>
                  <a:pt x="-74269" y="6648737"/>
                  <a:pt x="3161" y="6152961"/>
                  <a:pt x="3161" y="5541391"/>
                </a:cubicBezTo>
                <a:lnTo>
                  <a:pt x="3161" y="754333"/>
                </a:lnTo>
                <a:close/>
              </a:path>
            </a:pathLst>
          </a:cu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56" name="CustomShape 2">
            <a:extLst>
              <a:ext uri="{FF2B5EF4-FFF2-40B4-BE49-F238E27FC236}">
                <a16:creationId xmlns:a16="http://schemas.microsoft.com/office/drawing/2014/main" id="{445A481B-9357-B82D-99EE-422CB3F97439}"/>
              </a:ext>
            </a:extLst>
          </p:cNvPr>
          <p:cNvSpPr/>
          <p:nvPr/>
        </p:nvSpPr>
        <p:spPr>
          <a:xfrm>
            <a:off x="1634642" y="172401"/>
            <a:ext cx="10081440" cy="44671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2800" dirty="0"/>
              <a:t>A typical control system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82E3D837-02A7-BA9B-13C1-0E1471AE7F6D}"/>
              </a:ext>
            </a:extLst>
          </p:cNvPr>
          <p:cNvSpPr/>
          <p:nvPr/>
        </p:nvSpPr>
        <p:spPr>
          <a:xfrm>
            <a:off x="421030" y="166795"/>
            <a:ext cx="1112760" cy="44671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7 / 12</a:t>
            </a:r>
            <a:endParaRPr lang="en-US" sz="2400" b="0" strike="noStrike" spc="-1" dirty="0">
              <a:latin typeface="Arial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55570B9-8F8A-48C4-B84E-5C2832FDA56D}"/>
              </a:ext>
            </a:extLst>
          </p:cNvPr>
          <p:cNvCxnSpPr/>
          <p:nvPr/>
        </p:nvCxnSpPr>
        <p:spPr>
          <a:xfrm>
            <a:off x="90150" y="3119238"/>
            <a:ext cx="11976480" cy="0"/>
          </a:xfrm>
          <a:prstGeom prst="line">
            <a:avLst/>
          </a:prstGeom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46D065E6-7F18-4C80-A013-43B2AD3F39A4}"/>
              </a:ext>
            </a:extLst>
          </p:cNvPr>
          <p:cNvSpPr txBox="1"/>
          <p:nvPr/>
        </p:nvSpPr>
        <p:spPr>
          <a:xfrm>
            <a:off x="141446" y="2541675"/>
            <a:ext cx="561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objective: </a:t>
            </a:r>
            <a:r>
              <a:rPr lang="en-US" b="1" dirty="0"/>
              <a:t>Output</a:t>
            </a:r>
            <a:r>
              <a:rPr lang="en-US" dirty="0"/>
              <a:t> tracks the </a:t>
            </a:r>
            <a:r>
              <a:rPr lang="en-US" b="1" dirty="0"/>
              <a:t>desired output </a:t>
            </a:r>
            <a:endParaRPr lang="fr-FR" b="1" dirty="0"/>
          </a:p>
        </p:txBody>
      </p:sp>
      <p:sp>
        <p:nvSpPr>
          <p:cNvPr id="37" name="TextBox 7">
            <a:extLst>
              <a:ext uri="{FF2B5EF4-FFF2-40B4-BE49-F238E27FC236}">
                <a16:creationId xmlns:a16="http://schemas.microsoft.com/office/drawing/2014/main" id="{9B654AB8-82F6-432E-A8E4-56B8A27BB451}"/>
              </a:ext>
            </a:extLst>
          </p:cNvPr>
          <p:cNvSpPr txBox="1"/>
          <p:nvPr/>
        </p:nvSpPr>
        <p:spPr>
          <a:xfrm>
            <a:off x="71891" y="3091286"/>
            <a:ext cx="11160769" cy="560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dirty="0"/>
              <a:t>Example of </a:t>
            </a:r>
            <a:r>
              <a:rPr lang="en-GB" dirty="0">
                <a:solidFill>
                  <a:srgbClr val="C00000"/>
                </a:solidFill>
              </a:rPr>
              <a:t>plants</a:t>
            </a:r>
            <a:r>
              <a:rPr lang="en-GB" dirty="0"/>
              <a:t>: CNC machines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0296101-4749-49D7-8AAC-8613F71404B7}"/>
              </a:ext>
            </a:extLst>
          </p:cNvPr>
          <p:cNvSpPr/>
          <p:nvPr/>
        </p:nvSpPr>
        <p:spPr>
          <a:xfrm>
            <a:off x="8374703" y="1250465"/>
            <a:ext cx="1002106" cy="4467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Plant</a:t>
            </a:r>
            <a:endParaRPr lang="fr-FR" dirty="0">
              <a:solidFill>
                <a:srgbClr val="C00000"/>
              </a:solidFill>
            </a:endParaRPr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A1FC9C91-14DB-4373-999D-CBCF57981EA9}"/>
              </a:ext>
            </a:extLst>
          </p:cNvPr>
          <p:cNvCxnSpPr>
            <a:cxnSpLocks/>
            <a:stCxn id="75" idx="3"/>
            <a:endCxn id="82" idx="2"/>
          </p:cNvCxnSpPr>
          <p:nvPr/>
        </p:nvCxnSpPr>
        <p:spPr>
          <a:xfrm flipV="1">
            <a:off x="7027557" y="1473191"/>
            <a:ext cx="529729" cy="63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BB023C06-E133-4C05-8B62-DFD50C6F3C4F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9376809" y="1473823"/>
            <a:ext cx="214640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F0A1757D-1AD0-47BB-A004-28213DB40803}"/>
              </a:ext>
            </a:extLst>
          </p:cNvPr>
          <p:cNvSpPr txBox="1"/>
          <p:nvPr/>
        </p:nvSpPr>
        <p:spPr>
          <a:xfrm>
            <a:off x="4104221" y="1103984"/>
            <a:ext cx="167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signal</a:t>
            </a:r>
            <a:endParaRPr lang="fr-FR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FA350D9-3C22-4722-98CB-817756EFCF35}"/>
              </a:ext>
            </a:extLst>
          </p:cNvPr>
          <p:cNvSpPr/>
          <p:nvPr/>
        </p:nvSpPr>
        <p:spPr>
          <a:xfrm>
            <a:off x="5890621" y="1250465"/>
            <a:ext cx="1136936" cy="44671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Actuator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394CDD8E-D0B6-48CC-8AE7-9D60E38F143C}"/>
              </a:ext>
            </a:extLst>
          </p:cNvPr>
          <p:cNvCxnSpPr>
            <a:cxnSpLocks/>
            <a:stCxn id="86" idx="3"/>
            <a:endCxn id="75" idx="1"/>
          </p:cNvCxnSpPr>
          <p:nvPr/>
        </p:nvCxnSpPr>
        <p:spPr>
          <a:xfrm>
            <a:off x="3998269" y="1473191"/>
            <a:ext cx="1892352" cy="63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6BE5BA73-219C-4284-97A9-57E636E7720C}"/>
              </a:ext>
            </a:extLst>
          </p:cNvPr>
          <p:cNvSpPr txBox="1"/>
          <p:nvPr/>
        </p:nvSpPr>
        <p:spPr>
          <a:xfrm>
            <a:off x="398896" y="1250465"/>
            <a:ext cx="190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output</a:t>
            </a:r>
            <a:endParaRPr lang="fr-FR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B32A1130-E384-4C0A-AD38-1E1F1023B089}"/>
              </a:ext>
            </a:extLst>
          </p:cNvPr>
          <p:cNvSpPr txBox="1"/>
          <p:nvPr/>
        </p:nvSpPr>
        <p:spPr>
          <a:xfrm>
            <a:off x="6932812" y="722708"/>
            <a:ext cx="140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Disturbance</a:t>
            </a:r>
            <a:endParaRPr lang="fr-FR" dirty="0"/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3C5F42DE-7A1A-46DB-806B-56AE06EEF964}"/>
              </a:ext>
            </a:extLst>
          </p:cNvPr>
          <p:cNvCxnSpPr>
            <a:cxnSpLocks/>
          </p:cNvCxnSpPr>
          <p:nvPr/>
        </p:nvCxnSpPr>
        <p:spPr>
          <a:xfrm>
            <a:off x="8882415" y="1886510"/>
            <a:ext cx="0" cy="3253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F0E4ADDF-D1F5-4C1D-A142-20348BAF4B35}"/>
              </a:ext>
            </a:extLst>
          </p:cNvPr>
          <p:cNvCxnSpPr>
            <a:cxnSpLocks/>
          </p:cNvCxnSpPr>
          <p:nvPr/>
        </p:nvCxnSpPr>
        <p:spPr>
          <a:xfrm>
            <a:off x="7656357" y="1036832"/>
            <a:ext cx="0" cy="3253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>
            <a:extLst>
              <a:ext uri="{FF2B5EF4-FFF2-40B4-BE49-F238E27FC236}">
                <a16:creationId xmlns:a16="http://schemas.microsoft.com/office/drawing/2014/main" id="{65C3B758-479D-44A4-B302-C0AEFCD1B066}"/>
              </a:ext>
            </a:extLst>
          </p:cNvPr>
          <p:cNvSpPr/>
          <p:nvPr/>
        </p:nvSpPr>
        <p:spPr>
          <a:xfrm>
            <a:off x="7557286" y="1362220"/>
            <a:ext cx="221942" cy="2219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C4E3EB64-80A1-42D9-BC91-B2B4DFF7B63E}"/>
              </a:ext>
            </a:extLst>
          </p:cNvPr>
          <p:cNvSpPr txBox="1"/>
          <p:nvPr/>
        </p:nvSpPr>
        <p:spPr>
          <a:xfrm>
            <a:off x="8861214" y="1713060"/>
            <a:ext cx="8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</a:t>
            </a:r>
            <a:endParaRPr lang="fr-FR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50F4CCC-546E-4AC1-8BE9-BA42BD541501}"/>
              </a:ext>
            </a:extLst>
          </p:cNvPr>
          <p:cNvSpPr/>
          <p:nvPr/>
        </p:nvSpPr>
        <p:spPr>
          <a:xfrm>
            <a:off x="2728762" y="1249833"/>
            <a:ext cx="1269507" cy="44671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9509F4AF-EF17-40F3-B704-086C1356B5D6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2116730" y="1473191"/>
            <a:ext cx="61203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32">
            <a:extLst>
              <a:ext uri="{FF2B5EF4-FFF2-40B4-BE49-F238E27FC236}">
                <a16:creationId xmlns:a16="http://schemas.microsoft.com/office/drawing/2014/main" id="{DCEB2F92-F056-4AC0-948B-1F065DB493E1}"/>
              </a:ext>
            </a:extLst>
          </p:cNvPr>
          <p:cNvCxnSpPr>
            <a:cxnSpLocks/>
            <a:endCxn id="90" idx="3"/>
          </p:cNvCxnSpPr>
          <p:nvPr/>
        </p:nvCxnSpPr>
        <p:spPr>
          <a:xfrm rot="5400000">
            <a:off x="10368045" y="1625799"/>
            <a:ext cx="877641" cy="548257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D6A3CBD9-EB0A-4979-84C5-A0697563F0B4}"/>
              </a:ext>
            </a:extLst>
          </p:cNvPr>
          <p:cNvCxnSpPr>
            <a:cxnSpLocks/>
            <a:stCxn id="82" idx="6"/>
            <a:endCxn id="71" idx="1"/>
          </p:cNvCxnSpPr>
          <p:nvPr/>
        </p:nvCxnSpPr>
        <p:spPr>
          <a:xfrm>
            <a:off x="7779228" y="1473191"/>
            <a:ext cx="595475" cy="63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AD4B0E39-34E4-4BC8-BE51-BF1D523EAF0A}"/>
              </a:ext>
            </a:extLst>
          </p:cNvPr>
          <p:cNvSpPr/>
          <p:nvPr/>
        </p:nvSpPr>
        <p:spPr>
          <a:xfrm>
            <a:off x="9263229" y="2115390"/>
            <a:ext cx="1269507" cy="44671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B89A764-9753-448F-BA75-EC5A40083813}"/>
              </a:ext>
            </a:extLst>
          </p:cNvPr>
          <p:cNvSpPr/>
          <p:nvPr/>
        </p:nvSpPr>
        <p:spPr>
          <a:xfrm>
            <a:off x="6730333" y="1984806"/>
            <a:ext cx="1420846" cy="70788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 filter</a:t>
            </a:r>
          </a:p>
        </p:txBody>
      </p:sp>
      <p:cxnSp>
        <p:nvCxnSpPr>
          <p:cNvPr id="92" name="Connecteur droit avec flèche 32">
            <a:extLst>
              <a:ext uri="{FF2B5EF4-FFF2-40B4-BE49-F238E27FC236}">
                <a16:creationId xmlns:a16="http://schemas.microsoft.com/office/drawing/2014/main" id="{86139BF9-4554-476B-9C65-0D4010253559}"/>
              </a:ext>
            </a:extLst>
          </p:cNvPr>
          <p:cNvCxnSpPr>
            <a:cxnSpLocks/>
            <a:stCxn id="90" idx="1"/>
            <a:endCxn id="91" idx="3"/>
          </p:cNvCxnSpPr>
          <p:nvPr/>
        </p:nvCxnSpPr>
        <p:spPr>
          <a:xfrm flipH="1">
            <a:off x="8151179" y="2338748"/>
            <a:ext cx="111205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32">
            <a:extLst>
              <a:ext uri="{FF2B5EF4-FFF2-40B4-BE49-F238E27FC236}">
                <a16:creationId xmlns:a16="http://schemas.microsoft.com/office/drawing/2014/main" id="{67D231D9-9F1A-4D51-8FE2-8A44D5EA3201}"/>
              </a:ext>
            </a:extLst>
          </p:cNvPr>
          <p:cNvCxnSpPr>
            <a:cxnSpLocks/>
            <a:stCxn id="91" idx="1"/>
            <a:endCxn id="86" idx="2"/>
          </p:cNvCxnSpPr>
          <p:nvPr/>
        </p:nvCxnSpPr>
        <p:spPr>
          <a:xfrm rot="10800000">
            <a:off x="3363517" y="1696550"/>
            <a:ext cx="3366817" cy="642199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lipse 94">
            <a:extLst>
              <a:ext uri="{FF2B5EF4-FFF2-40B4-BE49-F238E27FC236}">
                <a16:creationId xmlns:a16="http://schemas.microsoft.com/office/drawing/2014/main" id="{B4F3E5D3-62DA-48F6-9BD1-D71E7D26E7F3}"/>
              </a:ext>
            </a:extLst>
          </p:cNvPr>
          <p:cNvSpPr/>
          <p:nvPr/>
        </p:nvSpPr>
        <p:spPr>
          <a:xfrm>
            <a:off x="8771444" y="2227777"/>
            <a:ext cx="221942" cy="2219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C96077FD-F562-4C50-83C3-1F8B711ADD3F}"/>
              </a:ext>
            </a:extLst>
          </p:cNvPr>
          <p:cNvSpPr txBox="1"/>
          <p:nvPr/>
        </p:nvSpPr>
        <p:spPr>
          <a:xfrm>
            <a:off x="10362648" y="1106640"/>
            <a:ext cx="8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70C8BF7-B59D-4A05-ADD2-1EE0ABB9C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906" y="3798431"/>
            <a:ext cx="3063530" cy="2614212"/>
          </a:xfrm>
          <a:prstGeom prst="rect">
            <a:avLst/>
          </a:prstGeom>
          <a:ln w="28575">
            <a:solidFill>
              <a:srgbClr val="2E75B6"/>
            </a:solidFill>
          </a:ln>
        </p:spPr>
      </p:pic>
      <p:sp>
        <p:nvSpPr>
          <p:cNvPr id="97" name="ZoneTexte 96">
            <a:extLst>
              <a:ext uri="{FF2B5EF4-FFF2-40B4-BE49-F238E27FC236}">
                <a16:creationId xmlns:a16="http://schemas.microsoft.com/office/drawing/2014/main" id="{7F1FC304-02CE-43EA-A9D2-155C6EB09A96}"/>
              </a:ext>
            </a:extLst>
          </p:cNvPr>
          <p:cNvSpPr txBox="1"/>
          <p:nvPr/>
        </p:nvSpPr>
        <p:spPr>
          <a:xfrm>
            <a:off x="8820296" y="3413220"/>
            <a:ext cx="2267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A CNC machines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14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0B1D1A-AE38-5C3C-40F0-BF5AAF1B6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>
            <a:extLst>
              <a:ext uri="{FF2B5EF4-FFF2-40B4-BE49-F238E27FC236}">
                <a16:creationId xmlns:a16="http://schemas.microsoft.com/office/drawing/2014/main" id="{2384020F-ACD4-01D9-3898-3A373EEB44CF}"/>
              </a:ext>
            </a:extLst>
          </p:cNvPr>
          <p:cNvSpPr/>
          <p:nvPr/>
        </p:nvSpPr>
        <p:spPr>
          <a:xfrm>
            <a:off x="98955" y="35319"/>
            <a:ext cx="11976480" cy="6650280"/>
          </a:xfrm>
          <a:custGeom>
            <a:avLst/>
            <a:gdLst/>
            <a:ahLst/>
            <a:cxnLst/>
            <a:rect l="l" t="t" r="r" b="b"/>
            <a:pathLst>
              <a:path w="11977161" h="6650942">
                <a:moveTo>
                  <a:pt x="3161" y="754333"/>
                </a:moveTo>
                <a:cubicBezTo>
                  <a:pt x="3161" y="142763"/>
                  <a:pt x="-96402" y="-22499"/>
                  <a:pt x="1074726" y="4796"/>
                </a:cubicBezTo>
                <a:lnTo>
                  <a:pt x="10856167" y="4796"/>
                </a:lnTo>
                <a:cubicBezTo>
                  <a:pt x="11467737" y="4796"/>
                  <a:pt x="11977161" y="-86282"/>
                  <a:pt x="11977161" y="525288"/>
                </a:cubicBezTo>
                <a:cubicBezTo>
                  <a:pt x="11972612" y="2197322"/>
                  <a:pt x="11958769" y="4436443"/>
                  <a:pt x="11954220" y="6108477"/>
                </a:cubicBezTo>
                <a:cubicBezTo>
                  <a:pt x="11954220" y="6720047"/>
                  <a:pt x="12056799" y="6648357"/>
                  <a:pt x="11445229" y="6648357"/>
                </a:cubicBezTo>
                <a:lnTo>
                  <a:pt x="537301" y="6648737"/>
                </a:lnTo>
                <a:cubicBezTo>
                  <a:pt x="-74269" y="6648737"/>
                  <a:pt x="3161" y="6152961"/>
                  <a:pt x="3161" y="5541391"/>
                </a:cubicBezTo>
                <a:lnTo>
                  <a:pt x="3161" y="754333"/>
                </a:lnTo>
                <a:close/>
              </a:path>
            </a:pathLst>
          </a:cu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56" name="CustomShape 2">
            <a:extLst>
              <a:ext uri="{FF2B5EF4-FFF2-40B4-BE49-F238E27FC236}">
                <a16:creationId xmlns:a16="http://schemas.microsoft.com/office/drawing/2014/main" id="{445A481B-9357-B82D-99EE-422CB3F97439}"/>
              </a:ext>
            </a:extLst>
          </p:cNvPr>
          <p:cNvSpPr/>
          <p:nvPr/>
        </p:nvSpPr>
        <p:spPr>
          <a:xfrm>
            <a:off x="1634642" y="172401"/>
            <a:ext cx="10081440" cy="44671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2800" dirty="0"/>
              <a:t>A typical control system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82E3D837-02A7-BA9B-13C1-0E1471AE7F6D}"/>
              </a:ext>
            </a:extLst>
          </p:cNvPr>
          <p:cNvSpPr/>
          <p:nvPr/>
        </p:nvSpPr>
        <p:spPr>
          <a:xfrm>
            <a:off x="421030" y="166795"/>
            <a:ext cx="1112760" cy="44671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8 / 12</a:t>
            </a:r>
            <a:endParaRPr lang="en-US" sz="2400" b="0" strike="noStrike" spc="-1" dirty="0">
              <a:latin typeface="Arial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55570B9-8F8A-48C4-B84E-5C2832FDA56D}"/>
              </a:ext>
            </a:extLst>
          </p:cNvPr>
          <p:cNvCxnSpPr/>
          <p:nvPr/>
        </p:nvCxnSpPr>
        <p:spPr>
          <a:xfrm>
            <a:off x="90150" y="3119238"/>
            <a:ext cx="11976480" cy="0"/>
          </a:xfrm>
          <a:prstGeom prst="line">
            <a:avLst/>
          </a:prstGeom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46D065E6-7F18-4C80-A013-43B2AD3F39A4}"/>
              </a:ext>
            </a:extLst>
          </p:cNvPr>
          <p:cNvSpPr txBox="1"/>
          <p:nvPr/>
        </p:nvSpPr>
        <p:spPr>
          <a:xfrm>
            <a:off x="141446" y="2541675"/>
            <a:ext cx="561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objective: </a:t>
            </a:r>
            <a:r>
              <a:rPr lang="en-US" b="1" dirty="0"/>
              <a:t>Output</a:t>
            </a:r>
            <a:r>
              <a:rPr lang="en-US" dirty="0"/>
              <a:t> tracks the </a:t>
            </a:r>
            <a:r>
              <a:rPr lang="en-US" b="1" dirty="0"/>
              <a:t>desired output </a:t>
            </a:r>
            <a:endParaRPr lang="fr-FR" b="1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0296101-4749-49D7-8AAC-8613F71404B7}"/>
              </a:ext>
            </a:extLst>
          </p:cNvPr>
          <p:cNvSpPr/>
          <p:nvPr/>
        </p:nvSpPr>
        <p:spPr>
          <a:xfrm>
            <a:off x="8374703" y="1250465"/>
            <a:ext cx="1002106" cy="44671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Plant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A1FC9C91-14DB-4373-999D-CBCF57981EA9}"/>
              </a:ext>
            </a:extLst>
          </p:cNvPr>
          <p:cNvCxnSpPr>
            <a:cxnSpLocks/>
            <a:stCxn id="75" idx="3"/>
            <a:endCxn id="82" idx="2"/>
          </p:cNvCxnSpPr>
          <p:nvPr/>
        </p:nvCxnSpPr>
        <p:spPr>
          <a:xfrm flipV="1">
            <a:off x="7027557" y="1473191"/>
            <a:ext cx="529729" cy="63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BB023C06-E133-4C05-8B62-DFD50C6F3C4F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9376809" y="1473823"/>
            <a:ext cx="214640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F0A1757D-1AD0-47BB-A004-28213DB40803}"/>
              </a:ext>
            </a:extLst>
          </p:cNvPr>
          <p:cNvSpPr txBox="1"/>
          <p:nvPr/>
        </p:nvSpPr>
        <p:spPr>
          <a:xfrm>
            <a:off x="4104221" y="1103984"/>
            <a:ext cx="167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signal</a:t>
            </a:r>
            <a:endParaRPr lang="fr-FR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FA350D9-3C22-4722-98CB-817756EFCF35}"/>
              </a:ext>
            </a:extLst>
          </p:cNvPr>
          <p:cNvSpPr/>
          <p:nvPr/>
        </p:nvSpPr>
        <p:spPr>
          <a:xfrm>
            <a:off x="5890621" y="1250465"/>
            <a:ext cx="1136936" cy="44671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Actuator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394CDD8E-D0B6-48CC-8AE7-9D60E38F143C}"/>
              </a:ext>
            </a:extLst>
          </p:cNvPr>
          <p:cNvCxnSpPr>
            <a:cxnSpLocks/>
            <a:stCxn id="86" idx="3"/>
            <a:endCxn id="75" idx="1"/>
          </p:cNvCxnSpPr>
          <p:nvPr/>
        </p:nvCxnSpPr>
        <p:spPr>
          <a:xfrm>
            <a:off x="3998269" y="1473191"/>
            <a:ext cx="1892352" cy="63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6BE5BA73-219C-4284-97A9-57E636E7720C}"/>
              </a:ext>
            </a:extLst>
          </p:cNvPr>
          <p:cNvSpPr txBox="1"/>
          <p:nvPr/>
        </p:nvSpPr>
        <p:spPr>
          <a:xfrm>
            <a:off x="398896" y="1250465"/>
            <a:ext cx="190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output</a:t>
            </a:r>
            <a:endParaRPr lang="fr-FR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B32A1130-E384-4C0A-AD38-1E1F1023B089}"/>
              </a:ext>
            </a:extLst>
          </p:cNvPr>
          <p:cNvSpPr txBox="1"/>
          <p:nvPr/>
        </p:nvSpPr>
        <p:spPr>
          <a:xfrm>
            <a:off x="6932812" y="722708"/>
            <a:ext cx="140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Disturbance</a:t>
            </a:r>
            <a:endParaRPr lang="fr-FR" dirty="0"/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3C5F42DE-7A1A-46DB-806B-56AE06EEF964}"/>
              </a:ext>
            </a:extLst>
          </p:cNvPr>
          <p:cNvCxnSpPr>
            <a:cxnSpLocks/>
          </p:cNvCxnSpPr>
          <p:nvPr/>
        </p:nvCxnSpPr>
        <p:spPr>
          <a:xfrm>
            <a:off x="8882415" y="1886510"/>
            <a:ext cx="0" cy="3253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F0E4ADDF-D1F5-4C1D-A142-20348BAF4B35}"/>
              </a:ext>
            </a:extLst>
          </p:cNvPr>
          <p:cNvCxnSpPr>
            <a:cxnSpLocks/>
          </p:cNvCxnSpPr>
          <p:nvPr/>
        </p:nvCxnSpPr>
        <p:spPr>
          <a:xfrm>
            <a:off x="7656357" y="1036832"/>
            <a:ext cx="0" cy="3253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>
            <a:extLst>
              <a:ext uri="{FF2B5EF4-FFF2-40B4-BE49-F238E27FC236}">
                <a16:creationId xmlns:a16="http://schemas.microsoft.com/office/drawing/2014/main" id="{65C3B758-479D-44A4-B302-C0AEFCD1B066}"/>
              </a:ext>
            </a:extLst>
          </p:cNvPr>
          <p:cNvSpPr/>
          <p:nvPr/>
        </p:nvSpPr>
        <p:spPr>
          <a:xfrm>
            <a:off x="7557286" y="1362220"/>
            <a:ext cx="221942" cy="2219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C4E3EB64-80A1-42D9-BC91-B2B4DFF7B63E}"/>
              </a:ext>
            </a:extLst>
          </p:cNvPr>
          <p:cNvSpPr txBox="1"/>
          <p:nvPr/>
        </p:nvSpPr>
        <p:spPr>
          <a:xfrm>
            <a:off x="8861214" y="1713060"/>
            <a:ext cx="8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</a:t>
            </a:r>
            <a:endParaRPr lang="fr-FR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50F4CCC-546E-4AC1-8BE9-BA42BD541501}"/>
              </a:ext>
            </a:extLst>
          </p:cNvPr>
          <p:cNvSpPr/>
          <p:nvPr/>
        </p:nvSpPr>
        <p:spPr>
          <a:xfrm>
            <a:off x="2728762" y="1249833"/>
            <a:ext cx="1269507" cy="44671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9509F4AF-EF17-40F3-B704-086C1356B5D6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2116730" y="1473191"/>
            <a:ext cx="61203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32">
            <a:extLst>
              <a:ext uri="{FF2B5EF4-FFF2-40B4-BE49-F238E27FC236}">
                <a16:creationId xmlns:a16="http://schemas.microsoft.com/office/drawing/2014/main" id="{DCEB2F92-F056-4AC0-948B-1F065DB493E1}"/>
              </a:ext>
            </a:extLst>
          </p:cNvPr>
          <p:cNvCxnSpPr>
            <a:cxnSpLocks/>
            <a:endCxn id="90" idx="3"/>
          </p:cNvCxnSpPr>
          <p:nvPr/>
        </p:nvCxnSpPr>
        <p:spPr>
          <a:xfrm rot="5400000">
            <a:off x="10368045" y="1625799"/>
            <a:ext cx="877641" cy="548257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D6A3CBD9-EB0A-4979-84C5-A0697563F0B4}"/>
              </a:ext>
            </a:extLst>
          </p:cNvPr>
          <p:cNvCxnSpPr>
            <a:cxnSpLocks/>
            <a:stCxn id="82" idx="6"/>
            <a:endCxn id="71" idx="1"/>
          </p:cNvCxnSpPr>
          <p:nvPr/>
        </p:nvCxnSpPr>
        <p:spPr>
          <a:xfrm>
            <a:off x="7779228" y="1473191"/>
            <a:ext cx="595475" cy="63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AD4B0E39-34E4-4BC8-BE51-BF1D523EAF0A}"/>
              </a:ext>
            </a:extLst>
          </p:cNvPr>
          <p:cNvSpPr/>
          <p:nvPr/>
        </p:nvSpPr>
        <p:spPr>
          <a:xfrm>
            <a:off x="9263229" y="2115390"/>
            <a:ext cx="1269507" cy="44671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B89A764-9753-448F-BA75-EC5A40083813}"/>
              </a:ext>
            </a:extLst>
          </p:cNvPr>
          <p:cNvSpPr/>
          <p:nvPr/>
        </p:nvSpPr>
        <p:spPr>
          <a:xfrm>
            <a:off x="6730333" y="1984806"/>
            <a:ext cx="1420846" cy="70788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Observer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and filter</a:t>
            </a:r>
          </a:p>
        </p:txBody>
      </p:sp>
      <p:cxnSp>
        <p:nvCxnSpPr>
          <p:cNvPr id="92" name="Connecteur droit avec flèche 32">
            <a:extLst>
              <a:ext uri="{FF2B5EF4-FFF2-40B4-BE49-F238E27FC236}">
                <a16:creationId xmlns:a16="http://schemas.microsoft.com/office/drawing/2014/main" id="{86139BF9-4554-476B-9C65-0D4010253559}"/>
              </a:ext>
            </a:extLst>
          </p:cNvPr>
          <p:cNvCxnSpPr>
            <a:cxnSpLocks/>
            <a:stCxn id="90" idx="1"/>
            <a:endCxn id="91" idx="3"/>
          </p:cNvCxnSpPr>
          <p:nvPr/>
        </p:nvCxnSpPr>
        <p:spPr>
          <a:xfrm flipH="1">
            <a:off x="8151179" y="2338748"/>
            <a:ext cx="111205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32">
            <a:extLst>
              <a:ext uri="{FF2B5EF4-FFF2-40B4-BE49-F238E27FC236}">
                <a16:creationId xmlns:a16="http://schemas.microsoft.com/office/drawing/2014/main" id="{67D231D9-9F1A-4D51-8FE2-8A44D5EA3201}"/>
              </a:ext>
            </a:extLst>
          </p:cNvPr>
          <p:cNvCxnSpPr>
            <a:cxnSpLocks/>
            <a:stCxn id="91" idx="1"/>
            <a:endCxn id="86" idx="2"/>
          </p:cNvCxnSpPr>
          <p:nvPr/>
        </p:nvCxnSpPr>
        <p:spPr>
          <a:xfrm rot="10800000">
            <a:off x="3363517" y="1696550"/>
            <a:ext cx="3366817" cy="642199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lipse 94">
            <a:extLst>
              <a:ext uri="{FF2B5EF4-FFF2-40B4-BE49-F238E27FC236}">
                <a16:creationId xmlns:a16="http://schemas.microsoft.com/office/drawing/2014/main" id="{B4F3E5D3-62DA-48F6-9BD1-D71E7D26E7F3}"/>
              </a:ext>
            </a:extLst>
          </p:cNvPr>
          <p:cNvSpPr/>
          <p:nvPr/>
        </p:nvSpPr>
        <p:spPr>
          <a:xfrm>
            <a:off x="8771444" y="2227777"/>
            <a:ext cx="221942" cy="2219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C96077FD-F562-4C50-83C3-1F8B711ADD3F}"/>
              </a:ext>
            </a:extLst>
          </p:cNvPr>
          <p:cNvSpPr txBox="1"/>
          <p:nvPr/>
        </p:nvSpPr>
        <p:spPr>
          <a:xfrm>
            <a:off x="10362648" y="1106640"/>
            <a:ext cx="8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fr-FR" dirty="0"/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C91E5794-A8BA-48DE-9E95-32BEC39C8189}"/>
              </a:ext>
            </a:extLst>
          </p:cNvPr>
          <p:cNvSpPr txBox="1"/>
          <p:nvPr/>
        </p:nvSpPr>
        <p:spPr>
          <a:xfrm>
            <a:off x="141446" y="3080254"/>
            <a:ext cx="11781265" cy="1114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GB" dirty="0"/>
              <a:t>Necessity of </a:t>
            </a:r>
            <a:r>
              <a:rPr lang="en-GB" dirty="0">
                <a:solidFill>
                  <a:srgbClr val="C00000"/>
                </a:solidFill>
              </a:rPr>
              <a:t>filter and observer</a:t>
            </a:r>
            <a:r>
              <a:rPr lang="en-GB" dirty="0"/>
              <a:t>: to filter out the noise and estimate the physical quantities that cannot be directly measured by the sensor.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44D694-1234-4143-83CA-AA3065EA20C5}"/>
              </a:ext>
            </a:extLst>
          </p:cNvPr>
          <p:cNvSpPr/>
          <p:nvPr/>
        </p:nvSpPr>
        <p:spPr>
          <a:xfrm>
            <a:off x="5606711" y="5290449"/>
            <a:ext cx="1420846" cy="70788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Observer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and filter</a:t>
            </a:r>
          </a:p>
        </p:txBody>
      </p:sp>
      <p:cxnSp>
        <p:nvCxnSpPr>
          <p:cNvPr id="39" name="Connecteur droit avec flèche 32">
            <a:extLst>
              <a:ext uri="{FF2B5EF4-FFF2-40B4-BE49-F238E27FC236}">
                <a16:creationId xmlns:a16="http://schemas.microsoft.com/office/drawing/2014/main" id="{73721B4A-CBD0-44A7-B730-778BC12EB0C4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>
            <a:off x="1979679" y="5638319"/>
            <a:ext cx="3627032" cy="607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6A42B686-2F31-4D88-9F82-7F36981266C0}"/>
              </a:ext>
            </a:extLst>
          </p:cNvPr>
          <p:cNvSpPr txBox="1"/>
          <p:nvPr/>
        </p:nvSpPr>
        <p:spPr>
          <a:xfrm>
            <a:off x="1979679" y="5712826"/>
            <a:ext cx="3284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Noisy position measurement using shaft encoder</a:t>
            </a:r>
            <a:endParaRPr lang="fr-FR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ED9EBE1-A8A8-404B-A0C3-AA75A9DD3FAD}"/>
              </a:ext>
            </a:extLst>
          </p:cNvPr>
          <p:cNvSpPr txBox="1"/>
          <p:nvPr/>
        </p:nvSpPr>
        <p:spPr>
          <a:xfrm>
            <a:off x="8611601" y="5448179"/>
            <a:ext cx="328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Noise-free velocity estimation</a:t>
            </a:r>
            <a:endParaRPr lang="fr-FR" dirty="0"/>
          </a:p>
        </p:txBody>
      </p:sp>
      <p:cxnSp>
        <p:nvCxnSpPr>
          <p:cNvPr id="42" name="Connecteur droit avec flèche 32">
            <a:extLst>
              <a:ext uri="{FF2B5EF4-FFF2-40B4-BE49-F238E27FC236}">
                <a16:creationId xmlns:a16="http://schemas.microsoft.com/office/drawing/2014/main" id="{526C24D3-6615-427A-8F00-6DF57FD8A35D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7027557" y="5638319"/>
            <a:ext cx="1647095" cy="607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D0DF2471-A81E-4E51-A285-FE439548B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13" y="5156416"/>
            <a:ext cx="1376866" cy="963806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E2C7C17B-BCEE-4324-B012-F46528F076DE}"/>
              </a:ext>
            </a:extLst>
          </p:cNvPr>
          <p:cNvSpPr txBox="1"/>
          <p:nvPr/>
        </p:nvSpPr>
        <p:spPr>
          <a:xfrm>
            <a:off x="528367" y="4751501"/>
            <a:ext cx="16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Shaft encoder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962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0B1D1A-AE38-5C3C-40F0-BF5AAF1B6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>
            <a:extLst>
              <a:ext uri="{FF2B5EF4-FFF2-40B4-BE49-F238E27FC236}">
                <a16:creationId xmlns:a16="http://schemas.microsoft.com/office/drawing/2014/main" id="{2384020F-ACD4-01D9-3898-3A373EEB44CF}"/>
              </a:ext>
            </a:extLst>
          </p:cNvPr>
          <p:cNvSpPr/>
          <p:nvPr/>
        </p:nvSpPr>
        <p:spPr>
          <a:xfrm>
            <a:off x="98955" y="35319"/>
            <a:ext cx="11976480" cy="6650280"/>
          </a:xfrm>
          <a:custGeom>
            <a:avLst/>
            <a:gdLst/>
            <a:ahLst/>
            <a:cxnLst/>
            <a:rect l="l" t="t" r="r" b="b"/>
            <a:pathLst>
              <a:path w="11977161" h="6650942">
                <a:moveTo>
                  <a:pt x="3161" y="754333"/>
                </a:moveTo>
                <a:cubicBezTo>
                  <a:pt x="3161" y="142763"/>
                  <a:pt x="-96402" y="-22499"/>
                  <a:pt x="1074726" y="4796"/>
                </a:cubicBezTo>
                <a:lnTo>
                  <a:pt x="10856167" y="4796"/>
                </a:lnTo>
                <a:cubicBezTo>
                  <a:pt x="11467737" y="4796"/>
                  <a:pt x="11977161" y="-86282"/>
                  <a:pt x="11977161" y="525288"/>
                </a:cubicBezTo>
                <a:cubicBezTo>
                  <a:pt x="11972612" y="2197322"/>
                  <a:pt x="11958769" y="4436443"/>
                  <a:pt x="11954220" y="6108477"/>
                </a:cubicBezTo>
                <a:cubicBezTo>
                  <a:pt x="11954220" y="6720047"/>
                  <a:pt x="12056799" y="6648357"/>
                  <a:pt x="11445229" y="6648357"/>
                </a:cubicBezTo>
                <a:lnTo>
                  <a:pt x="537301" y="6648737"/>
                </a:lnTo>
                <a:cubicBezTo>
                  <a:pt x="-74269" y="6648737"/>
                  <a:pt x="3161" y="6152961"/>
                  <a:pt x="3161" y="5541391"/>
                </a:cubicBezTo>
                <a:lnTo>
                  <a:pt x="3161" y="754333"/>
                </a:lnTo>
                <a:close/>
              </a:path>
            </a:pathLst>
          </a:cu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56" name="CustomShape 2">
            <a:extLst>
              <a:ext uri="{FF2B5EF4-FFF2-40B4-BE49-F238E27FC236}">
                <a16:creationId xmlns:a16="http://schemas.microsoft.com/office/drawing/2014/main" id="{445A481B-9357-B82D-99EE-422CB3F97439}"/>
              </a:ext>
            </a:extLst>
          </p:cNvPr>
          <p:cNvSpPr/>
          <p:nvPr/>
        </p:nvSpPr>
        <p:spPr>
          <a:xfrm>
            <a:off x="1634642" y="172401"/>
            <a:ext cx="10081440" cy="44671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2800" dirty="0"/>
              <a:t>A typical control system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82E3D837-02A7-BA9B-13C1-0E1471AE7F6D}"/>
              </a:ext>
            </a:extLst>
          </p:cNvPr>
          <p:cNvSpPr/>
          <p:nvPr/>
        </p:nvSpPr>
        <p:spPr>
          <a:xfrm>
            <a:off x="421030" y="166795"/>
            <a:ext cx="1112760" cy="44671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9 / 12</a:t>
            </a:r>
            <a:endParaRPr lang="en-US" sz="2400" b="0" strike="noStrike" spc="-1" dirty="0">
              <a:latin typeface="Arial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55570B9-8F8A-48C4-B84E-5C2832FDA56D}"/>
              </a:ext>
            </a:extLst>
          </p:cNvPr>
          <p:cNvCxnSpPr/>
          <p:nvPr/>
        </p:nvCxnSpPr>
        <p:spPr>
          <a:xfrm>
            <a:off x="90150" y="3119238"/>
            <a:ext cx="11976480" cy="0"/>
          </a:xfrm>
          <a:prstGeom prst="line">
            <a:avLst/>
          </a:prstGeom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46D065E6-7F18-4C80-A013-43B2AD3F39A4}"/>
              </a:ext>
            </a:extLst>
          </p:cNvPr>
          <p:cNvSpPr txBox="1"/>
          <p:nvPr/>
        </p:nvSpPr>
        <p:spPr>
          <a:xfrm>
            <a:off x="141446" y="2541675"/>
            <a:ext cx="561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objective: </a:t>
            </a:r>
            <a:r>
              <a:rPr lang="en-US" b="1" dirty="0"/>
              <a:t>Output</a:t>
            </a:r>
            <a:r>
              <a:rPr lang="en-US" dirty="0"/>
              <a:t> tracks the </a:t>
            </a:r>
            <a:r>
              <a:rPr lang="en-US" b="1" dirty="0"/>
              <a:t>desired output </a:t>
            </a:r>
            <a:endParaRPr lang="fr-FR" b="1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0296101-4749-49D7-8AAC-8613F71404B7}"/>
              </a:ext>
            </a:extLst>
          </p:cNvPr>
          <p:cNvSpPr/>
          <p:nvPr/>
        </p:nvSpPr>
        <p:spPr>
          <a:xfrm>
            <a:off x="8374703" y="1250465"/>
            <a:ext cx="1002106" cy="44671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Plant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A1FC9C91-14DB-4373-999D-CBCF57981EA9}"/>
              </a:ext>
            </a:extLst>
          </p:cNvPr>
          <p:cNvCxnSpPr>
            <a:cxnSpLocks/>
            <a:stCxn id="75" idx="3"/>
            <a:endCxn id="82" idx="2"/>
          </p:cNvCxnSpPr>
          <p:nvPr/>
        </p:nvCxnSpPr>
        <p:spPr>
          <a:xfrm flipV="1">
            <a:off x="7027557" y="1473191"/>
            <a:ext cx="529729" cy="63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BB023C06-E133-4C05-8B62-DFD50C6F3C4F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9376809" y="1473823"/>
            <a:ext cx="214640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F0A1757D-1AD0-47BB-A004-28213DB40803}"/>
              </a:ext>
            </a:extLst>
          </p:cNvPr>
          <p:cNvSpPr txBox="1"/>
          <p:nvPr/>
        </p:nvSpPr>
        <p:spPr>
          <a:xfrm>
            <a:off x="4104221" y="1103984"/>
            <a:ext cx="167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signal</a:t>
            </a:r>
            <a:endParaRPr lang="fr-FR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FA350D9-3C22-4722-98CB-817756EFCF35}"/>
              </a:ext>
            </a:extLst>
          </p:cNvPr>
          <p:cNvSpPr/>
          <p:nvPr/>
        </p:nvSpPr>
        <p:spPr>
          <a:xfrm>
            <a:off x="5890621" y="1250465"/>
            <a:ext cx="1136936" cy="44671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Actuator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394CDD8E-D0B6-48CC-8AE7-9D60E38F143C}"/>
              </a:ext>
            </a:extLst>
          </p:cNvPr>
          <p:cNvCxnSpPr>
            <a:cxnSpLocks/>
            <a:stCxn id="86" idx="3"/>
            <a:endCxn id="75" idx="1"/>
          </p:cNvCxnSpPr>
          <p:nvPr/>
        </p:nvCxnSpPr>
        <p:spPr>
          <a:xfrm>
            <a:off x="3998269" y="1473191"/>
            <a:ext cx="1892352" cy="63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6BE5BA73-219C-4284-97A9-57E636E7720C}"/>
              </a:ext>
            </a:extLst>
          </p:cNvPr>
          <p:cNvSpPr txBox="1"/>
          <p:nvPr/>
        </p:nvSpPr>
        <p:spPr>
          <a:xfrm>
            <a:off x="398896" y="1250465"/>
            <a:ext cx="190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output</a:t>
            </a:r>
            <a:endParaRPr lang="fr-FR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B32A1130-E384-4C0A-AD38-1E1F1023B089}"/>
              </a:ext>
            </a:extLst>
          </p:cNvPr>
          <p:cNvSpPr txBox="1"/>
          <p:nvPr/>
        </p:nvSpPr>
        <p:spPr>
          <a:xfrm>
            <a:off x="6932812" y="722708"/>
            <a:ext cx="140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Disturbance</a:t>
            </a:r>
            <a:endParaRPr lang="fr-FR" dirty="0"/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3C5F42DE-7A1A-46DB-806B-56AE06EEF964}"/>
              </a:ext>
            </a:extLst>
          </p:cNvPr>
          <p:cNvCxnSpPr>
            <a:cxnSpLocks/>
          </p:cNvCxnSpPr>
          <p:nvPr/>
        </p:nvCxnSpPr>
        <p:spPr>
          <a:xfrm>
            <a:off x="8882415" y="1886510"/>
            <a:ext cx="0" cy="3253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F0E4ADDF-D1F5-4C1D-A142-20348BAF4B35}"/>
              </a:ext>
            </a:extLst>
          </p:cNvPr>
          <p:cNvCxnSpPr>
            <a:cxnSpLocks/>
          </p:cNvCxnSpPr>
          <p:nvPr/>
        </p:nvCxnSpPr>
        <p:spPr>
          <a:xfrm>
            <a:off x="7656357" y="1036832"/>
            <a:ext cx="0" cy="3253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>
            <a:extLst>
              <a:ext uri="{FF2B5EF4-FFF2-40B4-BE49-F238E27FC236}">
                <a16:creationId xmlns:a16="http://schemas.microsoft.com/office/drawing/2014/main" id="{65C3B758-479D-44A4-B302-C0AEFCD1B066}"/>
              </a:ext>
            </a:extLst>
          </p:cNvPr>
          <p:cNvSpPr/>
          <p:nvPr/>
        </p:nvSpPr>
        <p:spPr>
          <a:xfrm>
            <a:off x="7557286" y="1362220"/>
            <a:ext cx="221942" cy="2219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C4E3EB64-80A1-42D9-BC91-B2B4DFF7B63E}"/>
              </a:ext>
            </a:extLst>
          </p:cNvPr>
          <p:cNvSpPr txBox="1"/>
          <p:nvPr/>
        </p:nvSpPr>
        <p:spPr>
          <a:xfrm>
            <a:off x="8861214" y="1713060"/>
            <a:ext cx="8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</a:t>
            </a:r>
            <a:endParaRPr lang="fr-FR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50F4CCC-546E-4AC1-8BE9-BA42BD541501}"/>
              </a:ext>
            </a:extLst>
          </p:cNvPr>
          <p:cNvSpPr/>
          <p:nvPr/>
        </p:nvSpPr>
        <p:spPr>
          <a:xfrm>
            <a:off x="2728762" y="1249833"/>
            <a:ext cx="1269507" cy="4467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Controller</a:t>
            </a:r>
            <a:endParaRPr lang="fr-FR" dirty="0">
              <a:solidFill>
                <a:srgbClr val="C00000"/>
              </a:solidFill>
            </a:endParaRPr>
          </a:p>
        </p:txBody>
      </p: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9509F4AF-EF17-40F3-B704-086C1356B5D6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2116730" y="1473191"/>
            <a:ext cx="61203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32">
            <a:extLst>
              <a:ext uri="{FF2B5EF4-FFF2-40B4-BE49-F238E27FC236}">
                <a16:creationId xmlns:a16="http://schemas.microsoft.com/office/drawing/2014/main" id="{DCEB2F92-F056-4AC0-948B-1F065DB493E1}"/>
              </a:ext>
            </a:extLst>
          </p:cNvPr>
          <p:cNvCxnSpPr>
            <a:cxnSpLocks/>
            <a:endCxn id="90" idx="3"/>
          </p:cNvCxnSpPr>
          <p:nvPr/>
        </p:nvCxnSpPr>
        <p:spPr>
          <a:xfrm rot="5400000">
            <a:off x="10368045" y="1625799"/>
            <a:ext cx="877641" cy="548257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D6A3CBD9-EB0A-4979-84C5-A0697563F0B4}"/>
              </a:ext>
            </a:extLst>
          </p:cNvPr>
          <p:cNvCxnSpPr>
            <a:cxnSpLocks/>
            <a:stCxn id="82" idx="6"/>
            <a:endCxn id="71" idx="1"/>
          </p:cNvCxnSpPr>
          <p:nvPr/>
        </p:nvCxnSpPr>
        <p:spPr>
          <a:xfrm>
            <a:off x="7779228" y="1473191"/>
            <a:ext cx="595475" cy="63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AD4B0E39-34E4-4BC8-BE51-BF1D523EAF0A}"/>
              </a:ext>
            </a:extLst>
          </p:cNvPr>
          <p:cNvSpPr/>
          <p:nvPr/>
        </p:nvSpPr>
        <p:spPr>
          <a:xfrm>
            <a:off x="9263229" y="2115390"/>
            <a:ext cx="1269507" cy="44671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B89A764-9753-448F-BA75-EC5A40083813}"/>
              </a:ext>
            </a:extLst>
          </p:cNvPr>
          <p:cNvSpPr/>
          <p:nvPr/>
        </p:nvSpPr>
        <p:spPr>
          <a:xfrm>
            <a:off x="6730333" y="1984806"/>
            <a:ext cx="1420846" cy="70788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 filter</a:t>
            </a:r>
          </a:p>
        </p:txBody>
      </p:sp>
      <p:cxnSp>
        <p:nvCxnSpPr>
          <p:cNvPr id="92" name="Connecteur droit avec flèche 32">
            <a:extLst>
              <a:ext uri="{FF2B5EF4-FFF2-40B4-BE49-F238E27FC236}">
                <a16:creationId xmlns:a16="http://schemas.microsoft.com/office/drawing/2014/main" id="{86139BF9-4554-476B-9C65-0D4010253559}"/>
              </a:ext>
            </a:extLst>
          </p:cNvPr>
          <p:cNvCxnSpPr>
            <a:cxnSpLocks/>
            <a:stCxn id="90" idx="1"/>
            <a:endCxn id="91" idx="3"/>
          </p:cNvCxnSpPr>
          <p:nvPr/>
        </p:nvCxnSpPr>
        <p:spPr>
          <a:xfrm flipH="1">
            <a:off x="8151179" y="2338748"/>
            <a:ext cx="111205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32">
            <a:extLst>
              <a:ext uri="{FF2B5EF4-FFF2-40B4-BE49-F238E27FC236}">
                <a16:creationId xmlns:a16="http://schemas.microsoft.com/office/drawing/2014/main" id="{67D231D9-9F1A-4D51-8FE2-8A44D5EA3201}"/>
              </a:ext>
            </a:extLst>
          </p:cNvPr>
          <p:cNvCxnSpPr>
            <a:cxnSpLocks/>
            <a:stCxn id="91" idx="1"/>
            <a:endCxn id="86" idx="2"/>
          </p:cNvCxnSpPr>
          <p:nvPr/>
        </p:nvCxnSpPr>
        <p:spPr>
          <a:xfrm rot="10800000">
            <a:off x="3363517" y="1696550"/>
            <a:ext cx="3366817" cy="642199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lipse 94">
            <a:extLst>
              <a:ext uri="{FF2B5EF4-FFF2-40B4-BE49-F238E27FC236}">
                <a16:creationId xmlns:a16="http://schemas.microsoft.com/office/drawing/2014/main" id="{B4F3E5D3-62DA-48F6-9BD1-D71E7D26E7F3}"/>
              </a:ext>
            </a:extLst>
          </p:cNvPr>
          <p:cNvSpPr/>
          <p:nvPr/>
        </p:nvSpPr>
        <p:spPr>
          <a:xfrm>
            <a:off x="8771444" y="2227777"/>
            <a:ext cx="221942" cy="2219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C96077FD-F562-4C50-83C3-1F8B711ADD3F}"/>
              </a:ext>
            </a:extLst>
          </p:cNvPr>
          <p:cNvSpPr txBox="1"/>
          <p:nvPr/>
        </p:nvSpPr>
        <p:spPr>
          <a:xfrm>
            <a:off x="10362648" y="1106640"/>
            <a:ext cx="8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fr-FR" dirty="0"/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C91E5794-A8BA-48DE-9E95-32BEC39C8189}"/>
              </a:ext>
            </a:extLst>
          </p:cNvPr>
          <p:cNvSpPr txBox="1"/>
          <p:nvPr/>
        </p:nvSpPr>
        <p:spPr>
          <a:xfrm>
            <a:off x="141446" y="3080254"/>
            <a:ext cx="11781265" cy="1114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GB" dirty="0"/>
              <a:t>Necessity of </a:t>
            </a:r>
            <a:r>
              <a:rPr lang="en-GB" dirty="0">
                <a:solidFill>
                  <a:srgbClr val="C00000"/>
                </a:solidFill>
              </a:rPr>
              <a:t>controller</a:t>
            </a:r>
            <a:r>
              <a:rPr lang="en-GB" dirty="0"/>
              <a:t>: to ensure achieving the control objectives such as the stability, tracking performance, robustness to noise and disturbances, </a:t>
            </a:r>
            <a:r>
              <a:rPr lang="en-GB" i="1" dirty="0"/>
              <a:t>etc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8874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28645</TotalTime>
  <Words>821</Words>
  <Application>Microsoft Office PowerPoint</Application>
  <PresentationFormat>Grand écran</PresentationFormat>
  <Paragraphs>251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University of Tabriz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Nonlinear Control</dc:title>
  <dc:subject/>
  <dc:creator>M. R. Mojallizadeh</dc:creator>
  <dc:description/>
  <cp:lastModifiedBy>MOJALLIZADEH Mohammad-rasool</cp:lastModifiedBy>
  <cp:revision>3791</cp:revision>
  <dcterms:created xsi:type="dcterms:W3CDTF">2014-10-08T05:39:30Z</dcterms:created>
  <dcterms:modified xsi:type="dcterms:W3CDTF">2024-09-04T14:40:31Z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University of Tabriz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12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12</vt:i4>
  </property>
</Properties>
</file>