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1" r:id="rId6"/>
    <p:sldId id="277" r:id="rId7"/>
    <p:sldId id="278" r:id="rId8"/>
    <p:sldId id="280" r:id="rId9"/>
    <p:sldId id="282" r:id="rId10"/>
    <p:sldId id="283" r:id="rId11"/>
    <p:sldId id="292" r:id="rId12"/>
    <p:sldId id="285" r:id="rId13"/>
    <p:sldId id="287" r:id="rId14"/>
    <p:sldId id="289" r:id="rId15"/>
    <p:sldId id="290" r:id="rId16"/>
    <p:sldId id="291" r:id="rId17"/>
    <p:sldId id="293" r:id="rId18"/>
    <p:sldId id="294" r:id="rId19"/>
    <p:sldId id="296" r:id="rId20"/>
    <p:sldId id="297" r:id="rId21"/>
    <p:sldId id="298" r:id="rId22"/>
    <p:sldId id="299" r:id="rId23"/>
  </p:sldIdLst>
  <p:sldSz cx="12192635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305"/>
    <a:srgbClr val="633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Objects="1" showGuides="1">
      <p:cViewPr varScale="1">
        <p:scale>
          <a:sx n="53" d="100"/>
          <a:sy n="53" d="100"/>
        </p:scale>
        <p:origin x="180" y="54"/>
      </p:cViewPr>
      <p:guideLst>
        <p:guide orient="horz" pos="2596"/>
        <p:guide pos="41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2" y="1237252"/>
            <a:ext cx="9144913" cy="2632004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2" y="3970756"/>
            <a:ext cx="9144913" cy="1825252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72" y="402501"/>
            <a:ext cx="2629163" cy="6406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4" y="402501"/>
            <a:ext cx="7735073" cy="6406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3" y="1884753"/>
            <a:ext cx="10516650" cy="314475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3" y="5059258"/>
            <a:ext cx="10516650" cy="1653752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4" y="2012503"/>
            <a:ext cx="5182118" cy="4796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17" y="2012503"/>
            <a:ext cx="5182118" cy="47967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402501"/>
            <a:ext cx="10516650" cy="14612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2" y="1853253"/>
            <a:ext cx="5158302" cy="908251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2" y="2761504"/>
            <a:ext cx="5158302" cy="4061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17" y="1853253"/>
            <a:ext cx="5183706" cy="908251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17" y="2761504"/>
            <a:ext cx="5183706" cy="4061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504001"/>
            <a:ext cx="3932630" cy="1764003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06" y="1088502"/>
            <a:ext cx="6172817" cy="5372508"/>
          </a:xfrm>
        </p:spPr>
        <p:txBody>
          <a:bodyPr/>
          <a:lstStyle>
            <a:lvl1pPr>
              <a:defRPr sz="3530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268003"/>
            <a:ext cx="3932630" cy="420175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2" y="504001"/>
            <a:ext cx="3932630" cy="1764003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06" y="1088502"/>
            <a:ext cx="6172817" cy="5372508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2" y="2268003"/>
            <a:ext cx="3932630" cy="420175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4" y="402501"/>
            <a:ext cx="10516650" cy="146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4" y="2012503"/>
            <a:ext cx="10516650" cy="4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4" y="7007010"/>
            <a:ext cx="2743474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003" y="7007010"/>
            <a:ext cx="4115211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60" y="7007010"/>
            <a:ext cx="2743474" cy="40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1460" algn="l" defTabSz="1007745" rtl="0" eaLnBrk="1" latinLnBrk="0" hangingPunct="1">
        <a:lnSpc>
          <a:spcPct val="90000"/>
        </a:lnSpc>
        <a:spcBef>
          <a:spcPct val="221000"/>
        </a:spcBef>
        <a:buFont typeface="Arial" panose="0208060402020202020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1460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2432928" y="955878"/>
          <a:ext cx="1548130" cy="493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02615" y="348615"/>
          <a:ext cx="248412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156400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reciprocal_buffer_size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__GFP_COMP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2505016" y="4949843"/>
            <a:ext cx="581718" cy="50297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392233" y="348832"/>
          <a:ext cx="1548130" cy="237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95250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447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#118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#119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5290820" y="348615"/>
            <a:ext cx="5419725" cy="60480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 anchor="ctr" anchorCtr="0">
            <a:spAutoFit/>
          </a:bodyPr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kmem_cache_alloc(cachep, flags):</a:t>
            </a:r>
            <a:endParaRPr lang="x-none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slab_alloc(cachep, falgs, __RET_IP_):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__do_alloc_alloc(cachep, flags):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___cache_alloc(cachep, flags);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___cachep_alloc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flags):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ac = cpu_cache_get(cachep);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if(likely(ac-&gt;avail)):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ac-&gt;touched = 1;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objp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ac_get_obj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ac, ...);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if(objp) goto out;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force_refill = true;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cache_alloc_refill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flags,force_refill);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cache_alloc_refill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falgs, force_refill):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if(unlikely(force_refill))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goto force_grwn;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retry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/*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1st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 get from n-&gt;shared;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*   if success: goto alloc_done;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*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2nd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 get from slabs_partials or slabs_free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*   if failed: goto must_grow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*/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must_grow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n-&gt;free_objects -= ac-&gt;avail;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alloc_done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if(unlikely(!ac-&gt;avail))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{</a:t>
            </a:r>
            <a:endParaRPr lang="x-none" altLang="en-US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force_grow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cache_grow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(...);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if(!ac-&gt;avail)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goto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retry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;        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}</a:t>
            </a:r>
            <a:endParaRPr lang="x-none" altLang="en-US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ac-&gt;touched = 1;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return ac_get_obj(cachep, ac,...);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3246178" y="2795059"/>
          <a:ext cx="1742440" cy="36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75"/>
                <a:gridCol w="977265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list_lock:INIT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free_limit:360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colour_next:0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alien:NULL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next_reap:xxx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4647189" y="34262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64335" y="34262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621786" y="3858140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638933" y="3858140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621786" y="4315386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638933" y="4315386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914650" y="582295"/>
            <a:ext cx="473710" cy="4613275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78150" y="3041650"/>
            <a:ext cx="282575" cy="2322195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502025" y="2025015"/>
            <a:ext cx="6266815" cy="1798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cache_grow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kmem_getpages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alloc_pages_exact_node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nr_pages = (1 &lt;&lt; cachep-&gt;gfporder);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if(cachep-&gt;ctor)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kmemcheck_mark_uninitialized_pages(page, nr_pages);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else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kmemcheck_mark_unallocated_pages(pages, nr_pages);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364025" y="2025274"/>
          <a:ext cx="2035175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65"/>
                <a:gridCol w="208280"/>
                <a:gridCol w="128143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363980" y="4389755"/>
          <a:ext cx="8534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66167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x-none"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231265" y="2265045"/>
            <a:ext cx="134620" cy="2134870"/>
          </a:xfrm>
          <a:custGeom>
            <a:avLst/>
            <a:gdLst>
              <a:gd name="connisteX0" fmla="*/ 134528 w 134528"/>
              <a:gd name="connsiteY0" fmla="*/ 11989 h 2134794"/>
              <a:gd name="connisteX1" fmla="*/ 27848 w 134528"/>
              <a:gd name="connsiteY1" fmla="*/ 98984 h 2134794"/>
              <a:gd name="connisteX2" fmla="*/ 8163 w 134528"/>
              <a:gd name="connsiteY2" fmla="*/ 768274 h 2134794"/>
              <a:gd name="connisteX3" fmla="*/ 114843 w 134528"/>
              <a:gd name="connsiteY3" fmla="*/ 2134794 h 213479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4528" h="2134794">
                <a:moveTo>
                  <a:pt x="134528" y="11989"/>
                </a:moveTo>
                <a:cubicBezTo>
                  <a:pt x="113573" y="15799"/>
                  <a:pt x="53248" y="-52146"/>
                  <a:pt x="27848" y="98984"/>
                </a:cubicBezTo>
                <a:cubicBezTo>
                  <a:pt x="2448" y="250114"/>
                  <a:pt x="-8982" y="361239"/>
                  <a:pt x="8163" y="768274"/>
                </a:cubicBezTo>
                <a:cubicBezTo>
                  <a:pt x="25308" y="1175309"/>
                  <a:pt x="93253" y="1875079"/>
                  <a:pt x="114843" y="2134794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05560" y="3899535"/>
            <a:ext cx="2124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page_address(page)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714115" y="2516505"/>
            <a:ext cx="4680000" cy="307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cache_grow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n = cachep-&gt;node[nodeid];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offset = n-&gt;colour * cachep-&gt;colour_off;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kmem_getpages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alloc_slabmgmt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addr = page_address(page);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if(OFF_SLAB(cachep)):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freelist = kmem_cache_alloc_node(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  cachep-&gt;freelist_cache, ...);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else: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freelist = addr + colour_off;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colour_off += cachep-&gt;freelist_size;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page-&gt;active = 0;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page-&gt;s_mem = addr + colour_off;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546860" y="2516505"/>
          <a:ext cx="1831340" cy="173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/>
                <a:gridCol w="187325"/>
                <a:gridCol w="115316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0xFFF****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364615" y="5761355"/>
          <a:ext cx="70129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40"/>
                <a:gridCol w="947420"/>
                <a:gridCol w="1006475"/>
                <a:gridCol w="876935"/>
                <a:gridCol w="876935"/>
                <a:gridCol w="875665"/>
                <a:gridCol w="876935"/>
                <a:gridCol w="87693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-ing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200" b="0"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L>
                    <a:lnR w="9525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443355" y="4540885"/>
            <a:ext cx="1599565" cy="2438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>
              <a:buNone/>
            </a:pPr>
            <a:r>
              <a:rPr lang="x-none" altLang="en-US" sz="1000">
                <a:solidFill>
                  <a:schemeClr val="bg2">
                    <a:lumMod val="50000"/>
                  </a:schemeClr>
                </a:solidFill>
                <a:latin typeface="FreeMono" charset="0"/>
                <a:ea typeface="FreeMono" charset="0"/>
                <a:sym typeface="+mn-ea"/>
              </a:rPr>
              <a:t>page_address(page)</a:t>
            </a:r>
            <a:endParaRPr lang="x-none" altLang="en-US" sz="1000">
              <a:solidFill>
                <a:schemeClr val="bg2">
                  <a:lumMod val="50000"/>
                </a:schemeClr>
              </a:solidFill>
              <a:latin typeface="FreeMono" charset="0"/>
              <a:ea typeface="FreeMono" charset="0"/>
              <a:sym typeface="+mn-ea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935605" y="3063240"/>
            <a:ext cx="725170" cy="2708275"/>
          </a:xfrm>
          <a:custGeom>
            <a:avLst/>
            <a:gdLst>
              <a:gd name="connisteX0" fmla="*/ 184150 w 725226"/>
              <a:gd name="connsiteY0" fmla="*/ 23467 h 2708247"/>
              <a:gd name="connisteX1" fmla="*/ 455930 w 725226"/>
              <a:gd name="connsiteY1" fmla="*/ 23467 h 2708247"/>
              <a:gd name="connisteX2" fmla="*/ 697865 w 725226"/>
              <a:gd name="connsiteY2" fmla="*/ 275562 h 2708247"/>
              <a:gd name="connisteX3" fmla="*/ 620395 w 725226"/>
              <a:gd name="connsiteY3" fmla="*/ 1099157 h 2708247"/>
              <a:gd name="connisteX4" fmla="*/ 0 w 725226"/>
              <a:gd name="connsiteY4" fmla="*/ 2708247 h 270824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725227" h="2708248">
                <a:moveTo>
                  <a:pt x="184150" y="23468"/>
                </a:moveTo>
                <a:cubicBezTo>
                  <a:pt x="233680" y="18388"/>
                  <a:pt x="353060" y="-26697"/>
                  <a:pt x="455930" y="23468"/>
                </a:cubicBezTo>
                <a:cubicBezTo>
                  <a:pt x="558800" y="73633"/>
                  <a:pt x="664845" y="60298"/>
                  <a:pt x="697865" y="275563"/>
                </a:cubicBezTo>
                <a:cubicBezTo>
                  <a:pt x="730885" y="490828"/>
                  <a:pt x="760095" y="612748"/>
                  <a:pt x="620395" y="1099158"/>
                </a:cubicBezTo>
                <a:cubicBezTo>
                  <a:pt x="480695" y="1585568"/>
                  <a:pt x="122555" y="2402813"/>
                  <a:pt x="0" y="2708248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375410" y="2757170"/>
            <a:ext cx="174625" cy="2985135"/>
          </a:xfrm>
          <a:custGeom>
            <a:avLst/>
            <a:gdLst>
              <a:gd name="connisteX0" fmla="*/ 174625 w 174625"/>
              <a:gd name="connsiteY0" fmla="*/ 0 h 2985135"/>
              <a:gd name="connisteX1" fmla="*/ 106680 w 174625"/>
              <a:gd name="connsiteY1" fmla="*/ 97155 h 2985135"/>
              <a:gd name="connisteX2" fmla="*/ 97155 w 174625"/>
              <a:gd name="connsiteY2" fmla="*/ 474980 h 2985135"/>
              <a:gd name="connisteX3" fmla="*/ 0 w 174625"/>
              <a:gd name="connsiteY3" fmla="*/ 2985135 h 29851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4625" h="2985135">
                <a:moveTo>
                  <a:pt x="174625" y="0"/>
                </a:moveTo>
                <a:cubicBezTo>
                  <a:pt x="161290" y="12065"/>
                  <a:pt x="121920" y="1905"/>
                  <a:pt x="106680" y="97155"/>
                </a:cubicBezTo>
                <a:cubicBezTo>
                  <a:pt x="91440" y="192405"/>
                  <a:pt x="118745" y="-102870"/>
                  <a:pt x="97155" y="474980"/>
                </a:cubicBezTo>
                <a:cubicBezTo>
                  <a:pt x="75565" y="1052830"/>
                  <a:pt x="19050" y="2490470"/>
                  <a:pt x="0" y="2985135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27250" y="574675"/>
            <a:ext cx="6266815" cy="1798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cache_grow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kmem_getpages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alloc_pages_exact_node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nr_pages = (1 &lt;&lt; cachep-&gt;gfporder);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if(cachep-&gt;ctor)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kmemcheck_mark_uninitialized_pages(page, nr_pages);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else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kmemcheck_mark_unallocated_pages(pages, nr_pages);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997585" y="349885"/>
          <a:ext cx="208915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75"/>
                <a:gridCol w="150177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 flipH="1">
            <a:off x="2257425" y="4949825"/>
            <a:ext cx="248285" cy="50292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392233" y="2558632"/>
          <a:ext cx="1393190" cy="45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79756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16028" y="3183044"/>
          <a:ext cx="1442085" cy="57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75"/>
                <a:gridCol w="676910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2914650" y="2792095"/>
            <a:ext cx="473710" cy="2412000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03855" y="3428365"/>
            <a:ext cx="443865" cy="1980000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57165" y="349885"/>
            <a:ext cx="4788000" cy="3718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cache_grow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...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slab_map_pages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page-&gt;slab_cache = cache;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page-&gt;freelist = freelist;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cache_init_objs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(cache, page):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for(i = 0; i &lt; cachep-&gt;num; i++):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objp =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index_to_obj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i);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if(cache-&gt;ctor):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cachep-&gt;ctor(objp);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set_free_obj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(page, i, i);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index_to_obj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(cacgep, page, idx):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return page-&gt;s_mem + cache-&gt;size * idx;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set_free_obj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(page, idx, val):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((freelist_idx_t *)(page-&gt;freelist))[idx] = val;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3571240" y="4237990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89597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3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4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238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3392170" y="675640"/>
          <a:ext cx="1461770" cy="173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slab_cache:**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Freeform 18"/>
          <p:cNvSpPr/>
          <p:nvPr/>
        </p:nvSpPr>
        <p:spPr>
          <a:xfrm>
            <a:off x="3110230" y="600710"/>
            <a:ext cx="358775" cy="1721485"/>
          </a:xfrm>
          <a:custGeom>
            <a:avLst/>
            <a:gdLst>
              <a:gd name="connisteX0" fmla="*/ 358775 w 358775"/>
              <a:gd name="connsiteY0" fmla="*/ 1676400 h 1721775"/>
              <a:gd name="connisteX1" fmla="*/ 135890 w 358775"/>
              <a:gd name="connsiteY1" fmla="*/ 1676400 h 1721775"/>
              <a:gd name="connisteX2" fmla="*/ 145415 w 358775"/>
              <a:gd name="connsiteY2" fmla="*/ 1191895 h 1721775"/>
              <a:gd name="connisteX3" fmla="*/ 145415 w 358775"/>
              <a:gd name="connsiteY3" fmla="*/ 668655 h 1721775"/>
              <a:gd name="connisteX4" fmla="*/ 0 w 358775"/>
              <a:gd name="connsiteY4" fmla="*/ 0 h 1721775"/>
              <a:gd name="connisteX5" fmla="*/ -9525 w 358775"/>
              <a:gd name="connsiteY5" fmla="*/ 19050 h 1721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58775" h="1721776">
                <a:moveTo>
                  <a:pt x="358775" y="1676400"/>
                </a:moveTo>
                <a:cubicBezTo>
                  <a:pt x="313690" y="1685925"/>
                  <a:pt x="178435" y="1773555"/>
                  <a:pt x="135890" y="1676400"/>
                </a:cubicBezTo>
                <a:cubicBezTo>
                  <a:pt x="93345" y="1579245"/>
                  <a:pt x="143510" y="1393190"/>
                  <a:pt x="145415" y="1191895"/>
                </a:cubicBezTo>
                <a:cubicBezTo>
                  <a:pt x="147320" y="990600"/>
                  <a:pt x="174625" y="906780"/>
                  <a:pt x="145415" y="668655"/>
                </a:cubicBezTo>
                <a:cubicBezTo>
                  <a:pt x="116205" y="430530"/>
                  <a:pt x="31115" y="13017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76395" y="1426210"/>
            <a:ext cx="770255" cy="2799080"/>
          </a:xfrm>
          <a:custGeom>
            <a:avLst/>
            <a:gdLst>
              <a:gd name="connisteX0" fmla="*/ 620395 w 769948"/>
              <a:gd name="connsiteY0" fmla="*/ 17394 h 2799329"/>
              <a:gd name="connisteX1" fmla="*/ 746125 w 769948"/>
              <a:gd name="connsiteY1" fmla="*/ 37079 h 2799329"/>
              <a:gd name="connisteX2" fmla="*/ 756285 w 769948"/>
              <a:gd name="connsiteY2" fmla="*/ 357119 h 2799329"/>
              <a:gd name="connisteX3" fmla="*/ 639445 w 769948"/>
              <a:gd name="connsiteY3" fmla="*/ 2324349 h 2799329"/>
              <a:gd name="connisteX4" fmla="*/ 0 w 769948"/>
              <a:gd name="connsiteY4" fmla="*/ 2799329 h 279932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769948" h="2799330">
                <a:moveTo>
                  <a:pt x="620395" y="17395"/>
                </a:moveTo>
                <a:cubicBezTo>
                  <a:pt x="645160" y="14855"/>
                  <a:pt x="718820" y="-30865"/>
                  <a:pt x="746125" y="37080"/>
                </a:cubicBezTo>
                <a:cubicBezTo>
                  <a:pt x="773430" y="105025"/>
                  <a:pt x="777875" y="-100080"/>
                  <a:pt x="756285" y="357120"/>
                </a:cubicBezTo>
                <a:cubicBezTo>
                  <a:pt x="734695" y="814320"/>
                  <a:pt x="790575" y="1836035"/>
                  <a:pt x="639445" y="2324350"/>
                </a:cubicBezTo>
                <a:cubicBezTo>
                  <a:pt x="488315" y="2812665"/>
                  <a:pt x="125730" y="2743450"/>
                  <a:pt x="0" y="279933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767580" y="1207770"/>
            <a:ext cx="316865" cy="3017520"/>
          </a:xfrm>
          <a:custGeom>
            <a:avLst/>
            <a:gdLst>
              <a:gd name="connisteX0" fmla="*/ 0 w 316797"/>
              <a:gd name="connsiteY0" fmla="*/ 22939 h 3017599"/>
              <a:gd name="connisteX1" fmla="*/ 252095 w 316797"/>
              <a:gd name="connsiteY1" fmla="*/ 61674 h 3017599"/>
              <a:gd name="connisteX2" fmla="*/ 300355 w 316797"/>
              <a:gd name="connsiteY2" fmla="*/ 565229 h 3017599"/>
              <a:gd name="connisteX3" fmla="*/ 77470 w 316797"/>
              <a:gd name="connsiteY3" fmla="*/ 3017599 h 30175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16797" h="3017600">
                <a:moveTo>
                  <a:pt x="0" y="22940"/>
                </a:moveTo>
                <a:cubicBezTo>
                  <a:pt x="49530" y="20400"/>
                  <a:pt x="191770" y="-46910"/>
                  <a:pt x="252095" y="61675"/>
                </a:cubicBezTo>
                <a:cubicBezTo>
                  <a:pt x="312420" y="170260"/>
                  <a:pt x="335280" y="-25955"/>
                  <a:pt x="300355" y="565230"/>
                </a:cubicBezTo>
                <a:cubicBezTo>
                  <a:pt x="265430" y="1156415"/>
                  <a:pt x="123190" y="2536905"/>
                  <a:pt x="77470" y="3017600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2" name="Table 21"/>
          <p:cNvGraphicFramePr/>
          <p:nvPr/>
        </p:nvGraphicFramePr>
        <p:xfrm>
          <a:off x="3571240" y="5097780"/>
          <a:ext cx="2659380" cy="39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2"/>
                <a:gridCol w="332422"/>
                <a:gridCol w="332422"/>
                <a:gridCol w="332422"/>
                <a:gridCol w="332422"/>
                <a:gridCol w="332422"/>
                <a:gridCol w="332422"/>
                <a:gridCol w="332422"/>
              </a:tblGrid>
              <a:tr h="398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3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4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5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FI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00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3571240" y="4709795"/>
            <a:ext cx="605155" cy="387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26000" y="4700270"/>
            <a:ext cx="1404620" cy="39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479540" y="5207635"/>
            <a:ext cx="2610485" cy="246380"/>
          </a:xfrm>
          <a:prstGeom prst="rect">
            <a:avLst/>
          </a:prstGeom>
          <a:noFill/>
          <a:ln>
            <a:noFill/>
          </a:ln>
        </p:spPr>
        <p:txBody>
          <a:bodyPr wrap="square" lIns="46990" tIns="46990" rIns="46990" bIns="46990" rtlCol="0" anchor="ctr" anchorCtr="0">
            <a:spAutoFit/>
          </a:bodyPr>
          <a:p>
            <a:pPr algn="l">
              <a:buNone/>
            </a:pPr>
            <a:r>
              <a:rPr lang="x-none" altLang="en-US" sz="1000">
                <a:ln>
                  <a:noFill/>
                </a:ln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FI= Index of free object in frame</a:t>
            </a:r>
            <a:endParaRPr lang="x-none" altLang="en-US" sz="1000">
              <a:ln>
                <a:noFill/>
              </a:ln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997585" y="349885"/>
          <a:ext cx="208915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75"/>
                <a:gridCol w="150177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3388423" y="2177632"/>
          <a:ext cx="1393190" cy="45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79756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2914650" y="2411095"/>
            <a:ext cx="473710" cy="2808000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14650" y="2999105"/>
            <a:ext cx="443865" cy="2412000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64555" y="2999120"/>
            <a:ext cx="4248000" cy="286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cache_grow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...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list_add_tail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&amp;page-&gt;lru, &amp;(n-&gt;slabs_free));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n-&gt;free_free_objects += cachep-&gt;num;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list_add_tail(new, head):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__list_add(new, head-&gt;prev, head);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__list_add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(new, prev, next):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next-&gt;prev = new;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new-&gt;next = next;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new-&gt;prev = prev;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prev-&gt;next = new;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6097270" y="1261745"/>
          <a:ext cx="647382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657225"/>
                <a:gridCol w="589597"/>
                <a:gridCol w="589597"/>
                <a:gridCol w="589597"/>
                <a:gridCol w="589914"/>
                <a:gridCol w="50800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3392170" y="370840"/>
          <a:ext cx="1461770" cy="173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slab_cache:**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Freeform 18"/>
          <p:cNvSpPr/>
          <p:nvPr/>
        </p:nvSpPr>
        <p:spPr>
          <a:xfrm>
            <a:off x="3110865" y="601345"/>
            <a:ext cx="358775" cy="1440000"/>
          </a:xfrm>
          <a:custGeom>
            <a:avLst/>
            <a:gdLst>
              <a:gd name="connisteX0" fmla="*/ 358775 w 358775"/>
              <a:gd name="connsiteY0" fmla="*/ 1676400 h 1721775"/>
              <a:gd name="connisteX1" fmla="*/ 135890 w 358775"/>
              <a:gd name="connsiteY1" fmla="*/ 1676400 h 1721775"/>
              <a:gd name="connisteX2" fmla="*/ 145415 w 358775"/>
              <a:gd name="connsiteY2" fmla="*/ 1191895 h 1721775"/>
              <a:gd name="connisteX3" fmla="*/ 145415 w 358775"/>
              <a:gd name="connsiteY3" fmla="*/ 668655 h 1721775"/>
              <a:gd name="connisteX4" fmla="*/ 0 w 358775"/>
              <a:gd name="connsiteY4" fmla="*/ 0 h 1721775"/>
              <a:gd name="connisteX5" fmla="*/ -9525 w 358775"/>
              <a:gd name="connsiteY5" fmla="*/ 19050 h 1721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58775" h="1721776">
                <a:moveTo>
                  <a:pt x="358775" y="1676400"/>
                </a:moveTo>
                <a:cubicBezTo>
                  <a:pt x="313690" y="1685925"/>
                  <a:pt x="178435" y="1773555"/>
                  <a:pt x="135890" y="1676400"/>
                </a:cubicBezTo>
                <a:cubicBezTo>
                  <a:pt x="93345" y="1579245"/>
                  <a:pt x="143510" y="1393190"/>
                  <a:pt x="145415" y="1191895"/>
                </a:cubicBezTo>
                <a:cubicBezTo>
                  <a:pt x="147320" y="990600"/>
                  <a:pt x="174625" y="906780"/>
                  <a:pt x="145415" y="668655"/>
                </a:cubicBezTo>
                <a:cubicBezTo>
                  <a:pt x="116205" y="430530"/>
                  <a:pt x="31115" y="13017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312218" y="2703619"/>
          <a:ext cx="1799590" cy="36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843280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list_lock:xx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240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free_limit:360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colour_next:0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alien:NULL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next_reap:xxx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Freeform 25"/>
          <p:cNvSpPr/>
          <p:nvPr/>
        </p:nvSpPr>
        <p:spPr>
          <a:xfrm>
            <a:off x="4647189" y="32738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664335" y="32738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545589" y="37818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562735" y="37818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744085" y="1115695"/>
            <a:ext cx="1945640" cy="123190"/>
          </a:xfrm>
          <a:custGeom>
            <a:avLst/>
            <a:gdLst>
              <a:gd name="connisteX0" fmla="*/ 0 w 1945640"/>
              <a:gd name="connsiteY0" fmla="*/ 17580 h 122990"/>
              <a:gd name="connisteX1" fmla="*/ 786130 w 1945640"/>
              <a:gd name="connsiteY1" fmla="*/ 8055 h 122990"/>
              <a:gd name="connisteX2" fmla="*/ 1945640 w 1945640"/>
              <a:gd name="connsiteY2" fmla="*/ 122990 h 1229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45640" h="122991">
                <a:moveTo>
                  <a:pt x="0" y="17581"/>
                </a:moveTo>
                <a:cubicBezTo>
                  <a:pt x="133985" y="13136"/>
                  <a:pt x="396875" y="-12899"/>
                  <a:pt x="786130" y="8056"/>
                </a:cubicBezTo>
                <a:cubicBezTo>
                  <a:pt x="1175385" y="29011"/>
                  <a:pt x="1729740" y="99496"/>
                  <a:pt x="1945640" y="122991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657725" y="875030"/>
            <a:ext cx="2693670" cy="373380"/>
          </a:xfrm>
          <a:custGeom>
            <a:avLst/>
            <a:gdLst>
              <a:gd name="connisteX0" fmla="*/ 0 w 2693670"/>
              <a:gd name="connsiteY0" fmla="*/ 19331 h 373661"/>
              <a:gd name="connisteX1" fmla="*/ 1850390 w 2693670"/>
              <a:gd name="connsiteY1" fmla="*/ 38381 h 373661"/>
              <a:gd name="connisteX2" fmla="*/ 2693670 w 2693670"/>
              <a:gd name="connsiteY2" fmla="*/ 373661 h 3736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93670" h="373661">
                <a:moveTo>
                  <a:pt x="0" y="19331"/>
                </a:moveTo>
                <a:cubicBezTo>
                  <a:pt x="353060" y="16156"/>
                  <a:pt x="1311910" y="-32739"/>
                  <a:pt x="1850390" y="38381"/>
                </a:cubicBezTo>
                <a:cubicBezTo>
                  <a:pt x="2388870" y="109501"/>
                  <a:pt x="2562225" y="306986"/>
                  <a:pt x="2693670" y="373661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849495" y="1239520"/>
            <a:ext cx="730250" cy="3447415"/>
          </a:xfrm>
          <a:custGeom>
            <a:avLst/>
            <a:gdLst>
              <a:gd name="connisteX0" fmla="*/ 144145 w 730391"/>
              <a:gd name="connsiteY0" fmla="*/ 3364522 h 3447370"/>
              <a:gd name="connisteX1" fmla="*/ 603885 w 730391"/>
              <a:gd name="connsiteY1" fmla="*/ 3374047 h 3447370"/>
              <a:gd name="connisteX2" fmla="*/ 661670 w 730391"/>
              <a:gd name="connsiteY2" fmla="*/ 2559342 h 3447370"/>
              <a:gd name="connisteX3" fmla="*/ 671195 w 730391"/>
              <a:gd name="connsiteY3" fmla="*/ 210477 h 3447370"/>
              <a:gd name="connisteX4" fmla="*/ 0 w 730391"/>
              <a:gd name="connsiteY4" fmla="*/ 239687 h 3447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730391" h="3447371">
                <a:moveTo>
                  <a:pt x="144145" y="3364522"/>
                </a:moveTo>
                <a:cubicBezTo>
                  <a:pt x="234950" y="3382937"/>
                  <a:pt x="500380" y="3535337"/>
                  <a:pt x="603885" y="3374047"/>
                </a:cubicBezTo>
                <a:cubicBezTo>
                  <a:pt x="707390" y="3212757"/>
                  <a:pt x="648335" y="3191802"/>
                  <a:pt x="661670" y="2559342"/>
                </a:cubicBezTo>
                <a:cubicBezTo>
                  <a:pt x="675005" y="1926882"/>
                  <a:pt x="803275" y="674662"/>
                  <a:pt x="671195" y="210477"/>
                </a:cubicBezTo>
                <a:cubicBezTo>
                  <a:pt x="539115" y="-253708"/>
                  <a:pt x="134620" y="186982"/>
                  <a:pt x="0" y="239687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72660" y="1533525"/>
            <a:ext cx="544830" cy="2760345"/>
          </a:xfrm>
          <a:custGeom>
            <a:avLst/>
            <a:gdLst>
              <a:gd name="connisteX0" fmla="*/ 0 w 544804"/>
              <a:gd name="connsiteY0" fmla="*/ 21800 h 2760418"/>
              <a:gd name="connisteX1" fmla="*/ 393065 w 544804"/>
              <a:gd name="connsiteY1" fmla="*/ 79585 h 2760418"/>
              <a:gd name="connisteX2" fmla="*/ 469900 w 544804"/>
              <a:gd name="connsiteY2" fmla="*/ 692995 h 2760418"/>
              <a:gd name="connisteX3" fmla="*/ 537210 w 544804"/>
              <a:gd name="connsiteY3" fmla="*/ 2514175 h 2760418"/>
              <a:gd name="connisteX4" fmla="*/ 316865 w 544804"/>
              <a:gd name="connsiteY4" fmla="*/ 2705945 h 276041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44805" h="2760419">
                <a:moveTo>
                  <a:pt x="0" y="21801"/>
                </a:moveTo>
                <a:cubicBezTo>
                  <a:pt x="76835" y="21166"/>
                  <a:pt x="299085" y="-54399"/>
                  <a:pt x="393065" y="79586"/>
                </a:cubicBezTo>
                <a:cubicBezTo>
                  <a:pt x="487045" y="213571"/>
                  <a:pt x="441325" y="205951"/>
                  <a:pt x="469900" y="692996"/>
                </a:cubicBezTo>
                <a:cubicBezTo>
                  <a:pt x="498475" y="1180041"/>
                  <a:pt x="567690" y="2111586"/>
                  <a:pt x="537210" y="2514176"/>
                </a:cubicBezTo>
                <a:cubicBezTo>
                  <a:pt x="506730" y="2916766"/>
                  <a:pt x="362585" y="2704041"/>
                  <a:pt x="316865" y="2705946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H="1">
            <a:off x="2257425" y="4949825"/>
            <a:ext cx="248285" cy="50292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997585" y="349885"/>
          <a:ext cx="208915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75"/>
                <a:gridCol w="150177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2914650" y="2258695"/>
            <a:ext cx="473710" cy="2952000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14650" y="4446905"/>
            <a:ext cx="443865" cy="936000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09565" y="1356655"/>
            <a:ext cx="5220000" cy="5212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cache_alloc_refill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retry: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/* ignore 1st n-&gt;shared */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while(batchcount &gt; 0):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entry = n-&gt;slabs_partial.next;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if(entry == &amp;n-&gt;slabs_partial):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n-&gt;free_touched = 1;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entry = n-&gt;slabs_free.next;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if(entry == &amp;n-&gt;slabs_free)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goto must_grow;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page = list_entry(entry, struct page, lru);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while(page-&gt;active &lt; cachep-&gt;num 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  &amp;&amp; batchcount--):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ac_put_obj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ac, 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slab_get_obj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node));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ac_put_obj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ac, obj):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ac-&gt;entry[ac-&gt;avail++] = obj;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slab_get_obj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nodeid):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objp = index_to_obj(cachep, page,  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    get_free_obj(page, page-&gt;active));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page-&gt;active++;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get_free_obj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(page, idx):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ret ((freelist_idx_t *)page-&gt;freelist)[idx];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411470" y="60134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3392170" y="370840"/>
          <a:ext cx="1461770" cy="173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60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slab_cache:**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Freeform 18"/>
          <p:cNvSpPr/>
          <p:nvPr/>
        </p:nvSpPr>
        <p:spPr>
          <a:xfrm>
            <a:off x="3110865" y="601345"/>
            <a:ext cx="358775" cy="1188000"/>
          </a:xfrm>
          <a:custGeom>
            <a:avLst/>
            <a:gdLst>
              <a:gd name="connisteX0" fmla="*/ 358775 w 358775"/>
              <a:gd name="connsiteY0" fmla="*/ 1676400 h 1721775"/>
              <a:gd name="connisteX1" fmla="*/ 135890 w 358775"/>
              <a:gd name="connsiteY1" fmla="*/ 1676400 h 1721775"/>
              <a:gd name="connisteX2" fmla="*/ 145415 w 358775"/>
              <a:gd name="connsiteY2" fmla="*/ 1191895 h 1721775"/>
              <a:gd name="connisteX3" fmla="*/ 145415 w 358775"/>
              <a:gd name="connsiteY3" fmla="*/ 668655 h 1721775"/>
              <a:gd name="connisteX4" fmla="*/ 0 w 358775"/>
              <a:gd name="connsiteY4" fmla="*/ 0 h 1721775"/>
              <a:gd name="connisteX5" fmla="*/ -9525 w 358775"/>
              <a:gd name="connsiteY5" fmla="*/ 19050 h 1721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58775" h="1721776">
                <a:moveTo>
                  <a:pt x="358775" y="1676400"/>
                </a:moveTo>
                <a:cubicBezTo>
                  <a:pt x="313690" y="1685925"/>
                  <a:pt x="178435" y="1773555"/>
                  <a:pt x="135890" y="1676400"/>
                </a:cubicBezTo>
                <a:cubicBezTo>
                  <a:pt x="93345" y="1579245"/>
                  <a:pt x="143510" y="1393190"/>
                  <a:pt x="145415" y="1191895"/>
                </a:cubicBezTo>
                <a:cubicBezTo>
                  <a:pt x="147320" y="990600"/>
                  <a:pt x="174625" y="906780"/>
                  <a:pt x="145415" y="668655"/>
                </a:cubicBezTo>
                <a:cubicBezTo>
                  <a:pt x="116205" y="430530"/>
                  <a:pt x="31115" y="13017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312218" y="4151419"/>
          <a:ext cx="1799590" cy="36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843280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180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free_touched:0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>
            <a:off x="4545589" y="50010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562735" y="50010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3357943" y="1964272"/>
          <a:ext cx="1548130" cy="215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95250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60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447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0xF*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#59: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0xF*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#119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 flipH="1">
            <a:off x="2257425" y="4949825"/>
            <a:ext cx="248285" cy="50292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824730" y="551180"/>
            <a:ext cx="1224000" cy="408305"/>
          </a:xfrm>
          <a:custGeom>
            <a:avLst/>
            <a:gdLst>
              <a:gd name="connisteX0" fmla="*/ 0 w 1913890"/>
              <a:gd name="connsiteY0" fmla="*/ 408383 h 408383"/>
              <a:gd name="connisteX1" fmla="*/ 792480 w 1913890"/>
              <a:gd name="connsiteY1" fmla="*/ 28018 h 408383"/>
              <a:gd name="connisteX2" fmla="*/ 1913890 w 1913890"/>
              <a:gd name="connsiteY2" fmla="*/ 48338 h 408383"/>
              <a:gd name="connisteX3" fmla="*/ 1934210 w 1913890"/>
              <a:gd name="connsiteY3" fmla="*/ 48338 h 4083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913890" h="408383">
                <a:moveTo>
                  <a:pt x="0" y="408383"/>
                </a:moveTo>
                <a:cubicBezTo>
                  <a:pt x="135890" y="332183"/>
                  <a:pt x="409575" y="99773"/>
                  <a:pt x="792480" y="28018"/>
                </a:cubicBezTo>
                <a:cubicBezTo>
                  <a:pt x="1175385" y="-43737"/>
                  <a:pt x="1685290" y="44528"/>
                  <a:pt x="1913890" y="48338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660265" y="433705"/>
            <a:ext cx="2052000" cy="268605"/>
          </a:xfrm>
          <a:custGeom>
            <a:avLst/>
            <a:gdLst>
              <a:gd name="connisteX0" fmla="*/ 0 w 2685415"/>
              <a:gd name="connsiteY0" fmla="*/ 268865 h 268865"/>
              <a:gd name="connisteX1" fmla="*/ 1388745 w 2685415"/>
              <a:gd name="connsiteY1" fmla="*/ 1530 h 268865"/>
              <a:gd name="connisteX2" fmla="*/ 2685415 w 2685415"/>
              <a:gd name="connsiteY2" fmla="*/ 176790 h 2688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85415" h="268866">
                <a:moveTo>
                  <a:pt x="0" y="268866"/>
                </a:moveTo>
                <a:cubicBezTo>
                  <a:pt x="252095" y="211716"/>
                  <a:pt x="851535" y="19946"/>
                  <a:pt x="1388745" y="1531"/>
                </a:cubicBezTo>
                <a:cubicBezTo>
                  <a:pt x="1925955" y="-16884"/>
                  <a:pt x="2453640" y="136151"/>
                  <a:pt x="2685415" y="176791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834890" y="1247775"/>
            <a:ext cx="361950" cy="4536000"/>
          </a:xfrm>
          <a:custGeom>
            <a:avLst/>
            <a:gdLst>
              <a:gd name="connisteX0" fmla="*/ 236855 w 361795"/>
              <a:gd name="connsiteY0" fmla="*/ 4506595 h 4506595"/>
              <a:gd name="connisteX1" fmla="*/ 349885 w 361795"/>
              <a:gd name="connsiteY1" fmla="*/ 4033520 h 4506595"/>
              <a:gd name="connisteX2" fmla="*/ 308610 w 361795"/>
              <a:gd name="connsiteY2" fmla="*/ 1450975 h 4506595"/>
              <a:gd name="connisteX3" fmla="*/ 0 w 361795"/>
              <a:gd name="connsiteY3" fmla="*/ 0 h 4506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1796" h="4506595">
                <a:moveTo>
                  <a:pt x="236855" y="4506595"/>
                </a:moveTo>
                <a:cubicBezTo>
                  <a:pt x="260350" y="4463415"/>
                  <a:pt x="335280" y="4644390"/>
                  <a:pt x="349885" y="4033520"/>
                </a:cubicBezTo>
                <a:cubicBezTo>
                  <a:pt x="364490" y="3422650"/>
                  <a:pt x="378460" y="2257425"/>
                  <a:pt x="308610" y="1450975"/>
                </a:cubicBezTo>
                <a:cubicBezTo>
                  <a:pt x="238760" y="644525"/>
                  <a:pt x="60960" y="238760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04410" y="1381760"/>
            <a:ext cx="350520" cy="4032000"/>
          </a:xfrm>
          <a:custGeom>
            <a:avLst/>
            <a:gdLst>
              <a:gd name="connisteX0" fmla="*/ 0 w 350578"/>
              <a:gd name="connsiteY0" fmla="*/ 0 h 4022725"/>
              <a:gd name="connisteX1" fmla="*/ 236220 w 350578"/>
              <a:gd name="connsiteY1" fmla="*/ 925830 h 4022725"/>
              <a:gd name="connisteX2" fmla="*/ 349885 w 350578"/>
              <a:gd name="connsiteY2" fmla="*/ 3230880 h 4022725"/>
              <a:gd name="connisteX3" fmla="*/ 277495 w 350578"/>
              <a:gd name="connsiteY3" fmla="*/ 4022725 h 4022725"/>
              <a:gd name="connisteX4" fmla="*/ 287655 w 350578"/>
              <a:gd name="connsiteY4" fmla="*/ 4032885 h 40227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50578" h="4022725">
                <a:moveTo>
                  <a:pt x="0" y="0"/>
                </a:moveTo>
                <a:cubicBezTo>
                  <a:pt x="45085" y="139065"/>
                  <a:pt x="166370" y="279400"/>
                  <a:pt x="236220" y="925830"/>
                </a:cubicBezTo>
                <a:cubicBezTo>
                  <a:pt x="306070" y="1572260"/>
                  <a:pt x="341630" y="2611755"/>
                  <a:pt x="349885" y="3230880"/>
                </a:cubicBezTo>
                <a:cubicBezTo>
                  <a:pt x="358140" y="3850005"/>
                  <a:pt x="290195" y="3862070"/>
                  <a:pt x="277495" y="4022725"/>
                </a:cubicBezTo>
              </a:path>
            </a:pathLst>
          </a:custGeom>
          <a:noFill/>
          <a:ln>
            <a:solidFill>
              <a:srgbClr val="7B2305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52670" y="1046480"/>
            <a:ext cx="1711960" cy="2150110"/>
          </a:xfrm>
          <a:custGeom>
            <a:avLst/>
            <a:gdLst>
              <a:gd name="connisteX0" fmla="*/ 0 w 1711960"/>
              <a:gd name="connsiteY0" fmla="*/ 2150110 h 2150110"/>
              <a:gd name="connisteX1" fmla="*/ 291465 w 1711960"/>
              <a:gd name="connsiteY1" fmla="*/ 401320 h 2150110"/>
              <a:gd name="connisteX2" fmla="*/ 1711960 w 1711960"/>
              <a:gd name="connsiteY2" fmla="*/ 0 h 21501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711960" h="2150110">
                <a:moveTo>
                  <a:pt x="0" y="2150110"/>
                </a:moveTo>
                <a:cubicBezTo>
                  <a:pt x="29845" y="1808480"/>
                  <a:pt x="-50800" y="831215"/>
                  <a:pt x="291465" y="401320"/>
                </a:cubicBezTo>
                <a:cubicBezTo>
                  <a:pt x="633730" y="-28575"/>
                  <a:pt x="1433830" y="45085"/>
                  <a:pt x="171196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897755" y="1028700"/>
            <a:ext cx="3265170" cy="2602865"/>
          </a:xfrm>
          <a:custGeom>
            <a:avLst/>
            <a:gdLst>
              <a:gd name="connisteX0" fmla="*/ 0 w 1711960"/>
              <a:gd name="connsiteY0" fmla="*/ 2150110 h 2150110"/>
              <a:gd name="connisteX1" fmla="*/ 291465 w 1711960"/>
              <a:gd name="connsiteY1" fmla="*/ 401320 h 2150110"/>
              <a:gd name="connisteX2" fmla="*/ 1711960 w 1711960"/>
              <a:gd name="connsiteY2" fmla="*/ 0 h 21501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711960" h="2150110">
                <a:moveTo>
                  <a:pt x="0" y="2150110"/>
                </a:moveTo>
                <a:cubicBezTo>
                  <a:pt x="29845" y="1808480"/>
                  <a:pt x="-50800" y="831215"/>
                  <a:pt x="291465" y="401320"/>
                </a:cubicBezTo>
                <a:cubicBezTo>
                  <a:pt x="633730" y="-28575"/>
                  <a:pt x="1433830" y="45085"/>
                  <a:pt x="171196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997585" y="349885"/>
          <a:ext cx="208915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75"/>
                <a:gridCol w="150177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2914650" y="2258695"/>
            <a:ext cx="473710" cy="2952000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14650" y="4446905"/>
            <a:ext cx="443865" cy="936000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09565" y="2103415"/>
            <a:ext cx="5112000" cy="3718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cache_alloc_refill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retry: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/* ignore 1st n-&gt;shared */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while(batchcount &gt; 0):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...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list_del(&amp;page-&gt;lru);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if(page-&gt;active == cachep-&gt;num)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list_add(&amp;page-&gt;lru, &amp;n-&gt;slabs_full);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else list_add(&amp;page-&gt;lru, &amp;n-&gt;slabs_full);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nust_grow: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n-&gt;free_objects -= ac-&gt;avail;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alloc_done: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ac-&gt;touched = 1;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return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ac_get_obj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ac, ...);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ac_get_obj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ac, ...):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objp = ac-&gt;entry[--ac-&gt;avail];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411470" y="60134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3392170" y="370840"/>
          <a:ext cx="1461770" cy="173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slab_cache:**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Freeform 18"/>
          <p:cNvSpPr/>
          <p:nvPr/>
        </p:nvSpPr>
        <p:spPr>
          <a:xfrm>
            <a:off x="3110865" y="601345"/>
            <a:ext cx="358775" cy="1188000"/>
          </a:xfrm>
          <a:custGeom>
            <a:avLst/>
            <a:gdLst>
              <a:gd name="connisteX0" fmla="*/ 358775 w 358775"/>
              <a:gd name="connsiteY0" fmla="*/ 1676400 h 1721775"/>
              <a:gd name="connisteX1" fmla="*/ 135890 w 358775"/>
              <a:gd name="connsiteY1" fmla="*/ 1676400 h 1721775"/>
              <a:gd name="connisteX2" fmla="*/ 145415 w 358775"/>
              <a:gd name="connsiteY2" fmla="*/ 1191895 h 1721775"/>
              <a:gd name="connisteX3" fmla="*/ 145415 w 358775"/>
              <a:gd name="connsiteY3" fmla="*/ 668655 h 1721775"/>
              <a:gd name="connisteX4" fmla="*/ 0 w 358775"/>
              <a:gd name="connsiteY4" fmla="*/ 0 h 1721775"/>
              <a:gd name="connisteX5" fmla="*/ -9525 w 358775"/>
              <a:gd name="connsiteY5" fmla="*/ 19050 h 1721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58775" h="1721776">
                <a:moveTo>
                  <a:pt x="358775" y="1676400"/>
                </a:moveTo>
                <a:cubicBezTo>
                  <a:pt x="313690" y="1685925"/>
                  <a:pt x="178435" y="1773555"/>
                  <a:pt x="135890" y="1676400"/>
                </a:cubicBezTo>
                <a:cubicBezTo>
                  <a:pt x="93345" y="1579245"/>
                  <a:pt x="143510" y="1393190"/>
                  <a:pt x="145415" y="1191895"/>
                </a:cubicBezTo>
                <a:cubicBezTo>
                  <a:pt x="147320" y="990600"/>
                  <a:pt x="174625" y="906780"/>
                  <a:pt x="145415" y="668655"/>
                </a:cubicBezTo>
                <a:cubicBezTo>
                  <a:pt x="116205" y="430530"/>
                  <a:pt x="31115" y="13017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312218" y="4151419"/>
          <a:ext cx="1799590" cy="36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843280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free_objects:180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>
            <a:off x="4545589" y="50010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562735" y="50010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3357943" y="1964272"/>
          <a:ext cx="1548130" cy="215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95250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59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447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#59:0xF*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#119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 flipH="1">
            <a:off x="2257425" y="4949825"/>
            <a:ext cx="248285" cy="50292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824730" y="551180"/>
            <a:ext cx="1224000" cy="408305"/>
          </a:xfrm>
          <a:custGeom>
            <a:avLst/>
            <a:gdLst>
              <a:gd name="connisteX0" fmla="*/ 0 w 1913890"/>
              <a:gd name="connsiteY0" fmla="*/ 408383 h 408383"/>
              <a:gd name="connisteX1" fmla="*/ 792480 w 1913890"/>
              <a:gd name="connsiteY1" fmla="*/ 28018 h 408383"/>
              <a:gd name="connisteX2" fmla="*/ 1913890 w 1913890"/>
              <a:gd name="connsiteY2" fmla="*/ 48338 h 408383"/>
              <a:gd name="connisteX3" fmla="*/ 1934210 w 1913890"/>
              <a:gd name="connsiteY3" fmla="*/ 48338 h 4083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913890" h="408383">
                <a:moveTo>
                  <a:pt x="0" y="408383"/>
                </a:moveTo>
                <a:cubicBezTo>
                  <a:pt x="135890" y="332183"/>
                  <a:pt x="409575" y="99773"/>
                  <a:pt x="792480" y="28018"/>
                </a:cubicBezTo>
                <a:cubicBezTo>
                  <a:pt x="1175385" y="-43737"/>
                  <a:pt x="1685290" y="44528"/>
                  <a:pt x="1913890" y="48338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660265" y="433705"/>
            <a:ext cx="2052000" cy="268605"/>
          </a:xfrm>
          <a:custGeom>
            <a:avLst/>
            <a:gdLst>
              <a:gd name="connisteX0" fmla="*/ 0 w 2685415"/>
              <a:gd name="connsiteY0" fmla="*/ 268865 h 268865"/>
              <a:gd name="connisteX1" fmla="*/ 1388745 w 2685415"/>
              <a:gd name="connsiteY1" fmla="*/ 1530 h 268865"/>
              <a:gd name="connisteX2" fmla="*/ 2685415 w 2685415"/>
              <a:gd name="connsiteY2" fmla="*/ 176790 h 2688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85415" h="268866">
                <a:moveTo>
                  <a:pt x="0" y="268866"/>
                </a:moveTo>
                <a:cubicBezTo>
                  <a:pt x="252095" y="211716"/>
                  <a:pt x="851535" y="19946"/>
                  <a:pt x="1388745" y="1531"/>
                </a:cubicBezTo>
                <a:cubicBezTo>
                  <a:pt x="1925955" y="-16884"/>
                  <a:pt x="2453640" y="136151"/>
                  <a:pt x="2685415" y="176791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834890" y="1247775"/>
            <a:ext cx="361950" cy="3564000"/>
          </a:xfrm>
          <a:custGeom>
            <a:avLst/>
            <a:gdLst>
              <a:gd name="connisteX0" fmla="*/ 236855 w 361795"/>
              <a:gd name="connsiteY0" fmla="*/ 4506595 h 4506595"/>
              <a:gd name="connisteX1" fmla="*/ 349885 w 361795"/>
              <a:gd name="connsiteY1" fmla="*/ 4033520 h 4506595"/>
              <a:gd name="connisteX2" fmla="*/ 308610 w 361795"/>
              <a:gd name="connsiteY2" fmla="*/ 1450975 h 4506595"/>
              <a:gd name="connisteX3" fmla="*/ 0 w 361795"/>
              <a:gd name="connsiteY3" fmla="*/ 0 h 4506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1796" h="4506595">
                <a:moveTo>
                  <a:pt x="236855" y="4506595"/>
                </a:moveTo>
                <a:cubicBezTo>
                  <a:pt x="260350" y="4463415"/>
                  <a:pt x="335280" y="4644390"/>
                  <a:pt x="349885" y="4033520"/>
                </a:cubicBezTo>
                <a:cubicBezTo>
                  <a:pt x="364490" y="3422650"/>
                  <a:pt x="378460" y="2257425"/>
                  <a:pt x="308610" y="1450975"/>
                </a:cubicBezTo>
                <a:cubicBezTo>
                  <a:pt x="238760" y="644525"/>
                  <a:pt x="60960" y="23876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04410" y="1381760"/>
            <a:ext cx="350520" cy="3096000"/>
          </a:xfrm>
          <a:custGeom>
            <a:avLst/>
            <a:gdLst>
              <a:gd name="connisteX0" fmla="*/ 0 w 350578"/>
              <a:gd name="connsiteY0" fmla="*/ 0 h 4022725"/>
              <a:gd name="connisteX1" fmla="*/ 236220 w 350578"/>
              <a:gd name="connsiteY1" fmla="*/ 925830 h 4022725"/>
              <a:gd name="connisteX2" fmla="*/ 349885 w 350578"/>
              <a:gd name="connsiteY2" fmla="*/ 3230880 h 4022725"/>
              <a:gd name="connisteX3" fmla="*/ 277495 w 350578"/>
              <a:gd name="connsiteY3" fmla="*/ 4022725 h 4022725"/>
              <a:gd name="connisteX4" fmla="*/ 287655 w 350578"/>
              <a:gd name="connsiteY4" fmla="*/ 4032885 h 40227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50578" h="4022725">
                <a:moveTo>
                  <a:pt x="0" y="0"/>
                </a:moveTo>
                <a:cubicBezTo>
                  <a:pt x="45085" y="139065"/>
                  <a:pt x="166370" y="279400"/>
                  <a:pt x="236220" y="925830"/>
                </a:cubicBezTo>
                <a:cubicBezTo>
                  <a:pt x="306070" y="1572260"/>
                  <a:pt x="341630" y="2611755"/>
                  <a:pt x="349885" y="3230880"/>
                </a:cubicBezTo>
                <a:cubicBezTo>
                  <a:pt x="358140" y="3850005"/>
                  <a:pt x="290195" y="3862070"/>
                  <a:pt x="277495" y="4022725"/>
                </a:cubicBezTo>
              </a:path>
            </a:pathLst>
          </a:custGeom>
          <a:noFill/>
          <a:ln>
            <a:solidFill>
              <a:srgbClr val="7B2305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52670" y="1046480"/>
            <a:ext cx="1711960" cy="2150110"/>
          </a:xfrm>
          <a:custGeom>
            <a:avLst/>
            <a:gdLst>
              <a:gd name="connisteX0" fmla="*/ 0 w 1711960"/>
              <a:gd name="connsiteY0" fmla="*/ 2150110 h 2150110"/>
              <a:gd name="connisteX1" fmla="*/ 291465 w 1711960"/>
              <a:gd name="connsiteY1" fmla="*/ 401320 h 2150110"/>
              <a:gd name="connisteX2" fmla="*/ 1711960 w 1711960"/>
              <a:gd name="connsiteY2" fmla="*/ 0 h 21501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711960" h="2150110">
                <a:moveTo>
                  <a:pt x="0" y="2150110"/>
                </a:moveTo>
                <a:cubicBezTo>
                  <a:pt x="29845" y="1808480"/>
                  <a:pt x="-50800" y="831215"/>
                  <a:pt x="291465" y="401320"/>
                </a:cubicBezTo>
                <a:cubicBezTo>
                  <a:pt x="633730" y="-28575"/>
                  <a:pt x="1433830" y="45085"/>
                  <a:pt x="1711960" y="0"/>
                </a:cubicBezTo>
              </a:path>
            </a:pathLst>
          </a:custGeom>
          <a:noFill/>
          <a:ln>
            <a:solidFill>
              <a:srgbClr val="0070C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897755" y="1028700"/>
            <a:ext cx="3265170" cy="2602865"/>
          </a:xfrm>
          <a:custGeom>
            <a:avLst/>
            <a:gdLst>
              <a:gd name="connisteX0" fmla="*/ 0 w 1711960"/>
              <a:gd name="connsiteY0" fmla="*/ 2150110 h 2150110"/>
              <a:gd name="connisteX1" fmla="*/ 291465 w 1711960"/>
              <a:gd name="connsiteY1" fmla="*/ 401320 h 2150110"/>
              <a:gd name="connisteX2" fmla="*/ 1711960 w 1711960"/>
              <a:gd name="connsiteY2" fmla="*/ 0 h 21501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711960" h="2150110">
                <a:moveTo>
                  <a:pt x="0" y="2150110"/>
                </a:moveTo>
                <a:cubicBezTo>
                  <a:pt x="29845" y="1808480"/>
                  <a:pt x="-50800" y="831215"/>
                  <a:pt x="291465" y="401320"/>
                </a:cubicBezTo>
                <a:cubicBezTo>
                  <a:pt x="633730" y="-28575"/>
                  <a:pt x="1433830" y="45085"/>
                  <a:pt x="1711960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596389" y="54328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13535" y="54328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612505" y="370840"/>
            <a:ext cx="0" cy="483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997585" y="349885"/>
          <a:ext cx="208915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75"/>
                <a:gridCol w="150177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2914650" y="2258695"/>
            <a:ext cx="473710" cy="2952000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14650" y="3837305"/>
            <a:ext cx="443865" cy="1548000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724525" y="2482850"/>
            <a:ext cx="44640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kmem_cache_free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objp):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cachep =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cachep_from_obj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obj);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__cache_free(cachep, objp, __RET_IP_):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ac = cpu_cache_get(cachep);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if(nr_online_nodes &gt; 1 &amp;&amp;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cache_free_aline(cachep, objp)):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return;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if(likely(ac-&gt;avail &lt; ac-&gt;limit)):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STATS_INC_FREEHIT(cachep)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else: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STATS_INC_FREEMISS(cachep);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cachep_flusharray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ac_put_obj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ac, objp):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ac-&gt;entry[ac-&gt;avail++] = objp;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cachep_from_obj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(s, obj):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cachep = page-&gt;salb_cache; (return)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15" name="Table 14"/>
          <p:cNvGraphicFramePr/>
          <p:nvPr/>
        </p:nvGraphicFramePr>
        <p:xfrm>
          <a:off x="3392170" y="370840"/>
          <a:ext cx="1461770" cy="173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slab_cache:**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Freeform 18"/>
          <p:cNvSpPr/>
          <p:nvPr/>
        </p:nvSpPr>
        <p:spPr>
          <a:xfrm>
            <a:off x="3110865" y="601345"/>
            <a:ext cx="358775" cy="1188000"/>
          </a:xfrm>
          <a:custGeom>
            <a:avLst/>
            <a:gdLst>
              <a:gd name="connisteX0" fmla="*/ 358775 w 358775"/>
              <a:gd name="connsiteY0" fmla="*/ 1676400 h 1721775"/>
              <a:gd name="connisteX1" fmla="*/ 135890 w 358775"/>
              <a:gd name="connsiteY1" fmla="*/ 1676400 h 1721775"/>
              <a:gd name="connisteX2" fmla="*/ 145415 w 358775"/>
              <a:gd name="connsiteY2" fmla="*/ 1191895 h 1721775"/>
              <a:gd name="connisteX3" fmla="*/ 145415 w 358775"/>
              <a:gd name="connsiteY3" fmla="*/ 668655 h 1721775"/>
              <a:gd name="connisteX4" fmla="*/ 0 w 358775"/>
              <a:gd name="connsiteY4" fmla="*/ 0 h 1721775"/>
              <a:gd name="connisteX5" fmla="*/ -9525 w 358775"/>
              <a:gd name="connsiteY5" fmla="*/ 19050 h 1721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58775" h="1721776">
                <a:moveTo>
                  <a:pt x="358775" y="1676400"/>
                </a:moveTo>
                <a:cubicBezTo>
                  <a:pt x="313690" y="1685925"/>
                  <a:pt x="178435" y="1773555"/>
                  <a:pt x="135890" y="1676400"/>
                </a:cubicBezTo>
                <a:cubicBezTo>
                  <a:pt x="93345" y="1579245"/>
                  <a:pt x="143510" y="1393190"/>
                  <a:pt x="145415" y="1191895"/>
                </a:cubicBezTo>
                <a:cubicBezTo>
                  <a:pt x="147320" y="990600"/>
                  <a:pt x="174625" y="906780"/>
                  <a:pt x="145415" y="668655"/>
                </a:cubicBezTo>
                <a:cubicBezTo>
                  <a:pt x="116205" y="430530"/>
                  <a:pt x="31115" y="13017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312218" y="3541819"/>
          <a:ext cx="1799590" cy="36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843280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free_objects:180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3357943" y="1964272"/>
          <a:ext cx="1548130" cy="215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/>
              </a:tblGrid>
              <a:tr h="236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58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 flipH="1">
            <a:off x="2257425" y="4949825"/>
            <a:ext cx="248285" cy="50292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834890" y="1247775"/>
            <a:ext cx="361950" cy="2916000"/>
          </a:xfrm>
          <a:custGeom>
            <a:avLst/>
            <a:gdLst>
              <a:gd name="connisteX0" fmla="*/ 236855 w 361795"/>
              <a:gd name="connsiteY0" fmla="*/ 4506595 h 4506595"/>
              <a:gd name="connisteX1" fmla="*/ 349885 w 361795"/>
              <a:gd name="connsiteY1" fmla="*/ 4033520 h 4506595"/>
              <a:gd name="connisteX2" fmla="*/ 308610 w 361795"/>
              <a:gd name="connsiteY2" fmla="*/ 1450975 h 4506595"/>
              <a:gd name="connisteX3" fmla="*/ 0 w 361795"/>
              <a:gd name="connsiteY3" fmla="*/ 0 h 4506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1796" h="4506595">
                <a:moveTo>
                  <a:pt x="236855" y="4506595"/>
                </a:moveTo>
                <a:cubicBezTo>
                  <a:pt x="260350" y="4463415"/>
                  <a:pt x="335280" y="4644390"/>
                  <a:pt x="349885" y="4033520"/>
                </a:cubicBezTo>
                <a:cubicBezTo>
                  <a:pt x="364490" y="3422650"/>
                  <a:pt x="378460" y="2257425"/>
                  <a:pt x="308610" y="1450975"/>
                </a:cubicBezTo>
                <a:cubicBezTo>
                  <a:pt x="238760" y="644525"/>
                  <a:pt x="60960" y="238760"/>
                  <a:pt x="0" y="0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04410" y="1381760"/>
            <a:ext cx="350520" cy="2520000"/>
          </a:xfrm>
          <a:custGeom>
            <a:avLst/>
            <a:gdLst>
              <a:gd name="connisteX0" fmla="*/ 0 w 350578"/>
              <a:gd name="connsiteY0" fmla="*/ 0 h 4022725"/>
              <a:gd name="connisteX1" fmla="*/ 236220 w 350578"/>
              <a:gd name="connsiteY1" fmla="*/ 925830 h 4022725"/>
              <a:gd name="connisteX2" fmla="*/ 349885 w 350578"/>
              <a:gd name="connsiteY2" fmla="*/ 3230880 h 4022725"/>
              <a:gd name="connisteX3" fmla="*/ 277495 w 350578"/>
              <a:gd name="connsiteY3" fmla="*/ 4022725 h 4022725"/>
              <a:gd name="connisteX4" fmla="*/ 287655 w 350578"/>
              <a:gd name="connsiteY4" fmla="*/ 4032885 h 40227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50578" h="4022725">
                <a:moveTo>
                  <a:pt x="0" y="0"/>
                </a:moveTo>
                <a:cubicBezTo>
                  <a:pt x="45085" y="139065"/>
                  <a:pt x="166370" y="279400"/>
                  <a:pt x="236220" y="925830"/>
                </a:cubicBezTo>
                <a:cubicBezTo>
                  <a:pt x="306070" y="1572260"/>
                  <a:pt x="341630" y="2611755"/>
                  <a:pt x="349885" y="3230880"/>
                </a:cubicBezTo>
                <a:cubicBezTo>
                  <a:pt x="358140" y="3850005"/>
                  <a:pt x="290195" y="3862070"/>
                  <a:pt x="277495" y="4022725"/>
                </a:cubicBezTo>
              </a:path>
            </a:pathLst>
          </a:custGeom>
          <a:noFill/>
          <a:ln>
            <a:solidFill>
              <a:srgbClr val="7B2305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0" name="Table 19"/>
          <p:cNvGraphicFramePr/>
          <p:nvPr/>
        </p:nvGraphicFramePr>
        <p:xfrm>
          <a:off x="5224145" y="601345"/>
          <a:ext cx="507047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/>
                <a:gridCol w="468630"/>
                <a:gridCol w="391287"/>
                <a:gridCol w="391287"/>
                <a:gridCol w="391287"/>
                <a:gridCol w="391287"/>
                <a:gridCol w="391287"/>
                <a:gridCol w="391287"/>
                <a:gridCol w="391287"/>
                <a:gridCol w="391287"/>
                <a:gridCol w="391287"/>
                <a:gridCol w="391287"/>
                <a:gridCol w="22161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</a:t>
                      </a:r>
                      <a:endParaRPr lang="x-none" sz="1200" b="0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ring</a:t>
                      </a:r>
                      <a:endParaRPr lang="x-none" sz="1200" b="0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29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30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31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32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obj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59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4638040" y="433705"/>
            <a:ext cx="1548000" cy="268605"/>
          </a:xfrm>
          <a:custGeom>
            <a:avLst/>
            <a:gdLst>
              <a:gd name="connisteX0" fmla="*/ 0 w 2685415"/>
              <a:gd name="connsiteY0" fmla="*/ 268865 h 268865"/>
              <a:gd name="connisteX1" fmla="*/ 1388745 w 2685415"/>
              <a:gd name="connsiteY1" fmla="*/ 1530 h 268865"/>
              <a:gd name="connisteX2" fmla="*/ 2685415 w 2685415"/>
              <a:gd name="connsiteY2" fmla="*/ 176790 h 2688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85415" h="268866">
                <a:moveTo>
                  <a:pt x="0" y="268866"/>
                </a:moveTo>
                <a:cubicBezTo>
                  <a:pt x="252095" y="211716"/>
                  <a:pt x="851535" y="19946"/>
                  <a:pt x="1388745" y="1531"/>
                </a:cubicBezTo>
                <a:cubicBezTo>
                  <a:pt x="1925955" y="-16884"/>
                  <a:pt x="2453640" y="136151"/>
                  <a:pt x="2685415" y="176791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824730" y="551180"/>
            <a:ext cx="900000" cy="408305"/>
          </a:xfrm>
          <a:custGeom>
            <a:avLst/>
            <a:gdLst>
              <a:gd name="connisteX0" fmla="*/ 0 w 1913890"/>
              <a:gd name="connsiteY0" fmla="*/ 408383 h 408383"/>
              <a:gd name="connisteX1" fmla="*/ 792480 w 1913890"/>
              <a:gd name="connsiteY1" fmla="*/ 28018 h 408383"/>
              <a:gd name="connisteX2" fmla="*/ 1913890 w 1913890"/>
              <a:gd name="connsiteY2" fmla="*/ 48338 h 408383"/>
              <a:gd name="connisteX3" fmla="*/ 1934210 w 1913890"/>
              <a:gd name="connsiteY3" fmla="*/ 48338 h 4083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913890" h="408383">
                <a:moveTo>
                  <a:pt x="0" y="408383"/>
                </a:moveTo>
                <a:cubicBezTo>
                  <a:pt x="135890" y="332183"/>
                  <a:pt x="409575" y="99773"/>
                  <a:pt x="792480" y="28018"/>
                </a:cubicBezTo>
                <a:cubicBezTo>
                  <a:pt x="1175385" y="-43737"/>
                  <a:pt x="1685290" y="44528"/>
                  <a:pt x="1913890" y="48338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1" name="Table 20"/>
          <p:cNvGraphicFramePr/>
          <p:nvPr/>
        </p:nvGraphicFramePr>
        <p:xfrm>
          <a:off x="5220970" y="1789430"/>
          <a:ext cx="5087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8"/>
                <a:gridCol w="423968"/>
                <a:gridCol w="423968"/>
                <a:gridCol w="423968"/>
                <a:gridCol w="423968"/>
                <a:gridCol w="423968"/>
                <a:gridCol w="423968"/>
                <a:gridCol w="423968"/>
                <a:gridCol w="423968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#29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#30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#56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#57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119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5434330" y="1061085"/>
            <a:ext cx="890905" cy="73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16345" y="1061085"/>
            <a:ext cx="771525" cy="73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47510" y="1061085"/>
            <a:ext cx="1103630" cy="724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00315" y="1061085"/>
            <a:ext cx="1090295" cy="715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897755" y="2185670"/>
            <a:ext cx="323215" cy="86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888230" y="2185670"/>
            <a:ext cx="4148455" cy="107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424545" y="461645"/>
            <a:ext cx="0" cy="28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022590" y="1061085"/>
            <a:ext cx="210185" cy="715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545589" y="43152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62735" y="43152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596389" y="48232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613535" y="48232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997585" y="349885"/>
          <a:ext cx="208915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75"/>
                <a:gridCol w="150177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Freeform 15"/>
          <p:cNvSpPr/>
          <p:nvPr/>
        </p:nvSpPr>
        <p:spPr>
          <a:xfrm>
            <a:off x="2914650" y="2258695"/>
            <a:ext cx="473710" cy="2952000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14650" y="4446905"/>
            <a:ext cx="443865" cy="936000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12105" y="1354455"/>
            <a:ext cx="6084000" cy="5212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cachep_flusharray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batchcount = ac-&gt;batchcount;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if(n-&gt;shared) {/* flush to n-&gt;shared */}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free_block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ac-&gt;entry, batchcount, node);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ac-&gt;avail -= batchcount;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memmove(ac-&gt;entry, &amp;(ac-&gt;entry[batchcount]),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sizeof(void*) * ac-&gt;avail);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endParaRPr lang="x-none" altLang="en-US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free_block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objpp, nr_objects, node):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for(i = 0; i &lt; nr_objects, i++):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objp = objpp[i];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page = virt_to_head_page(objp);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n-&gt;cachep-&gt;node[node];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list_del(&amp;page-&gt;lru);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slab_put_obj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objp, node);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n-&gt;free_objects++;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if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(page-&gt;active == 0):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altLang="en-US" sz="1400">
                <a:solidFill>
                  <a:srgbClr val="002060"/>
                </a:solidFill>
                <a:latin typeface="FreeMono" charset="0"/>
                <a:ea typeface="FreeMono" charset="0"/>
                <a:sym typeface="+mn-ea"/>
              </a:rPr>
              <a:t>if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(n-&gt;free_objects &gt; n-&gt;free_limit):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n-&gt;free_objects -= cachep-&gt;num;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slab_destory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altLang="en-US" sz="1400">
                <a:solidFill>
                  <a:srgbClr val="002060"/>
                </a:solidFill>
                <a:latin typeface="FreeMono" charset="0"/>
                <a:ea typeface="FreeMono" charset="0"/>
                <a:sym typeface="+mn-ea"/>
              </a:rPr>
              <a:t>else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 list_add(&amp;page-&gt;lru, &amp;n-&gt;slabs_free);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else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 list_add_tail(&amp;page-&gt;lru, &amp;n-&gt;slabs_partial);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slab_destroy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freelist = page-&gt;freelist;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411470" y="60134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59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3392170" y="370840"/>
          <a:ext cx="1461770" cy="173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lru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slab_cache:**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Freeform 18"/>
          <p:cNvSpPr/>
          <p:nvPr/>
        </p:nvSpPr>
        <p:spPr>
          <a:xfrm>
            <a:off x="3110865" y="601345"/>
            <a:ext cx="358775" cy="1188000"/>
          </a:xfrm>
          <a:custGeom>
            <a:avLst/>
            <a:gdLst>
              <a:gd name="connisteX0" fmla="*/ 358775 w 358775"/>
              <a:gd name="connsiteY0" fmla="*/ 1676400 h 1721775"/>
              <a:gd name="connisteX1" fmla="*/ 135890 w 358775"/>
              <a:gd name="connsiteY1" fmla="*/ 1676400 h 1721775"/>
              <a:gd name="connisteX2" fmla="*/ 145415 w 358775"/>
              <a:gd name="connsiteY2" fmla="*/ 1191895 h 1721775"/>
              <a:gd name="connisteX3" fmla="*/ 145415 w 358775"/>
              <a:gd name="connsiteY3" fmla="*/ 668655 h 1721775"/>
              <a:gd name="connisteX4" fmla="*/ 0 w 358775"/>
              <a:gd name="connsiteY4" fmla="*/ 0 h 1721775"/>
              <a:gd name="connisteX5" fmla="*/ -9525 w 358775"/>
              <a:gd name="connsiteY5" fmla="*/ 19050 h 1721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58775" h="1721776">
                <a:moveTo>
                  <a:pt x="358775" y="1676400"/>
                </a:moveTo>
                <a:cubicBezTo>
                  <a:pt x="313690" y="1685925"/>
                  <a:pt x="178435" y="1773555"/>
                  <a:pt x="135890" y="1676400"/>
                </a:cubicBezTo>
                <a:cubicBezTo>
                  <a:pt x="93345" y="1579245"/>
                  <a:pt x="143510" y="1393190"/>
                  <a:pt x="145415" y="1191895"/>
                </a:cubicBezTo>
                <a:cubicBezTo>
                  <a:pt x="147320" y="990600"/>
                  <a:pt x="174625" y="906780"/>
                  <a:pt x="145415" y="668655"/>
                </a:cubicBezTo>
                <a:cubicBezTo>
                  <a:pt x="116205" y="430530"/>
                  <a:pt x="31115" y="130175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312218" y="4151419"/>
          <a:ext cx="1799590" cy="36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843280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free_objects:180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>
            <a:off x="4545589" y="50010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562735" y="50010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3357943" y="1964272"/>
          <a:ext cx="1548130" cy="215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95250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49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4470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#59:0xF*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#119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 flipH="1">
            <a:off x="2257425" y="4949825"/>
            <a:ext cx="248285" cy="50292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824730" y="551180"/>
            <a:ext cx="1224000" cy="408305"/>
          </a:xfrm>
          <a:custGeom>
            <a:avLst/>
            <a:gdLst>
              <a:gd name="connisteX0" fmla="*/ 0 w 1913890"/>
              <a:gd name="connsiteY0" fmla="*/ 408383 h 408383"/>
              <a:gd name="connisteX1" fmla="*/ 792480 w 1913890"/>
              <a:gd name="connsiteY1" fmla="*/ 28018 h 408383"/>
              <a:gd name="connisteX2" fmla="*/ 1913890 w 1913890"/>
              <a:gd name="connsiteY2" fmla="*/ 48338 h 408383"/>
              <a:gd name="connisteX3" fmla="*/ 1934210 w 1913890"/>
              <a:gd name="connsiteY3" fmla="*/ 48338 h 4083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913890" h="408383">
                <a:moveTo>
                  <a:pt x="0" y="408383"/>
                </a:moveTo>
                <a:cubicBezTo>
                  <a:pt x="135890" y="332183"/>
                  <a:pt x="409575" y="99773"/>
                  <a:pt x="792480" y="28018"/>
                </a:cubicBezTo>
                <a:cubicBezTo>
                  <a:pt x="1175385" y="-43737"/>
                  <a:pt x="1685290" y="44528"/>
                  <a:pt x="1913890" y="48338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660265" y="433705"/>
            <a:ext cx="2052000" cy="268605"/>
          </a:xfrm>
          <a:custGeom>
            <a:avLst/>
            <a:gdLst>
              <a:gd name="connisteX0" fmla="*/ 0 w 2685415"/>
              <a:gd name="connsiteY0" fmla="*/ 268865 h 268865"/>
              <a:gd name="connisteX1" fmla="*/ 1388745 w 2685415"/>
              <a:gd name="connsiteY1" fmla="*/ 1530 h 268865"/>
              <a:gd name="connisteX2" fmla="*/ 2685415 w 2685415"/>
              <a:gd name="connsiteY2" fmla="*/ 176790 h 2688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85415" h="268866">
                <a:moveTo>
                  <a:pt x="0" y="268866"/>
                </a:moveTo>
                <a:cubicBezTo>
                  <a:pt x="252095" y="211716"/>
                  <a:pt x="851535" y="19946"/>
                  <a:pt x="1388745" y="1531"/>
                </a:cubicBezTo>
                <a:cubicBezTo>
                  <a:pt x="1925955" y="-16884"/>
                  <a:pt x="2453640" y="136151"/>
                  <a:pt x="2685415" y="176791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834890" y="1247775"/>
            <a:ext cx="361950" cy="3564000"/>
          </a:xfrm>
          <a:custGeom>
            <a:avLst/>
            <a:gdLst>
              <a:gd name="connisteX0" fmla="*/ 236855 w 361795"/>
              <a:gd name="connsiteY0" fmla="*/ 4506595 h 4506595"/>
              <a:gd name="connisteX1" fmla="*/ 349885 w 361795"/>
              <a:gd name="connsiteY1" fmla="*/ 4033520 h 4506595"/>
              <a:gd name="connisteX2" fmla="*/ 308610 w 361795"/>
              <a:gd name="connsiteY2" fmla="*/ 1450975 h 4506595"/>
              <a:gd name="connisteX3" fmla="*/ 0 w 361795"/>
              <a:gd name="connsiteY3" fmla="*/ 0 h 4506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1796" h="4506595">
                <a:moveTo>
                  <a:pt x="236855" y="4506595"/>
                </a:moveTo>
                <a:cubicBezTo>
                  <a:pt x="260350" y="4463415"/>
                  <a:pt x="335280" y="4644390"/>
                  <a:pt x="349885" y="4033520"/>
                </a:cubicBezTo>
                <a:cubicBezTo>
                  <a:pt x="364490" y="3422650"/>
                  <a:pt x="378460" y="2257425"/>
                  <a:pt x="308610" y="1450975"/>
                </a:cubicBezTo>
                <a:cubicBezTo>
                  <a:pt x="238760" y="644525"/>
                  <a:pt x="60960" y="23876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04410" y="1381760"/>
            <a:ext cx="350520" cy="3096000"/>
          </a:xfrm>
          <a:custGeom>
            <a:avLst/>
            <a:gdLst>
              <a:gd name="connisteX0" fmla="*/ 0 w 350578"/>
              <a:gd name="connsiteY0" fmla="*/ 0 h 4022725"/>
              <a:gd name="connisteX1" fmla="*/ 236220 w 350578"/>
              <a:gd name="connsiteY1" fmla="*/ 925830 h 4022725"/>
              <a:gd name="connisteX2" fmla="*/ 349885 w 350578"/>
              <a:gd name="connsiteY2" fmla="*/ 3230880 h 4022725"/>
              <a:gd name="connisteX3" fmla="*/ 277495 w 350578"/>
              <a:gd name="connsiteY3" fmla="*/ 4022725 h 4022725"/>
              <a:gd name="connisteX4" fmla="*/ 287655 w 350578"/>
              <a:gd name="connsiteY4" fmla="*/ 4032885 h 40227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50578" h="4022725">
                <a:moveTo>
                  <a:pt x="0" y="0"/>
                </a:moveTo>
                <a:cubicBezTo>
                  <a:pt x="45085" y="139065"/>
                  <a:pt x="166370" y="279400"/>
                  <a:pt x="236220" y="925830"/>
                </a:cubicBezTo>
                <a:cubicBezTo>
                  <a:pt x="306070" y="1572260"/>
                  <a:pt x="341630" y="2611755"/>
                  <a:pt x="349885" y="3230880"/>
                </a:cubicBezTo>
                <a:cubicBezTo>
                  <a:pt x="358140" y="3850005"/>
                  <a:pt x="290195" y="3862070"/>
                  <a:pt x="277495" y="4022725"/>
                </a:cubicBezTo>
              </a:path>
            </a:pathLst>
          </a:custGeom>
          <a:noFill/>
          <a:ln>
            <a:solidFill>
              <a:srgbClr val="7B2305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52670" y="1046480"/>
            <a:ext cx="1711960" cy="2150110"/>
          </a:xfrm>
          <a:custGeom>
            <a:avLst/>
            <a:gdLst>
              <a:gd name="connisteX0" fmla="*/ 0 w 1711960"/>
              <a:gd name="connsiteY0" fmla="*/ 2150110 h 2150110"/>
              <a:gd name="connisteX1" fmla="*/ 291465 w 1711960"/>
              <a:gd name="connsiteY1" fmla="*/ 401320 h 2150110"/>
              <a:gd name="connisteX2" fmla="*/ 1711960 w 1711960"/>
              <a:gd name="connsiteY2" fmla="*/ 0 h 21501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711960" h="2150110">
                <a:moveTo>
                  <a:pt x="0" y="2150110"/>
                </a:moveTo>
                <a:cubicBezTo>
                  <a:pt x="29845" y="1808480"/>
                  <a:pt x="-50800" y="831215"/>
                  <a:pt x="291465" y="401320"/>
                </a:cubicBezTo>
                <a:cubicBezTo>
                  <a:pt x="633730" y="-28575"/>
                  <a:pt x="1433830" y="45085"/>
                  <a:pt x="1711960" y="0"/>
                </a:cubicBezTo>
              </a:path>
            </a:pathLst>
          </a:custGeom>
          <a:noFill/>
          <a:ln>
            <a:solidFill>
              <a:srgbClr val="0070C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897755" y="1028700"/>
            <a:ext cx="3265170" cy="2602865"/>
          </a:xfrm>
          <a:custGeom>
            <a:avLst/>
            <a:gdLst>
              <a:gd name="connisteX0" fmla="*/ 0 w 1711960"/>
              <a:gd name="connsiteY0" fmla="*/ 2150110 h 2150110"/>
              <a:gd name="connisteX1" fmla="*/ 291465 w 1711960"/>
              <a:gd name="connsiteY1" fmla="*/ 401320 h 2150110"/>
              <a:gd name="connisteX2" fmla="*/ 1711960 w 1711960"/>
              <a:gd name="connsiteY2" fmla="*/ 0 h 21501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711960" h="2150110">
                <a:moveTo>
                  <a:pt x="0" y="2150110"/>
                </a:moveTo>
                <a:cubicBezTo>
                  <a:pt x="29845" y="1808480"/>
                  <a:pt x="-50800" y="831215"/>
                  <a:pt x="291465" y="401320"/>
                </a:cubicBezTo>
                <a:cubicBezTo>
                  <a:pt x="633730" y="-28575"/>
                  <a:pt x="1433830" y="45085"/>
                  <a:pt x="1711960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596389" y="54328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613535" y="54328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384425" y="2406015"/>
            <a:ext cx="753237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free_block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objpp, nr_objects, node):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for(i = 0; i &lt; nr_objects, i++):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objp = objpp[i];  page = virt_to_head_page(objp);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n-&gt;cachep-&gt;node[node];  list_del(&amp;page-&gt;lru);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slab_put_obj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objp, node);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n-&gt;free_objects++;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...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slab_put_obj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objp, node):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objnr =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obj_to_index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objp);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page-&gt;active--;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set_free_obj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(page, page-&gt;active, objnr):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((freelist_idx_t*)(page-&gt;freelist))[idx] = val;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obj_to_index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obj):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offset = (obj - page-&gt;s_men);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/* ...  offset -&gt; index */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136600" y="6794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89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2401570" y="66040"/>
          <a:ext cx="1461770" cy="10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458263" y="727292"/>
          <a:ext cx="1472565" cy="215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92392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120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2401570" y="1272540"/>
          <a:ext cx="1461770" cy="10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active:30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5136600" y="188277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4490085" y="998220"/>
          <a:ext cx="5087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8"/>
                <a:gridCol w="423968"/>
                <a:gridCol w="424180"/>
                <a:gridCol w="423756"/>
                <a:gridCol w="423968"/>
                <a:gridCol w="423968"/>
                <a:gridCol w="423968"/>
                <a:gridCol w="423968"/>
                <a:gridCol w="423968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#29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#30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#56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#57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119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4716145" y="527685"/>
            <a:ext cx="191389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63235" y="1402080"/>
            <a:ext cx="106680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56095" y="1383665"/>
            <a:ext cx="23241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63920" y="527685"/>
            <a:ext cx="1124585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20915" y="1393190"/>
            <a:ext cx="759460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080375" y="527685"/>
            <a:ext cx="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714115" y="436245"/>
            <a:ext cx="2586355" cy="82550"/>
          </a:xfrm>
          <a:custGeom>
            <a:avLst/>
            <a:gdLst>
              <a:gd name="connisteX0" fmla="*/ 0 w 2586355"/>
              <a:gd name="connsiteY0" fmla="*/ 0 h 82550"/>
              <a:gd name="connisteX1" fmla="*/ 2586355 w 2586355"/>
              <a:gd name="connsiteY1" fmla="*/ 82550 h 82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2586355" h="82550">
                <a:moveTo>
                  <a:pt x="0" y="0"/>
                </a:moveTo>
                <a:cubicBezTo>
                  <a:pt x="862330" y="27305"/>
                  <a:pt x="1724025" y="55245"/>
                  <a:pt x="2586355" y="82550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5" idx="3"/>
          </p:cNvCxnSpPr>
          <p:nvPr/>
        </p:nvCxnSpPr>
        <p:spPr>
          <a:xfrm flipV="1">
            <a:off x="3863340" y="527685"/>
            <a:ext cx="1699895" cy="83820"/>
          </a:xfrm>
          <a:prstGeom prst="straightConnector1">
            <a:avLst/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</p:cNvCxnSpPr>
          <p:nvPr/>
        </p:nvCxnSpPr>
        <p:spPr>
          <a:xfrm>
            <a:off x="3863340" y="1818005"/>
            <a:ext cx="2437130" cy="6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77615" y="1629410"/>
            <a:ext cx="1785620" cy="2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01405" y="879671"/>
          <a:ext cx="1548130" cy="374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3441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73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list_lock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066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free_limit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alien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next_reap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06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384425" y="2451735"/>
            <a:ext cx="7532370" cy="3718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free_block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objpp, nr_objects, node):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for(i = 0; i &lt; nr_objects, i++): /*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i = 57 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*/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objp = objpp[i];  page = virt_to_head_page(objp);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n-&gt;cachep-&gt;node[node];  list_del(&amp;page-&gt;lru);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slab_put_obj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page, objp, node); n-&gt;free_objects++;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if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(page-&gt;active == 0):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altLang="en-US" sz="1400">
                <a:solidFill>
                  <a:srgbClr val="002060"/>
                </a:solidFill>
                <a:latin typeface="FreeMono" charset="0"/>
                <a:ea typeface="FreeMono" charset="0"/>
                <a:sym typeface="+mn-ea"/>
              </a:rPr>
              <a:t>if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(n-&gt;free_objects &gt; n-&gt;free_limit):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n-&gt;free_objects -= cachep-&gt;num;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slab_destory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altLang="en-US" sz="1400">
                <a:solidFill>
                  <a:srgbClr val="002060"/>
                </a:solidFill>
                <a:latin typeface="FreeMono" charset="0"/>
                <a:ea typeface="FreeMono" charset="0"/>
                <a:sym typeface="+mn-ea"/>
              </a:rPr>
              <a:t>else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 list_add(&amp;page-&gt;lru, &amp;n-&gt;slabs_free);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else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: list_add_tail(&amp;page-&gt;lru, &amp;n-&gt;slabs_partial);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endParaRPr lang="x-none" altLang="en-US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slab_destroy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freelist = page-&gt;freelist;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kmem_freepages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(cachep, page);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if(OFF_SLAB(cachep)):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altLang="en-US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kmem_cache_free</a:t>
            </a: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(cachep-&gt;freelist_cache, freelist);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136600" y="6794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89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2401570" y="66040"/>
          <a:ext cx="1461770" cy="10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active:90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458263" y="727292"/>
          <a:ext cx="1472565" cy="215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92392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120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2401570" y="1272540"/>
          <a:ext cx="1461770" cy="10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5136600" y="188277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4490085" y="998220"/>
          <a:ext cx="5087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8"/>
                <a:gridCol w="423968"/>
                <a:gridCol w="424180"/>
                <a:gridCol w="423756"/>
                <a:gridCol w="423968"/>
                <a:gridCol w="423968"/>
                <a:gridCol w="423968"/>
                <a:gridCol w="423968"/>
                <a:gridCol w="423968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#29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#30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#56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#57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119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4716145" y="527685"/>
            <a:ext cx="191389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63235" y="1402080"/>
            <a:ext cx="106680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56095" y="1383665"/>
            <a:ext cx="23241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63920" y="527685"/>
            <a:ext cx="1124585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20915" y="1393190"/>
            <a:ext cx="759460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080375" y="527685"/>
            <a:ext cx="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714115" y="436245"/>
            <a:ext cx="2586355" cy="82550"/>
          </a:xfrm>
          <a:custGeom>
            <a:avLst/>
            <a:gdLst>
              <a:gd name="connisteX0" fmla="*/ 0 w 2586355"/>
              <a:gd name="connsiteY0" fmla="*/ 0 h 82550"/>
              <a:gd name="connisteX1" fmla="*/ 2586355 w 2586355"/>
              <a:gd name="connsiteY1" fmla="*/ 82550 h 82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2586355" h="82550">
                <a:moveTo>
                  <a:pt x="0" y="0"/>
                </a:moveTo>
                <a:cubicBezTo>
                  <a:pt x="862330" y="27305"/>
                  <a:pt x="1724025" y="55245"/>
                  <a:pt x="2586355" y="82550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863340" y="527685"/>
            <a:ext cx="1699895" cy="83820"/>
          </a:xfrm>
          <a:prstGeom prst="straightConnector1">
            <a:avLst/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3340" y="1818005"/>
            <a:ext cx="2437130" cy="6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77615" y="1629410"/>
            <a:ext cx="1785620" cy="2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401570" y="1948180"/>
            <a:ext cx="753237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ac-&gt;avail -= batchcount;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  <a:p>
            <a:pPr algn="l">
              <a:buNone/>
            </a:pPr>
            <a:r>
              <a:rPr lang="x-none" altLang="en-US" sz="1400">
                <a:latin typeface="FreeMono" charset="0"/>
                <a:ea typeface="FreeMono" charset="0"/>
                <a:sym typeface="+mn-ea"/>
              </a:rPr>
              <a:t>  memmove(ac-&gt;entry, &amp;(ac-&gt;entry[batchcount]), sizeof(void *)*ac-&gt;avail);</a:t>
            </a:r>
            <a:endParaRPr lang="x-none" altLang="en-US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5136600" y="67945"/>
          <a:ext cx="4780280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12775"/>
                <a:gridCol w="523875"/>
                <a:gridCol w="523875"/>
                <a:gridCol w="523875"/>
                <a:gridCol w="523875"/>
                <a:gridCol w="523875"/>
                <a:gridCol w="523875"/>
                <a:gridCol w="473075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Color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bg1"/>
                          </a:solidFill>
                          <a:latin typeface="FreeMono" charset="0"/>
                          <a:ea typeface="FreeMono" charset="0"/>
                        </a:rPr>
                        <a:t>ing</a:t>
                      </a:r>
                      <a:endParaRPr lang="x-none" sz="1200" b="1">
                        <a:solidFill>
                          <a:schemeClr val="bg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89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....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1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239</a:t>
                      </a:r>
                      <a:endParaRPr lang="x-none" sz="1200" b="1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padd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ing</a:t>
                      </a:r>
                      <a:endParaRPr lang="x-none" sz="12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46990" marR="46990" marT="46990" marB="46990" anchor="ctr" anchorCtr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2401570" y="66040"/>
          <a:ext cx="1461770" cy="10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85"/>
                <a:gridCol w="167005"/>
                <a:gridCol w="855980"/>
              </a:tblGrid>
              <a:tr h="23685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page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s_mem:0xFF**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freelist:0xF*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active:60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458263" y="727292"/>
          <a:ext cx="1472565" cy="215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92392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avail:60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4490085" y="998220"/>
          <a:ext cx="5087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8"/>
                <a:gridCol w="423968"/>
                <a:gridCol w="424180"/>
                <a:gridCol w="423756"/>
                <a:gridCol w="423968"/>
                <a:gridCol w="423968"/>
                <a:gridCol w="423968"/>
                <a:gridCol w="423968"/>
                <a:gridCol w="423968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#29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#30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#58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#59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119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4722495" y="534035"/>
            <a:ext cx="275463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630035" y="527685"/>
            <a:ext cx="1124585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317105" y="527685"/>
            <a:ext cx="763270" cy="47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714115" y="436245"/>
            <a:ext cx="2586355" cy="82550"/>
          </a:xfrm>
          <a:custGeom>
            <a:avLst/>
            <a:gdLst>
              <a:gd name="connisteX0" fmla="*/ 0 w 2586355"/>
              <a:gd name="connsiteY0" fmla="*/ 0 h 82550"/>
              <a:gd name="connisteX1" fmla="*/ 2586355 w 2586355"/>
              <a:gd name="connsiteY1" fmla="*/ 82550 h 82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2586355" h="82550">
                <a:moveTo>
                  <a:pt x="0" y="0"/>
                </a:moveTo>
                <a:cubicBezTo>
                  <a:pt x="862330" y="27305"/>
                  <a:pt x="1724025" y="55245"/>
                  <a:pt x="2586355" y="82550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863340" y="527685"/>
            <a:ext cx="1699895" cy="83820"/>
          </a:xfrm>
          <a:prstGeom prst="straightConnector1">
            <a:avLst/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01345" y="882015"/>
          <a:ext cx="154813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1524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753820" y="2106613"/>
          <a:ext cx="1548130" cy="71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list_head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272790" y="802640"/>
          <a:ext cx="1548130" cy="124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1733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6630670" y="2654935"/>
          <a:ext cx="1548130" cy="129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23177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4417695" y="4390390"/>
          <a:ext cx="154813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31242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13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13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130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81305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/>
          <p:nvPr/>
        </p:nvGraphicFramePr>
        <p:xfrm>
          <a:off x="1953260" y="3738880"/>
          <a:ext cx="1548130" cy="147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2686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5715000" y="803275"/>
          <a:ext cx="1548130" cy="130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65"/>
                <a:gridCol w="774065"/>
              </a:tblGrid>
              <a:tr h="23558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Freeform 25"/>
          <p:cNvSpPr/>
          <p:nvPr/>
        </p:nvSpPr>
        <p:spPr>
          <a:xfrm>
            <a:off x="2223357" y="1475995"/>
            <a:ext cx="1042774" cy="983078"/>
          </a:xfrm>
          <a:custGeom>
            <a:avLst/>
            <a:gdLst>
              <a:gd name="connisteX0" fmla="*/ 0 w 1042670"/>
              <a:gd name="connsiteY0" fmla="*/ 982980 h 982980"/>
              <a:gd name="connisteX1" fmla="*/ 267970 w 1042670"/>
              <a:gd name="connsiteY1" fmla="*/ 496570 h 982980"/>
              <a:gd name="connisteX2" fmla="*/ 466725 w 1042670"/>
              <a:gd name="connsiteY2" fmla="*/ 198755 h 982980"/>
              <a:gd name="connisteX3" fmla="*/ 1042670 w 1042670"/>
              <a:gd name="connsiteY3" fmla="*/ 0 h 9829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42670" h="982980">
                <a:moveTo>
                  <a:pt x="0" y="982980"/>
                </a:moveTo>
                <a:cubicBezTo>
                  <a:pt x="49530" y="891540"/>
                  <a:pt x="174625" y="653415"/>
                  <a:pt x="267970" y="496570"/>
                </a:cubicBezTo>
                <a:cubicBezTo>
                  <a:pt x="361315" y="339725"/>
                  <a:pt x="311785" y="297815"/>
                  <a:pt x="466725" y="198755"/>
                </a:cubicBezTo>
                <a:cubicBezTo>
                  <a:pt x="621665" y="99695"/>
                  <a:pt x="931545" y="33655"/>
                  <a:pt x="1042670" y="0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672797" y="1478536"/>
            <a:ext cx="1058651" cy="149240"/>
          </a:xfrm>
          <a:custGeom>
            <a:avLst/>
            <a:gdLst>
              <a:gd name="connisteX0" fmla="*/ 0 w 1042670"/>
              <a:gd name="connsiteY0" fmla="*/ 982980 h 982980"/>
              <a:gd name="connisteX1" fmla="*/ 267970 w 1042670"/>
              <a:gd name="connsiteY1" fmla="*/ 496570 h 982980"/>
              <a:gd name="connisteX2" fmla="*/ 466725 w 1042670"/>
              <a:gd name="connsiteY2" fmla="*/ 198755 h 982980"/>
              <a:gd name="connisteX3" fmla="*/ 1042670 w 1042670"/>
              <a:gd name="connsiteY3" fmla="*/ 0 h 9829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42670" h="982980">
                <a:moveTo>
                  <a:pt x="0" y="982980"/>
                </a:moveTo>
                <a:cubicBezTo>
                  <a:pt x="49530" y="891540"/>
                  <a:pt x="174625" y="653415"/>
                  <a:pt x="267970" y="496570"/>
                </a:cubicBezTo>
                <a:cubicBezTo>
                  <a:pt x="361315" y="339725"/>
                  <a:pt x="311785" y="297815"/>
                  <a:pt x="466725" y="198755"/>
                </a:cubicBezTo>
                <a:cubicBezTo>
                  <a:pt x="621665" y="99695"/>
                  <a:pt x="931545" y="33655"/>
                  <a:pt x="1042670" y="0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197809" y="1456308"/>
            <a:ext cx="963391" cy="1846764"/>
          </a:xfrm>
          <a:custGeom>
            <a:avLst/>
            <a:gdLst>
              <a:gd name="connisteX0" fmla="*/ 0 w 963295"/>
              <a:gd name="connsiteY0" fmla="*/ 79515 h 1846720"/>
              <a:gd name="connisteX1" fmla="*/ 556260 w 963295"/>
              <a:gd name="connsiteY1" fmla="*/ 198260 h 1846720"/>
              <a:gd name="connisteX2" fmla="*/ 963295 w 963295"/>
              <a:gd name="connsiteY2" fmla="*/ 1846720 h 1846720"/>
              <a:gd name="connisteX3" fmla="*/ 1161415 w 963295"/>
              <a:gd name="connsiteY3" fmla="*/ 1727340 h 18467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963295" h="1846721">
                <a:moveTo>
                  <a:pt x="0" y="79516"/>
                </a:moveTo>
                <a:cubicBezTo>
                  <a:pt x="102870" y="69991"/>
                  <a:pt x="363855" y="-155434"/>
                  <a:pt x="556260" y="198261"/>
                </a:cubicBezTo>
                <a:cubicBezTo>
                  <a:pt x="748665" y="551956"/>
                  <a:pt x="842010" y="1540651"/>
                  <a:pt x="963295" y="1846721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966421" y="3383726"/>
            <a:ext cx="2568832" cy="1676567"/>
          </a:xfrm>
          <a:custGeom>
            <a:avLst/>
            <a:gdLst>
              <a:gd name="connisteX0" fmla="*/ 2085340 w 2568510"/>
              <a:gd name="connsiteY0" fmla="*/ 48043 h 1676183"/>
              <a:gd name="connisteX1" fmla="*/ 2541905 w 2568510"/>
              <a:gd name="connsiteY1" fmla="*/ 58203 h 1676183"/>
              <a:gd name="connisteX2" fmla="*/ 2472690 w 2568510"/>
              <a:gd name="connsiteY2" fmla="*/ 643673 h 1676183"/>
              <a:gd name="connisteX3" fmla="*/ 2372995 w 2568510"/>
              <a:gd name="connsiteY3" fmla="*/ 752893 h 1676183"/>
              <a:gd name="connisteX4" fmla="*/ 1946275 w 2568510"/>
              <a:gd name="connsiteY4" fmla="*/ 1140243 h 1676183"/>
              <a:gd name="connisteX5" fmla="*/ 0 w 2568510"/>
              <a:gd name="connsiteY5" fmla="*/ 1676183 h 1676183"/>
              <a:gd name="connisteX6" fmla="*/ 506730 w 2568510"/>
              <a:gd name="connsiteY6" fmla="*/ 1557438 h 16761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568511" h="1676183">
                <a:moveTo>
                  <a:pt x="2085340" y="48043"/>
                </a:moveTo>
                <a:cubicBezTo>
                  <a:pt x="2178050" y="38518"/>
                  <a:pt x="2464435" y="-61177"/>
                  <a:pt x="2541905" y="58203"/>
                </a:cubicBezTo>
                <a:cubicBezTo>
                  <a:pt x="2619375" y="177583"/>
                  <a:pt x="2506345" y="504608"/>
                  <a:pt x="2472690" y="643673"/>
                </a:cubicBezTo>
                <a:cubicBezTo>
                  <a:pt x="2439035" y="782738"/>
                  <a:pt x="2478405" y="653833"/>
                  <a:pt x="2372995" y="752893"/>
                </a:cubicBezTo>
                <a:cubicBezTo>
                  <a:pt x="2267585" y="851953"/>
                  <a:pt x="2420620" y="955458"/>
                  <a:pt x="1946275" y="1140243"/>
                </a:cubicBezTo>
                <a:cubicBezTo>
                  <a:pt x="1471930" y="1325028"/>
                  <a:pt x="287655" y="1592998"/>
                  <a:pt x="0" y="1676183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504280" y="4418244"/>
            <a:ext cx="1767382" cy="783668"/>
          </a:xfrm>
          <a:custGeom>
            <a:avLst/>
            <a:gdLst>
              <a:gd name="connisteX0" fmla="*/ 1767205 w 1767205"/>
              <a:gd name="connsiteY0" fmla="*/ 751222 h 783669"/>
              <a:gd name="connisteX1" fmla="*/ 863600 w 1767205"/>
              <a:gd name="connsiteY1" fmla="*/ 711852 h 783669"/>
              <a:gd name="connisteX2" fmla="*/ 278130 w 1767205"/>
              <a:gd name="connsiteY2" fmla="*/ 95902 h 783669"/>
              <a:gd name="connisteX3" fmla="*/ 0 w 1767205"/>
              <a:gd name="connsiteY3" fmla="*/ 7002 h 78366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67205" h="783669">
                <a:moveTo>
                  <a:pt x="1767205" y="751222"/>
                </a:moveTo>
                <a:cubicBezTo>
                  <a:pt x="1598295" y="755667"/>
                  <a:pt x="1161415" y="842662"/>
                  <a:pt x="863600" y="711852"/>
                </a:cubicBezTo>
                <a:cubicBezTo>
                  <a:pt x="565785" y="581042"/>
                  <a:pt x="450850" y="236872"/>
                  <a:pt x="278130" y="95902"/>
                </a:cubicBezTo>
                <a:cubicBezTo>
                  <a:pt x="105410" y="-45068"/>
                  <a:pt x="43815" y="12717"/>
                  <a:pt x="0" y="7002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21682" y="2330156"/>
            <a:ext cx="2377677" cy="2236058"/>
          </a:xfrm>
          <a:custGeom>
            <a:avLst/>
            <a:gdLst>
              <a:gd name="connisteX0" fmla="*/ 2377608 w 2377608"/>
              <a:gd name="connsiteY0" fmla="*/ 2204085 h 2235614"/>
              <a:gd name="connisteX1" fmla="*/ 1394628 w 2377608"/>
              <a:gd name="connsiteY1" fmla="*/ 2204085 h 2235614"/>
              <a:gd name="connisteX2" fmla="*/ 679618 w 2377608"/>
              <a:gd name="connsiteY2" fmla="*/ 1866265 h 2235614"/>
              <a:gd name="connisteX3" fmla="*/ 14773 w 2377608"/>
              <a:gd name="connsiteY3" fmla="*/ 426720 h 2235614"/>
              <a:gd name="connisteX4" fmla="*/ 302428 w 2377608"/>
              <a:gd name="connsiteY4" fmla="*/ 0 h 2235614"/>
              <a:gd name="connisteX5" fmla="*/ 670093 w 2377608"/>
              <a:gd name="connsiteY5" fmla="*/ -189230 h 22356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377608" h="2235614">
                <a:moveTo>
                  <a:pt x="2377608" y="2204085"/>
                </a:moveTo>
                <a:cubicBezTo>
                  <a:pt x="2195363" y="2211070"/>
                  <a:pt x="1734353" y="2271395"/>
                  <a:pt x="1394628" y="2204085"/>
                </a:cubicBezTo>
                <a:cubicBezTo>
                  <a:pt x="1054903" y="2136775"/>
                  <a:pt x="955843" y="2221865"/>
                  <a:pt x="679618" y="1866265"/>
                </a:cubicBezTo>
                <a:cubicBezTo>
                  <a:pt x="403393" y="1510665"/>
                  <a:pt x="90338" y="800100"/>
                  <a:pt x="14773" y="426720"/>
                </a:cubicBezTo>
                <a:cubicBezTo>
                  <a:pt x="-60792" y="53340"/>
                  <a:pt x="171618" y="123190"/>
                  <a:pt x="302428" y="0"/>
                </a:cubicBezTo>
              </a:path>
            </a:pathLst>
          </a:custGeom>
          <a:noFill/>
          <a:ln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916886" y="3283386"/>
            <a:ext cx="2928913" cy="2114761"/>
          </a:xfrm>
          <a:custGeom>
            <a:avLst/>
            <a:gdLst>
              <a:gd name="connisteX0" fmla="*/ 0 w 2928819"/>
              <a:gd name="connsiteY0" fmla="*/ 2114550 h 2114550"/>
              <a:gd name="connisteX1" fmla="*/ 1628140 w 2928819"/>
              <a:gd name="connsiteY1" fmla="*/ 1746885 h 2114550"/>
              <a:gd name="connisteX2" fmla="*/ 2908935 w 2928819"/>
              <a:gd name="connsiteY2" fmla="*/ 704850 h 2114550"/>
              <a:gd name="connisteX3" fmla="*/ 2303780 w 2928819"/>
              <a:gd name="connsiteY3" fmla="*/ 0 h 2114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928820" h="2114550">
                <a:moveTo>
                  <a:pt x="0" y="2114550"/>
                </a:moveTo>
                <a:cubicBezTo>
                  <a:pt x="299720" y="2061845"/>
                  <a:pt x="1046480" y="2028825"/>
                  <a:pt x="1628140" y="1746885"/>
                </a:cubicBezTo>
                <a:cubicBezTo>
                  <a:pt x="2209800" y="1464945"/>
                  <a:pt x="2773680" y="1054100"/>
                  <a:pt x="2908935" y="704850"/>
                </a:cubicBezTo>
                <a:cubicBezTo>
                  <a:pt x="3044190" y="355600"/>
                  <a:pt x="2450465" y="120015"/>
                  <a:pt x="230378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468756" y="1535691"/>
            <a:ext cx="1136128" cy="2124922"/>
          </a:xfrm>
          <a:custGeom>
            <a:avLst/>
            <a:gdLst>
              <a:gd name="connisteX0" fmla="*/ 1135950 w 1135950"/>
              <a:gd name="connsiteY0" fmla="*/ 2124710 h 2124710"/>
              <a:gd name="connisteX1" fmla="*/ 4380 w 1135950"/>
              <a:gd name="connsiteY1" fmla="*/ 1776730 h 2124710"/>
              <a:gd name="connisteX2" fmla="*/ 808290 w 1135950"/>
              <a:gd name="connsiteY2" fmla="*/ 0 h 21247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35950" h="2124710">
                <a:moveTo>
                  <a:pt x="1135950" y="2124710"/>
                </a:moveTo>
                <a:cubicBezTo>
                  <a:pt x="893380" y="2090420"/>
                  <a:pt x="69785" y="2201545"/>
                  <a:pt x="4380" y="1776730"/>
                </a:cubicBezTo>
                <a:cubicBezTo>
                  <a:pt x="-61025" y="1351915"/>
                  <a:pt x="624775" y="348615"/>
                  <a:pt x="80829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815051" y="1486156"/>
            <a:ext cx="1975682" cy="317532"/>
          </a:xfrm>
          <a:custGeom>
            <a:avLst/>
            <a:gdLst>
              <a:gd name="connisteX0" fmla="*/ 1975485 w 1975485"/>
              <a:gd name="connsiteY0" fmla="*/ 317500 h 317500"/>
              <a:gd name="connisteX1" fmla="*/ 0 w 1975485"/>
              <a:gd name="connsiteY1" fmla="*/ 0 h 317500"/>
              <a:gd name="connisteX2" fmla="*/ 29845 w 1975485"/>
              <a:gd name="connsiteY2" fmla="*/ -80010 h 317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75485" h="317500">
                <a:moveTo>
                  <a:pt x="1975485" y="317500"/>
                </a:moveTo>
                <a:cubicBezTo>
                  <a:pt x="1579880" y="255905"/>
                  <a:pt x="389255" y="7937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302740" y="1763679"/>
            <a:ext cx="1827077" cy="688409"/>
          </a:xfrm>
          <a:custGeom>
            <a:avLst/>
            <a:gdLst>
              <a:gd name="connisteX0" fmla="*/ 1826895 w 1826895"/>
              <a:gd name="connsiteY0" fmla="*/ 0 h 688520"/>
              <a:gd name="connisteX1" fmla="*/ 0 w 1826895"/>
              <a:gd name="connsiteY1" fmla="*/ 586105 h 688520"/>
              <a:gd name="connisteX2" fmla="*/ 1578610 w 1826895"/>
              <a:gd name="connsiteY2" fmla="*/ -1914525 h 688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826895" h="688520">
                <a:moveTo>
                  <a:pt x="1826895" y="0"/>
                </a:moveTo>
                <a:cubicBezTo>
                  <a:pt x="1430020" y="167005"/>
                  <a:pt x="49530" y="969010"/>
                  <a:pt x="0" y="58610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359671" y="2707383"/>
            <a:ext cx="615376" cy="1707686"/>
          </a:xfrm>
          <a:custGeom>
            <a:avLst/>
            <a:gdLst>
              <a:gd name="connisteX0" fmla="*/ 0 w 615315"/>
              <a:gd name="connsiteY0" fmla="*/ 0 h 1707515"/>
              <a:gd name="connisteX1" fmla="*/ 615315 w 615315"/>
              <a:gd name="connsiteY1" fmla="*/ 1707515 h 17075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615315" h="1707515">
                <a:moveTo>
                  <a:pt x="0" y="0"/>
                </a:moveTo>
                <a:cubicBezTo>
                  <a:pt x="205105" y="568960"/>
                  <a:pt x="410210" y="1138555"/>
                  <a:pt x="615315" y="170751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245809" y="4723075"/>
            <a:ext cx="1162166" cy="346110"/>
          </a:xfrm>
          <a:custGeom>
            <a:avLst/>
            <a:gdLst>
              <a:gd name="connisteX0" fmla="*/ 0 w 1162050"/>
              <a:gd name="connsiteY0" fmla="*/ 0 h 346189"/>
              <a:gd name="connisteX1" fmla="*/ 1162050 w 1162050"/>
              <a:gd name="connsiteY1" fmla="*/ 307340 h 346189"/>
              <a:gd name="connisteX2" fmla="*/ 1479550 w 1162050"/>
              <a:gd name="connsiteY2" fmla="*/ -804545 h 34618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62050" h="346190">
                <a:moveTo>
                  <a:pt x="0" y="0"/>
                </a:moveTo>
                <a:cubicBezTo>
                  <a:pt x="226060" y="83820"/>
                  <a:pt x="866140" y="467995"/>
                  <a:pt x="1162050" y="307340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02615" y="1110615"/>
          <a:ext cx="248412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156400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12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reciprocal_buffer_size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0xFFF*****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"test_cache"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0xFF**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12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16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3272790" y="2177415"/>
            <a:ext cx="6084000" cy="34200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calculate_alignmen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(flags, align, size):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if(flags &amp; SLAB_HWCACHE_ALIGN) 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unsigned long ralign = cache_line_size(); /* 64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while(size &lt;= ralign / 2) ralign /= 2;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align = max(align, ralign);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if(align &lt; ARCH_SLAB_MINALIGN)             /* 16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align = ARCH_SLAB_MINALIGN;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return ALING(align, sizeof(void*)); /* ALIGN(16, 8)*/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do_kmem_cache_create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struct kmem_cache *s;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/* allocate a cache management descriptor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kmem_cache_zalloc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(kmem_cache, GFP_KERNEL);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s-&gt;name = name; 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s-&gt;object_size = object_size;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s-&gt;size = size;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s-&gt;align = align;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s-&gt;ctor = ctor;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err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__kmem_cache_create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(s, flags);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s-&gt;refcount = 1;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list_add(&amp;s-&gt;list, &amp;slab_caches);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02615" y="1110615"/>
          <a:ext cx="248412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156400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reciprocal_buffer_size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3196590" y="803910"/>
            <a:ext cx="6912000" cy="572579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void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cache_estimate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(unsigned long gfporder,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size_t buffer_size, size_t align, int flags,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size_t *left_over, unsigned int *num) 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int nr_objs;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size_t mgmt_size;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size_t slab_size = PAGE_SIZE &lt;&lt; gfporder;  /* slab size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(flags &amp; CFLGS_OFF_SLAB) { /* off-slab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mgmt_size = 0;              /* slab mgmt is off slab*/    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nr_objs = slab_size / buffer_size;</a:t>
            </a:r>
            <a:endParaRPr lang="x-none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} else 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nr_objs = calculate_nr_objs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slab_size, buffer_size, sizeof(freelist_idx_t), align);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mgmt_size = calculate_freelist_size(nr_objs, align); 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*num = nr_objs;</a:t>
            </a:r>
            <a:endParaRPr lang="x-none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  *left_over = slab_size - nr_objs*buffer_size - mgmt_size;</a:t>
            </a:r>
            <a:endParaRPr lang="x-none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int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calculate_nr_objs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(size_t slab_size, size_t buffer_size, 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size_t idx_size, size_t align) 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int nr_objs, extra_space = 0;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size_t remained_size, freelist_size;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(IS_ENABLED(CONFIG_DEBUG_SLAB_LEAK))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extra_space = sizeof(char);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nr_objs = slab_size / (buffer_size + idx_size + extra_space);</a:t>
            </a:r>
            <a:endParaRPr lang="x-none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remained_size = slab_size - nr_objs * buffer_size;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freelist_size = calculate_freelist_size(nr_objs, align);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(remained_size &lt; freelist_size)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nr_objs--;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return nr_objs;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size_t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calculate_freelist_size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(int nr_objs, size_t align) 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size_t freelist_size = nr_objs * sizeof(freelist_idx_t);</a:t>
            </a:r>
            <a:endParaRPr lang="x-none" sz="1400">
              <a:solidFill>
                <a:srgbClr val="FF0000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(IS_ENABLED(CONFIG_DEBUG_SLAB_LEAK))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freelist_size += nr_objs * sizeof(char);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(align)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freelist_size = ALIGN(freelist_size, align);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return freelist_size;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02615" y="1110615"/>
          <a:ext cx="248412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156400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16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reciprocal_buffer_size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240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__GFP_COMP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240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16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3348990" y="1522730"/>
            <a:ext cx="6696000" cy="418909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__kmem_cache_create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cachep-&gt;align = ralign;  /* 16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setup_node_pointer(...):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cachep-&gt;node = (struct kmem_cache_node **)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         &amp;cachep-&gt;array[nr_cpu_ids];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left_over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calculate_slab_order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cache_estimate(...):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cachep-&gt;num = num;  /* 240 = 4096 / (16+1)*/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cachep-&gt;gfporder = gfporder;  /* 0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freelist_size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calculate_freelist_size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        cachep-&gt;num, cachep-&gt;align);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cachep-&gt;colour_off = cache_line_size();  /* 64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(cachep-&gt;colour_off &lt; cachep-&gt;align)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cachep-&gt;colour_off = cachep-&gt;align;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cachep-&gt;colour = left_over / cachep-&gt;colour_off; /* 0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cachep-&gt;freelist_size = freelist_size;  /* 240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cachep-&gt;flags = flags;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cachep-&gt;allocflags = __GFP_COMP;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(CONFIG_ZONE_DMA_FLAG &amp;&amp; (flags &amp; SLAB_CACHE_DMA))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cachep-&gt;allocflags |= GFP_DMA;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cachep-&gt;size = size;  /* 16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cachep-&gt;reciprocal_buffer_size = reciprocal_value(size);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if (flags &amp; CFLGS_OFF_SLAB) 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cachep-&gt;freelist_cache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kmalloc_slab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(freelist_size, 0u);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BUG_ON(ZERO_OR_NULL_PTR(cachep-&gt;freelist_cache));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/* ....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505016" y="5711843"/>
            <a:ext cx="581718" cy="50297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02615" y="1339215"/>
          <a:ext cx="248412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156400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60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120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reciprocal_buffer_size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__GFP_COMP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0xFFF*****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3195955" y="196215"/>
            <a:ext cx="7020000" cy="41040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setup_cpu_cache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gfp):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enable_cpucache(cachep, gfp):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if(cachep-&gt;size &gt; 131072)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limit = 1;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else if(cachep-&gt;size &gt; PAGE_SIZE)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limit = 8;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else if(cachep-&gt;size &gt; 1024)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limit = 24;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else if(cachep-&gt;size &gt; 256)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limit = 54;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else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limit = 120;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shared = 0;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if (cachep-&gt;size &lt;= PAGE_SIZE &amp;&amp; num_possible_cpus() &gt; 1)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shared = 8;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batchcount = (limit + 1) / 2;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do_tune_cpucache(cachep, limit, batchcount, shared, gfp):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__do_tune_cpucache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limit, batchcount, shared, gfp)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new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kzalloc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(sizeof(*new) + nr_cpu_ids * 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            sizeof(struct array_cache *), gfp);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for_each_online_cpu(i):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new-&gt;new[i]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alloc_arraycache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      cpu_to_mem(i), limit, batchcount, gfp);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new-&gt;cachep = cachep;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on_each_cpu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(do_ccupdate_local, (void *)new, 1);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cachep-&gt;batchcount = batchcount;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cachep-&gt;limit = limit;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cachep-&gt;shared = shared;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alloc_kmem_cache_node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gfp)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505016" y="5940443"/>
            <a:ext cx="581718" cy="50297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272853" y="4389972"/>
          <a:ext cx="1548130" cy="237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95250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120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60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447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#118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#119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4876165" y="4356000"/>
            <a:ext cx="5328000" cy="24480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alloc_arraycache</a:t>
            </a: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(node, entries, batchount, gfp):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  int memsize = sizeof(void *) * entries + 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	sizeof(struct array_cache);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  struct array_cache *nc = 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         kmalloc(memsize, gfp, node);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  nc-&gt;availa = 0;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  nc-&gt;limit = entries;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  nc-&gt;batchcount = batchcount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chemeClr val="tx1"/>
                </a:solidFill>
                <a:latin typeface="FreeMono" charset="0"/>
                <a:ea typeface="FreeMono" charset="0"/>
                <a:sym typeface="+mn-ea"/>
              </a:rPr>
              <a:t>  nc-&gt;touched = 0</a:t>
            </a:r>
            <a:endParaRPr lang="x-none" sz="1400">
              <a:solidFill>
                <a:schemeClr val="tx1"/>
              </a:solidFill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on_each_cpu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(do_ccupdate_local, (void *)new, 1):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do_ccupdata_local(new):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struct ccupdate_struct *new = info;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struct array_cache *old;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old = cpu_cache_get(new-&gt;cachep);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new-&gt;cachep-&gt;array[smp_processor_id()] = 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new-&gt;new[smp_processor_id()];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new-&gt;new[smp_processor_id()] = old;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57830" y="4631690"/>
            <a:ext cx="281940" cy="1520825"/>
          </a:xfrm>
          <a:custGeom>
            <a:avLst/>
            <a:gdLst>
              <a:gd name="connisteX0" fmla="*/ 0 w 281940"/>
              <a:gd name="connsiteY0" fmla="*/ 1520825 h 1520825"/>
              <a:gd name="connisteX1" fmla="*/ 172720 w 281940"/>
              <a:gd name="connsiteY1" fmla="*/ 1466215 h 1520825"/>
              <a:gd name="connisteX2" fmla="*/ 209550 w 281940"/>
              <a:gd name="connsiteY2" fmla="*/ 1165225 h 1520825"/>
              <a:gd name="connisteX3" fmla="*/ 209550 w 281940"/>
              <a:gd name="connsiteY3" fmla="*/ 746760 h 1520825"/>
              <a:gd name="connisteX4" fmla="*/ 209550 w 281940"/>
              <a:gd name="connsiteY4" fmla="*/ 227330 h 1520825"/>
              <a:gd name="connisteX5" fmla="*/ 281940 w 281940"/>
              <a:gd name="connsiteY5" fmla="*/ 0 h 15208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1940" h="1520825">
                <a:moveTo>
                  <a:pt x="0" y="1520825"/>
                </a:moveTo>
                <a:cubicBezTo>
                  <a:pt x="33655" y="1515745"/>
                  <a:pt x="130810" y="1537335"/>
                  <a:pt x="172720" y="1466215"/>
                </a:cubicBezTo>
                <a:cubicBezTo>
                  <a:pt x="214630" y="1395095"/>
                  <a:pt x="201930" y="1309370"/>
                  <a:pt x="209550" y="1165225"/>
                </a:cubicBezTo>
                <a:cubicBezTo>
                  <a:pt x="217170" y="1021080"/>
                  <a:pt x="209550" y="934085"/>
                  <a:pt x="209550" y="746760"/>
                </a:cubicBezTo>
                <a:cubicBezTo>
                  <a:pt x="209550" y="559435"/>
                  <a:pt x="194945" y="376555"/>
                  <a:pt x="209550" y="227330"/>
                </a:cubicBezTo>
                <a:cubicBezTo>
                  <a:pt x="224155" y="78105"/>
                  <a:pt x="267335" y="34925"/>
                  <a:pt x="28194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02615" y="348615"/>
          <a:ext cx="2484120" cy="514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1564005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size:16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reciprocal_buffer_size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flags:xxx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num:240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gfporder:0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allocflags: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__GFP_COMP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colour_off:0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freelist_cache:NULL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freelist_size:240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ctor:0xFFF*****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name:"test_cache"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next:NULL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refcount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object_size:12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align:16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node:0xFFF*****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array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0#:0xFFF*****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1#:</a:t>
                      </a:r>
                      <a:r>
                        <a:rPr lang="x-none" sz="140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  <a:sym typeface="+mn-ea"/>
                        </a:rPr>
                        <a:t>0xFFF*****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2505016" y="4949843"/>
            <a:ext cx="581718" cy="502970"/>
          </a:xfrm>
          <a:custGeom>
            <a:avLst/>
            <a:gdLst>
              <a:gd name="connisteX0" fmla="*/ 67527 w 581914"/>
              <a:gd name="connsiteY0" fmla="*/ 79824 h 502734"/>
              <a:gd name="connisteX1" fmla="*/ 33872 w 581914"/>
              <a:gd name="connsiteY1" fmla="*/ 11879 h 502734"/>
              <a:gd name="connisteX2" fmla="*/ 499327 w 581914"/>
              <a:gd name="connsiteY2" fmla="*/ 54424 h 502734"/>
              <a:gd name="connisteX3" fmla="*/ 541872 w 581914"/>
              <a:gd name="connsiteY3" fmla="*/ 426534 h 502734"/>
              <a:gd name="connisteX4" fmla="*/ 203417 w 581914"/>
              <a:gd name="connsiteY4" fmla="*/ 502734 h 5027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81914" h="502735">
                <a:moveTo>
                  <a:pt x="67527" y="79825"/>
                </a:moveTo>
                <a:cubicBezTo>
                  <a:pt x="51652" y="65220"/>
                  <a:pt x="-52488" y="16960"/>
                  <a:pt x="33872" y="11880"/>
                </a:cubicBezTo>
                <a:cubicBezTo>
                  <a:pt x="120232" y="6800"/>
                  <a:pt x="397727" y="-28760"/>
                  <a:pt x="499327" y="54425"/>
                </a:cubicBezTo>
                <a:cubicBezTo>
                  <a:pt x="600927" y="137610"/>
                  <a:pt x="600927" y="337000"/>
                  <a:pt x="541872" y="426535"/>
                </a:cubicBezTo>
                <a:cubicBezTo>
                  <a:pt x="482817" y="516070"/>
                  <a:pt x="271997" y="495115"/>
                  <a:pt x="203417" y="502735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392233" y="348832"/>
          <a:ext cx="1548130" cy="237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952500"/>
              </a:tblGrid>
              <a:tr h="2368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array_cacae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avail:0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limit:120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batchcount:60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3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touched:0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4470"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entry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#0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#2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...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#118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#119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5333365" y="704750"/>
            <a:ext cx="4896000" cy="55080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alloc_kmem_cache_node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(cachep, gfp):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struct kmem_cache_node *n;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for_each_online_node(node):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if(use_alien_caches):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new_alien = alloc_alien_cache(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node, cachep-&gt;limit, gfp;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if(cachep-&gt;shared)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new_shared = alloc_arraycache(node,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cachep-&gt;shared*cahcep-&gt;batchcount,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  0xbaadf00d, gfp);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 = cachep-&gt;node[node];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if(n) {/* ... */}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 =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kmalloc_node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(sizeof(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struct kmem_cache_node), gfp, node);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kmem_cache_node_init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(n);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n-&gt;next_reap = /*xxxx */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n-&gt;shared = new_shared;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n-&gt;alien = new_alien;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n-&gt;free_limit = (1 + nr_cpus_node(node))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    * cachep-&gt;batchcount + cachep-&gt;num;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cachep-&gt;node[node] = n;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void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kmem_cache_node_ini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t(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struct kmem_cache_node *parent){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INIT_LIST_HEAD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(&amp;parent-&gt;slabs_full);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INIT_LIST_HEAD(&amp;parent-&gt;slabs_partial);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INIT_LIST_HEAD(&amp;parent-&gt;slabs_free);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parent-&gt;shared = NULL;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parent-&gt;alien = NULL;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parent-&gt;colour_next = 0;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spin_lock_init(&amp;parent-&gt;list_lock);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parent-&gt;free_objects = 0;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parent-&gt;free_touched = 0;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inline void </a:t>
            </a:r>
            <a:r>
              <a:rPr lang="x-none" sz="1400">
                <a:solidFill>
                  <a:srgbClr val="FF0000"/>
                </a:solidFill>
                <a:latin typeface="FreeMono" charset="0"/>
                <a:ea typeface="FreeMono" charset="0"/>
                <a:sym typeface="+mn-ea"/>
              </a:rPr>
              <a:t>INIT_LIST_HEAD</a:t>
            </a:r>
            <a:r>
              <a:rPr lang="x-none" sz="1400">
                <a:latin typeface="FreeMono" charset="0"/>
                <a:ea typeface="FreeMono" charset="0"/>
                <a:sym typeface="+mn-ea"/>
              </a:rPr>
              <a:t>(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  struct list_head *list) {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list-&gt;next = list;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  list-&gt;prev = list;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  <a:p>
            <a:pPr algn="l" fontAlgn="auto">
              <a:lnSpc>
                <a:spcPts val="1100"/>
              </a:lnSpc>
              <a:buNone/>
            </a:pPr>
            <a:r>
              <a:rPr lang="x-none" sz="1400">
                <a:latin typeface="FreeMono" charset="0"/>
                <a:ea typeface="FreeMono" charset="0"/>
                <a:sym typeface="+mn-ea"/>
              </a:rPr>
              <a:t>}</a:t>
            </a:r>
            <a:endParaRPr lang="x-none" sz="1400">
              <a:latin typeface="FreeMono" charset="0"/>
              <a:ea typeface="FreeMono" charset="0"/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3246178" y="2795059"/>
          <a:ext cx="1742440" cy="36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75"/>
                <a:gridCol w="977265"/>
              </a:tblGrid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0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struct kmem_cacae_node</a:t>
                      </a:r>
                      <a:endParaRPr lang="x-none" sz="10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6797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list_lock: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INIT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partial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full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701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slabs_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v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prev</a:t>
                      </a:r>
                      <a:endParaRPr lang="x-none" sz="1400" b="0">
                        <a:solidFill>
                          <a:schemeClr val="tx1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93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free_objects: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free_limit: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360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colour_next: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shared: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NULL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alien: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NULL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next_reap: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xxx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413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0">
                          <a:solidFill>
                            <a:schemeClr val="tx1"/>
                          </a:solidFill>
                          <a:latin typeface="FreeMono" charset="0"/>
                          <a:ea typeface="FreeMono" charset="0"/>
                        </a:rPr>
                        <a:t>free_touched:</a:t>
                      </a:r>
                      <a:r>
                        <a:rPr lang="x-none" sz="1400" b="0">
                          <a:solidFill>
                            <a:srgbClr val="FF0000"/>
                          </a:solidFill>
                          <a:latin typeface="FreeMono" charset="0"/>
                          <a:ea typeface="FreeMono" charset="0"/>
                        </a:rPr>
                        <a:t>0</a:t>
                      </a:r>
                      <a:endParaRPr lang="x-none" sz="1400" b="0">
                        <a:solidFill>
                          <a:srgbClr val="FF0000"/>
                        </a:solidFill>
                        <a:latin typeface="FreeMono" charset="0"/>
                        <a:ea typeface="FreeMono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4799589" y="3426297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816735" y="3426297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774186" y="3858140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791333" y="3858140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74186" y="4315386"/>
            <a:ext cx="335313" cy="322612"/>
          </a:xfrm>
          <a:custGeom>
            <a:avLst/>
            <a:gdLst>
              <a:gd name="connisteX0" fmla="*/ 0 w 335502"/>
              <a:gd name="connsiteY0" fmla="*/ 313055 h 322613"/>
              <a:gd name="connisteX1" fmla="*/ 279400 w 335502"/>
              <a:gd name="connsiteY1" fmla="*/ 304800 h 322613"/>
              <a:gd name="connisteX2" fmla="*/ 313055 w 335502"/>
              <a:gd name="connsiteY2" fmla="*/ 143510 h 322613"/>
              <a:gd name="connisteX3" fmla="*/ 93345 w 335502"/>
              <a:gd name="connsiteY3" fmla="*/ 0 h 3226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35503" h="322614">
                <a:moveTo>
                  <a:pt x="0" y="313055"/>
                </a:moveTo>
                <a:cubicBezTo>
                  <a:pt x="55245" y="314325"/>
                  <a:pt x="216535" y="338455"/>
                  <a:pt x="279400" y="304800"/>
                </a:cubicBezTo>
                <a:cubicBezTo>
                  <a:pt x="342265" y="271145"/>
                  <a:pt x="350520" y="204470"/>
                  <a:pt x="313055" y="143510"/>
                </a:cubicBezTo>
                <a:cubicBezTo>
                  <a:pt x="275590" y="82550"/>
                  <a:pt x="137795" y="25400"/>
                  <a:pt x="9334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791333" y="4315386"/>
            <a:ext cx="474392" cy="121297"/>
          </a:xfrm>
          <a:custGeom>
            <a:avLst/>
            <a:gdLst>
              <a:gd name="connisteX0" fmla="*/ 0 w 474392"/>
              <a:gd name="connsiteY0" fmla="*/ 101600 h 121513"/>
              <a:gd name="connisteX1" fmla="*/ 422910 w 474392"/>
              <a:gd name="connsiteY1" fmla="*/ 118110 h 121513"/>
              <a:gd name="connisteX2" fmla="*/ 422910 w 474392"/>
              <a:gd name="connsiteY2" fmla="*/ 41910 h 121513"/>
              <a:gd name="connisteX3" fmla="*/ 168910 w 474392"/>
              <a:gd name="connsiteY3" fmla="*/ 0 h 121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4393" h="121514">
                <a:moveTo>
                  <a:pt x="0" y="101600"/>
                </a:moveTo>
                <a:cubicBezTo>
                  <a:pt x="84455" y="106680"/>
                  <a:pt x="338455" y="130175"/>
                  <a:pt x="422910" y="118110"/>
                </a:cubicBezTo>
                <a:cubicBezTo>
                  <a:pt x="507365" y="106045"/>
                  <a:pt x="473710" y="65405"/>
                  <a:pt x="422910" y="41910"/>
                </a:cubicBezTo>
                <a:cubicBezTo>
                  <a:pt x="372110" y="18415"/>
                  <a:pt x="219710" y="6985"/>
                  <a:pt x="16891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914650" y="582295"/>
            <a:ext cx="473710" cy="4613275"/>
          </a:xfrm>
          <a:custGeom>
            <a:avLst/>
            <a:gdLst>
              <a:gd name="connisteX0" fmla="*/ 0 w 473710"/>
              <a:gd name="connsiteY0" fmla="*/ 4563110 h 4613330"/>
              <a:gd name="connisteX1" fmla="*/ 200660 w 473710"/>
              <a:gd name="connsiteY1" fmla="*/ 4098290 h 4613330"/>
              <a:gd name="connisteX2" fmla="*/ 236855 w 473710"/>
              <a:gd name="connsiteY2" fmla="*/ 701040 h 4613330"/>
              <a:gd name="connisteX3" fmla="*/ 473710 w 473710"/>
              <a:gd name="connsiteY3" fmla="*/ 0 h 461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73710" h="4613331">
                <a:moveTo>
                  <a:pt x="0" y="4563110"/>
                </a:moveTo>
                <a:cubicBezTo>
                  <a:pt x="39370" y="4538345"/>
                  <a:pt x="153035" y="4870450"/>
                  <a:pt x="200660" y="4098290"/>
                </a:cubicBezTo>
                <a:cubicBezTo>
                  <a:pt x="248285" y="3326130"/>
                  <a:pt x="182245" y="1520825"/>
                  <a:pt x="236855" y="701040"/>
                </a:cubicBezTo>
                <a:cubicBezTo>
                  <a:pt x="291465" y="-118745"/>
                  <a:pt x="427355" y="72390"/>
                  <a:pt x="473710" y="0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78150" y="3041650"/>
            <a:ext cx="282575" cy="2322195"/>
          </a:xfrm>
          <a:custGeom>
            <a:avLst/>
            <a:gdLst>
              <a:gd name="connisteX0" fmla="*/ 0 w 282575"/>
              <a:gd name="connsiteY0" fmla="*/ 2304415 h 2321935"/>
              <a:gd name="connisteX1" fmla="*/ 146050 w 282575"/>
              <a:gd name="connsiteY1" fmla="*/ 2294890 h 2321935"/>
              <a:gd name="connisteX2" fmla="*/ 191770 w 282575"/>
              <a:gd name="connsiteY2" fmla="*/ 2040255 h 2321935"/>
              <a:gd name="connisteX3" fmla="*/ 191770 w 282575"/>
              <a:gd name="connsiteY3" fmla="*/ 1703070 h 2321935"/>
              <a:gd name="connisteX4" fmla="*/ 200660 w 282575"/>
              <a:gd name="connsiteY4" fmla="*/ 327660 h 2321935"/>
              <a:gd name="connisteX5" fmla="*/ 282575 w 282575"/>
              <a:gd name="connsiteY5" fmla="*/ 0 h 2321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82575" h="2321936">
                <a:moveTo>
                  <a:pt x="0" y="2304415"/>
                </a:moveTo>
                <a:cubicBezTo>
                  <a:pt x="28575" y="2307590"/>
                  <a:pt x="107950" y="2347595"/>
                  <a:pt x="146050" y="2294890"/>
                </a:cubicBezTo>
                <a:cubicBezTo>
                  <a:pt x="184150" y="2242185"/>
                  <a:pt x="182880" y="2158365"/>
                  <a:pt x="191770" y="2040255"/>
                </a:cubicBezTo>
                <a:cubicBezTo>
                  <a:pt x="200660" y="1922145"/>
                  <a:pt x="189865" y="2045335"/>
                  <a:pt x="191770" y="1703070"/>
                </a:cubicBezTo>
                <a:cubicBezTo>
                  <a:pt x="193675" y="1360805"/>
                  <a:pt x="182245" y="668020"/>
                  <a:pt x="200660" y="327660"/>
                </a:cubicBezTo>
                <a:cubicBezTo>
                  <a:pt x="219075" y="-12700"/>
                  <a:pt x="266065" y="38100"/>
                  <a:pt x="28257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25959</Words>
  <Application>Kingsoft Office WPP</Application>
  <PresentationFormat>Widescreen</PresentationFormat>
  <Paragraphs>3503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271</cp:revision>
  <dcterms:created xsi:type="dcterms:W3CDTF">2019-06-29T09:08:56Z</dcterms:created>
  <dcterms:modified xsi:type="dcterms:W3CDTF">2019-06-29T09:08:56Z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