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3"/>
    <p:sldId id="307" r:id="rId4"/>
    <p:sldId id="308" r:id="rId5"/>
    <p:sldId id="309" r:id="rId6"/>
    <p:sldId id="311" r:id="rId7"/>
    <p:sldId id="312" r:id="rId8"/>
    <p:sldId id="316" r:id="rId9"/>
    <p:sldId id="285" r:id="rId10"/>
    <p:sldId id="315" r:id="rId11"/>
    <p:sldId id="317" r:id="rId12"/>
    <p:sldId id="318" r:id="rId13"/>
  </p:sldIdLst>
  <p:sldSz cx="12192635" cy="7559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2305"/>
    <a:srgbClr val="633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Objects="1" showGuides="1">
      <p:cViewPr varScale="1">
        <p:scale>
          <a:sx n="53" d="100"/>
          <a:sy n="53" d="100"/>
        </p:scale>
        <p:origin x="180" y="54"/>
      </p:cViewPr>
      <p:guideLst>
        <p:guide orient="horz" pos="3844"/>
        <p:guide pos="457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152" y="1237252"/>
            <a:ext cx="9144913" cy="2632004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52" y="3970756"/>
            <a:ext cx="9144913" cy="1825252"/>
          </a:xfrm>
        </p:spPr>
        <p:txBody>
          <a:bodyPr/>
          <a:lstStyle>
            <a:lvl1pPr marL="0" indent="0" algn="ctr">
              <a:buNone/>
              <a:defRPr sz="2645"/>
            </a:lvl1pPr>
            <a:lvl2pPr marL="504190" indent="0" algn="ctr">
              <a:buNone/>
              <a:defRPr sz="2205"/>
            </a:lvl2pPr>
            <a:lvl3pPr marL="1007745" indent="0" algn="ctr">
              <a:buNone/>
              <a:defRPr sz="1985"/>
            </a:lvl3pPr>
            <a:lvl4pPr marL="1511935" indent="0" algn="ctr">
              <a:buNone/>
              <a:defRPr sz="1765"/>
            </a:lvl4pPr>
            <a:lvl5pPr marL="2016125" indent="0" algn="ctr">
              <a:buNone/>
              <a:defRPr sz="1765"/>
            </a:lvl5pPr>
            <a:lvl6pPr marL="2520315" indent="0" algn="ctr">
              <a:buNone/>
              <a:defRPr sz="1765"/>
            </a:lvl6pPr>
            <a:lvl7pPr marL="3023870" indent="0" algn="ctr">
              <a:buNone/>
              <a:defRPr sz="1765"/>
            </a:lvl7pPr>
            <a:lvl8pPr marL="3528060" indent="0" algn="ctr">
              <a:buNone/>
              <a:defRPr sz="1765"/>
            </a:lvl8pPr>
            <a:lvl9pPr marL="4032250" indent="0" algn="ctr">
              <a:buNone/>
              <a:defRPr sz="1765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5772" y="402501"/>
            <a:ext cx="2629163" cy="6406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84" y="402501"/>
            <a:ext cx="7735073" cy="6406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33" y="1884753"/>
            <a:ext cx="10516650" cy="3144754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33" y="5059258"/>
            <a:ext cx="10516650" cy="1653752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1pPr>
            <a:lvl2pPr marL="50419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8pPr>
            <a:lvl9pPr marL="403225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84" y="2012503"/>
            <a:ext cx="5182118" cy="47967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817" y="2012503"/>
            <a:ext cx="5182118" cy="47967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72" y="402501"/>
            <a:ext cx="10516650" cy="14612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72" y="1853253"/>
            <a:ext cx="5158302" cy="908251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20315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2250" indent="0">
              <a:buNone/>
              <a:defRPr sz="176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72" y="2761504"/>
            <a:ext cx="5158302" cy="40617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817" y="1853253"/>
            <a:ext cx="5183706" cy="908251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20315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2250" indent="0">
              <a:buNone/>
              <a:defRPr sz="176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817" y="2761504"/>
            <a:ext cx="5183706" cy="40617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72" y="504001"/>
            <a:ext cx="3932630" cy="1764003"/>
          </a:xfrm>
        </p:spPr>
        <p:txBody>
          <a:bodyPr anchor="b"/>
          <a:lstStyle>
            <a:lvl1pPr>
              <a:defRPr sz="353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06" y="1088502"/>
            <a:ext cx="6172817" cy="5372508"/>
          </a:xfrm>
        </p:spPr>
        <p:txBody>
          <a:bodyPr/>
          <a:lstStyle>
            <a:lvl1pPr>
              <a:defRPr sz="3530"/>
            </a:lvl1pPr>
            <a:lvl2pPr>
              <a:defRPr sz="3085"/>
            </a:lvl2pPr>
            <a:lvl3pPr>
              <a:defRPr sz="2645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72" y="2268003"/>
            <a:ext cx="3932630" cy="4201757"/>
          </a:xfrm>
        </p:spPr>
        <p:txBody>
          <a:bodyPr/>
          <a:lstStyle>
            <a:lvl1pPr marL="0" indent="0">
              <a:buNone/>
              <a:defRPr sz="1765"/>
            </a:lvl1pPr>
            <a:lvl2pPr marL="504190" indent="0">
              <a:buNone/>
              <a:defRPr sz="1545"/>
            </a:lvl2pPr>
            <a:lvl3pPr marL="1007745" indent="0">
              <a:buNone/>
              <a:defRPr sz="1325"/>
            </a:lvl3pPr>
            <a:lvl4pPr marL="1511935" indent="0">
              <a:buNone/>
              <a:defRPr sz="1100"/>
            </a:lvl4pPr>
            <a:lvl5pPr marL="2016125" indent="0">
              <a:buNone/>
              <a:defRPr sz="1100"/>
            </a:lvl5pPr>
            <a:lvl6pPr marL="2520315" indent="0">
              <a:buNone/>
              <a:defRPr sz="1100"/>
            </a:lvl6pPr>
            <a:lvl7pPr marL="3023870" indent="0">
              <a:buNone/>
              <a:defRPr sz="1100"/>
            </a:lvl7pPr>
            <a:lvl8pPr marL="3528060" indent="0">
              <a:buNone/>
              <a:defRPr sz="1100"/>
            </a:lvl8pPr>
            <a:lvl9pPr marL="403225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72" y="504001"/>
            <a:ext cx="3932630" cy="1764003"/>
          </a:xfrm>
        </p:spPr>
        <p:txBody>
          <a:bodyPr anchor="b"/>
          <a:lstStyle>
            <a:lvl1pPr>
              <a:defRPr sz="353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06" y="1088502"/>
            <a:ext cx="6172817" cy="5372508"/>
          </a:xfrm>
        </p:spPr>
        <p:txBody>
          <a:bodyPr/>
          <a:lstStyle>
            <a:lvl1pPr marL="0" indent="0">
              <a:buNone/>
              <a:defRPr sz="3530"/>
            </a:lvl1pPr>
            <a:lvl2pPr marL="504190" indent="0">
              <a:buNone/>
              <a:defRPr sz="3085"/>
            </a:lvl2pPr>
            <a:lvl3pPr marL="1007745" indent="0">
              <a:buNone/>
              <a:defRPr sz="2645"/>
            </a:lvl3pPr>
            <a:lvl4pPr marL="1511935" indent="0">
              <a:buNone/>
              <a:defRPr sz="2205"/>
            </a:lvl4pPr>
            <a:lvl5pPr marL="2016125" indent="0">
              <a:buNone/>
              <a:defRPr sz="2205"/>
            </a:lvl5pPr>
            <a:lvl6pPr marL="2520315" indent="0">
              <a:buNone/>
              <a:defRPr sz="2205"/>
            </a:lvl6pPr>
            <a:lvl7pPr marL="3023870" indent="0">
              <a:buNone/>
              <a:defRPr sz="2205"/>
            </a:lvl7pPr>
            <a:lvl8pPr marL="3528060" indent="0">
              <a:buNone/>
              <a:defRPr sz="2205"/>
            </a:lvl8pPr>
            <a:lvl9pPr marL="4032250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72" y="2268003"/>
            <a:ext cx="3932630" cy="4201757"/>
          </a:xfrm>
        </p:spPr>
        <p:txBody>
          <a:bodyPr/>
          <a:lstStyle>
            <a:lvl1pPr marL="0" indent="0">
              <a:buNone/>
              <a:defRPr sz="1765"/>
            </a:lvl1pPr>
            <a:lvl2pPr marL="504190" indent="0">
              <a:buNone/>
              <a:defRPr sz="1545"/>
            </a:lvl2pPr>
            <a:lvl3pPr marL="1007745" indent="0">
              <a:buNone/>
              <a:defRPr sz="1325"/>
            </a:lvl3pPr>
            <a:lvl4pPr marL="1511935" indent="0">
              <a:buNone/>
              <a:defRPr sz="1100"/>
            </a:lvl4pPr>
            <a:lvl5pPr marL="2016125" indent="0">
              <a:buNone/>
              <a:defRPr sz="1100"/>
            </a:lvl5pPr>
            <a:lvl6pPr marL="2520315" indent="0">
              <a:buNone/>
              <a:defRPr sz="1100"/>
            </a:lvl6pPr>
            <a:lvl7pPr marL="3023870" indent="0">
              <a:buNone/>
              <a:defRPr sz="1100"/>
            </a:lvl7pPr>
            <a:lvl8pPr marL="3528060" indent="0">
              <a:buNone/>
              <a:defRPr sz="1100"/>
            </a:lvl8pPr>
            <a:lvl9pPr marL="403225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84" y="402501"/>
            <a:ext cx="10516650" cy="1461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84" y="2012503"/>
            <a:ext cx="10516650" cy="4796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84" y="7007010"/>
            <a:ext cx="2743474" cy="40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003" y="7007010"/>
            <a:ext cx="4115211" cy="40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460" y="7007010"/>
            <a:ext cx="2743474" cy="40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07745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95" indent="-251460" algn="l" defTabSz="1007745" rtl="0" eaLnBrk="1" latinLnBrk="0" hangingPunct="1">
        <a:lnSpc>
          <a:spcPct val="90000"/>
        </a:lnSpc>
        <a:spcBef>
          <a:spcPct val="221000"/>
        </a:spcBef>
        <a:buFont typeface="Arial" panose="02080604020202020204" charset="0"/>
        <a:buChar char="•"/>
        <a:defRPr sz="3085" kern="1200">
          <a:solidFill>
            <a:schemeClr val="tx1"/>
          </a:solidFill>
          <a:latin typeface="+mn-lt"/>
          <a:ea typeface="+mn-ea"/>
          <a:cs typeface="+mn-cs"/>
        </a:defRPr>
      </a:lvl1pPr>
      <a:lvl2pPr marL="756285" indent="-251460" algn="l" defTabSz="1007745" rtl="0" eaLnBrk="1" latinLnBrk="0" hangingPunct="1">
        <a:lnSpc>
          <a:spcPct val="90000"/>
        </a:lnSpc>
        <a:spcBef>
          <a:spcPts val="550"/>
        </a:spcBef>
        <a:buFont typeface="Arial" panose="0208060402020202020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840" indent="-251460" algn="l" defTabSz="1007745" rtl="0" eaLnBrk="1" latinLnBrk="0" hangingPunct="1">
        <a:lnSpc>
          <a:spcPct val="90000"/>
        </a:lnSpc>
        <a:spcBef>
          <a:spcPts val="550"/>
        </a:spcBef>
        <a:buFont typeface="Arial" panose="0208060402020202020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30" indent="-251460" algn="l" defTabSz="1007745" rtl="0" eaLnBrk="1" latinLnBrk="0" hangingPunct="1">
        <a:lnSpc>
          <a:spcPct val="90000"/>
        </a:lnSpc>
        <a:spcBef>
          <a:spcPts val="550"/>
        </a:spcBef>
        <a:buFont typeface="Arial" panose="0208060402020202020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20" indent="-251460" algn="l" defTabSz="1007745" rtl="0" eaLnBrk="1" latinLnBrk="0" hangingPunct="1">
        <a:lnSpc>
          <a:spcPct val="90000"/>
        </a:lnSpc>
        <a:spcBef>
          <a:spcPts val="550"/>
        </a:spcBef>
        <a:buFont typeface="Arial" panose="0208060402020202020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1775" indent="-251460" algn="l" defTabSz="1007745" rtl="0" eaLnBrk="1" latinLnBrk="0" hangingPunct="1">
        <a:lnSpc>
          <a:spcPct val="90000"/>
        </a:lnSpc>
        <a:spcBef>
          <a:spcPts val="550"/>
        </a:spcBef>
        <a:buFont typeface="Arial" panose="0208060402020202020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5965" indent="-251460" algn="l" defTabSz="1007745" rtl="0" eaLnBrk="1" latinLnBrk="0" hangingPunct="1">
        <a:lnSpc>
          <a:spcPct val="90000"/>
        </a:lnSpc>
        <a:spcBef>
          <a:spcPts val="550"/>
        </a:spcBef>
        <a:buFont typeface="Arial" panose="0208060402020202020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155" indent="-251460" algn="l" defTabSz="1007745" rtl="0" eaLnBrk="1" latinLnBrk="0" hangingPunct="1">
        <a:lnSpc>
          <a:spcPct val="90000"/>
        </a:lnSpc>
        <a:spcBef>
          <a:spcPts val="550"/>
        </a:spcBef>
        <a:buFont typeface="Arial" panose="0208060402020202020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3710" indent="-251460" algn="l" defTabSz="1007745" rtl="0" eaLnBrk="1" latinLnBrk="0" hangingPunct="1">
        <a:lnSpc>
          <a:spcPct val="90000"/>
        </a:lnSpc>
        <a:spcBef>
          <a:spcPts val="550"/>
        </a:spcBef>
        <a:buFont typeface="Arial" panose="0208060402020202020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774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12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387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06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25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3708000" y="1080000"/>
            <a:ext cx="792041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kstrdup()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45094" y="2059375"/>
            <a:ext cx="1620084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kmem_cache_zalloc()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04816" y="1411375"/>
            <a:ext cx="1584083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calculate_alignment()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84750" y="1087375"/>
            <a:ext cx="3060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copy name from user space to kernel space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72793" y="727375"/>
            <a:ext cx="1656086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kmem_cache_create()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416750" y="979375"/>
            <a:ext cx="0" cy="1008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48750" y="1987375"/>
            <a:ext cx="0" cy="39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16361" y="1222075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416750" y="1555375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848750" y="2203375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704750" y="1735375"/>
            <a:ext cx="1908099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do_kmem_cache_create()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416750" y="1879375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839210" y="2635250"/>
            <a:ext cx="4004945" cy="243840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rgbClr val="FF0000"/>
                </a:solidFill>
                <a:latin typeface="Liberation Sans Narrow" charset="0"/>
                <a:ea typeface="FreeMono" charset="0"/>
                <a:sym typeface="+mn-ea"/>
              </a:rPr>
              <a:t>do_kmem_cache_create()</a:t>
            </a: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{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 struct kmem_cache *s;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 s = kmem_cache_zalloc(kmem_cache, GFP_KERNEL);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 s-&gt;name = name;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 s-&gt;object_size = object_size;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 s-&gt;align = align;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 s-&gt;ctor = ctor;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 // ...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 s-&gt;refcount = 1;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 list_add(&amp;s-&gt;list, &amp;slab_caches);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}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43625" y="2059560"/>
            <a:ext cx="1872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allocate and zero set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576000" y="468000"/>
          <a:ext cx="2254250" cy="593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05"/>
                <a:gridCol w="880745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kmem_cache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batchcount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limit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shared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size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reciprocal_buffer_size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flags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num: 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gfporder: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gfp_t allocflags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size_t colour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colour_off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6228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kmen_cache* freelist_cache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freelist_size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 (*ctor)(void*) 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0xFFxxx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const char* name: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 "slab_test"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list: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xxx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refcount: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object_size: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12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align: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16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kmen_cache_node** node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array_cache* array[]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[0]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175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1" name="Elbow Connector 10"/>
          <p:cNvCxnSpPr/>
          <p:nvPr/>
        </p:nvCxnSpPr>
        <p:spPr>
          <a:xfrm>
            <a:off x="2797175" y="5763895"/>
            <a:ext cx="72000" cy="468000"/>
          </a:xfrm>
          <a:prstGeom prst="bentConnector3">
            <a:avLst>
              <a:gd name="adj1" fmla="val 26267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8" name="Table 47"/>
          <p:cNvGraphicFramePr/>
          <p:nvPr/>
        </p:nvGraphicFramePr>
        <p:xfrm>
          <a:off x="5796335" y="622695"/>
          <a:ext cx="1731645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525"/>
                <a:gridCol w="833120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page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long flags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 *s_men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 *freelist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active: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60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lru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kem_cache *slab_cache: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 0xFFxx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5485700" y="2788195"/>
            <a:ext cx="1440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page_address(page)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graphicFrame>
        <p:nvGraphicFramePr>
          <p:cNvPr id="50" name="Table 49"/>
          <p:cNvGraphicFramePr/>
          <p:nvPr/>
        </p:nvGraphicFramePr>
        <p:xfrm>
          <a:off x="118800" y="468000"/>
          <a:ext cx="2254250" cy="593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05"/>
                <a:gridCol w="880745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kmem_cache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batchcount: 60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limit: 120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shared: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size: 16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reciprocal_buffer_size: 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flags: 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num: 240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gfporder: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gfp_t allocflags: </a:t>
                      </a: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__GFP_COMP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size_t colour: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colour_off: 64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6228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kmen_cache* freelist_cache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freelist_size: 240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 (*ctor)(void*) : 0xFFxxx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const char* name: "slab_test"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list: 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refcount: 1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object_size: 12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align: 16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kmen_cache_node** node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array_cache* array[]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[0]: 0xFFxx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1" name="Elbow Connector 50"/>
          <p:cNvCxnSpPr/>
          <p:nvPr/>
        </p:nvCxnSpPr>
        <p:spPr>
          <a:xfrm>
            <a:off x="2339975" y="5763895"/>
            <a:ext cx="72000" cy="468000"/>
          </a:xfrm>
          <a:prstGeom prst="bentConnector3">
            <a:avLst>
              <a:gd name="adj1" fmla="val 26267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/>
          <p:nvPr/>
        </p:nvGraphicFramePr>
        <p:xfrm>
          <a:off x="2893695" y="3917315"/>
          <a:ext cx="1966595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445"/>
                <a:gridCol w="946150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avail: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59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limit: 120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batchcount: 60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touched: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spintlock_t lock: INIT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rowSpan="6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void* entry[]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[0]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[59]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[119]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3" name="Elbow Connector 52"/>
          <p:cNvCxnSpPr/>
          <p:nvPr/>
        </p:nvCxnSpPr>
        <p:spPr>
          <a:xfrm flipV="1">
            <a:off x="2281555" y="4157980"/>
            <a:ext cx="612000" cy="1872000"/>
          </a:xfrm>
          <a:prstGeom prst="bentConnector3">
            <a:avLst>
              <a:gd name="adj1" fmla="val 7875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/>
          <p:nvPr/>
        </p:nvGraphicFramePr>
        <p:xfrm>
          <a:off x="2680335" y="819785"/>
          <a:ext cx="2332355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375"/>
                <a:gridCol w="982980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kmem_cache_node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spinlock_t list_lock: INIT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slabs_partial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slabs_full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slabs_free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free_objects: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180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free_limit: 360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color_next: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 *shared: NULL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struct array_cache **alien: NULL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long next_reap: 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free_touched: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 1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5" name="Elbow Connector 54"/>
          <p:cNvCxnSpPr/>
          <p:nvPr/>
        </p:nvCxnSpPr>
        <p:spPr>
          <a:xfrm flipV="1">
            <a:off x="2105660" y="1080000"/>
            <a:ext cx="612000" cy="5256000"/>
          </a:xfrm>
          <a:prstGeom prst="bentConnector3">
            <a:avLst>
              <a:gd name="adj1" fmla="val 7875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>
            <a:off x="4924050" y="1892772"/>
            <a:ext cx="252000" cy="121297"/>
          </a:xfrm>
          <a:custGeom>
            <a:avLst/>
            <a:gdLst>
              <a:gd name="connisteX0" fmla="*/ 0 w 474392"/>
              <a:gd name="connsiteY0" fmla="*/ 101600 h 121513"/>
              <a:gd name="connisteX1" fmla="*/ 422910 w 474392"/>
              <a:gd name="connsiteY1" fmla="*/ 118110 h 121513"/>
              <a:gd name="connisteX2" fmla="*/ 422910 w 474392"/>
              <a:gd name="connsiteY2" fmla="*/ 41910 h 121513"/>
              <a:gd name="connisteX3" fmla="*/ 168910 w 474392"/>
              <a:gd name="connsiteY3" fmla="*/ 0 h 121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4393" h="121514">
                <a:moveTo>
                  <a:pt x="0" y="101600"/>
                </a:moveTo>
                <a:cubicBezTo>
                  <a:pt x="84455" y="106680"/>
                  <a:pt x="338455" y="130175"/>
                  <a:pt x="422910" y="118110"/>
                </a:cubicBezTo>
                <a:cubicBezTo>
                  <a:pt x="507365" y="106045"/>
                  <a:pt x="473710" y="65405"/>
                  <a:pt x="422910" y="41910"/>
                </a:cubicBezTo>
                <a:cubicBezTo>
                  <a:pt x="372110" y="18415"/>
                  <a:pt x="219710" y="6985"/>
                  <a:pt x="168910" y="0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4928495" y="1630517"/>
            <a:ext cx="252000" cy="121297"/>
          </a:xfrm>
          <a:custGeom>
            <a:avLst/>
            <a:gdLst>
              <a:gd name="connisteX0" fmla="*/ 0 w 474392"/>
              <a:gd name="connsiteY0" fmla="*/ 101600 h 121513"/>
              <a:gd name="connisteX1" fmla="*/ 422910 w 474392"/>
              <a:gd name="connsiteY1" fmla="*/ 118110 h 121513"/>
              <a:gd name="connisteX2" fmla="*/ 422910 w 474392"/>
              <a:gd name="connsiteY2" fmla="*/ 41910 h 121513"/>
              <a:gd name="connisteX3" fmla="*/ 168910 w 474392"/>
              <a:gd name="connsiteY3" fmla="*/ 0 h 121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4393" h="121514">
                <a:moveTo>
                  <a:pt x="0" y="101600"/>
                </a:moveTo>
                <a:cubicBezTo>
                  <a:pt x="84455" y="106680"/>
                  <a:pt x="338455" y="130175"/>
                  <a:pt x="422910" y="118110"/>
                </a:cubicBezTo>
                <a:cubicBezTo>
                  <a:pt x="507365" y="106045"/>
                  <a:pt x="473710" y="65405"/>
                  <a:pt x="422910" y="41910"/>
                </a:cubicBezTo>
                <a:cubicBezTo>
                  <a:pt x="372110" y="18415"/>
                  <a:pt x="219710" y="6985"/>
                  <a:pt x="168910" y="0"/>
                </a:cubicBez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2" name="Elbow Connector 61"/>
          <p:cNvCxnSpPr/>
          <p:nvPr/>
        </p:nvCxnSpPr>
        <p:spPr>
          <a:xfrm rot="5400000">
            <a:off x="4171315" y="2188845"/>
            <a:ext cx="2931795" cy="302895"/>
          </a:xfrm>
          <a:prstGeom prst="bentConnector3">
            <a:avLst>
              <a:gd name="adj1" fmla="val 649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2430010" y="718655"/>
            <a:ext cx="3492000" cy="1728000"/>
          </a:xfrm>
          <a:prstGeom prst="bentConnector3">
            <a:avLst>
              <a:gd name="adj1" fmla="val 1812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flipH="1">
            <a:off x="6074410" y="1525270"/>
            <a:ext cx="1152000" cy="2268000"/>
          </a:xfrm>
          <a:prstGeom prst="bentConnector4">
            <a:avLst>
              <a:gd name="adj1" fmla="val -35654"/>
              <a:gd name="adj2" fmla="val 72185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H="1">
            <a:off x="6726555" y="1249680"/>
            <a:ext cx="540000" cy="2520000"/>
          </a:xfrm>
          <a:prstGeom prst="bentConnector4">
            <a:avLst>
              <a:gd name="adj1" fmla="val -90147"/>
              <a:gd name="adj2" fmla="val 8053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/>
          <p:cNvGraphicFramePr/>
          <p:nvPr/>
        </p:nvGraphicFramePr>
        <p:xfrm>
          <a:off x="5485765" y="3775710"/>
          <a:ext cx="6473825" cy="45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820"/>
                <a:gridCol w="657225"/>
                <a:gridCol w="589597"/>
                <a:gridCol w="589597"/>
                <a:gridCol w="589597"/>
                <a:gridCol w="589597"/>
                <a:gridCol w="589597"/>
                <a:gridCol w="589597"/>
                <a:gridCol w="589597"/>
                <a:gridCol w="508000"/>
              </a:tblGrid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bg1"/>
                          </a:solidFill>
                          <a:latin typeface="Liberation Sans Narrow" charset="0"/>
                          <a:ea typeface="FreeMono" charset="0"/>
                        </a:rPr>
                        <a:t>Colour</a:t>
                      </a:r>
                      <a:endParaRPr lang="x-none" sz="1200" b="1">
                        <a:solidFill>
                          <a:schemeClr val="bg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freelist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0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1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2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  <a:sym typeface="+mn-ea"/>
                        </a:rPr>
                        <a:t>...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59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...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239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padd</a:t>
                      </a:r>
                      <a:endParaRPr lang="x-none" sz="1200" b="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ing</a:t>
                      </a:r>
                      <a:endParaRPr lang="x-none" sz="1200" b="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7" name="Elbow Connector 76"/>
          <p:cNvCxnSpPr/>
          <p:nvPr/>
        </p:nvCxnSpPr>
        <p:spPr>
          <a:xfrm>
            <a:off x="4964430" y="1431290"/>
            <a:ext cx="864000" cy="576000"/>
          </a:xfrm>
          <a:prstGeom prst="bentConnector3">
            <a:avLst>
              <a:gd name="adj1" fmla="val 50077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rot="16200000">
            <a:off x="5228372" y="4036313"/>
            <a:ext cx="1296000" cy="1728000"/>
          </a:xfrm>
          <a:prstGeom prst="bentConnector3">
            <a:avLst>
              <a:gd name="adj1" fmla="val 8954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644000" y="5544000"/>
            <a:ext cx="36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680000" y="5796000"/>
            <a:ext cx="468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644000" y="6300000"/>
            <a:ext cx="61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6200000">
            <a:off x="5454000" y="3906000"/>
            <a:ext cx="1584000" cy="2196000"/>
          </a:xfrm>
          <a:prstGeom prst="bentConnector3">
            <a:avLst>
              <a:gd name="adj1" fmla="val 7984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rot="16200000">
            <a:off x="6156000" y="3348000"/>
            <a:ext cx="2088000" cy="3852000"/>
          </a:xfrm>
          <a:prstGeom prst="bentConnector3">
            <a:avLst>
              <a:gd name="adj1" fmla="val 80811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/>
          <p:cNvCxnSpPr/>
          <p:nvPr/>
        </p:nvCxnSpPr>
        <p:spPr>
          <a:xfrm flipV="1">
            <a:off x="9598025" y="3575050"/>
            <a:ext cx="0" cy="39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8" name="Table 47"/>
          <p:cNvGraphicFramePr/>
          <p:nvPr/>
        </p:nvGraphicFramePr>
        <p:xfrm>
          <a:off x="5796335" y="622695"/>
          <a:ext cx="1731645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525"/>
                <a:gridCol w="833120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page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long flags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 *s_men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 *freelist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active: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60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lru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kem_cache *slab_cache: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 0xFFxx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5485700" y="2788195"/>
            <a:ext cx="1440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page_address(page)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graphicFrame>
        <p:nvGraphicFramePr>
          <p:cNvPr id="50" name="Table 49"/>
          <p:cNvGraphicFramePr/>
          <p:nvPr/>
        </p:nvGraphicFramePr>
        <p:xfrm>
          <a:off x="118800" y="468000"/>
          <a:ext cx="2254250" cy="593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05"/>
                <a:gridCol w="880745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kmem_cache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batchcount: 60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limit: 120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shared: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size: 16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reciprocal_buffer_size: 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flags: 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num: 240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gfporder: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gfp_t allocflags: </a:t>
                      </a: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__GFP_COMP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size_t colour: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colour_off: 64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6228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kmen_cache* freelist_cache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freelist_size: 240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 (*ctor)(void*) : 0xFFxxx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const char* name: "slab_test"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list: 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refcount: 1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object_size: 12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align: 16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kmen_cache_node** node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array_cache* array[]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[0]: 0xFFxx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1" name="Elbow Connector 50"/>
          <p:cNvCxnSpPr/>
          <p:nvPr/>
        </p:nvCxnSpPr>
        <p:spPr>
          <a:xfrm>
            <a:off x="2339975" y="5763895"/>
            <a:ext cx="72000" cy="468000"/>
          </a:xfrm>
          <a:prstGeom prst="bentConnector3">
            <a:avLst>
              <a:gd name="adj1" fmla="val 26267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/>
          <p:nvPr/>
        </p:nvGraphicFramePr>
        <p:xfrm>
          <a:off x="2893695" y="3917315"/>
          <a:ext cx="1966595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445"/>
                <a:gridCol w="946150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avail: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59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limit: 120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batchcount: 60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touched: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spintlock_t lock: INIT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rowSpan="6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void* entry[]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[0]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[59]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[119]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3" name="Elbow Connector 52"/>
          <p:cNvCxnSpPr/>
          <p:nvPr/>
        </p:nvCxnSpPr>
        <p:spPr>
          <a:xfrm flipV="1">
            <a:off x="2281555" y="4157980"/>
            <a:ext cx="612000" cy="1872000"/>
          </a:xfrm>
          <a:prstGeom prst="bentConnector3">
            <a:avLst>
              <a:gd name="adj1" fmla="val 7875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/>
          <p:nvPr/>
        </p:nvGraphicFramePr>
        <p:xfrm>
          <a:off x="2680335" y="819785"/>
          <a:ext cx="2332355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375"/>
                <a:gridCol w="982980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kmem_cache_node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spinlock_t list_lock: INIT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slabs_partial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slabs_full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slabs_free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free_objects: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180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free_limit: 360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color_next: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 *shared: NULL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struct array_cache **alien: NULL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long next_reap: 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free_touched: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 1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5" name="Elbow Connector 54"/>
          <p:cNvCxnSpPr/>
          <p:nvPr/>
        </p:nvCxnSpPr>
        <p:spPr>
          <a:xfrm flipV="1">
            <a:off x="2105660" y="1080000"/>
            <a:ext cx="612000" cy="5256000"/>
          </a:xfrm>
          <a:prstGeom prst="bentConnector3">
            <a:avLst>
              <a:gd name="adj1" fmla="val 7875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>
            <a:off x="4924050" y="1892772"/>
            <a:ext cx="252000" cy="121297"/>
          </a:xfrm>
          <a:custGeom>
            <a:avLst/>
            <a:gdLst>
              <a:gd name="connisteX0" fmla="*/ 0 w 474392"/>
              <a:gd name="connsiteY0" fmla="*/ 101600 h 121513"/>
              <a:gd name="connisteX1" fmla="*/ 422910 w 474392"/>
              <a:gd name="connsiteY1" fmla="*/ 118110 h 121513"/>
              <a:gd name="connisteX2" fmla="*/ 422910 w 474392"/>
              <a:gd name="connsiteY2" fmla="*/ 41910 h 121513"/>
              <a:gd name="connisteX3" fmla="*/ 168910 w 474392"/>
              <a:gd name="connsiteY3" fmla="*/ 0 h 121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4393" h="121514">
                <a:moveTo>
                  <a:pt x="0" y="101600"/>
                </a:moveTo>
                <a:cubicBezTo>
                  <a:pt x="84455" y="106680"/>
                  <a:pt x="338455" y="130175"/>
                  <a:pt x="422910" y="118110"/>
                </a:cubicBezTo>
                <a:cubicBezTo>
                  <a:pt x="507365" y="106045"/>
                  <a:pt x="473710" y="65405"/>
                  <a:pt x="422910" y="41910"/>
                </a:cubicBezTo>
                <a:cubicBezTo>
                  <a:pt x="372110" y="18415"/>
                  <a:pt x="219710" y="6985"/>
                  <a:pt x="168910" y="0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4928495" y="1630517"/>
            <a:ext cx="252000" cy="121297"/>
          </a:xfrm>
          <a:custGeom>
            <a:avLst/>
            <a:gdLst>
              <a:gd name="connisteX0" fmla="*/ 0 w 474392"/>
              <a:gd name="connsiteY0" fmla="*/ 101600 h 121513"/>
              <a:gd name="connisteX1" fmla="*/ 422910 w 474392"/>
              <a:gd name="connsiteY1" fmla="*/ 118110 h 121513"/>
              <a:gd name="connisteX2" fmla="*/ 422910 w 474392"/>
              <a:gd name="connsiteY2" fmla="*/ 41910 h 121513"/>
              <a:gd name="connisteX3" fmla="*/ 168910 w 474392"/>
              <a:gd name="connsiteY3" fmla="*/ 0 h 121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4393" h="121514">
                <a:moveTo>
                  <a:pt x="0" y="101600"/>
                </a:moveTo>
                <a:cubicBezTo>
                  <a:pt x="84455" y="106680"/>
                  <a:pt x="338455" y="130175"/>
                  <a:pt x="422910" y="118110"/>
                </a:cubicBezTo>
                <a:cubicBezTo>
                  <a:pt x="507365" y="106045"/>
                  <a:pt x="473710" y="65405"/>
                  <a:pt x="422910" y="41910"/>
                </a:cubicBezTo>
                <a:cubicBezTo>
                  <a:pt x="372110" y="18415"/>
                  <a:pt x="219710" y="6985"/>
                  <a:pt x="168910" y="0"/>
                </a:cubicBez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2" name="Elbow Connector 61"/>
          <p:cNvCxnSpPr/>
          <p:nvPr/>
        </p:nvCxnSpPr>
        <p:spPr>
          <a:xfrm rot="5400000">
            <a:off x="4171315" y="2188845"/>
            <a:ext cx="2931795" cy="302895"/>
          </a:xfrm>
          <a:prstGeom prst="bentConnector3">
            <a:avLst>
              <a:gd name="adj1" fmla="val 649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2430010" y="718655"/>
            <a:ext cx="3492000" cy="1728000"/>
          </a:xfrm>
          <a:prstGeom prst="bentConnector3">
            <a:avLst>
              <a:gd name="adj1" fmla="val 1812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flipH="1">
            <a:off x="6074410" y="1525270"/>
            <a:ext cx="1152000" cy="2268000"/>
          </a:xfrm>
          <a:prstGeom prst="bentConnector4">
            <a:avLst>
              <a:gd name="adj1" fmla="val -35654"/>
              <a:gd name="adj2" fmla="val 72185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H="1">
            <a:off x="6726555" y="1249680"/>
            <a:ext cx="540000" cy="2520000"/>
          </a:xfrm>
          <a:prstGeom prst="bentConnector4">
            <a:avLst>
              <a:gd name="adj1" fmla="val -90147"/>
              <a:gd name="adj2" fmla="val 8053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/>
          <p:cNvGraphicFramePr/>
          <p:nvPr/>
        </p:nvGraphicFramePr>
        <p:xfrm>
          <a:off x="5485765" y="3775710"/>
          <a:ext cx="6473825" cy="45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820"/>
                <a:gridCol w="657225"/>
                <a:gridCol w="589597"/>
                <a:gridCol w="589597"/>
                <a:gridCol w="589597"/>
                <a:gridCol w="589597"/>
                <a:gridCol w="589597"/>
                <a:gridCol w="589597"/>
                <a:gridCol w="589597"/>
                <a:gridCol w="508000"/>
              </a:tblGrid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bg1"/>
                          </a:solidFill>
                          <a:latin typeface="Liberation Sans Narrow" charset="0"/>
                          <a:ea typeface="FreeMono" charset="0"/>
                        </a:rPr>
                        <a:t>Colour</a:t>
                      </a:r>
                      <a:endParaRPr lang="x-none" sz="1200" b="1">
                        <a:solidFill>
                          <a:schemeClr val="bg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freelist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0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1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2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  <a:sym typeface="+mn-ea"/>
                        </a:rPr>
                        <a:t>...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59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...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239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padd</a:t>
                      </a:r>
                      <a:endParaRPr lang="x-none" sz="1200" b="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ing</a:t>
                      </a:r>
                      <a:endParaRPr lang="x-none" sz="1200" b="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7" name="Elbow Connector 76"/>
          <p:cNvCxnSpPr/>
          <p:nvPr/>
        </p:nvCxnSpPr>
        <p:spPr>
          <a:xfrm>
            <a:off x="4964430" y="1431290"/>
            <a:ext cx="864000" cy="576000"/>
          </a:xfrm>
          <a:prstGeom prst="bentConnector3">
            <a:avLst>
              <a:gd name="adj1" fmla="val 50077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rot="16200000">
            <a:off x="5228372" y="4036313"/>
            <a:ext cx="1296000" cy="1728000"/>
          </a:xfrm>
          <a:prstGeom prst="bentConnector3">
            <a:avLst>
              <a:gd name="adj1" fmla="val 8954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644000" y="5544000"/>
            <a:ext cx="36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680000" y="5796000"/>
            <a:ext cx="468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644000" y="6300000"/>
            <a:ext cx="61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6200000">
            <a:off x="5454000" y="3906000"/>
            <a:ext cx="1584000" cy="2196000"/>
          </a:xfrm>
          <a:prstGeom prst="bentConnector3">
            <a:avLst>
              <a:gd name="adj1" fmla="val 7984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rot="16200000">
            <a:off x="6156000" y="3348000"/>
            <a:ext cx="2088000" cy="3852000"/>
          </a:xfrm>
          <a:prstGeom prst="bentConnector3">
            <a:avLst>
              <a:gd name="adj1" fmla="val 80811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/>
          <p:cNvCxnSpPr/>
          <p:nvPr/>
        </p:nvCxnSpPr>
        <p:spPr>
          <a:xfrm flipV="1">
            <a:off x="9598025" y="3575050"/>
            <a:ext cx="0" cy="39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3479400" y="1087375"/>
            <a:ext cx="792041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kstrdup()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11400" y="2059375"/>
            <a:ext cx="1620084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kmem_cache_zalloc()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79400" y="1411375"/>
            <a:ext cx="1584083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calculate_alignment()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56150" y="1087375"/>
            <a:ext cx="3060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copy name from user space to kernel space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44193" y="727375"/>
            <a:ext cx="1656086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kmem_cache_create()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3620150" y="1987375"/>
            <a:ext cx="0" cy="82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187761" y="1222075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188150" y="1555375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620150" y="2203375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479400" y="1735375"/>
            <a:ext cx="1908099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do_kmem_cache_create()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188150" y="1879375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132455" y="3474720"/>
            <a:ext cx="4392295" cy="179832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rgbClr val="FF0000"/>
                </a:solidFill>
                <a:latin typeface="Liberation Sans Narrow" charset="0"/>
                <a:ea typeface="FreeMono" charset="0"/>
                <a:sym typeface="+mn-ea"/>
              </a:rPr>
              <a:t>setup_node_pointer()</a:t>
            </a: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{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 cachep-&gt;node = (struct kmem_cache_node **)&amp;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       cachep-&gt;array[nr_cpu_ids]; // nr_cpu_ids = 1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}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size = ALIGN(size, cachep-&gt;align); // 12-&gt;16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if (FREELIST_BYTE_INDEX &amp;&amp; size &lt; SLAB_OBJ_MIN_SIZE)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    size = ALIGN(SLAB_OBJ_MIN_SIZE, cachep-&gt;align);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// cache-&gt;size = size;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1400" y="2376000"/>
            <a:ext cx="1800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__kmem_cache_create()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20150" y="2520000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42425" y="2628090"/>
            <a:ext cx="0" cy="4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42425" y="2844090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43200" y="2719775"/>
            <a:ext cx="1620084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setup_node_pointer()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19825" y="2059560"/>
            <a:ext cx="1548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allocate and zero set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graphicFrame>
        <p:nvGraphicFramePr>
          <p:cNvPr id="23" name="Table 22"/>
          <p:cNvGraphicFramePr/>
          <p:nvPr/>
        </p:nvGraphicFramePr>
        <p:xfrm>
          <a:off x="576000" y="468000"/>
          <a:ext cx="2254250" cy="593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05"/>
                <a:gridCol w="880745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kmem_cache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batchcount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limit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shared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size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reciprocal_buffer_size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flags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num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gfporder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gfp_t allocflags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size_t colour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colour_off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6228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kmen_cache* freelist_cache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freelist_size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 (*ctor)(void*) 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0xFFxxx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const char* name: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"slab_test"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list: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xxx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refcount: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object_size: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12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align: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16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kmen_cache_node** node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array_cache* array[]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[0]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175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4" name="Elbow Connector 23"/>
          <p:cNvCxnSpPr/>
          <p:nvPr/>
        </p:nvCxnSpPr>
        <p:spPr>
          <a:xfrm>
            <a:off x="2797175" y="5763895"/>
            <a:ext cx="72000" cy="468000"/>
          </a:xfrm>
          <a:prstGeom prst="bentConnector3">
            <a:avLst>
              <a:gd name="adj1" fmla="val 26267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3479400" y="1087375"/>
            <a:ext cx="792041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kstrdup()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11400" y="2059375"/>
            <a:ext cx="1620084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kmem_cache_zalloc()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79400" y="1411375"/>
            <a:ext cx="1584083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calculate_alignment()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56150" y="1087375"/>
            <a:ext cx="3060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copy name from user space to kernel space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44193" y="727375"/>
            <a:ext cx="1656086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kmem_cache_create()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188150" y="979375"/>
            <a:ext cx="0" cy="1008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620150" y="1987375"/>
            <a:ext cx="0" cy="82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187761" y="1222075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188150" y="1555375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620150" y="2203375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479400" y="1735375"/>
            <a:ext cx="1908099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do_kmem_cache_create()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188150" y="1879375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042920" y="3932555"/>
            <a:ext cx="4536000" cy="243840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rgbClr val="FF0000"/>
                </a:solidFill>
                <a:latin typeface="Liberation Sans Narrow" charset="0"/>
                <a:sym typeface="+mn-ea"/>
              </a:rPr>
              <a:t>calculate_slab_order</a:t>
            </a:r>
            <a:r>
              <a:rPr lang="x-none" sz="1400">
                <a:solidFill>
                  <a:srgbClr val="FF0000"/>
                </a:solidFill>
                <a:latin typeface="Liberation Sans Narrow" charset="0"/>
                <a:ea typeface="FreeMono" charset="0"/>
                <a:sym typeface="+mn-ea"/>
              </a:rPr>
              <a:t>()</a:t>
            </a: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{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 for(gfporder = 0; 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      gfporder &lt;= KMALLOC_MAX_ORDER; gpforder++) {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     cache_estimate(gfporder, size, align, flags, &amp;remainder, &amp;num);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     //..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     cachep-&gt;num = num;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     cachep-&gt;gfporder = gfporder;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     left_over = remaider;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   }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 return left_over;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}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1400" y="2376000"/>
            <a:ext cx="1800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__kmem_cache_create()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20150" y="2520000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42425" y="2628090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42425" y="2844090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20000" y="2719775"/>
            <a:ext cx="1620084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setup_node_pointer()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19825" y="2059560"/>
            <a:ext cx="1548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allocate and zero set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32000" y="3184450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320000" y="3060135"/>
            <a:ext cx="1656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calculate_slab_order()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498990" y="3306905"/>
            <a:ext cx="0" cy="39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98990" y="3522905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776565" y="3398590"/>
            <a:ext cx="1332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cache_estimate()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graphicFrame>
        <p:nvGraphicFramePr>
          <p:cNvPr id="21" name="Table 20"/>
          <p:cNvGraphicFramePr/>
          <p:nvPr/>
        </p:nvGraphicFramePr>
        <p:xfrm>
          <a:off x="576000" y="468000"/>
          <a:ext cx="2254250" cy="593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05"/>
                <a:gridCol w="880745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kmem_cache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batchcount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limit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shared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size: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12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reciprocal_buffer_size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flags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num: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240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gfporder: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gfp_t allocflags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size_t colour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colour_off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6228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kmen_cache* freelist_cache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freelist_size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 (*ctor)(void*) 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0xFFxxx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const char* name: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"slab_test"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list: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xxx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refcount: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object_size: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12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align: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16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kmen_cache_node** node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array_cache* array[]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[0]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175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3" name="Elbow Connector 22"/>
          <p:cNvCxnSpPr/>
          <p:nvPr/>
        </p:nvCxnSpPr>
        <p:spPr>
          <a:xfrm>
            <a:off x="2797175" y="5763895"/>
            <a:ext cx="72000" cy="468000"/>
          </a:xfrm>
          <a:prstGeom prst="bentConnector3">
            <a:avLst>
              <a:gd name="adj1" fmla="val 26267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3456000" y="1044000"/>
            <a:ext cx="792041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kstrdup()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88000" y="2016000"/>
            <a:ext cx="1620084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kmem_cache_zalloc()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56000" y="1368000"/>
            <a:ext cx="1584083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calculate_alignment()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60000" y="720000"/>
            <a:ext cx="1656086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kmem_cache_create()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188150" y="979375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620150" y="1944000"/>
            <a:ext cx="0" cy="5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187761" y="1222075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188150" y="1555375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620150" y="2160000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456000" y="1692000"/>
            <a:ext cx="1908099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do_kmem_cache_create()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188150" y="1879375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416935" y="4159250"/>
            <a:ext cx="4077970" cy="222504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latin typeface="Liberation Sans Narrow" charset="0"/>
                <a:sym typeface="+mn-ea"/>
              </a:rPr>
              <a:t>cachep-&gt;colour_off = cache_line_size();</a:t>
            </a:r>
            <a:endParaRPr lang="x-none" sz="1400">
              <a:latin typeface="Liberation Sans Narrow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latin typeface="Liberation Sans Narrow" charset="0"/>
                <a:sym typeface="+mn-ea"/>
              </a:rPr>
              <a:t>if (cachep-&gt;colour_off &lt; cachep-&gt;align)</a:t>
            </a:r>
            <a:endParaRPr lang="x-none" sz="1400">
              <a:latin typeface="Liberation Sans Narrow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latin typeface="Liberation Sans Narrow" charset="0"/>
                <a:sym typeface="+mn-ea"/>
              </a:rPr>
              <a:t>  cachep-&gt;colour_off = cachep-&gt;align;</a:t>
            </a:r>
            <a:endParaRPr lang="x-none" sz="1400">
              <a:latin typeface="Liberation Sans Narrow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latin typeface="Liberation Sans Narrow" charset="0"/>
                <a:sym typeface="+mn-ea"/>
              </a:rPr>
              <a:t>cachep-&gt;colour = left_over / cachep-&gt;colour_off;</a:t>
            </a:r>
            <a:endParaRPr lang="x-none" sz="1400">
              <a:latin typeface="Liberation Sans Narrow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latin typeface="Liberation Sans Narrow" charset="0"/>
                <a:sym typeface="+mn-ea"/>
              </a:rPr>
              <a:t>cachep-&gt;freelist_size = freelist_size;</a:t>
            </a:r>
            <a:endParaRPr lang="x-none" sz="1400">
              <a:latin typeface="Liberation Sans Narrow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latin typeface="Liberation Sans Narrow" charset="0"/>
                <a:sym typeface="+mn-ea"/>
              </a:rPr>
              <a:t>cachep-&gt;flags = flags;</a:t>
            </a:r>
            <a:endParaRPr lang="x-none" sz="1400">
              <a:latin typeface="Liberation Sans Narrow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latin typeface="Liberation Sans Narrow" charset="0"/>
                <a:sym typeface="+mn-ea"/>
              </a:rPr>
              <a:t>cachep-&gt;allocflags = __GFP_COMP;</a:t>
            </a:r>
            <a:endParaRPr lang="x-none" sz="1400">
              <a:latin typeface="Liberation Sans Narrow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latin typeface="Liberation Sans Narrow" charset="0"/>
                <a:sym typeface="+mn-ea"/>
              </a:rPr>
              <a:t>// ...</a:t>
            </a:r>
            <a:endParaRPr lang="x-none" sz="1400">
              <a:latin typeface="Liberation Sans Narrow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latin typeface="Liberation Sans Narrow" charset="0"/>
                <a:sym typeface="+mn-ea"/>
              </a:rPr>
              <a:t>cachep-&gt;size = size;</a:t>
            </a:r>
            <a:endParaRPr lang="x-none" sz="1400">
              <a:latin typeface="Liberation Sans Narrow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latin typeface="Liberation Sans Narrow" charset="0"/>
                <a:sym typeface="+mn-ea"/>
              </a:rPr>
              <a:t>cachep-&gt;reciprocal_buffer_size = reciprocal_value(size);</a:t>
            </a:r>
            <a:endParaRPr lang="x-none" sz="1400">
              <a:latin typeface="Liberation Sans Narrow" charset="0"/>
              <a:sym typeface="+mn-ea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576000" y="468000"/>
          <a:ext cx="2254250" cy="593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05"/>
                <a:gridCol w="880745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kmem_cache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batchcount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limit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shared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size: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16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reciprocal_buffer_size: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xxx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flags: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xxx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num: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240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gfporder: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gfp_t allocflags: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  <a:sym typeface="+mn-ea"/>
                        </a:rPr>
                        <a:t>__GFP_COMP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size_t colour: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colour_off: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64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6228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kmen_cache* freelist_cache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freelist_size: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240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 (*ctor)(void*) 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0xFFxxx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const char* name: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"slab_test"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list: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xxx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refcount: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object_size: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12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align: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16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kmen_cache_node** node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array_cache* array[]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[0]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175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88000" y="2340000"/>
            <a:ext cx="1800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__kmem_cache_create()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20150" y="2484000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42425" y="2592000"/>
            <a:ext cx="0" cy="12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42425" y="2808000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20000" y="2664000"/>
            <a:ext cx="1620084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setup_node_pointer()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22" name="Elbow Connector 21"/>
          <p:cNvCxnSpPr/>
          <p:nvPr/>
        </p:nvCxnSpPr>
        <p:spPr>
          <a:xfrm>
            <a:off x="2797175" y="5763895"/>
            <a:ext cx="72000" cy="468000"/>
          </a:xfrm>
          <a:prstGeom prst="bentConnector3">
            <a:avLst>
              <a:gd name="adj1" fmla="val 26267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032000" y="3096000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320000" y="2988000"/>
            <a:ext cx="1656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calculate_slab_order()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498990" y="3230705"/>
            <a:ext cx="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98990" y="3446705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776565" y="3312000"/>
            <a:ext cx="1332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cache_estimate()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32000" y="3780000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320000" y="3636000"/>
            <a:ext cx="1728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calculate_freelist_size()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56150" y="1044000"/>
            <a:ext cx="3060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copy name from user space to kernel space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25" y="2016000"/>
            <a:ext cx="1548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allocate and zero set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4944000" y="891600"/>
            <a:ext cx="648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kstrdup()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76000" y="1863600"/>
            <a:ext cx="1512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kmem_cache_zalloc()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44000" y="1215600"/>
            <a:ext cx="1476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calculate_alignment()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84000" y="567600"/>
            <a:ext cx="1548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kmem_cache_create()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712150" y="826975"/>
            <a:ext cx="0" cy="86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144150" y="1791600"/>
            <a:ext cx="0" cy="5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711761" y="103560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712150" y="135960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144150" y="200760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944000" y="1539600"/>
            <a:ext cx="1800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do_kmem_cache_create()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712150" y="168360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/>
          <p:nvPr/>
        </p:nvGraphicFramePr>
        <p:xfrm>
          <a:off x="576000" y="468000"/>
          <a:ext cx="2254250" cy="593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05"/>
                <a:gridCol w="880745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kmem_cache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batchcount: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60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limit: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120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shared: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 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size: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16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reciprocal_buffer_size: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xxx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flags: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xxx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num: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240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gfporder: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gfp_t allocflags: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  <a:sym typeface="+mn-ea"/>
                        </a:rPr>
                        <a:t>__GFP_COMP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size_t colour: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colour_off: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64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6228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kmen_cache* freelist_cache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freelist_size: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240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 (*ctor)(void*) 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0xFFxxx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const char* name: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"slab_test"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list: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xxx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refcount: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object_size: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12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align: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16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kmen_cache_node** node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array_cache* array[]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[0]: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0xFFxx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175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376000" y="2187600"/>
            <a:ext cx="1692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__kmem_cache_create()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44150" y="233160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66425" y="2439600"/>
            <a:ext cx="0" cy="11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66425" y="265560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808000" y="2511600"/>
            <a:ext cx="1476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setup_node_pointer()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22" name="Elbow Connector 21"/>
          <p:cNvCxnSpPr/>
          <p:nvPr/>
        </p:nvCxnSpPr>
        <p:spPr>
          <a:xfrm>
            <a:off x="2797175" y="5763895"/>
            <a:ext cx="72000" cy="468000"/>
          </a:xfrm>
          <a:prstGeom prst="bentConnector3">
            <a:avLst>
              <a:gd name="adj1" fmla="val 26267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556000" y="294360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808000" y="2835600"/>
            <a:ext cx="1548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calculate_slab_order()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5988000" y="3078305"/>
            <a:ext cx="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88000" y="3294305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240000" y="3159600"/>
            <a:ext cx="1224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cache_estimate()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556000" y="362760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808000" y="3483600"/>
            <a:ext cx="1620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calculate_freelist_size()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988000" y="3745055"/>
            <a:ext cx="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988000" y="3961055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40000" y="3807600"/>
            <a:ext cx="1332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setup_cpu_cache()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6420000" y="4059600"/>
            <a:ext cx="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420000" y="427560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672000" y="4131600"/>
            <a:ext cx="1332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enable_cpucache()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6852000" y="4383600"/>
            <a:ext cx="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847790" y="461320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099790" y="4459745"/>
            <a:ext cx="1404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do_tune_cpucache()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7279790" y="4711745"/>
            <a:ext cx="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279790" y="4927745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531790" y="4783745"/>
            <a:ext cx="1584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__do_tune_cpucache()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graphicFrame>
        <p:nvGraphicFramePr>
          <p:cNvPr id="48" name="Table 47"/>
          <p:cNvGraphicFramePr/>
          <p:nvPr/>
        </p:nvGraphicFramePr>
        <p:xfrm>
          <a:off x="3350895" y="3917315"/>
          <a:ext cx="1966595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445"/>
                <a:gridCol w="946150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avail: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limit: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120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batchcount: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60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touched: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spintlock_t lock: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INIT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void* entry[]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[0]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[119]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9" name="Elbow Connector 48"/>
          <p:cNvCxnSpPr/>
          <p:nvPr/>
        </p:nvCxnSpPr>
        <p:spPr>
          <a:xfrm flipV="1">
            <a:off x="2738755" y="4163695"/>
            <a:ext cx="612000" cy="1872000"/>
          </a:xfrm>
          <a:prstGeom prst="bentConnector3">
            <a:avLst>
              <a:gd name="adj1" fmla="val 66301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/>
          <p:nvPr/>
        </p:nvGraphicFramePr>
        <p:xfrm>
          <a:off x="3350895" y="2439670"/>
          <a:ext cx="1889125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440"/>
                <a:gridCol w="908685"/>
              </a:tblGrid>
              <a:tr h="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ccupdate_struct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 *cachep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 *new[1]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2" name="Elbow Connector 51"/>
          <p:cNvCxnSpPr/>
          <p:nvPr/>
        </p:nvCxnSpPr>
        <p:spPr>
          <a:xfrm>
            <a:off x="5209540" y="3048000"/>
            <a:ext cx="108000" cy="1116000"/>
          </a:xfrm>
          <a:prstGeom prst="bentConnector3">
            <a:avLst>
              <a:gd name="adj1" fmla="val 193145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51" idx="1"/>
          </p:cNvCxnSpPr>
          <p:nvPr/>
        </p:nvCxnSpPr>
        <p:spPr>
          <a:xfrm rot="10800000">
            <a:off x="2868295" y="724415"/>
            <a:ext cx="481965" cy="2088000"/>
          </a:xfrm>
          <a:prstGeom prst="bentConnector3">
            <a:avLst>
              <a:gd name="adj1" fmla="val 49934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050555" y="3273150"/>
            <a:ext cx="1296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alloc_arraycache()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236485" y="3681455"/>
            <a:ext cx="1476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do_ccup_data_local()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7699390" y="5043735"/>
            <a:ext cx="0" cy="61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699390" y="5259735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688965" y="5547735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927865" y="5112000"/>
            <a:ext cx="1296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alloc_arraycache()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927865" y="5421990"/>
            <a:ext cx="1476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do_ccup_data_local()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5511165" y="5674360"/>
            <a:ext cx="2321560" cy="71247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lIns="36195" tIns="36195" rIns="36195" bIns="36195" rtlCol="0">
            <a:spAutoFit/>
          </a:bodyPr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latin typeface="Liberation Sans Narrow" charset="0"/>
                <a:sym typeface="+mn-ea"/>
              </a:rPr>
              <a:t>cachep-&gt;batchcount = batchcount; </a:t>
            </a:r>
            <a:endParaRPr lang="x-none" sz="1400">
              <a:latin typeface="Liberation Sans Narrow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latin typeface="Liberation Sans Narrow" charset="0"/>
                <a:sym typeface="+mn-ea"/>
              </a:rPr>
              <a:t>cachep-&gt;limit = limit;</a:t>
            </a:r>
            <a:endParaRPr lang="x-none" sz="1400">
              <a:latin typeface="Liberation Sans Narrow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latin typeface="Liberation Sans Narrow" charset="0"/>
                <a:sym typeface="+mn-ea"/>
              </a:rPr>
              <a:t>cachep-&gt;shared = shared;</a:t>
            </a:r>
            <a:endParaRPr lang="x-none" sz="1400">
              <a:latin typeface="Liberation Sans Narrow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5858400" y="891600"/>
            <a:ext cx="648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kstrdup()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90400" y="1863600"/>
            <a:ext cx="1512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kmem_cache_zalloc()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58400" y="1215600"/>
            <a:ext cx="1476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calculate_alignment()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498400" y="567600"/>
            <a:ext cx="1548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kmem_cache_create()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626550" y="826975"/>
            <a:ext cx="0" cy="86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058550" y="1791600"/>
            <a:ext cx="0" cy="5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626161" y="103560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626550" y="135960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058550" y="200760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858400" y="1539600"/>
            <a:ext cx="1800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do_kmem_cache_create()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626550" y="168360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/>
          <p:nvPr/>
        </p:nvGraphicFramePr>
        <p:xfrm>
          <a:off x="576000" y="468000"/>
          <a:ext cx="2254250" cy="593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05"/>
                <a:gridCol w="880745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kmem_cache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batchcount: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60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limit: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120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shared: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 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size: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16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reciprocal_buffer_size: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xxx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flags: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xxx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num: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240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gfporder: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gfp_t allocflags: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  <a:sym typeface="+mn-ea"/>
                        </a:rPr>
                        <a:t>__GFP_COMP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size_t colour: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colour_off: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64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6228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kmen_cache* freelist_cache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freelist_size: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240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 (*ctor)(void*) 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0xFFxxx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const char* name: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"slab_test"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list: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xxx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refcount: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object_size: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12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align: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16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kmen_cache_node** node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array_cache* array[]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[0]: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0xFFxx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175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290400" y="2187600"/>
            <a:ext cx="1692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__kmem_cache_create()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58550" y="233160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80825" y="2439600"/>
            <a:ext cx="0" cy="11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80825" y="265560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722400" y="2511600"/>
            <a:ext cx="1476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setup_node_pointer()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22" name="Elbow Connector 21"/>
          <p:cNvCxnSpPr/>
          <p:nvPr/>
        </p:nvCxnSpPr>
        <p:spPr>
          <a:xfrm>
            <a:off x="2797175" y="5763895"/>
            <a:ext cx="72000" cy="468000"/>
          </a:xfrm>
          <a:prstGeom prst="bentConnector3">
            <a:avLst>
              <a:gd name="adj1" fmla="val 26267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470400" y="294360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722400" y="2835600"/>
            <a:ext cx="1548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calculate_slab_order()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902400" y="3078305"/>
            <a:ext cx="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902400" y="3294305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154400" y="3159600"/>
            <a:ext cx="1224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cache_estimate()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470400" y="362760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722400" y="3483600"/>
            <a:ext cx="1620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calculate_freelist_size()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902400" y="3745055"/>
            <a:ext cx="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902400" y="3961055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154400" y="3807600"/>
            <a:ext cx="1332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setup_cpu_cache()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7334400" y="4059600"/>
            <a:ext cx="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334400" y="427560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586400" y="4131600"/>
            <a:ext cx="1332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enable_cpucache()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7766400" y="4383600"/>
            <a:ext cx="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762190" y="461320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014190" y="4459745"/>
            <a:ext cx="1404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do_tune_cpucache()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8194190" y="4711745"/>
            <a:ext cx="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194190" y="4927745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8446190" y="4783745"/>
            <a:ext cx="1584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__do_tune_cpucache()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graphicFrame>
        <p:nvGraphicFramePr>
          <p:cNvPr id="48" name="Table 47"/>
          <p:cNvGraphicFramePr/>
          <p:nvPr/>
        </p:nvGraphicFramePr>
        <p:xfrm>
          <a:off x="3350895" y="3917315"/>
          <a:ext cx="1966595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445"/>
                <a:gridCol w="946150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avail: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limit: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120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batchcount: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60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touched: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spintlock_t lock: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 INIT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void* entry[]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[0]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[119]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9" name="Elbow Connector 48"/>
          <p:cNvCxnSpPr/>
          <p:nvPr/>
        </p:nvCxnSpPr>
        <p:spPr>
          <a:xfrm flipV="1">
            <a:off x="2738755" y="4157980"/>
            <a:ext cx="612000" cy="1872000"/>
          </a:xfrm>
          <a:prstGeom prst="bentConnector3">
            <a:avLst>
              <a:gd name="adj1" fmla="val 78752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8613790" y="5043735"/>
            <a:ext cx="0" cy="82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613790" y="5259735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603365" y="5547735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842265" y="5112000"/>
            <a:ext cx="1296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alloc_arraycache()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842265" y="5421990"/>
            <a:ext cx="1476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do_ccup_data_local()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graphicFrame>
        <p:nvGraphicFramePr>
          <p:cNvPr id="15" name="Table 14"/>
          <p:cNvGraphicFramePr/>
          <p:nvPr/>
        </p:nvGraphicFramePr>
        <p:xfrm>
          <a:off x="3137535" y="819785"/>
          <a:ext cx="2332355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375"/>
                <a:gridCol w="982980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kmem_cache_node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spinlock_t list_lock: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INIT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slabs_partial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slabs_full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slabs_free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free_objects: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free_limit: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360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color_next: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 *shared: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NULL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struct array_cache **alien: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  <a:sym typeface="+mn-ea"/>
                        </a:rPr>
                        <a:t>NULL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long next_reap: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xxx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free_touched: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616600" y="586800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843400" y="5724000"/>
            <a:ext cx="1836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alloc_kmem_cache_node()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74265" y="6029835"/>
            <a:ext cx="1080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kmalloc_node()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9042415" y="5957835"/>
            <a:ext cx="0" cy="5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042415" y="6173835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9274265" y="6353835"/>
            <a:ext cx="1728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kmem_cache_node_init()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9042415" y="6497835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flipV="1">
            <a:off x="2562860" y="1080000"/>
            <a:ext cx="612000" cy="5256000"/>
          </a:xfrm>
          <a:prstGeom prst="bentConnector3">
            <a:avLst>
              <a:gd name="adj1" fmla="val 78752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>
            <a:off x="5381250" y="1359372"/>
            <a:ext cx="252000" cy="121297"/>
          </a:xfrm>
          <a:custGeom>
            <a:avLst/>
            <a:gdLst>
              <a:gd name="connisteX0" fmla="*/ 0 w 474392"/>
              <a:gd name="connsiteY0" fmla="*/ 101600 h 121513"/>
              <a:gd name="connisteX1" fmla="*/ 422910 w 474392"/>
              <a:gd name="connsiteY1" fmla="*/ 118110 h 121513"/>
              <a:gd name="connisteX2" fmla="*/ 422910 w 474392"/>
              <a:gd name="connsiteY2" fmla="*/ 41910 h 121513"/>
              <a:gd name="connisteX3" fmla="*/ 168910 w 474392"/>
              <a:gd name="connsiteY3" fmla="*/ 0 h 121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4393" h="121514">
                <a:moveTo>
                  <a:pt x="0" y="101600"/>
                </a:moveTo>
                <a:cubicBezTo>
                  <a:pt x="84455" y="106680"/>
                  <a:pt x="338455" y="130175"/>
                  <a:pt x="422910" y="118110"/>
                </a:cubicBezTo>
                <a:cubicBezTo>
                  <a:pt x="507365" y="106045"/>
                  <a:pt x="473710" y="65405"/>
                  <a:pt x="422910" y="41910"/>
                </a:cubicBezTo>
                <a:cubicBezTo>
                  <a:pt x="372110" y="18415"/>
                  <a:pt x="219710" y="6985"/>
                  <a:pt x="168910" y="0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5385695" y="1630517"/>
            <a:ext cx="252000" cy="121297"/>
          </a:xfrm>
          <a:custGeom>
            <a:avLst/>
            <a:gdLst>
              <a:gd name="connisteX0" fmla="*/ 0 w 474392"/>
              <a:gd name="connsiteY0" fmla="*/ 101600 h 121513"/>
              <a:gd name="connisteX1" fmla="*/ 422910 w 474392"/>
              <a:gd name="connsiteY1" fmla="*/ 118110 h 121513"/>
              <a:gd name="connisteX2" fmla="*/ 422910 w 474392"/>
              <a:gd name="connsiteY2" fmla="*/ 41910 h 121513"/>
              <a:gd name="connisteX3" fmla="*/ 168910 w 474392"/>
              <a:gd name="connsiteY3" fmla="*/ 0 h 121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4393" h="121514">
                <a:moveTo>
                  <a:pt x="0" y="101600"/>
                </a:moveTo>
                <a:cubicBezTo>
                  <a:pt x="84455" y="106680"/>
                  <a:pt x="338455" y="130175"/>
                  <a:pt x="422910" y="118110"/>
                </a:cubicBezTo>
                <a:cubicBezTo>
                  <a:pt x="507365" y="106045"/>
                  <a:pt x="473710" y="65405"/>
                  <a:pt x="422910" y="41910"/>
                </a:cubicBezTo>
                <a:cubicBezTo>
                  <a:pt x="372110" y="18415"/>
                  <a:pt x="219710" y="6985"/>
                  <a:pt x="168910" y="0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5360295" y="1909917"/>
            <a:ext cx="252000" cy="121297"/>
          </a:xfrm>
          <a:custGeom>
            <a:avLst/>
            <a:gdLst>
              <a:gd name="connisteX0" fmla="*/ 0 w 474392"/>
              <a:gd name="connsiteY0" fmla="*/ 101600 h 121513"/>
              <a:gd name="connisteX1" fmla="*/ 422910 w 474392"/>
              <a:gd name="connsiteY1" fmla="*/ 118110 h 121513"/>
              <a:gd name="connisteX2" fmla="*/ 422910 w 474392"/>
              <a:gd name="connsiteY2" fmla="*/ 41910 h 121513"/>
              <a:gd name="connisteX3" fmla="*/ 168910 w 474392"/>
              <a:gd name="connsiteY3" fmla="*/ 0 h 121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4393" h="121514">
                <a:moveTo>
                  <a:pt x="0" y="101600"/>
                </a:moveTo>
                <a:cubicBezTo>
                  <a:pt x="84455" y="106680"/>
                  <a:pt x="338455" y="130175"/>
                  <a:pt x="422910" y="118110"/>
                </a:cubicBezTo>
                <a:cubicBezTo>
                  <a:pt x="507365" y="106045"/>
                  <a:pt x="473710" y="65405"/>
                  <a:pt x="422910" y="41910"/>
                </a:cubicBezTo>
                <a:cubicBezTo>
                  <a:pt x="372110" y="18415"/>
                  <a:pt x="219710" y="6985"/>
                  <a:pt x="168910" y="0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8" name="Table 47"/>
          <p:cNvGraphicFramePr/>
          <p:nvPr/>
        </p:nvGraphicFramePr>
        <p:xfrm>
          <a:off x="5796335" y="622695"/>
          <a:ext cx="1731645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525"/>
                <a:gridCol w="833120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page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long flags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 *s_men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 *freelist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active: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lru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kem_cache *slab_cache: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 0xFFxx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5485700" y="2788195"/>
            <a:ext cx="1440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page_address(page)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graphicFrame>
        <p:nvGraphicFramePr>
          <p:cNvPr id="50" name="Table 49"/>
          <p:cNvGraphicFramePr/>
          <p:nvPr/>
        </p:nvGraphicFramePr>
        <p:xfrm>
          <a:off x="118800" y="468000"/>
          <a:ext cx="2254250" cy="593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05"/>
                <a:gridCol w="880745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kmem_cache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batchcount: 60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limit: 120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shared: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size: 16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reciprocal_buffer_size: 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flags: 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num: 240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gfporder: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gfp_t allocflags: </a:t>
                      </a: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__GFP_COMP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size_t colour: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colour_off: 64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6228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kmen_cache* freelist_cache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freelist_size: 240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 (*ctor)(void*) : 0xFFxxx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const char* name: "slab_test"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list: 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refcount: 1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object_size: 12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align: 16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kmen_cache_node** node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array_cache* array[]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[0]: 0xFFxx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1" name="Elbow Connector 50"/>
          <p:cNvCxnSpPr/>
          <p:nvPr/>
        </p:nvCxnSpPr>
        <p:spPr>
          <a:xfrm>
            <a:off x="2339975" y="5763895"/>
            <a:ext cx="72000" cy="468000"/>
          </a:xfrm>
          <a:prstGeom prst="bentConnector3">
            <a:avLst>
              <a:gd name="adj1" fmla="val 26267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/>
          <p:nvPr/>
        </p:nvGraphicFramePr>
        <p:xfrm>
          <a:off x="2893695" y="3917315"/>
          <a:ext cx="1966595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445"/>
                <a:gridCol w="946150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avail: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limit: 120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batchcount: 60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touched: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spintlock_t lock: INIT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rowSpan="6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void* entry[]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[0]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[59]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[119]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3" name="Elbow Connector 52"/>
          <p:cNvCxnSpPr/>
          <p:nvPr/>
        </p:nvCxnSpPr>
        <p:spPr>
          <a:xfrm flipV="1">
            <a:off x="2281555" y="4157980"/>
            <a:ext cx="612000" cy="1872000"/>
          </a:xfrm>
          <a:prstGeom prst="bentConnector3">
            <a:avLst>
              <a:gd name="adj1" fmla="val 7875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/>
          <p:nvPr/>
        </p:nvGraphicFramePr>
        <p:xfrm>
          <a:off x="2680335" y="819785"/>
          <a:ext cx="2332355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375"/>
                <a:gridCol w="982980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kmem_cache_node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spinlock_t list_lock: INIT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slabs_partial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slabs_full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slabs_free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free_objects: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free_limit: 360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color_next: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 *shared: NULL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struct array_cache **alien: NULL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long next_reap: 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free_touched: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 </a:t>
                      </a: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5" name="Elbow Connector 54"/>
          <p:cNvCxnSpPr/>
          <p:nvPr/>
        </p:nvCxnSpPr>
        <p:spPr>
          <a:xfrm flipV="1">
            <a:off x="2105660" y="1080000"/>
            <a:ext cx="612000" cy="5256000"/>
          </a:xfrm>
          <a:prstGeom prst="bentConnector3">
            <a:avLst>
              <a:gd name="adj1" fmla="val 7875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>
            <a:off x="4924050" y="1359372"/>
            <a:ext cx="252000" cy="121297"/>
          </a:xfrm>
          <a:custGeom>
            <a:avLst/>
            <a:gdLst>
              <a:gd name="connisteX0" fmla="*/ 0 w 474392"/>
              <a:gd name="connsiteY0" fmla="*/ 101600 h 121513"/>
              <a:gd name="connisteX1" fmla="*/ 422910 w 474392"/>
              <a:gd name="connsiteY1" fmla="*/ 118110 h 121513"/>
              <a:gd name="connisteX2" fmla="*/ 422910 w 474392"/>
              <a:gd name="connsiteY2" fmla="*/ 41910 h 121513"/>
              <a:gd name="connisteX3" fmla="*/ 168910 w 474392"/>
              <a:gd name="connsiteY3" fmla="*/ 0 h 121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4393" h="121514">
                <a:moveTo>
                  <a:pt x="0" y="101600"/>
                </a:moveTo>
                <a:cubicBezTo>
                  <a:pt x="84455" y="106680"/>
                  <a:pt x="338455" y="130175"/>
                  <a:pt x="422910" y="118110"/>
                </a:cubicBezTo>
                <a:cubicBezTo>
                  <a:pt x="507365" y="106045"/>
                  <a:pt x="473710" y="65405"/>
                  <a:pt x="422910" y="41910"/>
                </a:cubicBezTo>
                <a:cubicBezTo>
                  <a:pt x="372110" y="18415"/>
                  <a:pt x="219710" y="6985"/>
                  <a:pt x="168910" y="0"/>
                </a:cubicBez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4928495" y="1630517"/>
            <a:ext cx="252000" cy="121297"/>
          </a:xfrm>
          <a:custGeom>
            <a:avLst/>
            <a:gdLst>
              <a:gd name="connisteX0" fmla="*/ 0 w 474392"/>
              <a:gd name="connsiteY0" fmla="*/ 101600 h 121513"/>
              <a:gd name="connisteX1" fmla="*/ 422910 w 474392"/>
              <a:gd name="connsiteY1" fmla="*/ 118110 h 121513"/>
              <a:gd name="connisteX2" fmla="*/ 422910 w 474392"/>
              <a:gd name="connsiteY2" fmla="*/ 41910 h 121513"/>
              <a:gd name="connisteX3" fmla="*/ 168910 w 474392"/>
              <a:gd name="connsiteY3" fmla="*/ 0 h 121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4393" h="121514">
                <a:moveTo>
                  <a:pt x="0" y="101600"/>
                </a:moveTo>
                <a:cubicBezTo>
                  <a:pt x="84455" y="106680"/>
                  <a:pt x="338455" y="130175"/>
                  <a:pt x="422910" y="118110"/>
                </a:cubicBezTo>
                <a:cubicBezTo>
                  <a:pt x="507365" y="106045"/>
                  <a:pt x="473710" y="65405"/>
                  <a:pt x="422910" y="41910"/>
                </a:cubicBezTo>
                <a:cubicBezTo>
                  <a:pt x="372110" y="18415"/>
                  <a:pt x="219710" y="6985"/>
                  <a:pt x="168910" y="0"/>
                </a:cubicBez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2" name="Elbow Connector 61"/>
          <p:cNvCxnSpPr/>
          <p:nvPr/>
        </p:nvCxnSpPr>
        <p:spPr>
          <a:xfrm rot="5400000">
            <a:off x="4171315" y="2188845"/>
            <a:ext cx="2931795" cy="302895"/>
          </a:xfrm>
          <a:prstGeom prst="bentConnector3">
            <a:avLst>
              <a:gd name="adj1" fmla="val 649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2430010" y="718655"/>
            <a:ext cx="3492000" cy="1728000"/>
          </a:xfrm>
          <a:prstGeom prst="bentConnector3">
            <a:avLst>
              <a:gd name="adj1" fmla="val 1812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flipH="1">
            <a:off x="6074410" y="1525270"/>
            <a:ext cx="1152000" cy="2268000"/>
          </a:xfrm>
          <a:prstGeom prst="bentConnector4">
            <a:avLst>
              <a:gd name="adj1" fmla="val -35654"/>
              <a:gd name="adj2" fmla="val 72185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H="1">
            <a:off x="6726555" y="1249680"/>
            <a:ext cx="540000" cy="2520000"/>
          </a:xfrm>
          <a:prstGeom prst="bentConnector4">
            <a:avLst>
              <a:gd name="adj1" fmla="val -90147"/>
              <a:gd name="adj2" fmla="val 8053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/>
          <p:cNvGraphicFramePr/>
          <p:nvPr/>
        </p:nvGraphicFramePr>
        <p:xfrm>
          <a:off x="5487035" y="3794125"/>
          <a:ext cx="4704715" cy="35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820"/>
                <a:gridCol w="657225"/>
                <a:gridCol w="3455670"/>
              </a:tblGrid>
              <a:tr h="3530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bg1"/>
                          </a:solidFill>
                          <a:latin typeface="Liberation Sans Narrow" charset="0"/>
                          <a:ea typeface="FreeMono" charset="0"/>
                        </a:rPr>
                        <a:t>Colour</a:t>
                      </a:r>
                      <a:endParaRPr lang="x-none" sz="1200" b="1">
                        <a:solidFill>
                          <a:schemeClr val="bg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freelist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sz="1200" b="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5" name="Freeform 94"/>
          <p:cNvSpPr/>
          <p:nvPr/>
        </p:nvSpPr>
        <p:spPr>
          <a:xfrm>
            <a:off x="4932000" y="1871817"/>
            <a:ext cx="252000" cy="121297"/>
          </a:xfrm>
          <a:custGeom>
            <a:avLst/>
            <a:gdLst>
              <a:gd name="connisteX0" fmla="*/ 0 w 474392"/>
              <a:gd name="connsiteY0" fmla="*/ 101600 h 121513"/>
              <a:gd name="connisteX1" fmla="*/ 422910 w 474392"/>
              <a:gd name="connsiteY1" fmla="*/ 118110 h 121513"/>
              <a:gd name="connisteX2" fmla="*/ 422910 w 474392"/>
              <a:gd name="connsiteY2" fmla="*/ 41910 h 121513"/>
              <a:gd name="connisteX3" fmla="*/ 168910 w 474392"/>
              <a:gd name="connsiteY3" fmla="*/ 0 h 121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4393" h="121514">
                <a:moveTo>
                  <a:pt x="0" y="101600"/>
                </a:moveTo>
                <a:cubicBezTo>
                  <a:pt x="84455" y="106680"/>
                  <a:pt x="338455" y="130175"/>
                  <a:pt x="422910" y="118110"/>
                </a:cubicBezTo>
                <a:cubicBezTo>
                  <a:pt x="507365" y="106045"/>
                  <a:pt x="473710" y="65405"/>
                  <a:pt x="422910" y="41910"/>
                </a:cubicBezTo>
                <a:cubicBezTo>
                  <a:pt x="372110" y="18415"/>
                  <a:pt x="219710" y="6985"/>
                  <a:pt x="168910" y="0"/>
                </a:cubicBez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8227750" y="828330"/>
            <a:ext cx="972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cache_grow()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8395350" y="1088320"/>
            <a:ext cx="0" cy="11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395350" y="130432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8384925" y="159232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8623825" y="1156585"/>
            <a:ext cx="1224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kmen_getpages()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8623825" y="1466575"/>
            <a:ext cx="1188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alloc_slabmgmt()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8398160" y="1912585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8624960" y="1768585"/>
            <a:ext cx="1296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slab_map_pages()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2" name="Right Brace 1"/>
          <p:cNvSpPr/>
          <p:nvPr/>
        </p:nvSpPr>
        <p:spPr>
          <a:xfrm rot="5400000">
            <a:off x="7690165" y="1949915"/>
            <a:ext cx="324000" cy="4716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454835" y="4542700"/>
            <a:ext cx="828000" cy="252013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2^gfporder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8" name="Table 47"/>
          <p:cNvGraphicFramePr/>
          <p:nvPr/>
        </p:nvGraphicFramePr>
        <p:xfrm>
          <a:off x="5796335" y="622695"/>
          <a:ext cx="1731645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525"/>
                <a:gridCol w="833120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page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long flags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 *s_men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 *freelist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active: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lru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kem_cache *slab_cache: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 0xFFxx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5485700" y="2788195"/>
            <a:ext cx="1440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page_address(page)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graphicFrame>
        <p:nvGraphicFramePr>
          <p:cNvPr id="50" name="Table 49"/>
          <p:cNvGraphicFramePr/>
          <p:nvPr/>
        </p:nvGraphicFramePr>
        <p:xfrm>
          <a:off x="118800" y="468000"/>
          <a:ext cx="2254250" cy="593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05"/>
                <a:gridCol w="880745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kmem_cache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batchcount: 60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limit: 120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shared: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size: 16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reciprocal_buffer_size: 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flags: 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num: 240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gfporder: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gfp_t allocflags: </a:t>
                      </a: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__GFP_COMP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size_t colour: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colour_off: 64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6228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kmen_cache* freelist_cache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freelist_size: 240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 (*ctor)(void*) : 0xFFxxx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const char* name: "slab_test"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list: 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refcount: 1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object_size: 12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align: 16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kmen_cache_node** node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array_cache* array[]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[0]: 0xFFxx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1" name="Elbow Connector 50"/>
          <p:cNvCxnSpPr/>
          <p:nvPr/>
        </p:nvCxnSpPr>
        <p:spPr>
          <a:xfrm>
            <a:off x="2339975" y="5763895"/>
            <a:ext cx="72000" cy="468000"/>
          </a:xfrm>
          <a:prstGeom prst="bentConnector3">
            <a:avLst>
              <a:gd name="adj1" fmla="val 26267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/>
          <p:nvPr/>
        </p:nvGraphicFramePr>
        <p:xfrm>
          <a:off x="2893695" y="3917315"/>
          <a:ext cx="1966595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445"/>
                <a:gridCol w="946150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avail: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limit: 120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batchcount: 60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touched: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spintlock_t lock: INIT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rowSpan="6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void* entry[]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[0]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[59]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[119]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3" name="Elbow Connector 52"/>
          <p:cNvCxnSpPr/>
          <p:nvPr/>
        </p:nvCxnSpPr>
        <p:spPr>
          <a:xfrm flipV="1">
            <a:off x="2281555" y="4157980"/>
            <a:ext cx="612000" cy="1872000"/>
          </a:xfrm>
          <a:prstGeom prst="bentConnector3">
            <a:avLst>
              <a:gd name="adj1" fmla="val 7875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/>
          <p:nvPr/>
        </p:nvGraphicFramePr>
        <p:xfrm>
          <a:off x="2680335" y="819785"/>
          <a:ext cx="2332355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375"/>
                <a:gridCol w="982980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kmem_cache_node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spinlock_t list_lock: INIT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slabs_partial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slabs_full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slabs_free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free_objects: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240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free_limit: 360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color_next: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 *shared: NULL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struct array_cache **alien: NULL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long next_reap: 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free_touched: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 </a:t>
                      </a: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5" name="Elbow Connector 54"/>
          <p:cNvCxnSpPr/>
          <p:nvPr/>
        </p:nvCxnSpPr>
        <p:spPr>
          <a:xfrm flipV="1">
            <a:off x="2105660" y="1080000"/>
            <a:ext cx="612000" cy="5256000"/>
          </a:xfrm>
          <a:prstGeom prst="bentConnector3">
            <a:avLst>
              <a:gd name="adj1" fmla="val 7875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>
            <a:off x="4924050" y="1359372"/>
            <a:ext cx="252000" cy="121297"/>
          </a:xfrm>
          <a:custGeom>
            <a:avLst/>
            <a:gdLst>
              <a:gd name="connisteX0" fmla="*/ 0 w 474392"/>
              <a:gd name="connsiteY0" fmla="*/ 101600 h 121513"/>
              <a:gd name="connisteX1" fmla="*/ 422910 w 474392"/>
              <a:gd name="connsiteY1" fmla="*/ 118110 h 121513"/>
              <a:gd name="connisteX2" fmla="*/ 422910 w 474392"/>
              <a:gd name="connsiteY2" fmla="*/ 41910 h 121513"/>
              <a:gd name="connisteX3" fmla="*/ 168910 w 474392"/>
              <a:gd name="connsiteY3" fmla="*/ 0 h 121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4393" h="121514">
                <a:moveTo>
                  <a:pt x="0" y="101600"/>
                </a:moveTo>
                <a:cubicBezTo>
                  <a:pt x="84455" y="106680"/>
                  <a:pt x="338455" y="130175"/>
                  <a:pt x="422910" y="118110"/>
                </a:cubicBezTo>
                <a:cubicBezTo>
                  <a:pt x="507365" y="106045"/>
                  <a:pt x="473710" y="65405"/>
                  <a:pt x="422910" y="41910"/>
                </a:cubicBezTo>
                <a:cubicBezTo>
                  <a:pt x="372110" y="18415"/>
                  <a:pt x="219710" y="6985"/>
                  <a:pt x="168910" y="0"/>
                </a:cubicBez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4928495" y="1630517"/>
            <a:ext cx="252000" cy="121297"/>
          </a:xfrm>
          <a:custGeom>
            <a:avLst/>
            <a:gdLst>
              <a:gd name="connisteX0" fmla="*/ 0 w 474392"/>
              <a:gd name="connsiteY0" fmla="*/ 101600 h 121513"/>
              <a:gd name="connisteX1" fmla="*/ 422910 w 474392"/>
              <a:gd name="connsiteY1" fmla="*/ 118110 h 121513"/>
              <a:gd name="connisteX2" fmla="*/ 422910 w 474392"/>
              <a:gd name="connsiteY2" fmla="*/ 41910 h 121513"/>
              <a:gd name="connisteX3" fmla="*/ 168910 w 474392"/>
              <a:gd name="connsiteY3" fmla="*/ 0 h 121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4393" h="121514">
                <a:moveTo>
                  <a:pt x="0" y="101600"/>
                </a:moveTo>
                <a:cubicBezTo>
                  <a:pt x="84455" y="106680"/>
                  <a:pt x="338455" y="130175"/>
                  <a:pt x="422910" y="118110"/>
                </a:cubicBezTo>
                <a:cubicBezTo>
                  <a:pt x="507365" y="106045"/>
                  <a:pt x="473710" y="65405"/>
                  <a:pt x="422910" y="41910"/>
                </a:cubicBezTo>
                <a:cubicBezTo>
                  <a:pt x="372110" y="18415"/>
                  <a:pt x="219710" y="6985"/>
                  <a:pt x="168910" y="0"/>
                </a:cubicBez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2" name="Elbow Connector 61"/>
          <p:cNvCxnSpPr/>
          <p:nvPr/>
        </p:nvCxnSpPr>
        <p:spPr>
          <a:xfrm rot="5400000">
            <a:off x="4171315" y="2188845"/>
            <a:ext cx="2931795" cy="302895"/>
          </a:xfrm>
          <a:prstGeom prst="bentConnector3">
            <a:avLst>
              <a:gd name="adj1" fmla="val 649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2430010" y="718655"/>
            <a:ext cx="3492000" cy="1728000"/>
          </a:xfrm>
          <a:prstGeom prst="bentConnector3">
            <a:avLst>
              <a:gd name="adj1" fmla="val 1812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flipH="1">
            <a:off x="6074410" y="1525270"/>
            <a:ext cx="1152000" cy="2268000"/>
          </a:xfrm>
          <a:prstGeom prst="bentConnector4">
            <a:avLst>
              <a:gd name="adj1" fmla="val -35654"/>
              <a:gd name="adj2" fmla="val 72185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H="1">
            <a:off x="6726555" y="1249680"/>
            <a:ext cx="540000" cy="2520000"/>
          </a:xfrm>
          <a:prstGeom prst="bentConnector4">
            <a:avLst>
              <a:gd name="adj1" fmla="val -90147"/>
              <a:gd name="adj2" fmla="val 8053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/>
          <p:cNvGraphicFramePr/>
          <p:nvPr/>
        </p:nvGraphicFramePr>
        <p:xfrm>
          <a:off x="5485765" y="3775710"/>
          <a:ext cx="6473825" cy="45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820"/>
                <a:gridCol w="657225"/>
                <a:gridCol w="589597"/>
                <a:gridCol w="589597"/>
                <a:gridCol w="589597"/>
                <a:gridCol w="589597"/>
                <a:gridCol w="589597"/>
                <a:gridCol w="589597"/>
                <a:gridCol w="589597"/>
                <a:gridCol w="508000"/>
              </a:tblGrid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bg1"/>
                          </a:solidFill>
                          <a:latin typeface="Liberation Sans Narrow" charset="0"/>
                          <a:ea typeface="FreeMono" charset="0"/>
                        </a:rPr>
                        <a:t>Colour</a:t>
                      </a:r>
                      <a:endParaRPr lang="x-none" sz="1200" b="1">
                        <a:solidFill>
                          <a:schemeClr val="bg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freelist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0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1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2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  <a:sym typeface="+mn-ea"/>
                        </a:rPr>
                        <a:t>...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59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...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239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padd</a:t>
                      </a:r>
                      <a:endParaRPr lang="x-none" sz="1200" b="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ing</a:t>
                      </a:r>
                      <a:endParaRPr lang="x-none" sz="1200" b="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Table 95"/>
          <p:cNvGraphicFramePr/>
          <p:nvPr/>
        </p:nvGraphicFramePr>
        <p:xfrm>
          <a:off x="5471795" y="4632960"/>
          <a:ext cx="2659380" cy="39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22"/>
                <a:gridCol w="332422"/>
                <a:gridCol w="332422"/>
                <a:gridCol w="332422"/>
                <a:gridCol w="332422"/>
                <a:gridCol w="332422"/>
                <a:gridCol w="332422"/>
                <a:gridCol w="332422"/>
              </a:tblGrid>
              <a:tr h="398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FI</a:t>
                      </a:r>
                      <a:endParaRPr lang="x-none" sz="100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1</a:t>
                      </a:r>
                      <a:endParaRPr lang="x-none" sz="100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FI</a:t>
                      </a:r>
                      <a:endParaRPr lang="x-none" sz="100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2</a:t>
                      </a:r>
                      <a:endParaRPr lang="x-none" sz="100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FI</a:t>
                      </a:r>
                      <a:endParaRPr lang="x-none" sz="100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3</a:t>
                      </a:r>
                      <a:endParaRPr lang="x-none" sz="100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FI</a:t>
                      </a:r>
                      <a:endParaRPr lang="x-none" sz="100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4</a:t>
                      </a:r>
                      <a:endParaRPr lang="x-none" sz="100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FI</a:t>
                      </a:r>
                      <a:endParaRPr lang="x-none" sz="100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5</a:t>
                      </a:r>
                      <a:endParaRPr lang="x-none" sz="100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FI</a:t>
                      </a:r>
                      <a:endParaRPr lang="x-none" sz="100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...</a:t>
                      </a:r>
                      <a:endParaRPr lang="x-none" sz="100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FI</a:t>
                      </a:r>
                      <a:endParaRPr lang="x-none" sz="100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239</a:t>
                      </a:r>
                      <a:endParaRPr lang="x-none" sz="100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FI</a:t>
                      </a:r>
                      <a:endParaRPr lang="x-none" sz="100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239</a:t>
                      </a:r>
                      <a:endParaRPr lang="x-none" sz="100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7" name="Straight Arrow Connector 96"/>
          <p:cNvCxnSpPr/>
          <p:nvPr/>
        </p:nvCxnSpPr>
        <p:spPr>
          <a:xfrm flipH="1">
            <a:off x="5471795" y="4244975"/>
            <a:ext cx="605155" cy="3879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726555" y="4235450"/>
            <a:ext cx="1404620" cy="397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 Box 98"/>
          <p:cNvSpPr txBox="1"/>
          <p:nvPr/>
        </p:nvSpPr>
        <p:spPr>
          <a:xfrm>
            <a:off x="8227695" y="4697095"/>
            <a:ext cx="2610485" cy="3378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46990" tIns="46990" rIns="46990" bIns="46990" rtlCol="0" anchor="ctr" anchorCtr="0">
            <a:spAutoFit/>
          </a:bodyPr>
          <a:p>
            <a:pPr algn="l">
              <a:buNone/>
            </a:pPr>
            <a:r>
              <a:rPr lang="x-none" altLang="en-US" sz="1600">
                <a:ln>
                  <a:noFill/>
                </a:ln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FI= Index of free object in frame</a:t>
            </a:r>
            <a:endParaRPr lang="x-none" altLang="en-US" sz="1600">
              <a:ln>
                <a:noFill/>
              </a:ln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227750" y="828330"/>
            <a:ext cx="972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cache_grow()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8395350" y="1088320"/>
            <a:ext cx="0" cy="11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395350" y="130432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8384925" y="159232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8623825" y="1156585"/>
            <a:ext cx="1224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kmen_getpages()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623825" y="1466575"/>
            <a:ext cx="1188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alloc_slabmgmt()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8398160" y="1912585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8624960" y="1768585"/>
            <a:ext cx="1296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slab_map_pages()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8388000" y="224088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8625600" y="2088000"/>
            <a:ext cx="1188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cache_init_objs()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118" name="Elbow Connector 117"/>
          <p:cNvCxnSpPr/>
          <p:nvPr/>
        </p:nvCxnSpPr>
        <p:spPr>
          <a:xfrm>
            <a:off x="4964430" y="1964690"/>
            <a:ext cx="864000" cy="72000"/>
          </a:xfrm>
          <a:prstGeom prst="bentConnector3">
            <a:avLst>
              <a:gd name="adj1" fmla="val 50077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8" name="Table 47"/>
          <p:cNvGraphicFramePr/>
          <p:nvPr/>
        </p:nvGraphicFramePr>
        <p:xfrm>
          <a:off x="5796335" y="622695"/>
          <a:ext cx="1731645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525"/>
                <a:gridCol w="833120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page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long flags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 *s_men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 *freelist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active: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60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lru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kem_cache *slab_cache: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 0xFFxx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5485700" y="2788195"/>
            <a:ext cx="1440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page_address(page)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graphicFrame>
        <p:nvGraphicFramePr>
          <p:cNvPr id="50" name="Table 49"/>
          <p:cNvGraphicFramePr/>
          <p:nvPr/>
        </p:nvGraphicFramePr>
        <p:xfrm>
          <a:off x="118800" y="468000"/>
          <a:ext cx="2254250" cy="593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05"/>
                <a:gridCol w="880745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kmem_cache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batchcount: 60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limit: 120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shared: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size: 16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reciprocal_buffer_size: 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flags: 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num: 240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gfporder: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gfp_t allocflags: </a:t>
                      </a: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__GFP_COMP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size_t colour: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colour_off: 64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6228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kmen_cache* freelist_cache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freelist_size: 240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 (*ctor)(void*) : 0xFFxxx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const char* name: "slab_test"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list: 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refcount: 1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object_size: 12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align: 16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kmen_cache_node** node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array_cache* array[]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[0]: 0xFFxx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1" name="Elbow Connector 50"/>
          <p:cNvCxnSpPr/>
          <p:nvPr/>
        </p:nvCxnSpPr>
        <p:spPr>
          <a:xfrm>
            <a:off x="2339975" y="5763895"/>
            <a:ext cx="72000" cy="468000"/>
          </a:xfrm>
          <a:prstGeom prst="bentConnector3">
            <a:avLst>
              <a:gd name="adj1" fmla="val 26267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/>
          <p:nvPr/>
        </p:nvGraphicFramePr>
        <p:xfrm>
          <a:off x="2893695" y="3917315"/>
          <a:ext cx="1966595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445"/>
                <a:gridCol w="946150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avail: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60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limit: 120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batchcount: 60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touched: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spintlock_t lock: INIT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rowSpan="6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void* entry[]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[0]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[59]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[119]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3" name="Elbow Connector 52"/>
          <p:cNvCxnSpPr/>
          <p:nvPr/>
        </p:nvCxnSpPr>
        <p:spPr>
          <a:xfrm flipV="1">
            <a:off x="2281555" y="4157980"/>
            <a:ext cx="612000" cy="1872000"/>
          </a:xfrm>
          <a:prstGeom prst="bentConnector3">
            <a:avLst>
              <a:gd name="adj1" fmla="val 7875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/>
          <p:nvPr/>
        </p:nvGraphicFramePr>
        <p:xfrm>
          <a:off x="2680335" y="819785"/>
          <a:ext cx="2332355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375"/>
                <a:gridCol w="982980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kmem_cache_node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spinlock_t list_lock: INIT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slabs_partial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slabs_full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slabs_free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free_objects: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180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free_limit: 360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color_next: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 *shared: NULL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struct array_cache **alien: NULL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long next_reap: 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free_touched: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 1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5" name="Elbow Connector 54"/>
          <p:cNvCxnSpPr/>
          <p:nvPr/>
        </p:nvCxnSpPr>
        <p:spPr>
          <a:xfrm flipV="1">
            <a:off x="2105660" y="1080000"/>
            <a:ext cx="612000" cy="5256000"/>
          </a:xfrm>
          <a:prstGeom prst="bentConnector3">
            <a:avLst>
              <a:gd name="adj1" fmla="val 7875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>
            <a:off x="4924050" y="1892772"/>
            <a:ext cx="252000" cy="121297"/>
          </a:xfrm>
          <a:custGeom>
            <a:avLst/>
            <a:gdLst>
              <a:gd name="connisteX0" fmla="*/ 0 w 474392"/>
              <a:gd name="connsiteY0" fmla="*/ 101600 h 121513"/>
              <a:gd name="connisteX1" fmla="*/ 422910 w 474392"/>
              <a:gd name="connsiteY1" fmla="*/ 118110 h 121513"/>
              <a:gd name="connisteX2" fmla="*/ 422910 w 474392"/>
              <a:gd name="connsiteY2" fmla="*/ 41910 h 121513"/>
              <a:gd name="connisteX3" fmla="*/ 168910 w 474392"/>
              <a:gd name="connsiteY3" fmla="*/ 0 h 121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4393" h="121514">
                <a:moveTo>
                  <a:pt x="0" y="101600"/>
                </a:moveTo>
                <a:cubicBezTo>
                  <a:pt x="84455" y="106680"/>
                  <a:pt x="338455" y="130175"/>
                  <a:pt x="422910" y="118110"/>
                </a:cubicBezTo>
                <a:cubicBezTo>
                  <a:pt x="507365" y="106045"/>
                  <a:pt x="473710" y="65405"/>
                  <a:pt x="422910" y="41910"/>
                </a:cubicBezTo>
                <a:cubicBezTo>
                  <a:pt x="372110" y="18415"/>
                  <a:pt x="219710" y="6985"/>
                  <a:pt x="168910" y="0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4928495" y="1630517"/>
            <a:ext cx="252000" cy="121297"/>
          </a:xfrm>
          <a:custGeom>
            <a:avLst/>
            <a:gdLst>
              <a:gd name="connisteX0" fmla="*/ 0 w 474392"/>
              <a:gd name="connsiteY0" fmla="*/ 101600 h 121513"/>
              <a:gd name="connisteX1" fmla="*/ 422910 w 474392"/>
              <a:gd name="connsiteY1" fmla="*/ 118110 h 121513"/>
              <a:gd name="connisteX2" fmla="*/ 422910 w 474392"/>
              <a:gd name="connsiteY2" fmla="*/ 41910 h 121513"/>
              <a:gd name="connisteX3" fmla="*/ 168910 w 474392"/>
              <a:gd name="connsiteY3" fmla="*/ 0 h 121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4393" h="121514">
                <a:moveTo>
                  <a:pt x="0" y="101600"/>
                </a:moveTo>
                <a:cubicBezTo>
                  <a:pt x="84455" y="106680"/>
                  <a:pt x="338455" y="130175"/>
                  <a:pt x="422910" y="118110"/>
                </a:cubicBezTo>
                <a:cubicBezTo>
                  <a:pt x="507365" y="106045"/>
                  <a:pt x="473710" y="65405"/>
                  <a:pt x="422910" y="41910"/>
                </a:cubicBezTo>
                <a:cubicBezTo>
                  <a:pt x="372110" y="18415"/>
                  <a:pt x="219710" y="6985"/>
                  <a:pt x="168910" y="0"/>
                </a:cubicBez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2" name="Elbow Connector 61"/>
          <p:cNvCxnSpPr/>
          <p:nvPr/>
        </p:nvCxnSpPr>
        <p:spPr>
          <a:xfrm rot="5400000">
            <a:off x="4171315" y="2188845"/>
            <a:ext cx="2931795" cy="302895"/>
          </a:xfrm>
          <a:prstGeom prst="bentConnector3">
            <a:avLst>
              <a:gd name="adj1" fmla="val 649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2430010" y="718655"/>
            <a:ext cx="3492000" cy="1728000"/>
          </a:xfrm>
          <a:prstGeom prst="bentConnector3">
            <a:avLst>
              <a:gd name="adj1" fmla="val 1812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flipH="1">
            <a:off x="6074410" y="1525270"/>
            <a:ext cx="1152000" cy="2268000"/>
          </a:xfrm>
          <a:prstGeom prst="bentConnector4">
            <a:avLst>
              <a:gd name="adj1" fmla="val -35654"/>
              <a:gd name="adj2" fmla="val 72185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H="1">
            <a:off x="6726555" y="1249680"/>
            <a:ext cx="540000" cy="2520000"/>
          </a:xfrm>
          <a:prstGeom prst="bentConnector4">
            <a:avLst>
              <a:gd name="adj1" fmla="val -90147"/>
              <a:gd name="adj2" fmla="val 8053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/>
          <p:cNvGraphicFramePr/>
          <p:nvPr/>
        </p:nvGraphicFramePr>
        <p:xfrm>
          <a:off x="5485765" y="3775710"/>
          <a:ext cx="6473825" cy="45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820"/>
                <a:gridCol w="657225"/>
                <a:gridCol w="589597"/>
                <a:gridCol w="589597"/>
                <a:gridCol w="589597"/>
                <a:gridCol w="589597"/>
                <a:gridCol w="589597"/>
                <a:gridCol w="589597"/>
                <a:gridCol w="589597"/>
                <a:gridCol w="508000"/>
              </a:tblGrid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bg1"/>
                          </a:solidFill>
                          <a:latin typeface="Liberation Sans Narrow" charset="0"/>
                          <a:ea typeface="FreeMono" charset="0"/>
                        </a:rPr>
                        <a:t>Colour</a:t>
                      </a:r>
                      <a:endParaRPr lang="x-none" sz="1200" b="1">
                        <a:solidFill>
                          <a:schemeClr val="bg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freelist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0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1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2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  <a:sym typeface="+mn-ea"/>
                        </a:rPr>
                        <a:t>...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59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...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239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padd</a:t>
                      </a:r>
                      <a:endParaRPr lang="x-none" sz="1200" b="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ing</a:t>
                      </a:r>
                      <a:endParaRPr lang="x-none" sz="1200" b="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7" name="Elbow Connector 76"/>
          <p:cNvCxnSpPr/>
          <p:nvPr/>
        </p:nvCxnSpPr>
        <p:spPr>
          <a:xfrm>
            <a:off x="4964430" y="1431290"/>
            <a:ext cx="864000" cy="576000"/>
          </a:xfrm>
          <a:prstGeom prst="bentConnector3">
            <a:avLst>
              <a:gd name="adj1" fmla="val 50077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rot="16200000">
            <a:off x="5228372" y="4036313"/>
            <a:ext cx="1296000" cy="1728000"/>
          </a:xfrm>
          <a:prstGeom prst="bentConnector3">
            <a:avLst>
              <a:gd name="adj1" fmla="val 8954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644000" y="5544000"/>
            <a:ext cx="36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680000" y="5796000"/>
            <a:ext cx="468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644000" y="6300000"/>
            <a:ext cx="61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6200000">
            <a:off x="5454000" y="3906000"/>
            <a:ext cx="1584000" cy="2196000"/>
          </a:xfrm>
          <a:prstGeom prst="bentConnector3">
            <a:avLst>
              <a:gd name="adj1" fmla="val 7984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rot="16200000">
            <a:off x="6156000" y="3348000"/>
            <a:ext cx="2088000" cy="3852000"/>
          </a:xfrm>
          <a:prstGeom prst="bentConnector3">
            <a:avLst>
              <a:gd name="adj1" fmla="val 80811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22741</Words>
  <Application>Kingsoft Office WPP</Application>
  <PresentationFormat>Widescreen</PresentationFormat>
  <Paragraphs>2136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wuyong</dc:creator>
  <cp:lastModifiedBy>wuyong</cp:lastModifiedBy>
  <cp:revision>433</cp:revision>
  <dcterms:created xsi:type="dcterms:W3CDTF">2019-09-16T00:37:01Z</dcterms:created>
  <dcterms:modified xsi:type="dcterms:W3CDTF">2019-09-16T00:37:01Z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