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8" r:id="rId4"/>
    <p:sldId id="259" r:id="rId5"/>
    <p:sldId id="277" r:id="rId6"/>
    <p:sldId id="260" r:id="rId7"/>
    <p:sldId id="273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3160"/>
        <p:guide pos="367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238760" y="2480310"/>
          <a:ext cx="16979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99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tast_struct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files_struct* files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239395" y="4374515"/>
          <a:ext cx="16979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99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files_struct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fd_table* fdt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2432050" y="925195"/>
          <a:ext cx="16979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99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fdtable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max_fds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file** fd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2416810" y="3229610"/>
          <a:ext cx="169799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99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file* [max_fds]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[2]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[3]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[4]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[max_fds-1]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4689475" y="1063625"/>
          <a:ext cx="171831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1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file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path f_path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inode* f_inode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atomic_long_t f_count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unsinged int f_flags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fmode_t f_mode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mutex f_pos_lock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loff_t f_pos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address_space* f_mapping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/>
          <p:nvPr/>
        </p:nvGraphicFramePr>
        <p:xfrm>
          <a:off x="6990080" y="214630"/>
          <a:ext cx="180594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4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dentry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dentry* d_parent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qstr d_name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inode* d_inode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/>
          <p:nvPr/>
        </p:nvGraphicFramePr>
        <p:xfrm>
          <a:off x="4839970" y="1979930"/>
          <a:ext cx="1432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60"/>
              </a:tblGrid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struct vfsmount* mnt</a:t>
                      </a:r>
                      <a:endParaRPr lang="x-none" sz="1200" b="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struct dentry* dentry</a:t>
                      </a:r>
                      <a:endParaRPr lang="x-none" sz="1200" b="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/>
          <p:nvPr/>
        </p:nvGraphicFramePr>
        <p:xfrm>
          <a:off x="9866630" y="213995"/>
          <a:ext cx="1820545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54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inode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umode_t i_mode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super_block* i_sb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address_space* i_mapping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unsinged long i_ino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loff_t i_size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blkcnt_t i_blocks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atomic_t i_count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/>
          <p:nvPr/>
        </p:nvGraphicFramePr>
        <p:xfrm>
          <a:off x="9887585" y="4034155"/>
          <a:ext cx="1933575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57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super_block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dev_t s_dev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long s_bocksize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loff_t s_maxbytes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file_system_type *s_type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dentry* s_root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/>
          <p:nvPr/>
        </p:nvGraphicFramePr>
        <p:xfrm>
          <a:off x="7047230" y="2700655"/>
          <a:ext cx="179705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vfsmount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dentry* mnt_root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super_block* mnt_sb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mnt_flags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274955" y="1322070"/>
          <a:ext cx="16979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99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tast_struct* current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/>
          <p:nvPr/>
        </p:nvGraphicFramePr>
        <p:xfrm>
          <a:off x="7042785" y="4679950"/>
          <a:ext cx="180594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4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dentry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dentry* d_parent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qstr d_name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inode* d_inode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 flipV="1">
            <a:off x="1871345" y="1245870"/>
            <a:ext cx="576000" cy="3924000"/>
          </a:xfrm>
          <a:prstGeom prst="bentConnector3">
            <a:avLst>
              <a:gd name="adj1" fmla="val 500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 flipV="1">
            <a:off x="1263837" y="3901253"/>
            <a:ext cx="1476000" cy="132080"/>
          </a:xfrm>
          <a:prstGeom prst="bentConnector3">
            <a:avLst>
              <a:gd name="adj1" fmla="val 647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943100" y="4700905"/>
            <a:ext cx="14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>
            <a:off x="375858" y="1508808"/>
            <a:ext cx="1152000" cy="1404000"/>
          </a:xfrm>
          <a:prstGeom prst="bentConnector3">
            <a:avLst>
              <a:gd name="adj1" fmla="val 5003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4113530" y="1377950"/>
            <a:ext cx="576000" cy="3852000"/>
          </a:xfrm>
          <a:prstGeom prst="bentConnector3">
            <a:avLst>
              <a:gd name="adj1" fmla="val 500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 flipV="1">
            <a:off x="3250237" y="2552393"/>
            <a:ext cx="1872000" cy="132080"/>
          </a:xfrm>
          <a:prstGeom prst="bentConnector3">
            <a:avLst>
              <a:gd name="adj1" fmla="val 647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091940" y="3560445"/>
            <a:ext cx="1651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flipV="1">
            <a:off x="6232525" y="536575"/>
            <a:ext cx="756000" cy="1872000"/>
          </a:xfrm>
          <a:prstGeom prst="bentConnector3">
            <a:avLst>
              <a:gd name="adj1" fmla="val 500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flipV="1">
            <a:off x="8689340" y="523240"/>
            <a:ext cx="1188000" cy="1080000"/>
          </a:xfrm>
          <a:prstGeom prst="bentConnector3">
            <a:avLst>
              <a:gd name="adj1" fmla="val 500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flipV="1">
            <a:off x="6351270" y="548005"/>
            <a:ext cx="3528000" cy="2196000"/>
          </a:xfrm>
          <a:prstGeom prst="bentConnector3">
            <a:avLst>
              <a:gd name="adj1" fmla="val 9364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5400000" flipV="1">
            <a:off x="6191147" y="2163548"/>
            <a:ext cx="900000" cy="817880"/>
          </a:xfrm>
          <a:prstGeom prst="bentConnector3">
            <a:avLst>
              <a:gd name="adj1" fmla="val 11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>
            <a:off x="5985817" y="3929708"/>
            <a:ext cx="1872000" cy="305435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777355" y="5014595"/>
            <a:ext cx="28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>
            <a:off x="8818245" y="3552190"/>
            <a:ext cx="1049020" cy="801370"/>
          </a:xfrm>
          <a:prstGeom prst="bentConnector3">
            <a:avLst>
              <a:gd name="adj1" fmla="val 5006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0800000">
            <a:off x="8880415" y="4993480"/>
            <a:ext cx="1044000" cy="1260000"/>
          </a:xfrm>
          <a:prstGeom prst="bentConnector3">
            <a:avLst>
              <a:gd name="adj1" fmla="val 4993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1" idx="0"/>
          </p:cNvCxnSpPr>
          <p:nvPr/>
        </p:nvCxnSpPr>
        <p:spPr>
          <a:xfrm>
            <a:off x="11614785" y="1313180"/>
            <a:ext cx="216000" cy="30403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2626" name="Rectangle 282625"/>
          <p:cNvSpPr/>
          <p:nvPr/>
        </p:nvSpPr>
        <p:spPr>
          <a:xfrm>
            <a:off x="2698115" y="1423035"/>
            <a:ext cx="7543800" cy="3581400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82685" name="Rectangle 282684"/>
          <p:cNvSpPr/>
          <p:nvPr/>
        </p:nvSpPr>
        <p:spPr>
          <a:xfrm>
            <a:off x="2774315" y="2032635"/>
            <a:ext cx="2590800" cy="190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82628" name="Text Box 282627"/>
          <p:cNvSpPr txBox="1"/>
          <p:nvPr/>
        </p:nvSpPr>
        <p:spPr>
          <a:xfrm>
            <a:off x="2850515" y="1575435"/>
            <a:ext cx="7239000" cy="3657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BSD Socket Layer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29" name="Straight Connector 282628"/>
          <p:cNvSpPr/>
          <p:nvPr/>
        </p:nvSpPr>
        <p:spPr>
          <a:xfrm>
            <a:off x="2621915" y="1270635"/>
            <a:ext cx="830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82630" name="Text Box 282629"/>
          <p:cNvSpPr txBox="1"/>
          <p:nvPr/>
        </p:nvSpPr>
        <p:spPr>
          <a:xfrm>
            <a:off x="10454640" y="751523"/>
            <a:ext cx="7035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User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31" name="Text Box 282630"/>
          <p:cNvSpPr txBox="1"/>
          <p:nvPr/>
        </p:nvSpPr>
        <p:spPr>
          <a:xfrm>
            <a:off x="10394315" y="3785235"/>
            <a:ext cx="89979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Kernel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35" name="Text Box 282634"/>
          <p:cNvSpPr txBox="1"/>
          <p:nvPr/>
        </p:nvSpPr>
        <p:spPr>
          <a:xfrm>
            <a:off x="3688715" y="3027998"/>
            <a:ext cx="685800" cy="3657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UDP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37" name="Straight Connector 282636"/>
          <p:cNvSpPr/>
          <p:nvPr/>
        </p:nvSpPr>
        <p:spPr>
          <a:xfrm>
            <a:off x="2621915" y="5080635"/>
            <a:ext cx="830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82638" name="Text Box 282637"/>
          <p:cNvSpPr txBox="1"/>
          <p:nvPr/>
        </p:nvSpPr>
        <p:spPr>
          <a:xfrm>
            <a:off x="10133965" y="5309235"/>
            <a:ext cx="128651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Hardware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43" name="Text Box 282642"/>
          <p:cNvSpPr txBox="1"/>
          <p:nvPr/>
        </p:nvSpPr>
        <p:spPr>
          <a:xfrm>
            <a:off x="2698115" y="737235"/>
            <a:ext cx="7467600" cy="365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Application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44" name="Text Box 282643"/>
          <p:cNvSpPr txBox="1"/>
          <p:nvPr/>
        </p:nvSpPr>
        <p:spPr>
          <a:xfrm>
            <a:off x="2698115" y="5309235"/>
            <a:ext cx="152400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 Intel E1000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45" name="Straight Connector 282644"/>
          <p:cNvSpPr/>
          <p:nvPr/>
        </p:nvSpPr>
        <p:spPr>
          <a:xfrm>
            <a:off x="3383915" y="4852035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282648" name="Text Box 282647"/>
          <p:cNvSpPr txBox="1"/>
          <p:nvPr/>
        </p:nvSpPr>
        <p:spPr>
          <a:xfrm>
            <a:off x="2850515" y="4471035"/>
            <a:ext cx="1676400" cy="3657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Ethernet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49" name="Text Box 282648"/>
          <p:cNvSpPr txBox="1"/>
          <p:nvPr/>
        </p:nvSpPr>
        <p:spPr>
          <a:xfrm>
            <a:off x="2850515" y="2108835"/>
            <a:ext cx="2438400" cy="3657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PF_INET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51" name="Text Box 282650"/>
          <p:cNvSpPr txBox="1"/>
          <p:nvPr/>
        </p:nvSpPr>
        <p:spPr>
          <a:xfrm>
            <a:off x="2850515" y="3027998"/>
            <a:ext cx="762000" cy="3657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TCP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53" name="Text Box 282652"/>
          <p:cNvSpPr txBox="1"/>
          <p:nvPr/>
        </p:nvSpPr>
        <p:spPr>
          <a:xfrm>
            <a:off x="2850515" y="4013835"/>
            <a:ext cx="7239000" cy="3657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Network Device Layer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55" name="Text Box 282654"/>
          <p:cNvSpPr txBox="1"/>
          <p:nvPr/>
        </p:nvSpPr>
        <p:spPr>
          <a:xfrm>
            <a:off x="2850515" y="3480435"/>
            <a:ext cx="2362200" cy="3657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IPV4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69" name="Straight Connector 282668"/>
          <p:cNvSpPr/>
          <p:nvPr/>
        </p:nvSpPr>
        <p:spPr>
          <a:xfrm>
            <a:off x="6508115" y="1042035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282670" name="Text Box 282669"/>
          <p:cNvSpPr txBox="1"/>
          <p:nvPr/>
        </p:nvSpPr>
        <p:spPr>
          <a:xfrm>
            <a:off x="2937828" y="2566035"/>
            <a:ext cx="88836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sz="1200" b="1">
                <a:latin typeface="Arial" panose="02080604020202020204" charset="0"/>
                <a:ea typeface="Arial" panose="02080604020202020204" charset="0"/>
              </a:rPr>
              <a:t>SOCK_</a:t>
            </a:r>
            <a:endParaRPr sz="1200" b="1">
              <a:latin typeface="Arial" panose="02080604020202020204" charset="0"/>
              <a:ea typeface="Arial" panose="02080604020202020204" charset="0"/>
            </a:endParaRPr>
          </a:p>
          <a:p>
            <a:pPr lvl="0">
              <a:buClr>
                <a:srgbClr val="000000"/>
              </a:buClr>
            </a:pPr>
            <a:r>
              <a:rPr sz="1200" b="1">
                <a:latin typeface="Arial" panose="02080604020202020204" charset="0"/>
                <a:ea typeface="Arial" panose="02080604020202020204" charset="0"/>
              </a:rPr>
              <a:t>STREAM</a:t>
            </a:r>
            <a:endParaRPr sz="1200" b="1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71" name="Text Box 282670"/>
          <p:cNvSpPr txBox="1"/>
          <p:nvPr/>
        </p:nvSpPr>
        <p:spPr>
          <a:xfrm>
            <a:off x="3844290" y="2566035"/>
            <a:ext cx="82169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sz="1200" b="1">
                <a:latin typeface="Arial" panose="02080604020202020204" charset="0"/>
                <a:ea typeface="Arial" panose="02080604020202020204" charset="0"/>
              </a:rPr>
              <a:t>SOCK_</a:t>
            </a:r>
            <a:endParaRPr sz="1200" b="1">
              <a:latin typeface="Arial" panose="02080604020202020204" charset="0"/>
              <a:ea typeface="Arial" panose="02080604020202020204" charset="0"/>
            </a:endParaRPr>
          </a:p>
          <a:p>
            <a:pPr lvl="0">
              <a:buClr>
                <a:srgbClr val="000000"/>
              </a:buClr>
            </a:pPr>
            <a:r>
              <a:rPr sz="1200" b="1">
                <a:latin typeface="Arial" panose="02080604020202020204" charset="0"/>
                <a:ea typeface="Arial" panose="02080604020202020204" charset="0"/>
              </a:rPr>
              <a:t>DGRAM</a:t>
            </a:r>
            <a:endParaRPr sz="1200" b="1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72" name="Text Box 282671"/>
          <p:cNvSpPr txBox="1"/>
          <p:nvPr/>
        </p:nvSpPr>
        <p:spPr>
          <a:xfrm>
            <a:off x="4679315" y="2794635"/>
            <a:ext cx="65595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sz="1200" b="1">
                <a:latin typeface="Arial" panose="02080604020202020204" charset="0"/>
                <a:ea typeface="Arial" panose="02080604020202020204" charset="0"/>
              </a:rPr>
              <a:t>SOCK</a:t>
            </a:r>
            <a:endParaRPr sz="1200" b="1">
              <a:latin typeface="Arial" panose="02080604020202020204" charset="0"/>
              <a:ea typeface="Arial" panose="02080604020202020204" charset="0"/>
            </a:endParaRPr>
          </a:p>
          <a:p>
            <a:pPr lvl="0">
              <a:buClr>
                <a:srgbClr val="000000"/>
              </a:buClr>
            </a:pPr>
            <a:r>
              <a:rPr sz="1200" b="1">
                <a:latin typeface="Arial" panose="02080604020202020204" charset="0"/>
                <a:ea typeface="Arial" panose="02080604020202020204" charset="0"/>
              </a:rPr>
              <a:t>_RAW</a:t>
            </a:r>
            <a:endParaRPr sz="1200" b="1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86" name="Rectangle 282685"/>
          <p:cNvSpPr/>
          <p:nvPr/>
        </p:nvSpPr>
        <p:spPr>
          <a:xfrm>
            <a:off x="5449570" y="2032635"/>
            <a:ext cx="1752600" cy="190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82673" name="Text Box 282672"/>
          <p:cNvSpPr txBox="1"/>
          <p:nvPr/>
        </p:nvSpPr>
        <p:spPr>
          <a:xfrm>
            <a:off x="5517515" y="2108835"/>
            <a:ext cx="1600200" cy="3657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PF_PACKET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74" name="Straight Connector 282673"/>
          <p:cNvSpPr/>
          <p:nvPr/>
        </p:nvSpPr>
        <p:spPr>
          <a:xfrm>
            <a:off x="2926715" y="2489835"/>
            <a:ext cx="0" cy="5334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282687" name="Rectangle 282686"/>
          <p:cNvSpPr/>
          <p:nvPr/>
        </p:nvSpPr>
        <p:spPr>
          <a:xfrm>
            <a:off x="7270115" y="2032635"/>
            <a:ext cx="1371600" cy="190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82675" name="Straight Connector 282674"/>
          <p:cNvSpPr/>
          <p:nvPr/>
        </p:nvSpPr>
        <p:spPr>
          <a:xfrm>
            <a:off x="3841115" y="2566035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282676" name="Straight Connector 282675"/>
          <p:cNvSpPr/>
          <p:nvPr/>
        </p:nvSpPr>
        <p:spPr>
          <a:xfrm>
            <a:off x="4679315" y="2566035"/>
            <a:ext cx="0" cy="9144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282677" name="Text Box 282676"/>
          <p:cNvSpPr txBox="1"/>
          <p:nvPr/>
        </p:nvSpPr>
        <p:spPr>
          <a:xfrm>
            <a:off x="5647690" y="2947035"/>
            <a:ext cx="65595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sz="1200" b="1">
                <a:latin typeface="Arial" panose="02080604020202020204" charset="0"/>
                <a:ea typeface="Arial" panose="02080604020202020204" charset="0"/>
              </a:rPr>
              <a:t>SOCK</a:t>
            </a:r>
            <a:endParaRPr sz="1200" b="1">
              <a:latin typeface="Arial" panose="02080604020202020204" charset="0"/>
              <a:ea typeface="Arial" panose="02080604020202020204" charset="0"/>
            </a:endParaRPr>
          </a:p>
          <a:p>
            <a:pPr lvl="0">
              <a:buClr>
                <a:srgbClr val="000000"/>
              </a:buClr>
            </a:pPr>
            <a:r>
              <a:rPr sz="1200" b="1">
                <a:latin typeface="Arial" panose="02080604020202020204" charset="0"/>
                <a:ea typeface="Arial" panose="02080604020202020204" charset="0"/>
              </a:rPr>
              <a:t>_RAW</a:t>
            </a:r>
            <a:endParaRPr sz="1200" b="1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79" name="Straight Connector 282678"/>
          <p:cNvSpPr/>
          <p:nvPr/>
        </p:nvSpPr>
        <p:spPr>
          <a:xfrm>
            <a:off x="5593715" y="2566035"/>
            <a:ext cx="0" cy="1371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282681" name="Text Box 282680"/>
          <p:cNvSpPr txBox="1"/>
          <p:nvPr/>
        </p:nvSpPr>
        <p:spPr>
          <a:xfrm>
            <a:off x="6358890" y="2947035"/>
            <a:ext cx="82169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sz="1200" b="1">
                <a:latin typeface="Arial" panose="02080604020202020204" charset="0"/>
                <a:ea typeface="Arial" panose="02080604020202020204" charset="0"/>
              </a:rPr>
              <a:t>SOCK_</a:t>
            </a:r>
            <a:endParaRPr sz="1200" b="1">
              <a:latin typeface="Arial" panose="02080604020202020204" charset="0"/>
              <a:ea typeface="Arial" panose="02080604020202020204" charset="0"/>
            </a:endParaRPr>
          </a:p>
          <a:p>
            <a:pPr lvl="0">
              <a:buClr>
                <a:srgbClr val="000000"/>
              </a:buClr>
            </a:pPr>
            <a:r>
              <a:rPr sz="1200" b="1">
                <a:latin typeface="Arial" panose="02080604020202020204" charset="0"/>
                <a:ea typeface="Arial" panose="02080604020202020204" charset="0"/>
              </a:rPr>
              <a:t>DGRAM</a:t>
            </a:r>
            <a:endParaRPr sz="1200" b="1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82" name="Straight Connector 282681"/>
          <p:cNvSpPr/>
          <p:nvPr/>
        </p:nvSpPr>
        <p:spPr>
          <a:xfrm>
            <a:off x="6355715" y="2566035"/>
            <a:ext cx="0" cy="1371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282683" name="Text Box 282682"/>
          <p:cNvSpPr txBox="1"/>
          <p:nvPr/>
        </p:nvSpPr>
        <p:spPr>
          <a:xfrm>
            <a:off x="7346315" y="2108835"/>
            <a:ext cx="1219200" cy="3657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PF_UNIX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88" name="Rectangle 282687"/>
          <p:cNvSpPr/>
          <p:nvPr/>
        </p:nvSpPr>
        <p:spPr>
          <a:xfrm>
            <a:off x="8870315" y="2032635"/>
            <a:ext cx="1219200" cy="190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82684" name="Text Box 282683"/>
          <p:cNvSpPr txBox="1"/>
          <p:nvPr/>
        </p:nvSpPr>
        <p:spPr>
          <a:xfrm>
            <a:off x="8946515" y="2108835"/>
            <a:ext cx="1066800" cy="3657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PF_IPX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89" name="Text Box 282688"/>
          <p:cNvSpPr txBox="1"/>
          <p:nvPr/>
        </p:nvSpPr>
        <p:spPr>
          <a:xfrm>
            <a:off x="7501890" y="2870835"/>
            <a:ext cx="393065" cy="2743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sz="1200" b="1">
                <a:latin typeface="Arial" panose="02080604020202020204" charset="0"/>
                <a:ea typeface="Arial" panose="02080604020202020204" charset="0"/>
              </a:rPr>
              <a:t>….</a:t>
            </a:r>
            <a:endParaRPr sz="1200" b="1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90" name="Text Box 282689"/>
          <p:cNvSpPr txBox="1"/>
          <p:nvPr/>
        </p:nvSpPr>
        <p:spPr>
          <a:xfrm>
            <a:off x="8948103" y="2794635"/>
            <a:ext cx="393065" cy="2743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sz="1200" b="1">
                <a:latin typeface="Arial" panose="02080604020202020204" charset="0"/>
                <a:ea typeface="Arial" panose="02080604020202020204" charset="0"/>
              </a:rPr>
              <a:t>….</a:t>
            </a:r>
            <a:endParaRPr sz="1200" b="1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91" name="Straight Connector 282690"/>
          <p:cNvSpPr/>
          <p:nvPr/>
        </p:nvSpPr>
        <p:spPr>
          <a:xfrm flipH="1">
            <a:off x="10318115" y="1423035"/>
            <a:ext cx="0" cy="838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282692" name="Text Box 282691"/>
          <p:cNvSpPr txBox="1"/>
          <p:nvPr/>
        </p:nvSpPr>
        <p:spPr>
          <a:xfrm>
            <a:off x="10359390" y="1575435"/>
            <a:ext cx="97917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sz="1400">
                <a:latin typeface="Arial" panose="02080604020202020204" charset="0"/>
                <a:ea typeface="Arial" panose="02080604020202020204" charset="0"/>
              </a:rPr>
              <a:t>Socket</a:t>
            </a:r>
            <a:endParaRPr sz="1400">
              <a:latin typeface="Arial" panose="02080604020202020204" charset="0"/>
              <a:ea typeface="Arial" panose="02080604020202020204" charset="0"/>
            </a:endParaRPr>
          </a:p>
          <a:p>
            <a:pPr lvl="0">
              <a:buClr>
                <a:srgbClr val="000000"/>
              </a:buClr>
            </a:pPr>
            <a:r>
              <a:rPr sz="1400">
                <a:latin typeface="Arial" panose="02080604020202020204" charset="0"/>
                <a:ea typeface="Arial" panose="02080604020202020204" charset="0"/>
              </a:rPr>
              <a:t>Interface</a:t>
            </a:r>
            <a:endParaRPr sz="1400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93" name="Straight Connector 282692"/>
          <p:cNvSpPr/>
          <p:nvPr/>
        </p:nvSpPr>
        <p:spPr>
          <a:xfrm flipH="1">
            <a:off x="10318115" y="2337435"/>
            <a:ext cx="0" cy="1600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282694" name="Text Box 282693"/>
          <p:cNvSpPr txBox="1"/>
          <p:nvPr/>
        </p:nvSpPr>
        <p:spPr>
          <a:xfrm>
            <a:off x="10318115" y="2870835"/>
            <a:ext cx="898525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sz="1400">
                <a:latin typeface="Arial" panose="02080604020202020204" charset="0"/>
                <a:ea typeface="Arial" panose="02080604020202020204" charset="0"/>
              </a:rPr>
              <a:t>Protocol</a:t>
            </a:r>
            <a:endParaRPr sz="1400">
              <a:latin typeface="Arial" panose="02080604020202020204" charset="0"/>
              <a:ea typeface="Arial" panose="02080604020202020204" charset="0"/>
            </a:endParaRPr>
          </a:p>
          <a:p>
            <a:pPr lvl="0">
              <a:buClr>
                <a:srgbClr val="000000"/>
              </a:buClr>
            </a:pPr>
            <a:r>
              <a:rPr sz="1400">
                <a:latin typeface="Arial" panose="02080604020202020204" charset="0"/>
                <a:ea typeface="Arial" panose="02080604020202020204" charset="0"/>
              </a:rPr>
              <a:t>Layers</a:t>
            </a:r>
            <a:endParaRPr sz="1400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95" name="Text Box 282694"/>
          <p:cNvSpPr txBox="1"/>
          <p:nvPr/>
        </p:nvSpPr>
        <p:spPr>
          <a:xfrm>
            <a:off x="4679315" y="4471035"/>
            <a:ext cx="1676400" cy="3657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Token Ring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96" name="Text Box 282695"/>
          <p:cNvSpPr txBox="1"/>
          <p:nvPr/>
        </p:nvSpPr>
        <p:spPr>
          <a:xfrm>
            <a:off x="6508115" y="4471035"/>
            <a:ext cx="762000" cy="3657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PPP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97" name="Text Box 282696"/>
          <p:cNvSpPr txBox="1"/>
          <p:nvPr/>
        </p:nvSpPr>
        <p:spPr>
          <a:xfrm>
            <a:off x="7422515" y="4471035"/>
            <a:ext cx="762000" cy="3657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SLIP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98" name="Text Box 282697"/>
          <p:cNvSpPr txBox="1"/>
          <p:nvPr/>
        </p:nvSpPr>
        <p:spPr>
          <a:xfrm>
            <a:off x="8260715" y="4471035"/>
            <a:ext cx="762000" cy="3657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FDDI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99" name="Straight Connector 282698"/>
          <p:cNvSpPr/>
          <p:nvPr/>
        </p:nvSpPr>
        <p:spPr>
          <a:xfrm flipH="1">
            <a:off x="10318115" y="4013835"/>
            <a:ext cx="0" cy="990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282700" name="Text Box 282699"/>
          <p:cNvSpPr txBox="1"/>
          <p:nvPr/>
        </p:nvSpPr>
        <p:spPr>
          <a:xfrm>
            <a:off x="10397490" y="4242435"/>
            <a:ext cx="79121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sz="1400">
                <a:latin typeface="Arial" panose="02080604020202020204" charset="0"/>
                <a:ea typeface="Arial" panose="02080604020202020204" charset="0"/>
              </a:rPr>
              <a:t>Device</a:t>
            </a:r>
            <a:endParaRPr sz="1400">
              <a:latin typeface="Arial" panose="02080604020202020204" charset="0"/>
              <a:ea typeface="Arial" panose="02080604020202020204" charset="0"/>
            </a:endParaRPr>
          </a:p>
          <a:p>
            <a:pPr lvl="0">
              <a:buClr>
                <a:srgbClr val="000000"/>
              </a:buClr>
            </a:pPr>
            <a:r>
              <a:rPr sz="1400">
                <a:latin typeface="Arial" panose="02080604020202020204" charset="0"/>
                <a:ea typeface="Arial" panose="02080604020202020204" charset="0"/>
              </a:rPr>
              <a:t>Layer</a:t>
            </a:r>
            <a:endParaRPr sz="1400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80770" y="5411470"/>
            <a:ext cx="145859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x-none">
                <a:latin typeface="Arial" panose="02080604020202020204" charset="0"/>
                <a:ea typeface="Arial" panose="02080604020202020204" charset="0"/>
              </a:rPr>
              <a:t>L1 Physical</a:t>
            </a:r>
            <a:endParaRPr lang="x-none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80770" y="4249420"/>
            <a:ext cx="161480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x-none">
                <a:latin typeface="Arial" panose="02080604020202020204" charset="0"/>
                <a:ea typeface="Arial" panose="02080604020202020204" charset="0"/>
              </a:rPr>
              <a:t>L2 Data Link</a:t>
            </a:r>
            <a:endParaRPr lang="x-none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80135" y="3533775"/>
            <a:ext cx="148145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x-none">
                <a:latin typeface="Arial" panose="02080604020202020204" charset="0"/>
                <a:ea typeface="Arial" panose="02080604020202020204" charset="0"/>
              </a:rPr>
              <a:t>L3 Network</a:t>
            </a:r>
            <a:endParaRPr lang="x-none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80770" y="3057525"/>
            <a:ext cx="160147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x-none">
                <a:latin typeface="Arial" panose="02080604020202020204" charset="0"/>
                <a:ea typeface="Arial" panose="02080604020202020204" charset="0"/>
              </a:rPr>
              <a:t>L4 Transport</a:t>
            </a:r>
            <a:endParaRPr lang="x-none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80135" y="780415"/>
            <a:ext cx="129159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x-none">
                <a:latin typeface="Arial" panose="02080604020202020204" charset="0"/>
                <a:ea typeface="Arial" panose="02080604020202020204" charset="0"/>
              </a:rPr>
              <a:t>L7, L6, L5</a:t>
            </a:r>
            <a:endParaRPr lang="x-none">
              <a:latin typeface="Arial" panose="02080604020202020204" charset="0"/>
              <a:ea typeface="Arial" panose="0208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294005" y="726440"/>
            <a:ext cx="2726055" cy="153606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r>
              <a:rPr lang="x-none">
                <a:solidFill>
                  <a:schemeClr val="tx1"/>
                </a:solidFill>
                <a:latin typeface="Liberation Sans Narrow" charset="0"/>
                <a:sym typeface="+mn-ea"/>
              </a:rPr>
              <a:t>tcp_sock</a:t>
            </a:r>
            <a:endParaRPr lang="x-none" altLang="en-US"/>
          </a:p>
        </p:txBody>
      </p:sp>
      <p:sp>
        <p:nvSpPr>
          <p:cNvPr id="19" name="Oval 18"/>
          <p:cNvSpPr/>
          <p:nvPr/>
        </p:nvSpPr>
        <p:spPr>
          <a:xfrm>
            <a:off x="448945" y="765810"/>
            <a:ext cx="2425700" cy="113157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 sz="1400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sym typeface="+mn-ea"/>
              </a:rPr>
              <a:t>inet_connection_sock</a:t>
            </a:r>
            <a:endParaRPr lang="x-none" altLang="en-US" sz="1400">
              <a:solidFill>
                <a:schemeClr val="tx1"/>
              </a:solidFill>
              <a:latin typeface="Liberation Sans Narrow" charset="0"/>
              <a:sym typeface="+mn-e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69315" y="788035"/>
            <a:ext cx="1543685" cy="8020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r>
              <a:rPr lang="x-none">
                <a:solidFill>
                  <a:schemeClr val="tx1"/>
                </a:solidFill>
                <a:latin typeface="Liberation Sans Narrow" charset="0"/>
                <a:sym typeface="+mn-ea"/>
              </a:rPr>
              <a:t>inet_sock</a:t>
            </a:r>
            <a:endParaRPr lang="x-none" altLang="en-US"/>
          </a:p>
        </p:txBody>
      </p:sp>
      <p:sp>
        <p:nvSpPr>
          <p:cNvPr id="11" name="Oval 10"/>
          <p:cNvSpPr/>
          <p:nvPr/>
        </p:nvSpPr>
        <p:spPr>
          <a:xfrm>
            <a:off x="1181735" y="842010"/>
            <a:ext cx="892175" cy="38036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x-none">
                <a:solidFill>
                  <a:schemeClr val="tx1"/>
                </a:solidFill>
                <a:latin typeface="Liberation Sans Narrow" charset="0"/>
                <a:sym typeface="+mn-ea"/>
              </a:rPr>
              <a:t>sock</a:t>
            </a:r>
            <a:endParaRPr lang="x-none" altLang="en-US"/>
          </a:p>
        </p:txBody>
      </p:sp>
      <p:sp>
        <p:nvSpPr>
          <p:cNvPr id="21" name="Oval 20"/>
          <p:cNvSpPr/>
          <p:nvPr/>
        </p:nvSpPr>
        <p:spPr>
          <a:xfrm>
            <a:off x="3213735" y="737870"/>
            <a:ext cx="2726055" cy="153606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r>
              <a:rPr lang="x-none">
                <a:solidFill>
                  <a:schemeClr val="tx1"/>
                </a:solidFill>
                <a:latin typeface="Liberation Sans Narrow" charset="0"/>
                <a:sym typeface="+mn-ea"/>
              </a:rPr>
              <a:t>udp_sock</a:t>
            </a:r>
            <a:endParaRPr lang="x-none" altLang="en-US"/>
          </a:p>
        </p:txBody>
      </p:sp>
      <p:sp>
        <p:nvSpPr>
          <p:cNvPr id="23" name="Oval 22"/>
          <p:cNvSpPr/>
          <p:nvPr/>
        </p:nvSpPr>
        <p:spPr>
          <a:xfrm>
            <a:off x="3789045" y="799465"/>
            <a:ext cx="1543685" cy="8020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r>
              <a:rPr lang="x-none">
                <a:solidFill>
                  <a:schemeClr val="tx1"/>
                </a:solidFill>
                <a:latin typeface="Liberation Sans Narrow" charset="0"/>
                <a:sym typeface="+mn-ea"/>
              </a:rPr>
              <a:t>inet_sock</a:t>
            </a:r>
            <a:endParaRPr lang="x-none" altLang="en-US"/>
          </a:p>
        </p:txBody>
      </p:sp>
      <p:sp>
        <p:nvSpPr>
          <p:cNvPr id="27" name="Oval 26"/>
          <p:cNvSpPr/>
          <p:nvPr/>
        </p:nvSpPr>
        <p:spPr>
          <a:xfrm>
            <a:off x="4101465" y="853440"/>
            <a:ext cx="892175" cy="38036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x-none">
                <a:solidFill>
                  <a:schemeClr val="tx1"/>
                </a:solidFill>
                <a:latin typeface="Liberation Sans Narrow" charset="0"/>
                <a:sym typeface="+mn-ea"/>
              </a:rPr>
              <a:t>sock</a:t>
            </a:r>
            <a:endParaRPr lang="x-none" altLang="en-US"/>
          </a:p>
        </p:txBody>
      </p:sp>
      <p:sp>
        <p:nvSpPr>
          <p:cNvPr id="35" name="Oval 34"/>
          <p:cNvSpPr/>
          <p:nvPr/>
        </p:nvSpPr>
        <p:spPr>
          <a:xfrm>
            <a:off x="6179185" y="729615"/>
            <a:ext cx="2726055" cy="153606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r>
              <a:rPr lang="x-none">
                <a:solidFill>
                  <a:schemeClr val="tx1"/>
                </a:solidFill>
                <a:latin typeface="Liberation Sans Narrow" charset="0"/>
                <a:sym typeface="+mn-ea"/>
              </a:rPr>
              <a:t>tcp_timewait_sock</a:t>
            </a:r>
            <a:endParaRPr lang="x-none" altLang="en-US"/>
          </a:p>
        </p:txBody>
      </p:sp>
      <p:sp>
        <p:nvSpPr>
          <p:cNvPr id="36" name="Oval 35"/>
          <p:cNvSpPr/>
          <p:nvPr/>
        </p:nvSpPr>
        <p:spPr>
          <a:xfrm>
            <a:off x="6397625" y="802005"/>
            <a:ext cx="2284095" cy="8674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x-none" sz="1600">
                <a:solidFill>
                  <a:schemeClr val="tx1"/>
                </a:solidFill>
                <a:latin typeface="Liberation Sans Narrow" charset="0"/>
                <a:sym typeface="+mn-ea"/>
              </a:rPr>
              <a:t>inet_timewait_sock</a:t>
            </a:r>
            <a:endParaRPr lang="x-none" altLang="en-US" sz="1600">
              <a:solidFill>
                <a:schemeClr val="tx1"/>
              </a:solidFill>
              <a:latin typeface="Liberation Sans Narrow" charset="0"/>
              <a:sym typeface="+mn-ea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9113520" y="737870"/>
            <a:ext cx="2726055" cy="153606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r>
              <a:rPr lang="x-none">
                <a:solidFill>
                  <a:schemeClr val="tx1"/>
                </a:solidFill>
                <a:latin typeface="Liberation Sans Narrow" charset="0"/>
                <a:sym typeface="+mn-ea"/>
              </a:rPr>
              <a:t>tcp_request_sock</a:t>
            </a:r>
            <a:endParaRPr lang="x-none" altLang="en-US"/>
          </a:p>
        </p:txBody>
      </p:sp>
      <p:sp>
        <p:nvSpPr>
          <p:cNvPr id="38" name="Oval 37"/>
          <p:cNvSpPr/>
          <p:nvPr/>
        </p:nvSpPr>
        <p:spPr>
          <a:xfrm>
            <a:off x="9268460" y="777240"/>
            <a:ext cx="2425700" cy="113157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 sz="1400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r>
              <a:rPr lang="x-none" sz="1600">
                <a:solidFill>
                  <a:schemeClr val="tx1"/>
                </a:solidFill>
                <a:latin typeface="Liberation Sans Narrow" charset="0"/>
                <a:sym typeface="+mn-ea"/>
              </a:rPr>
              <a:t>inet_request_sock</a:t>
            </a:r>
            <a:endParaRPr lang="x-none" altLang="en-US" sz="1600">
              <a:solidFill>
                <a:schemeClr val="tx1"/>
              </a:solidFill>
              <a:latin typeface="Liberation Sans Narrow" charset="0"/>
              <a:sym typeface="+mn-ea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557385" y="801370"/>
            <a:ext cx="1847850" cy="8020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x-none">
                <a:solidFill>
                  <a:schemeClr val="tx1"/>
                </a:solidFill>
                <a:latin typeface="Liberation Sans Narrow" charset="0"/>
                <a:sym typeface="+mn-ea"/>
              </a:rPr>
              <a:t>request_sock</a:t>
            </a: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568960" y="1143000"/>
          <a:ext cx="152717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17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tast_struct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files_struct* files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570865" y="2360295"/>
          <a:ext cx="148653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53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files_struct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fd_table* fdt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585470" y="3587115"/>
          <a:ext cx="1466850" cy="120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85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fdtable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max_fds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file** fd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94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582930" y="4926330"/>
          <a:ext cx="151701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01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file* [max_fds]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[max_fds-1]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604520" y="562610"/>
          <a:ext cx="143319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19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tast_struct* current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7" name="Elbow Connector 26"/>
          <p:cNvCxnSpPr/>
          <p:nvPr/>
        </p:nvCxnSpPr>
        <p:spPr>
          <a:xfrm rot="5400000">
            <a:off x="992788" y="461348"/>
            <a:ext cx="576000" cy="1404000"/>
          </a:xfrm>
          <a:prstGeom prst="bentConnector3">
            <a:avLst>
              <a:gd name="adj1" fmla="val 441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1990090" y="3092450"/>
            <a:ext cx="72000" cy="828000"/>
          </a:xfrm>
          <a:prstGeom prst="bentConnector3">
            <a:avLst>
              <a:gd name="adj1" fmla="val 28407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/>
          <p:nvPr/>
        </p:nvGraphicFramePr>
        <p:xfrm>
          <a:off x="5334635" y="737235"/>
          <a:ext cx="184658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580"/>
              </a:tblGrid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socket socket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socket_state state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short type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long flags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socket_wq* wq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file* file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sock* sk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99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const struct proto_ops *ops = &amp;inet_stream_ops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5" name="Elbow Connector 24"/>
          <p:cNvCxnSpPr/>
          <p:nvPr/>
        </p:nvCxnSpPr>
        <p:spPr>
          <a:xfrm rot="10800000" flipV="1">
            <a:off x="4398390" y="2340990"/>
            <a:ext cx="1008000" cy="1008000"/>
          </a:xfrm>
          <a:prstGeom prst="bentConnector3">
            <a:avLst>
              <a:gd name="adj1" fmla="val 223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/>
          <p:nvPr/>
        </p:nvGraphicFramePr>
        <p:xfrm>
          <a:off x="2673350" y="3030220"/>
          <a:ext cx="171831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1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file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path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inode* f_inode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void* private_data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address_space* f_mapping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/>
          <p:nvPr/>
        </p:nvGraphicFramePr>
        <p:xfrm>
          <a:off x="2823845" y="3946525"/>
          <a:ext cx="1432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60"/>
              </a:tblGrid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struct vfsmount* mnt</a:t>
                      </a:r>
                      <a:endParaRPr lang="x-none" sz="1200" b="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struct dentry* dentry</a:t>
                      </a:r>
                      <a:endParaRPr lang="x-none" sz="1200" b="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/>
          <p:nvPr/>
        </p:nvGraphicFramePr>
        <p:xfrm>
          <a:off x="5325110" y="3337560"/>
          <a:ext cx="1852930" cy="2785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930"/>
              </a:tblGrid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inode vfs_inode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umode_t i_mode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super_block* i_sb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unsinged long i_ino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const struct file_operations *i_fop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/>
          <p:nvPr/>
        </p:nvGraphicFramePr>
        <p:xfrm>
          <a:off x="5287010" y="538480"/>
          <a:ext cx="1928495" cy="560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495"/>
              </a:tblGrid>
              <a:tr h="213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socket_alloc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320">
                <a:tc>
                  <a:txBody>
                    <a:bodyPr/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831465">
                <a:tc>
                  <a:txBody>
                    <a:bodyPr/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1" name="Elbow Connector 20"/>
          <p:cNvCxnSpPr/>
          <p:nvPr/>
        </p:nvCxnSpPr>
        <p:spPr>
          <a:xfrm flipV="1">
            <a:off x="4332605" y="3646805"/>
            <a:ext cx="1008000" cy="1116000"/>
          </a:xfrm>
          <a:prstGeom prst="bentConnector3">
            <a:avLst>
              <a:gd name="adj1" fmla="val 6658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4365625" y="1038860"/>
            <a:ext cx="1008000" cy="4356000"/>
          </a:xfrm>
          <a:prstGeom prst="bentConnector3">
            <a:avLst>
              <a:gd name="adj1" fmla="val 505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/>
          <p:nvPr/>
        </p:nvGraphicFramePr>
        <p:xfrm>
          <a:off x="8135620" y="4899660"/>
          <a:ext cx="1741805" cy="109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805"/>
              </a:tblGrid>
              <a:tr h="499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__wait_queu_head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spitlock_t lock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96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task_list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/>
          <p:nvPr/>
        </p:nvGraphicFramePr>
        <p:xfrm>
          <a:off x="7907655" y="640715"/>
          <a:ext cx="1979295" cy="314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295"/>
              </a:tblGrid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tcp_sock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.sk_family: AF_INET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.sk_state: TCP_CLOSE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.sk_type: SOCK_STREAM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.sk_protocol: IPPROTO_TCP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socket_wq* sk_wq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struct* sk_socket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/>
          <p:nvPr/>
        </p:nvGraphicFramePr>
        <p:xfrm>
          <a:off x="8114030" y="3901440"/>
          <a:ext cx="1741805" cy="85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805"/>
              </a:tblGrid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socket_wq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wait_queue_head_t wait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3" name="Elbow Connector 32"/>
          <p:cNvCxnSpPr/>
          <p:nvPr/>
        </p:nvCxnSpPr>
        <p:spPr>
          <a:xfrm>
            <a:off x="9836150" y="2803525"/>
            <a:ext cx="36000" cy="1404000"/>
          </a:xfrm>
          <a:prstGeom prst="bentConnector3">
            <a:avLst>
              <a:gd name="adj1" fmla="val 8537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rved Left Arrow 34"/>
          <p:cNvSpPr/>
          <p:nvPr/>
        </p:nvSpPr>
        <p:spPr>
          <a:xfrm>
            <a:off x="9889490" y="4356735"/>
            <a:ext cx="337185" cy="1320800"/>
          </a:xfrm>
          <a:prstGeom prst="curved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/>
          <p:nvPr/>
        </p:nvCxnSpPr>
        <p:spPr>
          <a:xfrm rot="10800000">
            <a:off x="7185310" y="1044550"/>
            <a:ext cx="756000" cy="2340000"/>
          </a:xfrm>
          <a:prstGeom prst="bentConnector3">
            <a:avLst>
              <a:gd name="adj1" fmla="val 1822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7094220" y="929005"/>
            <a:ext cx="828000" cy="1692000"/>
          </a:xfrm>
          <a:prstGeom prst="bentConnector3">
            <a:avLst>
              <a:gd name="adj1" fmla="val 3704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7130415" y="2023110"/>
            <a:ext cx="1008000" cy="2160000"/>
          </a:xfrm>
          <a:prstGeom prst="bentConnector3">
            <a:avLst>
              <a:gd name="adj1" fmla="val 4913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>
            <a:off x="2005965" y="1842770"/>
            <a:ext cx="72000" cy="828000"/>
          </a:xfrm>
          <a:prstGeom prst="bentConnector3">
            <a:avLst>
              <a:gd name="adj1" fmla="val 28407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2016125" y="4399280"/>
            <a:ext cx="72000" cy="828000"/>
          </a:xfrm>
          <a:prstGeom prst="bentConnector3">
            <a:avLst>
              <a:gd name="adj1" fmla="val 28407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flipV="1">
            <a:off x="1964690" y="3364865"/>
            <a:ext cx="756000" cy="2592000"/>
          </a:xfrm>
          <a:prstGeom prst="bentConnector3">
            <a:avLst>
              <a:gd name="adj1" fmla="val 5652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/>
          <p:nvPr/>
        </p:nvGraphicFramePr>
        <p:xfrm>
          <a:off x="2673350" y="698500"/>
          <a:ext cx="167576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76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dentry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dentry* d_parent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qstr d_name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inode* d_inode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36195" marR="36195" marT="36195" marB="3619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Elbow Connector 40"/>
          <p:cNvCxnSpPr/>
          <p:nvPr/>
        </p:nvCxnSpPr>
        <p:spPr>
          <a:xfrm>
            <a:off x="4292600" y="2036445"/>
            <a:ext cx="1008000" cy="1584000"/>
          </a:xfrm>
          <a:prstGeom prst="bentConnector3">
            <a:avLst>
              <a:gd name="adj1" fmla="val 771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4133850" y="1017270"/>
            <a:ext cx="216000" cy="3348000"/>
          </a:xfrm>
          <a:prstGeom prst="bentConnector3">
            <a:avLst>
              <a:gd name="adj1" fmla="val 1934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8392160" y="715010"/>
            <a:ext cx="2726055" cy="153606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r>
              <a:rPr lang="x-none">
                <a:solidFill>
                  <a:schemeClr val="tx1"/>
                </a:solidFill>
                <a:latin typeface="Liberation Sans Narrow" charset="0"/>
                <a:sym typeface="+mn-ea"/>
              </a:rPr>
              <a:t>tcp_sock</a:t>
            </a:r>
            <a:endParaRPr lang="x-none" altLang="en-US"/>
          </a:p>
        </p:txBody>
      </p:sp>
      <p:sp>
        <p:nvSpPr>
          <p:cNvPr id="19" name="Oval 18"/>
          <p:cNvSpPr/>
          <p:nvPr/>
        </p:nvSpPr>
        <p:spPr>
          <a:xfrm>
            <a:off x="8547100" y="754380"/>
            <a:ext cx="2425700" cy="113157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 sz="1400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sym typeface="+mn-ea"/>
              </a:rPr>
              <a:t>inet_connection_sock</a:t>
            </a:r>
            <a:endParaRPr lang="x-none" altLang="en-US" sz="1400">
              <a:solidFill>
                <a:schemeClr val="tx1"/>
              </a:solidFill>
              <a:latin typeface="Liberation Sans Narrow" charset="0"/>
              <a:sym typeface="+mn-e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67470" y="776605"/>
            <a:ext cx="1543685" cy="8020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r>
              <a:rPr lang="x-none">
                <a:solidFill>
                  <a:schemeClr val="tx1"/>
                </a:solidFill>
                <a:latin typeface="Liberation Sans Narrow" charset="0"/>
                <a:sym typeface="+mn-ea"/>
              </a:rPr>
              <a:t>inet_sock</a:t>
            </a:r>
            <a:endParaRPr lang="x-none" altLang="en-US"/>
          </a:p>
        </p:txBody>
      </p:sp>
      <p:sp>
        <p:nvSpPr>
          <p:cNvPr id="11" name="Oval 10"/>
          <p:cNvSpPr/>
          <p:nvPr/>
        </p:nvSpPr>
        <p:spPr>
          <a:xfrm>
            <a:off x="9279890" y="830580"/>
            <a:ext cx="892175" cy="38036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x-none">
                <a:solidFill>
                  <a:schemeClr val="tx1"/>
                </a:solidFill>
                <a:latin typeface="Liberation Sans Narrow" charset="0"/>
                <a:sym typeface="+mn-ea"/>
              </a:rPr>
              <a:t>sock</a:t>
            </a:r>
            <a:endParaRPr lang="x-none" altLang="en-US"/>
          </a:p>
        </p:txBody>
      </p:sp>
      <p:sp>
        <p:nvSpPr>
          <p:cNvPr id="21" name="Oval 20"/>
          <p:cNvSpPr/>
          <p:nvPr/>
        </p:nvSpPr>
        <p:spPr>
          <a:xfrm>
            <a:off x="8401050" y="3671570"/>
            <a:ext cx="2726055" cy="153606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r>
              <a:rPr lang="x-none">
                <a:solidFill>
                  <a:schemeClr val="tx1"/>
                </a:solidFill>
                <a:latin typeface="Liberation Sans Narrow" charset="0"/>
                <a:sym typeface="+mn-ea"/>
              </a:rPr>
              <a:t>udp_sock</a:t>
            </a:r>
            <a:endParaRPr lang="x-none" altLang="en-US"/>
          </a:p>
        </p:txBody>
      </p:sp>
      <p:sp>
        <p:nvSpPr>
          <p:cNvPr id="23" name="Oval 22"/>
          <p:cNvSpPr/>
          <p:nvPr/>
        </p:nvSpPr>
        <p:spPr>
          <a:xfrm>
            <a:off x="8976360" y="3733165"/>
            <a:ext cx="1543685" cy="8020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r>
              <a:rPr lang="x-none">
                <a:solidFill>
                  <a:schemeClr val="tx1"/>
                </a:solidFill>
                <a:latin typeface="Liberation Sans Narrow" charset="0"/>
                <a:sym typeface="+mn-ea"/>
              </a:rPr>
              <a:t>inet_sock</a:t>
            </a:r>
            <a:endParaRPr lang="x-none" altLang="en-US"/>
          </a:p>
        </p:txBody>
      </p:sp>
      <p:sp>
        <p:nvSpPr>
          <p:cNvPr id="27" name="Oval 26"/>
          <p:cNvSpPr/>
          <p:nvPr/>
        </p:nvSpPr>
        <p:spPr>
          <a:xfrm>
            <a:off x="9288780" y="3787140"/>
            <a:ext cx="892175" cy="38036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x-none">
                <a:solidFill>
                  <a:schemeClr val="tx1"/>
                </a:solidFill>
                <a:latin typeface="Liberation Sans Narrow" charset="0"/>
                <a:sym typeface="+mn-ea"/>
              </a:rPr>
              <a:t>sock</a:t>
            </a:r>
            <a:endParaRPr lang="x-none" alt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5591175" y="715645"/>
          <a:ext cx="171831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1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file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path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inode* f_inode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void* private_data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address_space* f_mapping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/>
          <p:nvPr/>
        </p:nvGraphicFramePr>
        <p:xfrm>
          <a:off x="5741670" y="1631950"/>
          <a:ext cx="1432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60"/>
              </a:tblGrid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struct vfsmount* mnt</a:t>
                      </a:r>
                      <a:endParaRPr lang="x-none" sz="1200" b="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struct dentry* dentry</a:t>
                      </a:r>
                      <a:endParaRPr lang="x-none" sz="1200" b="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>
            <a:endCxn id="11" idx="2"/>
          </p:cNvCxnSpPr>
          <p:nvPr/>
        </p:nvCxnSpPr>
        <p:spPr>
          <a:xfrm flipV="1">
            <a:off x="7178040" y="1021080"/>
            <a:ext cx="2101850" cy="2033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7" idx="2"/>
          </p:cNvCxnSpPr>
          <p:nvPr/>
        </p:nvCxnSpPr>
        <p:spPr>
          <a:xfrm>
            <a:off x="7186295" y="3071495"/>
            <a:ext cx="2102485" cy="906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 rot="18960000">
            <a:off x="7347585" y="1915795"/>
            <a:ext cx="116395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sz="1200">
                <a:latin typeface="Liberation Sans Narrow" charset="0"/>
              </a:rPr>
              <a:t>SOCK_STREAM</a:t>
            </a:r>
            <a:endParaRPr lang="x-none" sz="1200">
              <a:latin typeface="Liberation Sans Narrow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 rot="1380000">
            <a:off x="7677785" y="3190240"/>
            <a:ext cx="116395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sz="1200">
                <a:latin typeface="Liberation Sans Narrow" charset="0"/>
              </a:rPr>
              <a:t>SOCK_DRGAM</a:t>
            </a:r>
            <a:endParaRPr lang="x-none" sz="1200">
              <a:latin typeface="Liberation Sans Narrow" charset="0"/>
            </a:endParaRPr>
          </a:p>
        </p:txBody>
      </p:sp>
      <p:graphicFrame>
        <p:nvGraphicFramePr>
          <p:cNvPr id="17" name="Table 16"/>
          <p:cNvGraphicFramePr/>
          <p:nvPr/>
        </p:nvGraphicFramePr>
        <p:xfrm>
          <a:off x="1147445" y="2141855"/>
          <a:ext cx="16979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99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tast_struct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files_struct* files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/>
          <p:nvPr/>
        </p:nvGraphicFramePr>
        <p:xfrm>
          <a:off x="1148080" y="4036060"/>
          <a:ext cx="16979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99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files_struct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fd_table* fdt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/>
          <p:nvPr/>
        </p:nvGraphicFramePr>
        <p:xfrm>
          <a:off x="3340735" y="586740"/>
          <a:ext cx="16979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99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fdtable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max_fds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file** fd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/>
          <p:nvPr/>
        </p:nvGraphicFramePr>
        <p:xfrm>
          <a:off x="3325495" y="2891155"/>
          <a:ext cx="169799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99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file* [max_fds]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[2]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[3]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[4]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[max_fds-1]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/>
          <p:nvPr/>
        </p:nvGraphicFramePr>
        <p:xfrm>
          <a:off x="1183640" y="983615"/>
          <a:ext cx="16979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99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tast_struct* current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0" name="Elbow Connector 29"/>
          <p:cNvCxnSpPr/>
          <p:nvPr/>
        </p:nvCxnSpPr>
        <p:spPr>
          <a:xfrm flipV="1">
            <a:off x="2780030" y="907415"/>
            <a:ext cx="576000" cy="3924000"/>
          </a:xfrm>
          <a:prstGeom prst="bentConnector3">
            <a:avLst>
              <a:gd name="adj1" fmla="val 500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5400000" flipV="1">
            <a:off x="2172522" y="3562798"/>
            <a:ext cx="1476000" cy="132080"/>
          </a:xfrm>
          <a:prstGeom prst="bentConnector3">
            <a:avLst>
              <a:gd name="adj1" fmla="val 647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851785" y="4362450"/>
            <a:ext cx="14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>
            <a:off x="1284543" y="1170353"/>
            <a:ext cx="1152000" cy="1404000"/>
          </a:xfrm>
          <a:prstGeom prst="bentConnector3">
            <a:avLst>
              <a:gd name="adj1" fmla="val 5003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5022215" y="1039495"/>
            <a:ext cx="576000" cy="3852000"/>
          </a:xfrm>
          <a:prstGeom prst="bentConnector3">
            <a:avLst>
              <a:gd name="adj1" fmla="val 500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 flipV="1">
            <a:off x="4158922" y="2213938"/>
            <a:ext cx="1872000" cy="132080"/>
          </a:xfrm>
          <a:prstGeom prst="bentConnector3">
            <a:avLst>
              <a:gd name="adj1" fmla="val 647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000625" y="3221990"/>
            <a:ext cx="1651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6252845" y="873125"/>
          <a:ext cx="1807210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210"/>
              </a:tblGrid>
              <a:tr h="520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request_sock_queue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request_sock* rskq_accept_head 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NULL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20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request_sock* fskq_accept_tail 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NULL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20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listen_sock* listen_opt 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NULL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585470" y="1689100"/>
          <a:ext cx="200342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42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tcp_sock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inet_connection_sock inet_sock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3348355" y="1348105"/>
          <a:ext cx="200342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42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inet_connection_sock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request_sock_queue icsk_accept_queue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2574290" y="1871345"/>
            <a:ext cx="763270" cy="1219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99690" y="2506980"/>
            <a:ext cx="737870" cy="1377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352415" y="1413510"/>
            <a:ext cx="875030" cy="7327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65750" y="2670175"/>
            <a:ext cx="871855" cy="9004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4964430" y="-98425"/>
          <a:ext cx="1807210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210"/>
              </a:tblGrid>
              <a:tr h="520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request_sock_queue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request_sock* rskq_accept_head : 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20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request_sock* fskq_accept_tail 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20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listen_sock* listen_opt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89535" y="717550"/>
          <a:ext cx="200342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42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tcp_sock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inet_connection_sock inet_sock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2506980" y="376555"/>
          <a:ext cx="200342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42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inet_connection_sock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request_sock_queue icsk_accept_queue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2078355" y="906145"/>
            <a:ext cx="434340" cy="1155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03755" y="1535430"/>
            <a:ext cx="398780" cy="16700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511040" y="429895"/>
            <a:ext cx="462915" cy="7448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24375" y="1698625"/>
            <a:ext cx="449580" cy="9239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/>
          <p:nvPr/>
        </p:nvGraphicFramePr>
        <p:xfrm>
          <a:off x="3959860" y="2669540"/>
          <a:ext cx="1863090" cy="4453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09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listen_sock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u8 max_qlen_log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6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u8 synflood_warned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qlen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qlen_young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clock_hand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u32 hash_rnd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u32 nr_table_entries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014855">
                <a:tc>
                  <a:txBody>
                    <a:bodyPr/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/>
          <p:nvPr/>
        </p:nvGraphicFramePr>
        <p:xfrm>
          <a:off x="4069080" y="5062220"/>
          <a:ext cx="1666875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87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request_sock*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syn_table[0..]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6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[2]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[nr_table_entries-1]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7116445" y="0"/>
          <a:ext cx="1663065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065"/>
              </a:tblGrid>
              <a:tr h="287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3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request_sock* dl_next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6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sock* sk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/>
          <p:nvPr/>
        </p:nvGraphicFramePr>
        <p:xfrm>
          <a:off x="9168765" y="0"/>
          <a:ext cx="1633855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855"/>
              </a:tblGrid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3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request_sock* dl_next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6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sock* sk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7389495" y="2087880"/>
          <a:ext cx="1340485" cy="61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48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tcp_sock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/>
          <p:nvPr/>
        </p:nvGraphicFramePr>
        <p:xfrm>
          <a:off x="9410700" y="2113915"/>
          <a:ext cx="1340485" cy="61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48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tcp_sock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flipV="1">
            <a:off x="6552565" y="335280"/>
            <a:ext cx="576000" cy="468000"/>
          </a:xfrm>
          <a:prstGeom prst="bentConnector3">
            <a:avLst>
              <a:gd name="adj1" fmla="val 5958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8595995" y="331470"/>
            <a:ext cx="576000" cy="612000"/>
          </a:xfrm>
          <a:prstGeom prst="bentConnector3">
            <a:avLst>
              <a:gd name="adj1" fmla="val 5958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12" idx="3"/>
          </p:cNvCxnSpPr>
          <p:nvPr/>
        </p:nvCxnSpPr>
        <p:spPr>
          <a:xfrm rot="5400000" flipV="1">
            <a:off x="8283575" y="1958975"/>
            <a:ext cx="841375" cy="31115"/>
          </a:xfrm>
          <a:prstGeom prst="bentConnector4">
            <a:avLst>
              <a:gd name="adj1" fmla="val 1056"/>
              <a:gd name="adj2" fmla="val 86530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5400000" flipV="1">
            <a:off x="10327005" y="2012950"/>
            <a:ext cx="841375" cy="31115"/>
          </a:xfrm>
          <a:prstGeom prst="bentConnector4">
            <a:avLst>
              <a:gd name="adj1" fmla="val 1056"/>
              <a:gd name="adj2" fmla="val 86530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/>
          <p:nvPr/>
        </p:nvGraphicFramePr>
        <p:xfrm>
          <a:off x="6139180" y="3178810"/>
          <a:ext cx="1663065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065"/>
              </a:tblGrid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3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request_sock* dl_next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6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sock* sk 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NULL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/>
          <p:nvPr/>
        </p:nvGraphicFramePr>
        <p:xfrm>
          <a:off x="8354695" y="3249295"/>
          <a:ext cx="1633855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855"/>
              </a:tblGrid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3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request_sock* dl_next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6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sock* sk 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NULL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Elbow Connector 21"/>
          <p:cNvCxnSpPr/>
          <p:nvPr/>
        </p:nvCxnSpPr>
        <p:spPr>
          <a:xfrm flipV="1">
            <a:off x="5575300" y="3514090"/>
            <a:ext cx="576000" cy="2268000"/>
          </a:xfrm>
          <a:prstGeom prst="bentConnector3">
            <a:avLst>
              <a:gd name="adj1" fmla="val 6857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609590" y="3595370"/>
            <a:ext cx="2736000" cy="2484000"/>
          </a:xfrm>
          <a:prstGeom prst="bentConnector3">
            <a:avLst>
              <a:gd name="adj1" fmla="val 894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>
            <a:off x="5706745" y="2156460"/>
            <a:ext cx="965835" cy="757555"/>
          </a:xfrm>
          <a:prstGeom prst="bentConnector3">
            <a:avLst>
              <a:gd name="adj1" fmla="val 71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4041</Words>
  <Application>Kingsoft Office WPP</Application>
  <PresentationFormat>Widescreen</PresentationFormat>
  <Paragraphs>616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wuyong</dc:creator>
  <cp:lastModifiedBy>wuyong</cp:lastModifiedBy>
  <cp:revision>176</cp:revision>
  <dcterms:created xsi:type="dcterms:W3CDTF">2019-09-13T12:04:54Z</dcterms:created>
  <dcterms:modified xsi:type="dcterms:W3CDTF">2019-09-13T12:04:54Z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