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36" y="72"/>
      </p:cViewPr>
      <p:guideLst>
        <p:guide orient="horz" pos="2068"/>
        <p:guide pos="3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87C9-CB27-4B15-ABBE-60A02974E6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E91-C5F7-4C1F-AC35-7BC7C56193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87C9-CB27-4B15-ABBE-60A02974E6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E91-C5F7-4C1F-AC35-7BC7C56193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87C9-CB27-4B15-ABBE-60A02974E6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E91-C5F7-4C1F-AC35-7BC7C56193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87C9-CB27-4B15-ABBE-60A02974E6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E91-C5F7-4C1F-AC35-7BC7C56193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87C9-CB27-4B15-ABBE-60A02974E6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E91-C5F7-4C1F-AC35-7BC7C56193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87C9-CB27-4B15-ABBE-60A02974E6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E91-C5F7-4C1F-AC35-7BC7C56193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87C9-CB27-4B15-ABBE-60A02974E6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E91-C5F7-4C1F-AC35-7BC7C56193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87C9-CB27-4B15-ABBE-60A02974E6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E91-C5F7-4C1F-AC35-7BC7C56193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87C9-CB27-4B15-ABBE-60A02974E6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E91-C5F7-4C1F-AC35-7BC7C56193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87C9-CB27-4B15-ABBE-60A02974E6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E91-C5F7-4C1F-AC35-7BC7C56193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87C9-CB27-4B15-ABBE-60A02974E6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E91-C5F7-4C1F-AC35-7BC7C56193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887C9-CB27-4B15-ABBE-60A02974E6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6E91-C5F7-4C1F-AC35-7BC7C56193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14664" y="2169833"/>
          <a:ext cx="9041765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647"/>
                <a:gridCol w="1115647"/>
                <a:gridCol w="278912"/>
                <a:gridCol w="278912"/>
                <a:gridCol w="278912"/>
                <a:gridCol w="278912"/>
                <a:gridCol w="278912"/>
                <a:gridCol w="278912"/>
                <a:gridCol w="278912"/>
                <a:gridCol w="395750"/>
                <a:gridCol w="2112294"/>
                <a:gridCol w="118999"/>
                <a:gridCol w="223075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0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  <a:tc gridSpan="8">
                  <a:txBody>
                    <a:bodyPr/>
                    <a:lstStyle/>
                    <a:p>
                      <a:pPr algn="r"/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15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16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31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源端口号（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16</a:t>
                      </a:r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位）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目的端口号（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16</a:t>
                      </a:r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位）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70840">
                <a:tc gridSpan="10">
                  <a:txBody>
                    <a:bodyPr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  <a:sym typeface="+mn-ea"/>
                        </a:rPr>
                        <a:t>长度（</a:t>
                      </a:r>
                      <a:r>
                        <a:rPr lang="x-none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  <a:sym typeface="+mn-ea"/>
                        </a:rPr>
                        <a:t>16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  <a:sym typeface="+mn-ea"/>
                        </a:rPr>
                        <a:t>位）</a:t>
                      </a:r>
                      <a:endParaRPr lang="x-none" altLang="zh-CN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  <a:sym typeface="+mn-ea"/>
                        </a:rPr>
                        <a:t>校验和（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  <a:sym typeface="+mn-ea"/>
                        </a:rPr>
                        <a:t>16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  <a:sym typeface="+mn-ea"/>
                        </a:rPr>
                        <a:t>位）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971502" y="4131608"/>
          <a:ext cx="5642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47"/>
                <a:gridCol w="43567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x-none" alt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UDP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首部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altLang="zh-CN" dirty="0" smtClean="0">
                          <a:solidFill>
                            <a:schemeClr val="tx1"/>
                          </a:solidFill>
                        </a:rPr>
                        <a:t>UDP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数据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361068" y="4916097"/>
          <a:ext cx="72530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380"/>
                <a:gridCol w="56016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首部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数据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0" name="下箭头 9"/>
          <p:cNvSpPr/>
          <p:nvPr/>
        </p:nvSpPr>
        <p:spPr>
          <a:xfrm>
            <a:off x="7083188" y="4570688"/>
            <a:ext cx="218364" cy="2520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H="1" flipV="1">
            <a:off x="1715299" y="3319818"/>
            <a:ext cx="2256203" cy="811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5254388" y="3319818"/>
            <a:ext cx="5502925" cy="811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566650" y="2521708"/>
            <a:ext cx="0" cy="792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 rot="16200000">
            <a:off x="635000" y="2650490"/>
            <a:ext cx="1066165" cy="643890"/>
          </a:xfrm>
          <a:prstGeom prst="rect">
            <a:avLst/>
          </a:prstGeom>
          <a:noFill/>
        </p:spPr>
        <p:txBody>
          <a:bodyPr wrap="square" lIns="46990" tIns="46990" rIns="46990" bIns="46990" rtlCol="0" anchor="ctr" anchorCtr="0">
            <a:spAutoFit/>
          </a:bodyPr>
          <a:lstStyle/>
          <a:p>
            <a:pPr algn="ctr"/>
            <a:r>
              <a:rPr lang="x-none" altLang="zh-CN" dirty="0" smtClean="0">
                <a:latin typeface="Times New Roman" panose="02020603050405020304" pitchFamily="18" charset="0"/>
                <a:ea typeface="SimSun" charset="-122"/>
              </a:rPr>
              <a:t>UD</a:t>
            </a:r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P</a:t>
            </a:r>
            <a:r>
              <a:rPr lang="zh-CN" altLang="en-US" dirty="0" smtClean="0">
                <a:latin typeface="Times New Roman" panose="02020603050405020304" pitchFamily="18" charset="0"/>
                <a:ea typeface="SimSun" charset="-122"/>
              </a:rPr>
              <a:t>首部</a:t>
            </a:r>
            <a:endParaRPr lang="zh-CN" altLang="en-US" dirty="0" smtClean="0">
              <a:latin typeface="Times New Roman" panose="02020603050405020304" pitchFamily="18" charset="0"/>
              <a:ea typeface="SimSun" charset="-122"/>
            </a:endParaRPr>
          </a:p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SimSun" charset="-122"/>
              </a:rPr>
              <a:t>（</a:t>
            </a:r>
            <a:r>
              <a:rPr lang="x-none" altLang="zh-CN" dirty="0" smtClean="0">
                <a:latin typeface="Times New Roman" panose="02020603050405020304" pitchFamily="18" charset="0"/>
                <a:ea typeface="SimSun" charset="-122"/>
              </a:rPr>
              <a:t>8</a:t>
            </a:r>
            <a:r>
              <a:rPr lang="zh-CN" altLang="en-US" dirty="0" smtClean="0">
                <a:latin typeface="Times New Roman" panose="02020603050405020304" pitchFamily="18" charset="0"/>
                <a:ea typeface="SimSun" charset="-122"/>
              </a:rPr>
              <a:t>字节）</a:t>
            </a:r>
            <a:endParaRPr lang="zh-CN" altLang="en-US" dirty="0">
              <a:latin typeface="Times New Roman" panose="02020603050405020304" pitchFamily="18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15299" y="180378"/>
          <a:ext cx="9042014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647"/>
                <a:gridCol w="1115647"/>
                <a:gridCol w="278912"/>
                <a:gridCol w="278912"/>
                <a:gridCol w="278912"/>
                <a:gridCol w="278912"/>
                <a:gridCol w="278912"/>
                <a:gridCol w="278912"/>
                <a:gridCol w="278912"/>
                <a:gridCol w="395750"/>
                <a:gridCol w="2112294"/>
                <a:gridCol w="118999"/>
                <a:gridCol w="2231293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0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  <a:tc gridSpan="8">
                  <a:txBody>
                    <a:bodyPr/>
                    <a:lstStyle/>
                    <a:p>
                      <a:pPr algn="r"/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15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16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31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源端口号（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16</a:t>
                      </a:r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位）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目的端口号（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16</a:t>
                      </a:r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位）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70840">
                <a:tc gridSpan="13"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序列号（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32</a:t>
                      </a:r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位）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370840">
                <a:tc gridSpan="13"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确认号（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32</a:t>
                      </a:r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位）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首部长度</a:t>
                      </a:r>
                      <a:endParaRPr lang="zh-CN" altLang="en-US" b="1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  <a:p>
                      <a:pPr algn="ctr"/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（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4</a:t>
                      </a:r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位）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保留</a:t>
                      </a:r>
                      <a:endParaRPr lang="en-US" altLang="zh-CN" b="1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  <a:p>
                      <a:pPr algn="ctr"/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（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4</a:t>
                      </a:r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位）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CWR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ECG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URG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ACK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PSH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RST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SYN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FIN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窗口大小（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16</a:t>
                      </a:r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位）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TCP</a:t>
                      </a:r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校验和（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16</a:t>
                      </a:r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位）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紧急指针（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16</a:t>
                      </a:r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位）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70840">
                <a:tc gridSpan="11"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选项（可变量）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填充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971502" y="4131608"/>
          <a:ext cx="5642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47"/>
                <a:gridCol w="43567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TCP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首部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TCP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数据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361068" y="4916097"/>
          <a:ext cx="72530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380"/>
                <a:gridCol w="56016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首部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数据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0" name="下箭头 9"/>
          <p:cNvSpPr/>
          <p:nvPr/>
        </p:nvSpPr>
        <p:spPr>
          <a:xfrm>
            <a:off x="7083188" y="4570688"/>
            <a:ext cx="218364" cy="2520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H="1" flipV="1">
            <a:off x="1715299" y="3319818"/>
            <a:ext cx="2256203" cy="811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5254388" y="3319818"/>
            <a:ext cx="5502925" cy="811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528550" y="559558"/>
            <a:ext cx="0" cy="237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920485" y="545910"/>
            <a:ext cx="0" cy="273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 rot="16200000">
            <a:off x="403900" y="1424392"/>
            <a:ext cx="160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SimSun" charset="-122"/>
              </a:rPr>
              <a:t>基本</a:t>
            </a:r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TCP</a:t>
            </a:r>
            <a:r>
              <a:rPr lang="zh-CN" altLang="en-US" dirty="0" smtClean="0">
                <a:latin typeface="Times New Roman" panose="02020603050405020304" pitchFamily="18" charset="0"/>
                <a:ea typeface="SimSun" charset="-122"/>
              </a:rPr>
              <a:t>首部（</a:t>
            </a:r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20</a:t>
            </a:r>
            <a:r>
              <a:rPr lang="zh-CN" altLang="en-US" dirty="0" smtClean="0">
                <a:latin typeface="Times New Roman" panose="02020603050405020304" pitchFamily="18" charset="0"/>
                <a:ea typeface="SimSun" charset="-122"/>
              </a:rPr>
              <a:t>字节）</a:t>
            </a:r>
            <a:endParaRPr lang="zh-CN" altLang="en-US" dirty="0">
              <a:latin typeface="Times New Roman" panose="02020603050405020304" pitchFamily="18" charset="0"/>
              <a:ea typeface="SimSun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 rot="16200000">
            <a:off x="10319335" y="1562892"/>
            <a:ext cx="160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TCP</a:t>
            </a:r>
            <a:r>
              <a:rPr lang="zh-CN" altLang="en-US" dirty="0" smtClean="0">
                <a:latin typeface="Times New Roman" panose="02020603050405020304" pitchFamily="18" charset="0"/>
                <a:ea typeface="SimSun" charset="-122"/>
              </a:rPr>
              <a:t>首部</a:t>
            </a:r>
            <a:endParaRPr lang="zh-CN" altLang="en-US" dirty="0">
              <a:latin typeface="Times New Roman" panose="02020603050405020304" pitchFamily="18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3734" y="1648416"/>
            <a:ext cx="1534332" cy="4339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SimSun" charset="-122"/>
              </a:rPr>
              <a:t>CLOSED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SimSun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66554" y="1648417"/>
            <a:ext cx="1534332" cy="4339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SimSun" charset="-122"/>
              </a:rPr>
              <a:t>CLOSED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SimSun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3734" y="2206045"/>
            <a:ext cx="1534332" cy="11649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SimSun" charset="-122"/>
              </a:rPr>
              <a:t>SYN-SENT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SimSun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66554" y="2206045"/>
            <a:ext cx="1534332" cy="6736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SimSun" charset="-122"/>
              </a:rPr>
              <a:t>LISTEN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SimSun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66554" y="3003357"/>
            <a:ext cx="1534332" cy="11649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SimSun" charset="-122"/>
              </a:rPr>
              <a:t>SYN-RCVD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SimSun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3734" y="3494677"/>
            <a:ext cx="1534332" cy="17082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SimSun" charset="-122"/>
              </a:rPr>
              <a:t>ESTABLISHED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SimSun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66554" y="4291988"/>
            <a:ext cx="1534332" cy="9109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SimSun" charset="-122"/>
              </a:rPr>
              <a:t>ESTABLISHED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SimSun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3734" y="749939"/>
            <a:ext cx="1534332" cy="4339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SimSun" charset="-122"/>
              </a:rPr>
              <a:t>客户端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SimSun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66554" y="749938"/>
            <a:ext cx="1534332" cy="4339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SimSun" charset="-122"/>
              </a:rPr>
              <a:t>服务</a:t>
            </a:r>
            <a:r>
              <a:rPr lang="zh-CN" alt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SimSun" charset="-122"/>
              </a:rPr>
              <a:t>端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SimSun" charset="-122"/>
            </a:endParaRPr>
          </a:p>
        </p:txBody>
      </p:sp>
      <p:cxnSp>
        <p:nvCxnSpPr>
          <p:cNvPr id="14" name="肘形连接符 13"/>
          <p:cNvCxnSpPr/>
          <p:nvPr/>
        </p:nvCxnSpPr>
        <p:spPr>
          <a:xfrm rot="10800000" flipV="1">
            <a:off x="2513734" y="963453"/>
            <a:ext cx="12700" cy="1188000"/>
          </a:xfrm>
          <a:prstGeom prst="bentConnector4">
            <a:avLst>
              <a:gd name="adj1" fmla="val 2498512"/>
              <a:gd name="adj2" fmla="val 1006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rot="10800000" flipV="1">
            <a:off x="9473590" y="956207"/>
            <a:ext cx="12700" cy="1188000"/>
          </a:xfrm>
          <a:prstGeom prst="bentConnector4">
            <a:avLst>
              <a:gd name="adj1" fmla="val -2874622"/>
              <a:gd name="adj2" fmla="val 1006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73208" y="1139851"/>
            <a:ext cx="1610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socket</a:t>
            </a:r>
            <a:endParaRPr lang="en-US" altLang="zh-CN" dirty="0" smtClean="0">
              <a:latin typeface="Times New Roman" panose="02020603050405020304" pitchFamily="18" charset="0"/>
              <a:ea typeface="SimSun" charset="-122"/>
            </a:endParaRPr>
          </a:p>
          <a:p>
            <a:pPr algn="r"/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connect (</a:t>
            </a:r>
            <a:r>
              <a:rPr lang="zh-CN" altLang="en-US" dirty="0" smtClean="0">
                <a:latin typeface="Times New Roman" panose="02020603050405020304" pitchFamily="18" charset="0"/>
                <a:ea typeface="SimSun" charset="-122"/>
              </a:rPr>
              <a:t>阻塞</a:t>
            </a:r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)</a:t>
            </a:r>
            <a:endParaRPr lang="en-US" altLang="zh-CN" dirty="0" smtClean="0">
              <a:latin typeface="Times New Roman" panose="02020603050405020304" pitchFamily="18" charset="0"/>
              <a:ea typeface="SimSun" charset="-122"/>
            </a:endParaRPr>
          </a:p>
          <a:p>
            <a:pPr algn="r"/>
            <a:r>
              <a:rPr lang="en-US" altLang="zh-CN" dirty="0">
                <a:latin typeface="Times New Roman" panose="02020603050405020304" pitchFamily="18" charset="0"/>
                <a:ea typeface="SimSun" charset="-122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ea typeface="SimSun" charset="-122"/>
              </a:rPr>
              <a:t>主动打开</a:t>
            </a:r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SimSun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81032" y="743229"/>
            <a:ext cx="1501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socket</a:t>
            </a:r>
            <a:endParaRPr lang="en-US" altLang="zh-CN" dirty="0" smtClean="0">
              <a:latin typeface="Times New Roman" panose="02020603050405020304" pitchFamily="18" charset="0"/>
              <a:ea typeface="SimSun" charset="-12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bind</a:t>
            </a:r>
            <a:endParaRPr lang="en-US" altLang="zh-CN" dirty="0" smtClean="0">
              <a:latin typeface="Times New Roman" panose="02020603050405020304" pitchFamily="18" charset="0"/>
              <a:ea typeface="SimSun" charset="-12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listen</a:t>
            </a:r>
            <a:endParaRPr lang="en-US" altLang="zh-CN" dirty="0" smtClean="0">
              <a:latin typeface="Times New Roman" panose="02020603050405020304" pitchFamily="18" charset="0"/>
              <a:ea typeface="SimSun" charset="-12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ea typeface="SimSun" charset="-122"/>
              </a:rPr>
              <a:t>被动打开</a:t>
            </a:r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)</a:t>
            </a:r>
            <a:endParaRPr lang="en-US" altLang="zh-CN" dirty="0" smtClean="0">
              <a:latin typeface="Times New Roman" panose="02020603050405020304" pitchFamily="18" charset="0"/>
              <a:ea typeface="SimSun" charset="-12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accept (</a:t>
            </a:r>
            <a:r>
              <a:rPr lang="zh-CN" altLang="en-US" dirty="0" smtClean="0">
                <a:latin typeface="Times New Roman" panose="02020603050405020304" pitchFamily="18" charset="0"/>
                <a:ea typeface="SimSun" charset="-122"/>
              </a:rPr>
              <a:t>阻塞</a:t>
            </a:r>
            <a:r>
              <a:rPr lang="en-US" altLang="zh-CN" dirty="0">
                <a:latin typeface="Times New Roman" panose="02020603050405020304" pitchFamily="18" charset="0"/>
                <a:ea typeface="SimSun" charset="-122"/>
              </a:rPr>
              <a:t>)</a:t>
            </a:r>
            <a:endParaRPr lang="en-US" altLang="zh-CN" dirty="0" smtClean="0">
              <a:latin typeface="Times New Roman" panose="02020603050405020304" pitchFamily="18" charset="0"/>
              <a:ea typeface="SimSun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048066" y="2125021"/>
            <a:ext cx="3918488" cy="76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4048066" y="2893328"/>
            <a:ext cx="3903892" cy="54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048066" y="3442648"/>
            <a:ext cx="3918488" cy="73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 rot="660000">
            <a:off x="5222563" y="2163033"/>
            <a:ext cx="184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SYN </a:t>
            </a:r>
            <a:r>
              <a:rPr lang="en-US" altLang="zh-CN" dirty="0" err="1" smtClean="0">
                <a:latin typeface="Times New Roman" panose="02020603050405020304" pitchFamily="18" charset="0"/>
                <a:ea typeface="SimSun" charset="-122"/>
              </a:rPr>
              <a:t>seq</a:t>
            </a:r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=x</a:t>
            </a:r>
            <a:endParaRPr lang="zh-CN" altLang="en-US" dirty="0">
              <a:latin typeface="Times New Roman" panose="02020603050405020304" pitchFamily="18" charset="0"/>
              <a:ea typeface="SimSun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 rot="21132945">
            <a:off x="4327610" y="2849566"/>
            <a:ext cx="297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SYN </a:t>
            </a:r>
            <a:r>
              <a:rPr lang="en-US" altLang="zh-CN" dirty="0" err="1" smtClean="0">
                <a:latin typeface="Times New Roman" panose="02020603050405020304" pitchFamily="18" charset="0"/>
                <a:ea typeface="SimSun" charset="-122"/>
              </a:rPr>
              <a:t>seq</a:t>
            </a:r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=y, ACK </a:t>
            </a:r>
            <a:r>
              <a:rPr lang="en-US" altLang="zh-CN" dirty="0" err="1" smtClean="0">
                <a:latin typeface="Times New Roman" panose="02020603050405020304" pitchFamily="18" charset="0"/>
                <a:ea typeface="SimSun" charset="-122"/>
              </a:rPr>
              <a:t>ack</a:t>
            </a:r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=x+1</a:t>
            </a:r>
            <a:endParaRPr lang="zh-CN" altLang="en-US" dirty="0">
              <a:latin typeface="Times New Roman" panose="02020603050405020304" pitchFamily="18" charset="0"/>
              <a:ea typeface="SimSun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 rot="678758">
            <a:off x="4660234" y="3476896"/>
            <a:ext cx="297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ACK </a:t>
            </a:r>
            <a:r>
              <a:rPr lang="en-US" altLang="zh-CN" dirty="0" err="1" smtClean="0">
                <a:latin typeface="Times New Roman" panose="02020603050405020304" pitchFamily="18" charset="0"/>
                <a:ea typeface="SimSun" charset="-122"/>
              </a:rPr>
              <a:t>ack</a:t>
            </a:r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=y+1, </a:t>
            </a:r>
            <a:r>
              <a:rPr lang="en-US" altLang="zh-CN" dirty="0" err="1" smtClean="0">
                <a:latin typeface="Times New Roman" panose="02020603050405020304" pitchFamily="18" charset="0"/>
                <a:ea typeface="SimSun" charset="-122"/>
              </a:rPr>
              <a:t>seq</a:t>
            </a:r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=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charset="-122"/>
              </a:rPr>
              <a:t>x+1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SimSun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92102" y="3125345"/>
            <a:ext cx="150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connect (</a:t>
            </a:r>
            <a:r>
              <a:rPr lang="zh-CN" altLang="en-US" dirty="0" smtClean="0">
                <a:latin typeface="Times New Roman" panose="02020603050405020304" pitchFamily="18" charset="0"/>
                <a:ea typeface="SimSun" charset="-122"/>
              </a:rPr>
              <a:t>返回</a:t>
            </a:r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)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9515482" y="3922656"/>
            <a:ext cx="147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accept (</a:t>
            </a:r>
            <a:r>
              <a:rPr lang="zh-CN" altLang="en-US" dirty="0" smtClean="0">
                <a:latin typeface="Times New Roman" panose="02020603050405020304" pitchFamily="18" charset="0"/>
                <a:ea typeface="SimSun" charset="-122"/>
              </a:rPr>
              <a:t>返回</a:t>
            </a:r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3734" y="1575702"/>
            <a:ext cx="1534332" cy="5066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SimSun" charset="-122"/>
              </a:rPr>
              <a:t>ESTABLISHED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SimSun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66554" y="1575701"/>
            <a:ext cx="1534332" cy="997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SimSun" charset="-122"/>
              </a:rPr>
              <a:t>ESTABLISHED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SimSun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3734" y="2206045"/>
            <a:ext cx="1534332" cy="144337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SimSun" charset="-122"/>
              </a:rPr>
              <a:t>FIN-WAIT-1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SimSun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2786" y="3773096"/>
            <a:ext cx="1534332" cy="7973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SimSun" charset="-122"/>
              </a:rPr>
              <a:t>FIN-WAIT-2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SimSun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81150" y="5118487"/>
            <a:ext cx="1534332" cy="9109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SimSun" charset="-122"/>
              </a:rPr>
              <a:t>CLOSED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SimSun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3734" y="749939"/>
            <a:ext cx="1534332" cy="4339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SimSun" charset="-122"/>
              </a:rPr>
              <a:t>客户端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SimSun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66554" y="749938"/>
            <a:ext cx="1534332" cy="4339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SimSun" charset="-122"/>
              </a:rPr>
              <a:t>服务</a:t>
            </a:r>
            <a:r>
              <a:rPr lang="zh-CN" alt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SimSun" charset="-122"/>
              </a:rPr>
              <a:t>端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SimSun" charset="-122"/>
            </a:endParaRPr>
          </a:p>
        </p:txBody>
      </p:sp>
      <p:cxnSp>
        <p:nvCxnSpPr>
          <p:cNvPr id="14" name="肘形连接符 13"/>
          <p:cNvCxnSpPr/>
          <p:nvPr/>
        </p:nvCxnSpPr>
        <p:spPr>
          <a:xfrm rot="10800000" flipV="1">
            <a:off x="2513734" y="963453"/>
            <a:ext cx="12700" cy="1188000"/>
          </a:xfrm>
          <a:prstGeom prst="bentConnector4">
            <a:avLst>
              <a:gd name="adj1" fmla="val 2498512"/>
              <a:gd name="adj2" fmla="val 1006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9401" y="1139851"/>
            <a:ext cx="1204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close</a:t>
            </a:r>
            <a:endParaRPr lang="en-US" altLang="zh-CN" dirty="0" smtClean="0">
              <a:latin typeface="Times New Roman" panose="02020603050405020304" pitchFamily="18" charset="0"/>
              <a:ea typeface="SimSun" charset="-122"/>
            </a:endParaRPr>
          </a:p>
          <a:p>
            <a:pPr algn="r"/>
            <a:r>
              <a:rPr lang="en-US" altLang="zh-CN" dirty="0">
                <a:latin typeface="Times New Roman" panose="02020603050405020304" pitchFamily="18" charset="0"/>
                <a:ea typeface="SimSun" charset="-122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ea typeface="SimSun" charset="-122"/>
              </a:rPr>
              <a:t>主动关闭</a:t>
            </a:r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SimSun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458171" y="1944732"/>
            <a:ext cx="84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read</a:t>
            </a:r>
            <a:endParaRPr lang="en-US" altLang="zh-CN" dirty="0" smtClean="0">
              <a:latin typeface="Times New Roman" panose="02020603050405020304" pitchFamily="18" charset="0"/>
              <a:ea typeface="SimSun" charset="-122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SimSun" charset="-122"/>
              </a:rPr>
              <a:t>返回</a:t>
            </a:r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0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9610336" y="3109832"/>
            <a:ext cx="80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close</a:t>
            </a:r>
          </a:p>
        </p:txBody>
      </p:sp>
      <p:sp>
        <p:nvSpPr>
          <p:cNvPr id="58" name="矩形 57"/>
          <p:cNvSpPr/>
          <p:nvPr/>
        </p:nvSpPr>
        <p:spPr>
          <a:xfrm>
            <a:off x="2512786" y="4694083"/>
            <a:ext cx="1534332" cy="12240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SimSun" charset="-122"/>
              </a:rPr>
              <a:t>TIME-WAIT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SimSun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966554" y="2681854"/>
            <a:ext cx="1534332" cy="7973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SimSun" charset="-122"/>
              </a:rPr>
              <a:t>CLOSE-WAIT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SimSun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966554" y="3588299"/>
            <a:ext cx="1534332" cy="14255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SimSun" charset="-122"/>
              </a:rPr>
              <a:t>LAST-ACK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SimSun" charset="-122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4060766" y="2151454"/>
            <a:ext cx="3920384" cy="53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4060766" y="2681854"/>
            <a:ext cx="3905788" cy="98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4060766" y="3494677"/>
            <a:ext cx="3920384" cy="107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4058302" y="4585919"/>
            <a:ext cx="3908252" cy="53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499138" y="6047363"/>
            <a:ext cx="1534332" cy="4314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SimSun" charset="-122"/>
              </a:rPr>
              <a:t>CLOSED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SimSun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 rot="482310">
            <a:off x="5196903" y="2063740"/>
            <a:ext cx="193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FIN </a:t>
            </a:r>
            <a:r>
              <a:rPr lang="en-US" altLang="zh-CN" dirty="0" err="1" smtClean="0">
                <a:latin typeface="Times New Roman" panose="02020603050405020304" pitchFamily="18" charset="0"/>
                <a:ea typeface="SimSun" charset="-122"/>
              </a:rPr>
              <a:t>seq</a:t>
            </a:r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=u</a:t>
            </a:r>
            <a:endParaRPr lang="zh-CN" altLang="en-US" dirty="0">
              <a:latin typeface="Times New Roman" panose="02020603050405020304" pitchFamily="18" charset="0"/>
              <a:ea typeface="SimSun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 rot="20737997">
            <a:off x="4753206" y="2811705"/>
            <a:ext cx="252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ACK </a:t>
            </a:r>
            <a:r>
              <a:rPr lang="en-US" altLang="zh-CN" dirty="0" err="1" smtClean="0">
                <a:latin typeface="Times New Roman" panose="02020603050405020304" pitchFamily="18" charset="0"/>
                <a:ea typeface="SimSun" charset="-122"/>
              </a:rPr>
              <a:t>seq</a:t>
            </a:r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=v, </a:t>
            </a:r>
            <a:r>
              <a:rPr lang="en-US" altLang="zh-CN" dirty="0" err="1" smtClean="0">
                <a:latin typeface="Times New Roman" panose="02020603050405020304" pitchFamily="18" charset="0"/>
                <a:ea typeface="SimSun" charset="-122"/>
              </a:rPr>
              <a:t>ack</a:t>
            </a:r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=u+1</a:t>
            </a:r>
            <a:endParaRPr lang="zh-CN" altLang="en-US" dirty="0">
              <a:latin typeface="Times New Roman" panose="02020603050405020304" pitchFamily="18" charset="0"/>
              <a:ea typeface="SimSun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 rot="20737997">
            <a:off x="4394703" y="3694659"/>
            <a:ext cx="317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FIN ACK </a:t>
            </a:r>
            <a:r>
              <a:rPr lang="en-US" altLang="zh-CN" dirty="0" err="1" smtClean="0">
                <a:latin typeface="Times New Roman" panose="02020603050405020304" pitchFamily="18" charset="0"/>
                <a:ea typeface="SimSun" charset="-122"/>
              </a:rPr>
              <a:t>seq</a:t>
            </a:r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=w, </a:t>
            </a:r>
            <a:r>
              <a:rPr lang="en-US" altLang="zh-CN" dirty="0" err="1" smtClean="0">
                <a:latin typeface="Times New Roman" panose="02020603050405020304" pitchFamily="18" charset="0"/>
                <a:ea typeface="SimSun" charset="-122"/>
              </a:rPr>
              <a:t>ack</a:t>
            </a:r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=u+1</a:t>
            </a:r>
            <a:endParaRPr lang="zh-CN" altLang="en-US" dirty="0">
              <a:latin typeface="Times New Roman" panose="02020603050405020304" pitchFamily="18" charset="0"/>
              <a:ea typeface="SimSun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 rot="482310">
            <a:off x="4860636" y="4522290"/>
            <a:ext cx="26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FIN </a:t>
            </a:r>
            <a:r>
              <a:rPr lang="en-US" altLang="zh-CN" dirty="0" err="1" smtClean="0">
                <a:latin typeface="Times New Roman" panose="02020603050405020304" pitchFamily="18" charset="0"/>
                <a:ea typeface="SimSun" charset="-122"/>
              </a:rPr>
              <a:t>seq</a:t>
            </a:r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=u+1 </a:t>
            </a:r>
            <a:r>
              <a:rPr lang="en-US" altLang="zh-CN" dirty="0" err="1" smtClean="0">
                <a:latin typeface="Times New Roman" panose="02020603050405020304" pitchFamily="18" charset="0"/>
                <a:ea typeface="SimSun" charset="-122"/>
              </a:rPr>
              <a:t>ack</a:t>
            </a:r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=w+1</a:t>
            </a:r>
            <a:endParaRPr lang="zh-CN" altLang="en-US" dirty="0">
              <a:latin typeface="Times New Roman" panose="02020603050405020304" pitchFamily="18" charset="0"/>
              <a:ea typeface="SimSun" charset="-122"/>
            </a:endParaRPr>
          </a:p>
        </p:txBody>
      </p:sp>
      <p:cxnSp>
        <p:nvCxnSpPr>
          <p:cNvPr id="157" name="直接连接符 156"/>
          <p:cNvCxnSpPr/>
          <p:nvPr/>
        </p:nvCxnSpPr>
        <p:spPr>
          <a:xfrm>
            <a:off x="10413235" y="845474"/>
            <a:ext cx="0" cy="266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H="1">
            <a:off x="9540327" y="3510888"/>
            <a:ext cx="872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 flipV="1">
            <a:off x="9500886" y="826973"/>
            <a:ext cx="912349" cy="3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>
            <a:off x="10140834" y="1053085"/>
            <a:ext cx="0" cy="15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flipH="1">
            <a:off x="9610336" y="1044315"/>
            <a:ext cx="530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9540327" y="2601085"/>
            <a:ext cx="600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文本框 167"/>
          <p:cNvSpPr txBox="1"/>
          <p:nvPr/>
        </p:nvSpPr>
        <p:spPr>
          <a:xfrm>
            <a:off x="10393458" y="1505123"/>
            <a:ext cx="69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SimSun" charset="-122"/>
              </a:rPr>
              <a:t>被动关闭</a:t>
            </a:r>
            <a:endParaRPr lang="zh-CN" altLang="en-US" dirty="0">
              <a:latin typeface="Times New Roman" panose="02020603050405020304" pitchFamily="18" charset="0"/>
              <a:ea typeface="SimSun" charset="-122"/>
            </a:endParaRPr>
          </a:p>
        </p:txBody>
      </p:sp>
      <p:cxnSp>
        <p:nvCxnSpPr>
          <p:cNvPr id="170" name="肘形连接符 169"/>
          <p:cNvCxnSpPr/>
          <p:nvPr/>
        </p:nvCxnSpPr>
        <p:spPr>
          <a:xfrm rot="10800000" flipV="1">
            <a:off x="2446761" y="4730108"/>
            <a:ext cx="12700" cy="1188000"/>
          </a:xfrm>
          <a:prstGeom prst="bentConnector4">
            <a:avLst>
              <a:gd name="adj1" fmla="val 2498512"/>
              <a:gd name="adj2" fmla="val 1006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文本框 170"/>
          <p:cNvSpPr txBox="1"/>
          <p:nvPr/>
        </p:nvSpPr>
        <p:spPr>
          <a:xfrm>
            <a:off x="1282890" y="4906506"/>
            <a:ext cx="83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latin typeface="Times New Roman" panose="02020603050405020304" pitchFamily="18" charset="0"/>
                <a:ea typeface="SimSun" charset="-122"/>
              </a:rPr>
              <a:t>等待</a:t>
            </a:r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2MSL</a:t>
            </a:r>
            <a:endParaRPr lang="zh-CN" altLang="en-US" dirty="0">
              <a:latin typeface="Times New Roman" panose="02020603050405020304" pitchFamily="18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ss0.bdstatic.com/94o3dSag_xI4khGkpoWK1HF6hhy/baike/c0%3Dbaike116%2C5%2C5%2C116%2C38/sign=5c988baea3cc7cd9ee203c8b58684a5a/b58f8c5494eef01fca1e8886e0fe9925bc317d6f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10" y="726198"/>
            <a:ext cx="8410575" cy="56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1362" y="425355"/>
            <a:ext cx="5629275" cy="289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2" y="3429000"/>
            <a:ext cx="5619750" cy="28289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3380" y="1244220"/>
            <a:ext cx="193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TCP </a:t>
            </a:r>
            <a:r>
              <a:rPr lang="en-US" altLang="zh-CN" dirty="0" smtClean="0">
                <a:latin typeface="Times New Roman" panose="02020603050405020304" pitchFamily="18" charset="0"/>
              </a:rPr>
              <a:t>sender-side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3380" y="4276297"/>
            <a:ext cx="193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TCP </a:t>
            </a:r>
            <a:r>
              <a:rPr lang="en-US" altLang="zh-CN" dirty="0" smtClean="0">
                <a:latin typeface="Times New Roman" panose="02020603050405020304" pitchFamily="18" charset="0"/>
              </a:rPr>
              <a:t>receiver-side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1257300"/>
            <a:ext cx="7353300" cy="4343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87654" y="1801503"/>
            <a:ext cx="2183641" cy="54591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retransmit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recovery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32812" y="1297387"/>
            <a:ext cx="2647666" cy="54591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15299" y="180378"/>
          <a:ext cx="9041765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857"/>
                <a:gridCol w="1086437"/>
                <a:gridCol w="58420"/>
                <a:gridCol w="2290204"/>
                <a:gridCol w="267268"/>
                <a:gridCol w="267758"/>
                <a:gridCol w="267758"/>
                <a:gridCol w="1309019"/>
                <a:gridCol w="118999"/>
                <a:gridCol w="2231293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0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15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16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31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版本</a:t>
                      </a:r>
                      <a:endParaRPr lang="zh-CN" altLang="en-US" b="1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  <a:p>
                      <a:pPr algn="ctr"/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（</a:t>
                      </a:r>
                      <a:r>
                        <a:rPr lang="x-none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4</a:t>
                      </a:r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位）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首部长度</a:t>
                      </a:r>
                      <a:endParaRPr lang="x-none" altLang="zh-CN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  <a:sym typeface="+mn-ea"/>
                        </a:rPr>
                        <a:t>（</a:t>
                      </a:r>
                      <a:r>
                        <a:rPr lang="x-none" altLang="en-US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  <a:sym typeface="+mn-ea"/>
                        </a:rPr>
                        <a:t>4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  <a:sym typeface="+mn-ea"/>
                        </a:rPr>
                        <a:t>位）</a:t>
                      </a:r>
                      <a:endParaRPr lang="x-none" altLang="zh-CN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区分服务（8位）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总长度（16位）</a:t>
                      </a:r>
                      <a:endParaRPr b="1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611505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标识（16位）</a:t>
                      </a:r>
                      <a:endParaRPr lang="x-none" altLang="zh-CN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DF</a:t>
                      </a:r>
                      <a:endParaRPr lang="x-none" altLang="zh-CN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MF</a:t>
                      </a:r>
                      <a:endParaRPr lang="x-none" altLang="zh-CN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片偏移（13位）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生存时间</a:t>
                      </a:r>
                      <a:r>
                        <a:rPr lang="x-none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TTL</a:t>
                      </a:r>
                      <a:r>
                        <a:rPr lang="zh-CN" altLang="en-US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（8位）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协议（8位）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首部校验和（16位）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 gridSpan="10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源地址（32位）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 gridSpan="10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目的地址（32位）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选项（可变量）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填充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1528550" y="559558"/>
            <a:ext cx="0" cy="237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920485" y="545910"/>
            <a:ext cx="0" cy="273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 rot="16200000">
            <a:off x="403900" y="1424392"/>
            <a:ext cx="1602968" cy="64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SimSun" charset="-122"/>
              </a:rPr>
              <a:t>基本</a:t>
            </a:r>
            <a:r>
              <a:rPr lang="x-none" altLang="zh-CN" dirty="0" smtClean="0">
                <a:latin typeface="Times New Roman" panose="02020603050405020304" pitchFamily="18" charset="0"/>
                <a:ea typeface="SimSun" charset="-122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P</a:t>
            </a:r>
            <a:r>
              <a:rPr lang="zh-CN" altLang="en-US" dirty="0" smtClean="0">
                <a:latin typeface="Times New Roman" panose="02020603050405020304" pitchFamily="18" charset="0"/>
                <a:ea typeface="SimSun" charset="-122"/>
              </a:rPr>
              <a:t>首部（</a:t>
            </a:r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20</a:t>
            </a:r>
            <a:r>
              <a:rPr lang="zh-CN" altLang="en-US" dirty="0" smtClean="0">
                <a:latin typeface="Times New Roman" panose="02020603050405020304" pitchFamily="18" charset="0"/>
                <a:ea typeface="SimSun" charset="-122"/>
              </a:rPr>
              <a:t>字节）</a:t>
            </a:r>
            <a:endParaRPr lang="zh-CN" altLang="en-US" dirty="0">
              <a:latin typeface="Times New Roman" panose="02020603050405020304" pitchFamily="18" charset="0"/>
              <a:ea typeface="SimSun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 rot="16200000">
            <a:off x="10319335" y="1562892"/>
            <a:ext cx="1602968" cy="367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dirty="0" smtClean="0">
                <a:latin typeface="Times New Roman" panose="02020603050405020304" pitchFamily="18" charset="0"/>
                <a:ea typeface="SimSun" charset="-122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SimSun" charset="-122"/>
              </a:rPr>
              <a:t>P</a:t>
            </a:r>
            <a:r>
              <a:rPr lang="zh-CN" altLang="en-US" dirty="0" smtClean="0">
                <a:latin typeface="Times New Roman" panose="02020603050405020304" pitchFamily="18" charset="0"/>
                <a:ea typeface="SimSun" charset="-122"/>
              </a:rPr>
              <a:t>首部</a:t>
            </a:r>
            <a:endParaRPr lang="zh-CN" altLang="en-US" dirty="0">
              <a:latin typeface="Times New Roman" panose="02020603050405020304" pitchFamily="18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15299" y="811568"/>
          <a:ext cx="9041765" cy="64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294"/>
                <a:gridCol w="58420"/>
                <a:gridCol w="2290204"/>
                <a:gridCol w="267268"/>
                <a:gridCol w="267758"/>
                <a:gridCol w="267758"/>
                <a:gridCol w="1309019"/>
                <a:gridCol w="118999"/>
                <a:gridCol w="2230755"/>
              </a:tblGrid>
              <a:tr h="641350">
                <a:tc gridSpan="2">
                  <a:txBody>
                    <a:bodyPr/>
                    <a:lstStyle/>
                    <a:p>
                      <a:pPr algn="ctr"/>
                      <a:r>
                        <a:rPr lang="x-none" alt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  <a:sym typeface="+mn-ea"/>
                        </a:rPr>
                        <a:t>IPv4</a:t>
                      </a:r>
                      <a:r>
                        <a:rPr lang="zh-CN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首部</a:t>
                      </a:r>
                      <a:endParaRPr lang="zh-CN" altLang="zh-CN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  <a:p>
                      <a:pPr algn="ctr"/>
                      <a:r>
                        <a:rPr lang="zh-CN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（20-40字节）</a:t>
                      </a:r>
                      <a:endParaRPr lang="zh-CN" altLang="zh-CN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ICMP首部（4字节）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ICMP数据</a:t>
                      </a:r>
                      <a:endParaRPr b="1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2" name="表格 4"/>
          <p:cNvGraphicFramePr>
            <a:graphicFrameLocks noGrp="1"/>
          </p:cNvGraphicFramePr>
          <p:nvPr/>
        </p:nvGraphicFramePr>
        <p:xfrm>
          <a:off x="2504440" y="2011045"/>
          <a:ext cx="74618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85"/>
                <a:gridCol w="922020"/>
                <a:gridCol w="0"/>
                <a:gridCol w="1843405"/>
                <a:gridCol w="214630"/>
                <a:gridCol w="216535"/>
                <a:gridCol w="215900"/>
                <a:gridCol w="1053465"/>
                <a:gridCol w="95885"/>
                <a:gridCol w="182880"/>
                <a:gridCol w="1795780"/>
              </a:tblGrid>
              <a:tr h="370840">
                <a:tc gridSpan="3">
                  <a:txBody>
                    <a:bodyPr/>
                    <a:p>
                      <a:pPr algn="l">
                        <a:buNone/>
                      </a:pPr>
                      <a:r>
                        <a:rPr lang="x-none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0</a:t>
                      </a:r>
                      <a:endParaRPr lang="x-none" altLang="zh-CN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15</a:t>
                      </a:r>
                      <a:endParaRPr lang="x-none" altLang="zh-CN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p>
                      <a:pPr algn="l">
                        <a:buNone/>
                      </a:pPr>
                      <a:r>
                        <a:rPr lang="x-none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16</a:t>
                      </a:r>
                      <a:endParaRPr lang="x-none" altLang="zh-CN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31</a:t>
                      </a:r>
                      <a:endParaRPr lang="x-none" altLang="zh-CN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4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类型（8位）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代码（8位）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7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charset="-122"/>
                        </a:rPr>
                        <a:t>校验和（16位）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>
            <a:endCxn id="2" idx="1"/>
          </p:cNvCxnSpPr>
          <p:nvPr/>
        </p:nvCxnSpPr>
        <p:spPr>
          <a:xfrm flipH="1">
            <a:off x="2504440" y="1444625"/>
            <a:ext cx="1491615" cy="9372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endCxn id="2" idx="3"/>
          </p:cNvCxnSpPr>
          <p:nvPr/>
        </p:nvCxnSpPr>
        <p:spPr>
          <a:xfrm>
            <a:off x="6287135" y="1444625"/>
            <a:ext cx="3679190" cy="9372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2052</Words>
  <Application>Kingsoft Office WPP</Application>
  <PresentationFormat>宽屏</PresentationFormat>
  <Paragraphs>581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伍勇</dc:creator>
  <cp:lastModifiedBy>wuyong</cp:lastModifiedBy>
  <cp:revision>28</cp:revision>
  <dcterms:created xsi:type="dcterms:W3CDTF">2019-07-09T02:51:13Z</dcterms:created>
  <dcterms:modified xsi:type="dcterms:W3CDTF">2019-07-09T02:51:13Z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