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7" r:id="rId5"/>
    <p:sldId id="259" r:id="rId6"/>
    <p:sldId id="262" r:id="rId7"/>
    <p:sldId id="260" r:id="rId8"/>
    <p:sldId id="266"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94660"/>
  </p:normalViewPr>
  <p:slideViewPr>
    <p:cSldViewPr snapToGrid="0">
      <p:cViewPr varScale="1">
        <p:scale>
          <a:sx n="68" d="100"/>
          <a:sy n="68" d="100"/>
        </p:scale>
        <p:origin x="7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96056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41493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46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705478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8035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3056619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371083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8181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39470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B7675-66D4-4593-B89D-5E4A4C18534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422972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B7675-66D4-4593-B89D-5E4A4C18534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206708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B7675-66D4-4593-B89D-5E4A4C185348}"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174358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B7675-66D4-4593-B89D-5E4A4C185348}"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6790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B7675-66D4-4593-B89D-5E4A4C185348}"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296022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B7675-66D4-4593-B89D-5E4A4C18534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33998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B7675-66D4-4593-B89D-5E4A4C18534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80C0D-6EF0-4679-A901-1C435E8DA56E}" type="slidenum">
              <a:rPr lang="en-US" smtClean="0"/>
              <a:t>‹#›</a:t>
            </a:fld>
            <a:endParaRPr lang="en-US"/>
          </a:p>
        </p:txBody>
      </p:sp>
    </p:spTree>
    <p:extLst>
      <p:ext uri="{BB962C8B-B14F-4D97-AF65-F5344CB8AC3E}">
        <p14:creationId xmlns:p14="http://schemas.microsoft.com/office/powerpoint/2010/main" val="163687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AB7675-66D4-4593-B89D-5E4A4C185348}" type="datetimeFigureOut">
              <a:rPr lang="en-US" smtClean="0"/>
              <a:t>12/6/2020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80C0D-6EF0-4679-A901-1C435E8DA56E}" type="slidenum">
              <a:rPr lang="en-US" smtClean="0"/>
              <a:t>‹#›</a:t>
            </a:fld>
            <a:endParaRPr lang="en-US"/>
          </a:p>
        </p:txBody>
      </p:sp>
    </p:spTree>
    <p:extLst>
      <p:ext uri="{BB962C8B-B14F-4D97-AF65-F5344CB8AC3E}">
        <p14:creationId xmlns:p14="http://schemas.microsoft.com/office/powerpoint/2010/main" val="3136673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2992-E7A2-4FDE-AA74-3176F47B0AB3}"/>
              </a:ext>
            </a:extLst>
          </p:cNvPr>
          <p:cNvSpPr>
            <a:spLocks noGrp="1"/>
          </p:cNvSpPr>
          <p:nvPr>
            <p:ph type="ctrTitle"/>
          </p:nvPr>
        </p:nvSpPr>
        <p:spPr/>
        <p:txBody>
          <a:bodyPr>
            <a:normAutofit fontScale="90000"/>
          </a:bodyPr>
          <a:lstStyle/>
          <a:p>
            <a:r>
              <a:rPr lang="en-US" dirty="0"/>
              <a:t>Revenue and Education:</a:t>
            </a:r>
            <a:br>
              <a:rPr lang="en-US" dirty="0"/>
            </a:br>
            <a:r>
              <a:rPr lang="en-US" dirty="0"/>
              <a:t>Does More Money Lead to Greater Student Success?</a:t>
            </a:r>
          </a:p>
        </p:txBody>
      </p:sp>
      <p:sp>
        <p:nvSpPr>
          <p:cNvPr id="3" name="Subtitle 2">
            <a:extLst>
              <a:ext uri="{FF2B5EF4-FFF2-40B4-BE49-F238E27FC236}">
                <a16:creationId xmlns:a16="http://schemas.microsoft.com/office/drawing/2014/main" id="{229F7304-48A9-4861-8490-FDD552935A4D}"/>
              </a:ext>
            </a:extLst>
          </p:cNvPr>
          <p:cNvSpPr>
            <a:spLocks noGrp="1"/>
          </p:cNvSpPr>
          <p:nvPr>
            <p:ph type="subTitle" idx="1"/>
          </p:nvPr>
        </p:nvSpPr>
        <p:spPr>
          <a:xfrm>
            <a:off x="1507067" y="4050833"/>
            <a:ext cx="7766936" cy="1927936"/>
          </a:xfrm>
        </p:spPr>
        <p:txBody>
          <a:bodyPr>
            <a:normAutofit/>
          </a:bodyPr>
          <a:lstStyle/>
          <a:p>
            <a:r>
              <a:rPr lang="en-US" sz="2400" dirty="0"/>
              <a:t>Cristian Mojica</a:t>
            </a:r>
          </a:p>
          <a:p>
            <a:r>
              <a:rPr lang="en-US" sz="2400" dirty="0"/>
              <a:t>12/6/20</a:t>
            </a:r>
          </a:p>
          <a:p>
            <a:r>
              <a:rPr lang="en-US" sz="2400" dirty="0"/>
              <a:t>BUSI 12</a:t>
            </a:r>
          </a:p>
        </p:txBody>
      </p:sp>
    </p:spTree>
    <p:extLst>
      <p:ext uri="{BB962C8B-B14F-4D97-AF65-F5344CB8AC3E}">
        <p14:creationId xmlns:p14="http://schemas.microsoft.com/office/powerpoint/2010/main" val="262518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DDD-AE3A-45F3-9D6B-7C9A712457C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3B2868F-01B6-4480-B19C-EAD5F62E69AB}"/>
              </a:ext>
            </a:extLst>
          </p:cNvPr>
          <p:cNvSpPr>
            <a:spLocks noGrp="1"/>
          </p:cNvSpPr>
          <p:nvPr>
            <p:ph idx="1"/>
          </p:nvPr>
        </p:nvSpPr>
        <p:spPr>
          <a:xfrm>
            <a:off x="677334" y="1488613"/>
            <a:ext cx="8480734" cy="3880773"/>
          </a:xfrm>
        </p:spPr>
        <p:txBody>
          <a:bodyPr>
            <a:noAutofit/>
          </a:bodyPr>
          <a:lstStyle/>
          <a:p>
            <a:r>
              <a:rPr lang="en-US" sz="2000" dirty="0">
                <a:latin typeface="+mj-lt"/>
              </a:rPr>
              <a:t>Funding Public Education</a:t>
            </a:r>
          </a:p>
          <a:p>
            <a:pPr lvl="1">
              <a:buFont typeface="Arial" panose="020B0604020202020204" pitchFamily="34" charset="0"/>
              <a:buChar char="•"/>
            </a:pPr>
            <a:r>
              <a:rPr lang="en-US" sz="2000" dirty="0"/>
              <a:t>Public school districts in the United States receive funding from the No Child Left Behind Act (Title 1) and the Child Nutrition Act.</a:t>
            </a:r>
          </a:p>
          <a:p>
            <a:pPr lvl="2">
              <a:buFont typeface="Wingdings" panose="05000000000000000000" pitchFamily="2" charset="2"/>
              <a:buChar char="v"/>
            </a:pPr>
            <a:r>
              <a:rPr lang="en-US" sz="1800" dirty="0">
                <a:latin typeface="+mj-lt"/>
              </a:rPr>
              <a:t>The No Child Left Behind Act was created to facilitate </a:t>
            </a:r>
            <a:r>
              <a:rPr lang="en-US" sz="1800" dirty="0">
                <a:effectLst/>
                <a:latin typeface="+mj-lt"/>
                <a:ea typeface="Calibri" panose="020F0502020204030204" pitchFamily="34" charset="0"/>
              </a:rPr>
              <a:t>academic achievement ​for all students. If at least 40% of students in a school come from low-income families, then this funding is made available to that school.</a:t>
            </a:r>
            <a:endParaRPr lang="en-US" sz="1800" dirty="0">
              <a:latin typeface="+mj-lt"/>
            </a:endParaRPr>
          </a:p>
          <a:p>
            <a:pPr lvl="2">
              <a:buFont typeface="Wingdings" panose="05000000000000000000" pitchFamily="2" charset="2"/>
              <a:buChar char="v"/>
            </a:pPr>
            <a:r>
              <a:rPr lang="en-US" sz="1800" dirty="0">
                <a:latin typeface="+mj-lt"/>
              </a:rPr>
              <a:t>The Child Nutrition Act is a 1966 piece of legislation that ensured that students receive the necessary healthy meals, including breakfasts, needed to promote their health and to improve their performance in school.</a:t>
            </a:r>
          </a:p>
          <a:p>
            <a:r>
              <a:rPr lang="en-US" sz="2000" dirty="0">
                <a:latin typeface="+mj-lt"/>
              </a:rPr>
              <a:t>Why the Funding?</a:t>
            </a:r>
          </a:p>
          <a:p>
            <a:pPr lvl="1">
              <a:buFont typeface="Arial" panose="020B0604020202020204" pitchFamily="34" charset="0"/>
              <a:buChar char="•"/>
            </a:pPr>
            <a:r>
              <a:rPr lang="en-US" sz="1800" dirty="0"/>
              <a:t>Investment in academic resources and meals should result in a return on investment in the form of increased academic success across schools and districts.</a:t>
            </a:r>
          </a:p>
          <a:p>
            <a:pPr lvl="1"/>
            <a:endParaRPr lang="en-US" sz="2000" dirty="0">
              <a:latin typeface="+mj-lt"/>
            </a:endParaRPr>
          </a:p>
        </p:txBody>
      </p:sp>
    </p:spTree>
    <p:extLst>
      <p:ext uri="{BB962C8B-B14F-4D97-AF65-F5344CB8AC3E}">
        <p14:creationId xmlns:p14="http://schemas.microsoft.com/office/powerpoint/2010/main" val="337876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3485-6901-4B6D-9EF8-7F6B253C00B1}"/>
              </a:ext>
            </a:extLst>
          </p:cNvPr>
          <p:cNvSpPr>
            <a:spLocks noGrp="1"/>
          </p:cNvSpPr>
          <p:nvPr>
            <p:ph type="title"/>
          </p:nvPr>
        </p:nvSpPr>
        <p:spPr/>
        <p:txBody>
          <a:bodyPr/>
          <a:lstStyle/>
          <a:p>
            <a:r>
              <a:rPr lang="en-US" dirty="0"/>
              <a:t>Guiding Questions and Research</a:t>
            </a:r>
          </a:p>
        </p:txBody>
      </p:sp>
      <p:sp>
        <p:nvSpPr>
          <p:cNvPr id="3" name="Content Placeholder 2">
            <a:extLst>
              <a:ext uri="{FF2B5EF4-FFF2-40B4-BE49-F238E27FC236}">
                <a16:creationId xmlns:a16="http://schemas.microsoft.com/office/drawing/2014/main" id="{A89546B6-FFE7-47E9-8A3F-4E1BC0060E42}"/>
              </a:ext>
            </a:extLst>
          </p:cNvPr>
          <p:cNvSpPr>
            <a:spLocks noGrp="1"/>
          </p:cNvSpPr>
          <p:nvPr>
            <p:ph idx="1"/>
          </p:nvPr>
        </p:nvSpPr>
        <p:spPr>
          <a:xfrm>
            <a:off x="677334" y="1930400"/>
            <a:ext cx="8596668" cy="3880773"/>
          </a:xfrm>
        </p:spPr>
        <p:txBody>
          <a:bodyPr>
            <a:normAutofit/>
          </a:bodyPr>
          <a:lstStyle/>
          <a:p>
            <a:r>
              <a:rPr lang="en-US" sz="2400" dirty="0"/>
              <a:t>Is there a relationship between the average amount of Title 1 funding allotted to a state and statewide academic performance?</a:t>
            </a:r>
          </a:p>
          <a:p>
            <a:r>
              <a:rPr lang="en-US" sz="2400" dirty="0"/>
              <a:t>Is there a relationship between the average amount of Child Nutrition Act funding allotted to a state and statewide academic performance?</a:t>
            </a:r>
          </a:p>
          <a:p>
            <a:r>
              <a:rPr lang="en-US" sz="2400" dirty="0"/>
              <a:t>How can a district efficiently allocate its federal funding to set up its schools for student success?</a:t>
            </a:r>
          </a:p>
          <a:p>
            <a:endParaRPr lang="en-US" sz="3200" dirty="0"/>
          </a:p>
        </p:txBody>
      </p:sp>
    </p:spTree>
    <p:extLst>
      <p:ext uri="{BB962C8B-B14F-4D97-AF65-F5344CB8AC3E}">
        <p14:creationId xmlns:p14="http://schemas.microsoft.com/office/powerpoint/2010/main" val="210246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45A7-E420-491C-BA48-C30AB2B87BFD}"/>
              </a:ext>
            </a:extLst>
          </p:cNvPr>
          <p:cNvSpPr>
            <a:spLocks noGrp="1"/>
          </p:cNvSpPr>
          <p:nvPr>
            <p:ph type="title"/>
          </p:nvPr>
        </p:nvSpPr>
        <p:spPr/>
        <p:txBody>
          <a:bodyPr/>
          <a:lstStyle/>
          <a:p>
            <a:r>
              <a:rPr lang="en-US" dirty="0"/>
              <a:t>Summary of the Process</a:t>
            </a:r>
          </a:p>
        </p:txBody>
      </p:sp>
      <p:sp>
        <p:nvSpPr>
          <p:cNvPr id="3" name="Content Placeholder 2">
            <a:extLst>
              <a:ext uri="{FF2B5EF4-FFF2-40B4-BE49-F238E27FC236}">
                <a16:creationId xmlns:a16="http://schemas.microsoft.com/office/drawing/2014/main" id="{30C7B199-0484-4DA0-ADEC-87989F9DEB74}"/>
              </a:ext>
            </a:extLst>
          </p:cNvPr>
          <p:cNvSpPr>
            <a:spLocks noGrp="1"/>
          </p:cNvSpPr>
          <p:nvPr>
            <p:ph idx="1"/>
          </p:nvPr>
        </p:nvSpPr>
        <p:spPr>
          <a:xfrm>
            <a:off x="677334" y="1597881"/>
            <a:ext cx="8596668" cy="3880773"/>
          </a:xfrm>
        </p:spPr>
        <p:txBody>
          <a:bodyPr>
            <a:normAutofit/>
          </a:bodyPr>
          <a:lstStyle/>
          <a:p>
            <a:r>
              <a:rPr lang="en-US" sz="2400" dirty="0"/>
              <a:t>After setting up the research in the context of the background information presented in the Overview section, I found a data set of Title 1 funding figures and Child Nutrition Act funding figures.</a:t>
            </a:r>
          </a:p>
          <a:p>
            <a:pPr lvl="1">
              <a:buFont typeface="Arial" panose="020B0604020202020204" pitchFamily="34" charset="0"/>
              <a:buChar char="•"/>
            </a:pPr>
            <a:r>
              <a:rPr lang="en-US" sz="2200" dirty="0"/>
              <a:t>This data comes from a 2017 data set on education prepared by the U.S. Census Bureau.</a:t>
            </a:r>
          </a:p>
          <a:p>
            <a:pPr lvl="1">
              <a:buFont typeface="Arial" panose="020B0604020202020204" pitchFamily="34" charset="0"/>
              <a:buChar char="•"/>
            </a:pPr>
            <a:r>
              <a:rPr lang="en-US" sz="2200" dirty="0"/>
              <a:t>This data is provided for the 14,306 school districts in the United States of America.</a:t>
            </a:r>
          </a:p>
        </p:txBody>
      </p:sp>
    </p:spTree>
    <p:extLst>
      <p:ext uri="{BB962C8B-B14F-4D97-AF65-F5344CB8AC3E}">
        <p14:creationId xmlns:p14="http://schemas.microsoft.com/office/powerpoint/2010/main" val="58325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79F4-5FA7-4942-A2FC-D97A825897B7}"/>
              </a:ext>
            </a:extLst>
          </p:cNvPr>
          <p:cNvSpPr>
            <a:spLocks noGrp="1"/>
          </p:cNvSpPr>
          <p:nvPr>
            <p:ph type="title"/>
          </p:nvPr>
        </p:nvSpPr>
        <p:spPr/>
        <p:txBody>
          <a:bodyPr/>
          <a:lstStyle/>
          <a:p>
            <a:r>
              <a:rPr lang="en-US" dirty="0"/>
              <a:t>Summary of the Process, cont.</a:t>
            </a:r>
          </a:p>
        </p:txBody>
      </p:sp>
      <p:sp>
        <p:nvSpPr>
          <p:cNvPr id="3" name="Content Placeholder 2">
            <a:extLst>
              <a:ext uri="{FF2B5EF4-FFF2-40B4-BE49-F238E27FC236}">
                <a16:creationId xmlns:a16="http://schemas.microsoft.com/office/drawing/2014/main" id="{13864EDB-9947-4841-9348-F72C01D5A4CF}"/>
              </a:ext>
            </a:extLst>
          </p:cNvPr>
          <p:cNvSpPr>
            <a:spLocks noGrp="1"/>
          </p:cNvSpPr>
          <p:nvPr>
            <p:ph idx="1"/>
          </p:nvPr>
        </p:nvSpPr>
        <p:spPr>
          <a:xfrm>
            <a:off x="677333" y="1641231"/>
            <a:ext cx="8776155" cy="4400131"/>
          </a:xfrm>
        </p:spPr>
        <p:txBody>
          <a:bodyPr>
            <a:normAutofit/>
          </a:bodyPr>
          <a:lstStyle/>
          <a:p>
            <a:r>
              <a:rPr lang="en-US" sz="2400" dirty="0"/>
              <a:t>After finding the financial data, I found a data set of standardized test scores. </a:t>
            </a:r>
          </a:p>
          <a:p>
            <a:pPr lvl="1">
              <a:buFont typeface="Arial" panose="020B0604020202020204" pitchFamily="34" charset="0"/>
              <a:buChar char="•"/>
            </a:pPr>
            <a:r>
              <a:rPr lang="en-US" sz="2200" dirty="0"/>
              <a:t>This data is from The Nation’s Report Card.</a:t>
            </a:r>
          </a:p>
          <a:p>
            <a:pPr lvl="1">
              <a:buFont typeface="Arial" panose="020B0604020202020204" pitchFamily="34" charset="0"/>
              <a:buChar char="•"/>
            </a:pPr>
            <a:r>
              <a:rPr lang="en-US" sz="2200" dirty="0"/>
              <a:t>Mathematics test scores are from the National Assessment of Educational Progress examination administered to the eighth graders of the United States of America in 2017.</a:t>
            </a:r>
          </a:p>
          <a:p>
            <a:pPr lvl="1">
              <a:buFont typeface="Arial" panose="020B0604020202020204" pitchFamily="34" charset="0"/>
              <a:buChar char="•"/>
            </a:pPr>
            <a:r>
              <a:rPr lang="en-US" sz="2400" dirty="0"/>
              <a:t>The NAEP math scores are assigned from 0 to 500 for the eighth grade.</a:t>
            </a:r>
          </a:p>
          <a:p>
            <a:pPr lvl="1">
              <a:buFont typeface="Arial" panose="020B0604020202020204" pitchFamily="34" charset="0"/>
              <a:buChar char="•"/>
            </a:pPr>
            <a:r>
              <a:rPr lang="en-US" sz="2400" dirty="0"/>
              <a:t>The data shows average math test scores for each state (and Washington, D.C.).</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389861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2591-5AF8-4762-813B-A0BBE5BF0876}"/>
              </a:ext>
            </a:extLst>
          </p:cNvPr>
          <p:cNvSpPr>
            <a:spLocks noGrp="1"/>
          </p:cNvSpPr>
          <p:nvPr>
            <p:ph type="title"/>
          </p:nvPr>
        </p:nvSpPr>
        <p:spPr/>
        <p:txBody>
          <a:bodyPr/>
          <a:lstStyle/>
          <a:p>
            <a:r>
              <a:rPr lang="en-US" dirty="0"/>
              <a:t>Summary of the Process, cont.</a:t>
            </a:r>
          </a:p>
        </p:txBody>
      </p:sp>
      <p:sp>
        <p:nvSpPr>
          <p:cNvPr id="3" name="Content Placeholder 2">
            <a:extLst>
              <a:ext uri="{FF2B5EF4-FFF2-40B4-BE49-F238E27FC236}">
                <a16:creationId xmlns:a16="http://schemas.microsoft.com/office/drawing/2014/main" id="{22426A08-82A6-4F00-8CB6-A730DFDA56C0}"/>
              </a:ext>
            </a:extLst>
          </p:cNvPr>
          <p:cNvSpPr>
            <a:spLocks noGrp="1"/>
          </p:cNvSpPr>
          <p:nvPr>
            <p:ph idx="1"/>
          </p:nvPr>
        </p:nvSpPr>
        <p:spPr>
          <a:xfrm>
            <a:off x="677334" y="1724491"/>
            <a:ext cx="8596668" cy="3880773"/>
          </a:xfrm>
        </p:spPr>
        <p:txBody>
          <a:bodyPr>
            <a:normAutofit lnSpcReduction="10000"/>
          </a:bodyPr>
          <a:lstStyle/>
          <a:p>
            <a:pPr>
              <a:buFont typeface="Wingdings" panose="05000000000000000000" pitchFamily="2" charset="2"/>
              <a:buChar char="Ø"/>
            </a:pPr>
            <a:r>
              <a:rPr lang="en-US" sz="2400" dirty="0"/>
              <a:t>I cleaned this data so that it did not include districts that had combined Title 1 funding and Child Nutrition Act funding of $0.</a:t>
            </a:r>
          </a:p>
          <a:p>
            <a:pPr>
              <a:buFont typeface="Wingdings" panose="05000000000000000000" pitchFamily="2" charset="2"/>
              <a:buChar char="Ø"/>
            </a:pPr>
            <a:r>
              <a:rPr lang="en-US" sz="2400" dirty="0"/>
              <a:t>I cleaned out states where average funding exceeded the middle 75% of states. </a:t>
            </a:r>
          </a:p>
          <a:p>
            <a:pPr>
              <a:buFont typeface="Wingdings" panose="05000000000000000000" pitchFamily="2" charset="2"/>
              <a:buChar char="Ø"/>
            </a:pPr>
            <a:r>
              <a:rPr lang="en-US" sz="2400" dirty="0"/>
              <a:t>All excluded states: Vermont, </a:t>
            </a:r>
            <a:r>
              <a:rPr lang="en-US" sz="2400" dirty="0">
                <a:effectLst/>
                <a:ea typeface="Times New Roman" panose="02020603050405020304" pitchFamily="18" charset="0"/>
              </a:rPr>
              <a:t>Washington D.C., Florida, Hawaii, Maryland, and Nevada.</a:t>
            </a:r>
          </a:p>
          <a:p>
            <a:pPr>
              <a:buFont typeface="Wingdings" panose="05000000000000000000" pitchFamily="2" charset="2"/>
              <a:buChar char="Ø"/>
            </a:pPr>
            <a:r>
              <a:rPr lang="en-US" sz="2400" dirty="0"/>
              <a:t>I checked for relationships between funding type and average state test scores after adjusting the state average scores for removed districts.</a:t>
            </a:r>
          </a:p>
        </p:txBody>
      </p:sp>
    </p:spTree>
    <p:extLst>
      <p:ext uri="{BB962C8B-B14F-4D97-AF65-F5344CB8AC3E}">
        <p14:creationId xmlns:p14="http://schemas.microsoft.com/office/powerpoint/2010/main" val="306857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46E8-61C1-49EC-9130-1815F8502194}"/>
              </a:ext>
            </a:extLst>
          </p:cNvPr>
          <p:cNvSpPr>
            <a:spLocks noGrp="1"/>
          </p:cNvSpPr>
          <p:nvPr>
            <p:ph type="title"/>
          </p:nvPr>
        </p:nvSpPr>
        <p:spPr>
          <a:xfrm>
            <a:off x="479343" y="552131"/>
            <a:ext cx="9338863" cy="1320800"/>
          </a:xfrm>
        </p:spPr>
        <p:txBody>
          <a:bodyPr/>
          <a:lstStyle/>
          <a:p>
            <a:r>
              <a:rPr lang="en-US" dirty="0"/>
              <a:t>No Child Left Behind = All Children Succeed</a:t>
            </a:r>
          </a:p>
        </p:txBody>
      </p:sp>
      <p:sp>
        <p:nvSpPr>
          <p:cNvPr id="7" name="Content Placeholder 6">
            <a:extLst>
              <a:ext uri="{FF2B5EF4-FFF2-40B4-BE49-F238E27FC236}">
                <a16:creationId xmlns:a16="http://schemas.microsoft.com/office/drawing/2014/main" id="{0D8FFCBE-8DCC-4F32-8BD8-C37956FD83C6}"/>
              </a:ext>
            </a:extLst>
          </p:cNvPr>
          <p:cNvSpPr>
            <a:spLocks noGrp="1"/>
          </p:cNvSpPr>
          <p:nvPr>
            <p:ph sz="half" idx="1"/>
          </p:nvPr>
        </p:nvSpPr>
        <p:spPr>
          <a:xfrm>
            <a:off x="677334" y="1413569"/>
            <a:ext cx="4794998" cy="5043502"/>
          </a:xfrm>
        </p:spPr>
        <p:txBody>
          <a:bodyPr>
            <a:noAutofit/>
          </a:bodyPr>
          <a:lstStyle/>
          <a:p>
            <a:r>
              <a:rPr lang="en-US" dirty="0"/>
              <a:t>No Child Left Behind Act (Title 1) funding and adjusted state average scores were positively correlated and found to have a linear relationship.</a:t>
            </a:r>
          </a:p>
          <a:p>
            <a:pPr lvl="1">
              <a:buFont typeface="Arial" panose="020B0604020202020204" pitchFamily="34" charset="0"/>
              <a:buChar char="•"/>
            </a:pPr>
            <a:r>
              <a:rPr lang="en-US" sz="1800" dirty="0"/>
              <a:t>This means that as funding goes up, so will test scores. However, this also means that if funding goes down, so will test scores.</a:t>
            </a:r>
          </a:p>
          <a:p>
            <a:r>
              <a:rPr lang="en-US" dirty="0"/>
              <a:t>This may be because with more Title 1 funding, schools are better prepared to help economically disadvantaged families and to equip their classes with more resources. When students and teachers are better equipped in the classroom, they can be expected to perform well academically.</a:t>
            </a:r>
          </a:p>
          <a:p>
            <a:endParaRPr lang="en-US" dirty="0"/>
          </a:p>
        </p:txBody>
      </p:sp>
      <p:pic>
        <p:nvPicPr>
          <p:cNvPr id="14" name="Picture 13">
            <a:extLst>
              <a:ext uri="{FF2B5EF4-FFF2-40B4-BE49-F238E27FC236}">
                <a16:creationId xmlns:a16="http://schemas.microsoft.com/office/drawing/2014/main" id="{BCEF5B0F-508C-46EF-9B55-A1F2B1661F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413568"/>
            <a:ext cx="4904936" cy="3061707"/>
          </a:xfrm>
          <a:prstGeom prst="rect">
            <a:avLst/>
          </a:prstGeom>
          <a:noFill/>
          <a:ln>
            <a:noFill/>
          </a:ln>
        </p:spPr>
      </p:pic>
    </p:spTree>
    <p:extLst>
      <p:ext uri="{BB962C8B-B14F-4D97-AF65-F5344CB8AC3E}">
        <p14:creationId xmlns:p14="http://schemas.microsoft.com/office/powerpoint/2010/main" val="43840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0159C3-653C-4DA4-9AB6-004AD846C11E}"/>
              </a:ext>
            </a:extLst>
          </p:cNvPr>
          <p:cNvSpPr>
            <a:spLocks noGrp="1"/>
          </p:cNvSpPr>
          <p:nvPr>
            <p:ph type="title"/>
          </p:nvPr>
        </p:nvSpPr>
        <p:spPr>
          <a:xfrm>
            <a:off x="407962" y="585981"/>
            <a:ext cx="9158068" cy="1325489"/>
          </a:xfrm>
        </p:spPr>
        <p:txBody>
          <a:bodyPr/>
          <a:lstStyle/>
          <a:p>
            <a:r>
              <a:rPr lang="en-US" dirty="0"/>
              <a:t>Don’t overlook the importance of nutrition!</a:t>
            </a:r>
          </a:p>
        </p:txBody>
      </p:sp>
      <p:sp>
        <p:nvSpPr>
          <p:cNvPr id="8" name="Content Placeholder 7">
            <a:extLst>
              <a:ext uri="{FF2B5EF4-FFF2-40B4-BE49-F238E27FC236}">
                <a16:creationId xmlns:a16="http://schemas.microsoft.com/office/drawing/2014/main" id="{9E335A5E-E46F-4A97-B2F7-4C2717C790C5}"/>
              </a:ext>
            </a:extLst>
          </p:cNvPr>
          <p:cNvSpPr>
            <a:spLocks noGrp="1"/>
          </p:cNvSpPr>
          <p:nvPr>
            <p:ph sz="half" idx="1"/>
          </p:nvPr>
        </p:nvSpPr>
        <p:spPr>
          <a:xfrm>
            <a:off x="677333" y="1392702"/>
            <a:ext cx="5103673" cy="5134708"/>
          </a:xfrm>
        </p:spPr>
        <p:txBody>
          <a:bodyPr>
            <a:noAutofit/>
          </a:bodyPr>
          <a:lstStyle/>
          <a:p>
            <a:r>
              <a:rPr lang="en-US" dirty="0"/>
              <a:t>Child Nutrition Act funding and adjusted state average scores were positively correlated and found to have a linear relationship.</a:t>
            </a:r>
          </a:p>
          <a:p>
            <a:pPr lvl="1">
              <a:buFont typeface="Arial" panose="020B0604020202020204" pitchFamily="34" charset="0"/>
              <a:buChar char="•"/>
            </a:pPr>
            <a:r>
              <a:rPr lang="en-US" sz="1800" dirty="0"/>
              <a:t>This means that as funding goes up, so will test scores. However, this also means that if funding goes down, so will test scores.</a:t>
            </a:r>
          </a:p>
          <a:p>
            <a:r>
              <a:rPr lang="en-US" dirty="0"/>
              <a:t>This may be because with more Child Nutrition Act funding, students are more likely to enjoy healthy meal options for breakfast and lunch at either low cost or for free. When students’ dietary and health needs are attended to, they can be expected to perform well academically.</a:t>
            </a:r>
          </a:p>
          <a:p>
            <a:endParaRPr lang="en-US" dirty="0"/>
          </a:p>
          <a:p>
            <a:endParaRPr lang="en-US" dirty="0"/>
          </a:p>
        </p:txBody>
      </p:sp>
      <p:pic>
        <p:nvPicPr>
          <p:cNvPr id="12" name="Picture 11">
            <a:extLst>
              <a:ext uri="{FF2B5EF4-FFF2-40B4-BE49-F238E27FC236}">
                <a16:creationId xmlns:a16="http://schemas.microsoft.com/office/drawing/2014/main" id="{DAE10702-C7C0-4B7E-B12F-540F9C7FA1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767" y="1392702"/>
            <a:ext cx="4955303" cy="2965739"/>
          </a:xfrm>
          <a:prstGeom prst="rect">
            <a:avLst/>
          </a:prstGeom>
          <a:noFill/>
          <a:ln>
            <a:noFill/>
          </a:ln>
        </p:spPr>
      </p:pic>
    </p:spTree>
    <p:extLst>
      <p:ext uri="{BB962C8B-B14F-4D97-AF65-F5344CB8AC3E}">
        <p14:creationId xmlns:p14="http://schemas.microsoft.com/office/powerpoint/2010/main" val="142723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6FCD-7825-415B-B0F1-3948980DCCCA}"/>
              </a:ext>
            </a:extLst>
          </p:cNvPr>
          <p:cNvSpPr>
            <a:spLocks noGrp="1"/>
          </p:cNvSpPr>
          <p:nvPr>
            <p:ph type="title"/>
          </p:nvPr>
        </p:nvSpPr>
        <p:spPr/>
        <p:txBody>
          <a:bodyPr/>
          <a:lstStyle/>
          <a:p>
            <a:r>
              <a:rPr lang="en-US" dirty="0"/>
              <a:t>Financial Strategy</a:t>
            </a:r>
          </a:p>
        </p:txBody>
      </p:sp>
      <p:sp>
        <p:nvSpPr>
          <p:cNvPr id="3" name="Content Placeholder 2">
            <a:extLst>
              <a:ext uri="{FF2B5EF4-FFF2-40B4-BE49-F238E27FC236}">
                <a16:creationId xmlns:a16="http://schemas.microsoft.com/office/drawing/2014/main" id="{B1EDBB36-C55B-46A0-9B24-DF9E3B0BE52F}"/>
              </a:ext>
            </a:extLst>
          </p:cNvPr>
          <p:cNvSpPr>
            <a:spLocks noGrp="1"/>
          </p:cNvSpPr>
          <p:nvPr>
            <p:ph idx="1"/>
          </p:nvPr>
        </p:nvSpPr>
        <p:spPr>
          <a:xfrm>
            <a:off x="677334" y="1583811"/>
            <a:ext cx="8596668" cy="3880773"/>
          </a:xfrm>
        </p:spPr>
        <p:txBody>
          <a:bodyPr>
            <a:noAutofit/>
          </a:bodyPr>
          <a:lstStyle/>
          <a:p>
            <a:r>
              <a:rPr lang="en-US" sz="2000" b="1" dirty="0">
                <a:latin typeface="+mj-lt"/>
              </a:rPr>
              <a:t>Both types of funding are positively correlated with test scores.</a:t>
            </a:r>
          </a:p>
          <a:p>
            <a:pPr lvl="1">
              <a:buFont typeface="Arial" panose="020B0604020202020204" pitchFamily="34" charset="0"/>
              <a:buChar char="•"/>
            </a:pPr>
            <a:r>
              <a:rPr lang="en-US" sz="1800" dirty="0"/>
              <a:t>However, the strongest relationship seems to come from Title 1 funding.</a:t>
            </a:r>
          </a:p>
          <a:p>
            <a:r>
              <a:rPr lang="en-US" sz="2000" b="1" dirty="0">
                <a:latin typeface="+mj-lt"/>
              </a:rPr>
              <a:t>Priority of the two sources of revenue</a:t>
            </a:r>
          </a:p>
          <a:p>
            <a:pPr lvl="1">
              <a:buFont typeface="Arial" panose="020B0604020202020204" pitchFamily="34" charset="0"/>
              <a:buChar char="•"/>
            </a:pPr>
            <a:r>
              <a:rPr lang="en-US" sz="1800" dirty="0"/>
              <a:t>No Child Left Behind funding is important to those schools with more students who are from low-income backgrounds. </a:t>
            </a:r>
          </a:p>
          <a:p>
            <a:pPr lvl="2">
              <a:buFont typeface="Wingdings" panose="05000000000000000000" pitchFamily="2" charset="2"/>
              <a:buChar char="ü"/>
            </a:pPr>
            <a:r>
              <a:rPr lang="en-US" sz="1800" b="1" dirty="0"/>
              <a:t>This is the higher priority revenue source to secure and efficiently allocate.</a:t>
            </a:r>
          </a:p>
          <a:p>
            <a:pPr lvl="2">
              <a:buFont typeface="Wingdings" panose="05000000000000000000" pitchFamily="2" charset="2"/>
              <a:buChar char="ü"/>
            </a:pPr>
            <a:r>
              <a:rPr lang="en-US" sz="1800" dirty="0"/>
              <a:t>Beneath this is Child Nutrition Act funding.</a:t>
            </a:r>
          </a:p>
          <a:p>
            <a:r>
              <a:rPr lang="en-US" sz="2000" b="1" dirty="0">
                <a:latin typeface="+mj-lt"/>
              </a:rPr>
              <a:t>Other sources of revenue</a:t>
            </a:r>
          </a:p>
          <a:p>
            <a:pPr lvl="1">
              <a:buFont typeface="Arial" panose="020B0604020202020204" pitchFamily="34" charset="0"/>
              <a:buChar char="•"/>
            </a:pPr>
            <a:r>
              <a:rPr lang="en-US" sz="1800" dirty="0"/>
              <a:t>Other sources of revenue should be ranked beneath these two sources, with priority to be established in collaboration with the district superintendent, school principals, and the district financial department.</a:t>
            </a:r>
          </a:p>
        </p:txBody>
      </p:sp>
    </p:spTree>
    <p:extLst>
      <p:ext uri="{BB962C8B-B14F-4D97-AF65-F5344CB8AC3E}">
        <p14:creationId xmlns:p14="http://schemas.microsoft.com/office/powerpoint/2010/main" val="2978118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560</TotalTime>
  <Words>806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Revenue and Education: Does More Money Lead to Greater Student Success?</vt:lpstr>
      <vt:lpstr>Overview</vt:lpstr>
      <vt:lpstr>Guiding Questions and Research</vt:lpstr>
      <vt:lpstr>Summary of the Process</vt:lpstr>
      <vt:lpstr>Summary of the Process, cont.</vt:lpstr>
      <vt:lpstr>Summary of the Process, cont.</vt:lpstr>
      <vt:lpstr>No Child Left Behind = All Children Succeed</vt:lpstr>
      <vt:lpstr>Don’t overlook the importance of nutrition!</vt:lpstr>
      <vt:lpstr>Financial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Mojica</dc:creator>
  <cp:lastModifiedBy>Cristian Mojica</cp:lastModifiedBy>
  <cp:revision>44</cp:revision>
  <dcterms:created xsi:type="dcterms:W3CDTF">2020-12-01T17:16:46Z</dcterms:created>
  <dcterms:modified xsi:type="dcterms:W3CDTF">2020-12-07T04:36:02Z</dcterms:modified>
</cp:coreProperties>
</file>