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06" autoAdjust="0"/>
    <p:restoredTop sz="94291" autoAdjust="0"/>
  </p:normalViewPr>
  <p:slideViewPr>
    <p:cSldViewPr snapToGrid="0">
      <p:cViewPr varScale="1">
        <p:scale>
          <a:sx n="68" d="100"/>
          <a:sy n="68" d="100"/>
        </p:scale>
        <p:origin x="62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08/05/2025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08/05/2025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08/05/2025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p:txBody>
          <a:bodyPr/>
          <a:lstStyle/>
          <a:p>
            <a:r>
              <a:rPr lang="en-GB" dirty="0"/>
              <a:t>British Airways Customer Review Analysis</a:t>
            </a:r>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p:txBody>
          <a:bodyPr/>
          <a:lstStyle/>
          <a:p>
            <a:pPr fontAlgn="base"/>
            <a:r>
              <a:rPr lang="en-GB" b="1" dirty="0"/>
              <a:t>A Sentiment Analysis of Customer Feedback</a:t>
            </a:r>
          </a:p>
          <a:p>
            <a:pPr fontAlgn="base"/>
            <a:r>
              <a:rPr lang="en-GB" dirty="0"/>
              <a:t>Presenter: OMOLERE, Mojisola Florence</a:t>
            </a:r>
          </a:p>
          <a:p>
            <a:pPr fontAlgn="base"/>
            <a:r>
              <a:rPr lang="en-GB" dirty="0"/>
              <a:t>Date: 8th May, 2025</a:t>
            </a:r>
          </a:p>
          <a:p>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684103" y="203200"/>
            <a:ext cx="5657938" cy="787400"/>
          </a:xfrm>
        </p:spPr>
        <p:txBody>
          <a:bodyPr>
            <a:normAutofit fontScale="90000"/>
          </a:bodyPr>
          <a:lstStyle/>
          <a:p>
            <a:r>
              <a:rPr lang="en-GB" sz="1400" b="1" dirty="0"/>
              <a:t>Data Source:</a:t>
            </a:r>
            <a:r>
              <a:rPr lang="en-GB" sz="1400" dirty="0"/>
              <a:t> AirlineQuality.com</a:t>
            </a:r>
            <a:br>
              <a:rPr lang="en-GB" sz="1400" dirty="0"/>
            </a:br>
            <a:br>
              <a:rPr lang="en-GB" sz="1400" dirty="0"/>
            </a:br>
            <a:r>
              <a:rPr lang="en-GB" sz="1400" b="1" dirty="0"/>
              <a:t>Project Goal:</a:t>
            </a:r>
            <a:r>
              <a:rPr lang="en-GB" sz="1400" dirty="0"/>
              <a:t> To </a:t>
            </a:r>
            <a:r>
              <a:rPr lang="en-GB" sz="1400" dirty="0" err="1"/>
              <a:t>analyze</a:t>
            </a:r>
            <a:r>
              <a:rPr lang="en-GB" sz="1400" dirty="0"/>
              <a:t> customer sentiment in British Airways reviews and identify key trends.</a:t>
            </a:r>
          </a:p>
        </p:txBody>
      </p:sp>
      <p:sp>
        <p:nvSpPr>
          <p:cNvPr id="3" name="Content Placeholder 2">
            <a:extLst>
              <a:ext uri="{FF2B5EF4-FFF2-40B4-BE49-F238E27FC236}">
                <a16:creationId xmlns:a16="http://schemas.microsoft.com/office/drawing/2014/main" id="{4B7DE7AA-9B0B-5A8C-C9D3-A89360AA97ED}"/>
              </a:ext>
            </a:extLst>
          </p:cNvPr>
          <p:cNvSpPr>
            <a:spLocks noGrp="1"/>
          </p:cNvSpPr>
          <p:nvPr>
            <p:ph sz="half" idx="1"/>
          </p:nvPr>
        </p:nvSpPr>
        <p:spPr>
          <a:xfrm>
            <a:off x="368300" y="990600"/>
            <a:ext cx="6223000" cy="5867400"/>
          </a:xfrm>
        </p:spPr>
        <p:txBody>
          <a:bodyPr>
            <a:noAutofit/>
          </a:bodyPr>
          <a:lstStyle/>
          <a:p>
            <a:r>
              <a:rPr lang="en-GB" sz="1200" b="1" dirty="0"/>
              <a:t>Methodology</a:t>
            </a:r>
          </a:p>
          <a:p>
            <a:pPr fontAlgn="base"/>
            <a:r>
              <a:rPr lang="en-GB" sz="1200" b="1" dirty="0"/>
              <a:t>Data Collection:</a:t>
            </a:r>
            <a:endParaRPr lang="en-GB" sz="1200" dirty="0"/>
          </a:p>
          <a:p>
            <a:pPr lvl="1" fontAlgn="base"/>
            <a:r>
              <a:rPr lang="en-GB" sz="1200" dirty="0"/>
              <a:t>Scraped 1500 British Airways customer reviews from AirlineQuality.com using Python and </a:t>
            </a:r>
            <a:r>
              <a:rPr lang="en-GB" sz="1200" dirty="0" err="1"/>
              <a:t>BeautifulSoup</a:t>
            </a:r>
            <a:r>
              <a:rPr lang="en-GB" sz="1200" dirty="0"/>
              <a:t>.</a:t>
            </a:r>
          </a:p>
          <a:p>
            <a:pPr lvl="1" fontAlgn="base"/>
            <a:r>
              <a:rPr lang="en-GB" sz="1200" dirty="0"/>
              <a:t>Extracted review text and review dates.</a:t>
            </a:r>
          </a:p>
          <a:p>
            <a:pPr fontAlgn="base"/>
            <a:r>
              <a:rPr lang="en-GB" sz="1200" b="1" dirty="0"/>
              <a:t>Data Cleaning:</a:t>
            </a:r>
            <a:endParaRPr lang="en-GB" sz="1200" dirty="0"/>
          </a:p>
          <a:p>
            <a:pPr lvl="1" fontAlgn="base"/>
            <a:r>
              <a:rPr lang="en-GB" sz="1200" dirty="0"/>
              <a:t>Removed irrelevant text (e.g., "Trip Verified") from reviews.</a:t>
            </a:r>
          </a:p>
          <a:p>
            <a:pPr lvl="1" fontAlgn="base"/>
            <a:r>
              <a:rPr lang="en-GB" sz="1200" dirty="0"/>
              <a:t>Cleaned and standardized review text.</a:t>
            </a:r>
          </a:p>
          <a:p>
            <a:pPr lvl="1" fontAlgn="base"/>
            <a:r>
              <a:rPr lang="en-GB" sz="1200" dirty="0"/>
              <a:t>Handled missing review data.</a:t>
            </a:r>
          </a:p>
          <a:p>
            <a:pPr fontAlgn="base"/>
            <a:r>
              <a:rPr lang="en-GB" sz="1200" b="1" dirty="0"/>
              <a:t>Feature Engineering:</a:t>
            </a:r>
            <a:endParaRPr lang="en-GB" sz="1200" dirty="0"/>
          </a:p>
          <a:p>
            <a:pPr lvl="1" fontAlgn="base"/>
            <a:r>
              <a:rPr lang="en-GB" sz="1200" dirty="0"/>
              <a:t>Calculated review text length (word count and character count).</a:t>
            </a:r>
          </a:p>
          <a:p>
            <a:pPr fontAlgn="base"/>
            <a:r>
              <a:rPr lang="en-GB" sz="1200" b="1" dirty="0"/>
              <a:t>Sentiment Analysis:</a:t>
            </a:r>
            <a:endParaRPr lang="en-GB" sz="1200" dirty="0"/>
          </a:p>
          <a:p>
            <a:pPr lvl="1" fontAlgn="base"/>
            <a:r>
              <a:rPr lang="en-GB" sz="1200" dirty="0"/>
              <a:t>Used </a:t>
            </a:r>
            <a:r>
              <a:rPr lang="en-GB" sz="1200" dirty="0" err="1"/>
              <a:t>TextBlob</a:t>
            </a:r>
            <a:r>
              <a:rPr lang="en-GB" sz="1200" dirty="0"/>
              <a:t> to determine the sentiment polarity of each review.</a:t>
            </a:r>
          </a:p>
          <a:p>
            <a:pPr lvl="1" fontAlgn="base"/>
            <a:r>
              <a:rPr lang="en-GB" sz="1200" dirty="0"/>
              <a:t>Categorized sentiment as Positive, Negative, or Neutral.</a:t>
            </a:r>
          </a:p>
          <a:p>
            <a:pPr fontAlgn="base"/>
            <a:r>
              <a:rPr lang="en-GB" sz="1200" b="1" dirty="0"/>
              <a:t>Visualization:</a:t>
            </a:r>
            <a:endParaRPr lang="en-GB" sz="1200" dirty="0"/>
          </a:p>
          <a:p>
            <a:pPr lvl="1" fontAlgn="base"/>
            <a:r>
              <a:rPr lang="en-GB" sz="1200" dirty="0"/>
              <a:t>Visualized sentiment distribution, category counts, and sentiment trends over time.</a:t>
            </a:r>
          </a:p>
          <a:p>
            <a:r>
              <a:rPr lang="en-GB" sz="1200" b="1" dirty="0"/>
              <a:t>Key Findings</a:t>
            </a:r>
          </a:p>
          <a:p>
            <a:pPr lvl="1" fontAlgn="base"/>
            <a:r>
              <a:rPr lang="en-GB" sz="1200" b="1" dirty="0"/>
              <a:t>Overall Sentiment:</a:t>
            </a:r>
            <a:r>
              <a:rPr lang="en-GB" sz="1200" dirty="0"/>
              <a:t> The distribution of sentiment in British Airways customer reviews shows a range from positive to negative, with a notable portion of neutral reviews.</a:t>
            </a:r>
          </a:p>
          <a:p>
            <a:pPr lvl="1" fontAlgn="base"/>
            <a:r>
              <a:rPr lang="en-GB" sz="1200" b="1" dirty="0"/>
              <a:t>Sentiment Trends:</a:t>
            </a:r>
            <a:r>
              <a:rPr lang="en-GB" sz="1200" dirty="0"/>
              <a:t> Sentiment trends over time can help identify periods of improved or declined customer satisfaction, potentially correlating with operational changes or events.</a:t>
            </a:r>
          </a:p>
          <a:p>
            <a:pPr lvl="1" fontAlgn="base"/>
            <a:r>
              <a:rPr lang="en-GB" sz="1200" b="1" dirty="0"/>
              <a:t>Text Length Analysis</a:t>
            </a:r>
            <a:r>
              <a:rPr lang="en-GB" sz="1200" dirty="0"/>
              <a:t>: The distribution of review lengths (word count) indicates that most reviews are of moderate length, with fewer very short or very long reviews.</a:t>
            </a:r>
          </a:p>
        </p:txBody>
      </p:sp>
      <p:sp>
        <p:nvSpPr>
          <p:cNvPr id="10" name="Content Placeholder 9">
            <a:extLst>
              <a:ext uri="{FF2B5EF4-FFF2-40B4-BE49-F238E27FC236}">
                <a16:creationId xmlns:a16="http://schemas.microsoft.com/office/drawing/2014/main" id="{2CA71412-2AE9-4DE0-94B3-3289961A25CC}"/>
              </a:ext>
            </a:extLst>
          </p:cNvPr>
          <p:cNvSpPr>
            <a:spLocks noGrp="1"/>
          </p:cNvSpPr>
          <p:nvPr>
            <p:ph sz="half" idx="2"/>
          </p:nvPr>
        </p:nvSpPr>
        <p:spPr>
          <a:xfrm>
            <a:off x="6657844" y="761967"/>
            <a:ext cx="5220805" cy="5486400"/>
          </a:xfrm>
        </p:spPr>
        <p:txBody>
          <a:bodyPr>
            <a:normAutofit fontScale="55000" lnSpcReduction="20000"/>
          </a:bodyPr>
          <a:lstStyle/>
          <a:p>
            <a:r>
              <a:rPr lang="en-GB" sz="2200" b="1" dirty="0"/>
              <a:t>Visualizations</a:t>
            </a:r>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pPr marL="0" indent="0">
              <a:buNone/>
            </a:pPr>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endParaRPr lang="en-GB" sz="1200" b="1" dirty="0"/>
          </a:p>
          <a:p>
            <a:r>
              <a:rPr lang="en-GB" sz="2200" b="1" dirty="0"/>
              <a:t>Conclusion</a:t>
            </a:r>
          </a:p>
          <a:p>
            <a:pPr marL="0" indent="0">
              <a:buNone/>
            </a:pPr>
            <a:r>
              <a:rPr lang="en-GB" sz="2200" dirty="0"/>
              <a:t>This analysis provides insights into customer sentiment trends regarding British Airways. The sentiment analysis reveals a mix of positive, negative, and neutral feedback. Further investigation into the specific content of negative reviews may help identify areas for service improvement. The visualizations help to quickly understand the data.</a:t>
            </a:r>
            <a:endParaRPr lang="en-GB" sz="2500" b="1" dirty="0"/>
          </a:p>
        </p:txBody>
      </p:sp>
      <p:pic>
        <p:nvPicPr>
          <p:cNvPr id="4" name="Picture 3">
            <a:extLst>
              <a:ext uri="{FF2B5EF4-FFF2-40B4-BE49-F238E27FC236}">
                <a16:creationId xmlns:a16="http://schemas.microsoft.com/office/drawing/2014/main" id="{E47FD09C-D076-4544-96E6-342A3EBA44E3}"/>
              </a:ext>
            </a:extLst>
          </p:cNvPr>
          <p:cNvPicPr>
            <a:picLocks noChangeAspect="1"/>
          </p:cNvPicPr>
          <p:nvPr/>
        </p:nvPicPr>
        <p:blipFill>
          <a:blip r:embed="rId2"/>
          <a:stretch>
            <a:fillRect/>
          </a:stretch>
        </p:blipFill>
        <p:spPr>
          <a:xfrm>
            <a:off x="6748385" y="1027138"/>
            <a:ext cx="2253856" cy="1882815"/>
          </a:xfrm>
          <a:prstGeom prst="rect">
            <a:avLst/>
          </a:prstGeom>
        </p:spPr>
      </p:pic>
      <p:pic>
        <p:nvPicPr>
          <p:cNvPr id="5" name="Picture 4">
            <a:extLst>
              <a:ext uri="{FF2B5EF4-FFF2-40B4-BE49-F238E27FC236}">
                <a16:creationId xmlns:a16="http://schemas.microsoft.com/office/drawing/2014/main" id="{36D87FCA-7AE9-41D1-8E12-051143679E32}"/>
              </a:ext>
            </a:extLst>
          </p:cNvPr>
          <p:cNvPicPr>
            <a:picLocks noChangeAspect="1"/>
          </p:cNvPicPr>
          <p:nvPr/>
        </p:nvPicPr>
        <p:blipFill>
          <a:blip r:embed="rId3"/>
          <a:stretch>
            <a:fillRect/>
          </a:stretch>
        </p:blipFill>
        <p:spPr>
          <a:xfrm>
            <a:off x="9159326" y="990545"/>
            <a:ext cx="2426292" cy="1835262"/>
          </a:xfrm>
          <a:prstGeom prst="rect">
            <a:avLst/>
          </a:prstGeom>
        </p:spPr>
      </p:pic>
      <p:pic>
        <p:nvPicPr>
          <p:cNvPr id="6" name="Picture 5">
            <a:extLst>
              <a:ext uri="{FF2B5EF4-FFF2-40B4-BE49-F238E27FC236}">
                <a16:creationId xmlns:a16="http://schemas.microsoft.com/office/drawing/2014/main" id="{3A3875A2-FF11-4943-9AFB-016F55F25CC5}"/>
              </a:ext>
            </a:extLst>
          </p:cNvPr>
          <p:cNvPicPr>
            <a:picLocks noChangeAspect="1"/>
          </p:cNvPicPr>
          <p:nvPr/>
        </p:nvPicPr>
        <p:blipFill>
          <a:blip r:embed="rId4"/>
          <a:stretch>
            <a:fillRect/>
          </a:stretch>
        </p:blipFill>
        <p:spPr>
          <a:xfrm>
            <a:off x="6724452" y="3136865"/>
            <a:ext cx="2444356" cy="1882816"/>
          </a:xfrm>
          <a:prstGeom prst="rect">
            <a:avLst/>
          </a:prstGeom>
        </p:spPr>
      </p:pic>
      <p:pic>
        <p:nvPicPr>
          <p:cNvPr id="11" name="Picture 10">
            <a:extLst>
              <a:ext uri="{FF2B5EF4-FFF2-40B4-BE49-F238E27FC236}">
                <a16:creationId xmlns:a16="http://schemas.microsoft.com/office/drawing/2014/main" id="{F5433B40-8394-4A83-AC1C-396D58D7041B}"/>
              </a:ext>
            </a:extLst>
          </p:cNvPr>
          <p:cNvPicPr>
            <a:picLocks noChangeAspect="1"/>
          </p:cNvPicPr>
          <p:nvPr/>
        </p:nvPicPr>
        <p:blipFill>
          <a:blip r:embed="rId5"/>
          <a:stretch>
            <a:fillRect/>
          </a:stretch>
        </p:blipFill>
        <p:spPr>
          <a:xfrm>
            <a:off x="9369637" y="3136863"/>
            <a:ext cx="2215981" cy="1882817"/>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297</Words>
  <Application>Microsoft Office PowerPoint</Application>
  <PresentationFormat>Widescreen</PresentationFormat>
  <Paragraphs>47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British Airways Customer Review Analysis</vt:lpstr>
      <vt:lpstr>Data Source: AirlineQuality.com  Project Goal: To analyze customer sentiment in British Airways reviews and identify key trends.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Mojisola Omolere</cp:lastModifiedBy>
  <cp:revision>6</cp:revision>
  <dcterms:created xsi:type="dcterms:W3CDTF">2022-12-06T11:13:27Z</dcterms:created>
  <dcterms:modified xsi:type="dcterms:W3CDTF">2025-05-08T10:53:59Z</dcterms:modified>
</cp:coreProperties>
</file>