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omic Sans" charset="0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Times New Roman Bold" pitchFamily="18" charset="0"/>
      <p:bold r:id="rId22"/>
    </p:embeddedFont>
    <p:embeddedFont>
      <p:font typeface="Alex Brush" charset="0"/>
      <p:regular r:id="rId23"/>
    </p:embeddedFont>
    <p:embeddedFont>
      <p:font typeface="Times New Roman Bold Italics" charset="0"/>
      <p:regular r:id="rId24"/>
    </p:embeddedFont>
    <p:embeddedFont>
      <p:font typeface="Cormorant Garamond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2" d="100"/>
          <a:sy n="62" d="100"/>
        </p:scale>
        <p:origin x="-27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add statistics for the charts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.svg"/><Relationship Id="rId7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sv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2.sv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82020"/>
            <a:ext cx="6140006" cy="1439539"/>
            <a:chOff x="0" y="0"/>
            <a:chExt cx="8186675" cy="1919385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8186675" cy="1579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768"/>
                </a:lnSpc>
              </a:pPr>
              <a:r>
                <a:rPr lang="en-US" sz="7768" b="1" spc="-77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Questers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596310"/>
              <a:ext cx="4371579" cy="323075"/>
            </a:xfrm>
            <a:custGeom>
              <a:avLst/>
              <a:gdLst/>
              <a:ahLst/>
              <a:cxnLst/>
              <a:rect l="l" t="t" r="r" b="b"/>
              <a:pathLst>
                <a:path w="4371579" h="323075">
                  <a:moveTo>
                    <a:pt x="0" y="0"/>
                  </a:moveTo>
                  <a:lnTo>
                    <a:pt x="4371579" y="0"/>
                  </a:lnTo>
                  <a:lnTo>
                    <a:pt x="4371579" y="323075"/>
                  </a:lnTo>
                  <a:lnTo>
                    <a:pt x="0" y="323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-5400000">
            <a:off x="12892616" y="1582745"/>
            <a:ext cx="3656917" cy="680114"/>
            <a:chOff x="0" y="0"/>
            <a:chExt cx="963139" cy="1791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3139" cy="179125"/>
            </a:xfrm>
            <a:custGeom>
              <a:avLst/>
              <a:gdLst/>
              <a:ahLst/>
              <a:cxnLst/>
              <a:rect l="l" t="t" r="r" b="b"/>
              <a:pathLst>
                <a:path w="963139" h="179125">
                  <a:moveTo>
                    <a:pt x="963139" y="0"/>
                  </a:moveTo>
                  <a:lnTo>
                    <a:pt x="0" y="0"/>
                  </a:lnTo>
                  <a:lnTo>
                    <a:pt x="101600" y="89562"/>
                  </a:lnTo>
                  <a:lnTo>
                    <a:pt x="0" y="179125"/>
                  </a:lnTo>
                  <a:lnTo>
                    <a:pt x="963139" y="179125"/>
                  </a:lnTo>
                  <a:lnTo>
                    <a:pt x="861539" y="89562"/>
                  </a:lnTo>
                  <a:lnTo>
                    <a:pt x="963139" y="0"/>
                  </a:lnTo>
                  <a:close/>
                </a:path>
              </a:pathLst>
            </a:custGeom>
            <a:solidFill>
              <a:srgbClr val="189F1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88900" y="-66675"/>
              <a:ext cx="785339" cy="245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5143500"/>
            <a:ext cx="3086100" cy="825982"/>
            <a:chOff x="0" y="0"/>
            <a:chExt cx="812800" cy="2175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17543"/>
            </a:xfrm>
            <a:custGeom>
              <a:avLst/>
              <a:gdLst/>
              <a:ahLst/>
              <a:cxnLst/>
              <a:rect l="l" t="t" r="r" b="b"/>
              <a:pathLst>
                <a:path w="812800" h="217543">
                  <a:moveTo>
                    <a:pt x="812800" y="0"/>
                  </a:moveTo>
                  <a:lnTo>
                    <a:pt x="0" y="0"/>
                  </a:lnTo>
                  <a:lnTo>
                    <a:pt x="101600" y="108771"/>
                  </a:lnTo>
                  <a:lnTo>
                    <a:pt x="0" y="217543"/>
                  </a:lnTo>
                  <a:lnTo>
                    <a:pt x="812800" y="217543"/>
                  </a:lnTo>
                  <a:lnTo>
                    <a:pt x="711200" y="108771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189F1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88900" y="-66675"/>
              <a:ext cx="635000" cy="28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821565" y="5143500"/>
            <a:ext cx="2466435" cy="825982"/>
            <a:chOff x="0" y="0"/>
            <a:chExt cx="649596" cy="2175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9596" cy="217543"/>
            </a:xfrm>
            <a:custGeom>
              <a:avLst/>
              <a:gdLst/>
              <a:ahLst/>
              <a:cxnLst/>
              <a:rect l="l" t="t" r="r" b="b"/>
              <a:pathLst>
                <a:path w="649596" h="217543">
                  <a:moveTo>
                    <a:pt x="649596" y="0"/>
                  </a:moveTo>
                  <a:lnTo>
                    <a:pt x="0" y="0"/>
                  </a:lnTo>
                  <a:lnTo>
                    <a:pt x="101600" y="108771"/>
                  </a:lnTo>
                  <a:lnTo>
                    <a:pt x="0" y="217543"/>
                  </a:lnTo>
                  <a:lnTo>
                    <a:pt x="649596" y="217543"/>
                  </a:lnTo>
                  <a:lnTo>
                    <a:pt x="547996" y="108771"/>
                  </a:lnTo>
                  <a:lnTo>
                    <a:pt x="649596" y="0"/>
                  </a:lnTo>
                  <a:close/>
                </a:path>
              </a:pathLst>
            </a:custGeom>
            <a:solidFill>
              <a:srgbClr val="189F1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88900" y="-66675"/>
              <a:ext cx="471796" cy="28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754206" y="290743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167278" y="3069696"/>
            <a:ext cx="6427481" cy="4725293"/>
          </a:xfrm>
          <a:custGeom>
            <a:avLst/>
            <a:gdLst/>
            <a:ahLst/>
            <a:cxnLst/>
            <a:rect l="l" t="t" r="r" b="b"/>
            <a:pathLst>
              <a:path w="6427481" h="4725293">
                <a:moveTo>
                  <a:pt x="0" y="0"/>
                </a:moveTo>
                <a:lnTo>
                  <a:pt x="6427480" y="0"/>
                </a:lnTo>
                <a:lnTo>
                  <a:pt x="6427480" y="4725293"/>
                </a:lnTo>
                <a:lnTo>
                  <a:pt x="0" y="4725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45" t="-4926" r="-1945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74580" y="5590669"/>
            <a:ext cx="8069420" cy="1708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1"/>
              </a:lnSpc>
            </a:pPr>
            <a:r>
              <a:rPr lang="en-US" sz="42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Comparative Study of Renewable Energy Adoption Across Various Countries”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11063" y="7251062"/>
            <a:ext cx="3748237" cy="260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7"/>
              </a:lnSpc>
            </a:pPr>
            <a:r>
              <a:rPr lang="en-US" sz="35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5037"/>
              </a:lnSpc>
            </a:pPr>
            <a:endParaRPr lang="en-US" sz="35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37"/>
              </a:lnSpc>
            </a:pPr>
            <a:r>
              <a:rPr lang="en-US" sz="35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GROUP 6</a:t>
            </a:r>
          </a:p>
          <a:p>
            <a:pPr algn="l">
              <a:lnSpc>
                <a:spcPts val="5037"/>
              </a:lnSpc>
            </a:pPr>
            <a:r>
              <a:rPr lang="en-US" sz="35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2025 G.C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0834" y="4282439"/>
            <a:ext cx="2083869" cy="949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7"/>
              </a:lnSpc>
            </a:pPr>
            <a:r>
              <a:rPr lang="en-US" sz="4997" b="1" i="1">
                <a:solidFill>
                  <a:srgbClr val="189F1C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Title: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90834" y="9368897"/>
            <a:ext cx="8386913" cy="462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7"/>
              </a:lnSpc>
              <a:spcBef>
                <a:spcPct val="0"/>
              </a:spcBef>
            </a:pPr>
            <a:r>
              <a:rPr lang="en-US" sz="2776">
                <a:solidFill>
                  <a:srgbClr val="A359A0"/>
                </a:solidFill>
                <a:latin typeface="Comic Sans"/>
                <a:ea typeface="Comic Sans"/>
                <a:cs typeface="Comic Sans"/>
                <a:sym typeface="Comic Sans"/>
              </a:rPr>
              <a:t>WOMEN TECHSTERS BOOTCAMP COHORT 4.0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3016" y="590080"/>
            <a:ext cx="9043627" cy="1095883"/>
            <a:chOff x="0" y="0"/>
            <a:chExt cx="12058169" cy="146117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058169" cy="956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11"/>
                </a:lnSpc>
              </a:pPr>
              <a:r>
                <a:rPr lang="en-US" sz="4711" spc="-4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VISUAL REPRESENTATION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985320"/>
              <a:ext cx="6438907" cy="475858"/>
            </a:xfrm>
            <a:custGeom>
              <a:avLst/>
              <a:gdLst/>
              <a:ahLst/>
              <a:cxnLst/>
              <a:rect l="l" t="t" r="r" b="b"/>
              <a:pathLst>
                <a:path w="6438907" h="475858">
                  <a:moveTo>
                    <a:pt x="0" y="0"/>
                  </a:moveTo>
                  <a:lnTo>
                    <a:pt x="6438907" y="0"/>
                  </a:lnTo>
                  <a:lnTo>
                    <a:pt x="6438907" y="475857"/>
                  </a:lnTo>
                  <a:lnTo>
                    <a:pt x="0" y="475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728870" y="2002937"/>
            <a:ext cx="16724254" cy="8027642"/>
          </a:xfrm>
          <a:custGeom>
            <a:avLst/>
            <a:gdLst/>
            <a:ahLst/>
            <a:cxnLst/>
            <a:rect l="l" t="t" r="r" b="b"/>
            <a:pathLst>
              <a:path w="16724254" h="8027642">
                <a:moveTo>
                  <a:pt x="0" y="0"/>
                </a:moveTo>
                <a:lnTo>
                  <a:pt x="16724254" y="0"/>
                </a:lnTo>
                <a:lnTo>
                  <a:pt x="16724254" y="8027642"/>
                </a:lnTo>
                <a:lnTo>
                  <a:pt x="0" y="802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63731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3851" y="400612"/>
            <a:ext cx="7980980" cy="1182493"/>
            <a:chOff x="0" y="0"/>
            <a:chExt cx="10641306" cy="157665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0641306" cy="1122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83"/>
                </a:lnSpc>
              </a:pPr>
              <a:r>
                <a:rPr lang="en-US" sz="5583" b="1" spc="-55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Insights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156714"/>
              <a:ext cx="5682320" cy="419943"/>
            </a:xfrm>
            <a:custGeom>
              <a:avLst/>
              <a:gdLst/>
              <a:ahLst/>
              <a:cxnLst/>
              <a:rect l="l" t="t" r="r" b="b"/>
              <a:pathLst>
                <a:path w="5682320" h="419943">
                  <a:moveTo>
                    <a:pt x="0" y="0"/>
                  </a:moveTo>
                  <a:lnTo>
                    <a:pt x="5682320" y="0"/>
                  </a:lnTo>
                  <a:lnTo>
                    <a:pt x="5682320" y="419944"/>
                  </a:lnTo>
                  <a:lnTo>
                    <a:pt x="0" y="419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0" y="2015812"/>
            <a:ext cx="18288000" cy="771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0"/>
              </a:lnSpc>
            </a:pPr>
            <a:r>
              <a:rPr lang="en-US" sz="35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🌍</a:t>
            </a:r>
            <a:r>
              <a:rPr lang="en-US" sz="320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Big gap in electricity access: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Richer countries have much better access than poorer ones.</a:t>
            </a:r>
          </a:p>
          <a:p>
            <a:pPr algn="ctr">
              <a:lnSpc>
                <a:spcPts val="876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🌐 </a:t>
            </a:r>
            <a:r>
              <a:rPr lang="en-US" sz="320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Africa is behind: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African countries struggle with low renewable energy levels due to limited infrastructure.</a:t>
            </a:r>
          </a:p>
          <a:p>
            <a:pPr algn="ctr">
              <a:lnSpc>
                <a:spcPts val="876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💰</a:t>
            </a:r>
            <a:r>
              <a:rPr lang="en-US" sz="320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Money matters: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Countries with higher income per person invest more in clean energy.</a:t>
            </a:r>
          </a:p>
          <a:p>
            <a:pPr algn="ctr">
              <a:lnSpc>
                <a:spcPts val="876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♻️</a:t>
            </a:r>
            <a:r>
              <a:rPr lang="en-US" sz="320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Renewable energy reduces pollution: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using more renewables produce less CO₂.</a:t>
            </a:r>
          </a:p>
          <a:p>
            <a:pPr algn="ctr">
              <a:lnSpc>
                <a:spcPts val="876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📊 </a:t>
            </a:r>
            <a:r>
              <a:rPr lang="en-US" sz="320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Electricity access leads to faster progress: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with steady electricity access grow their clean energy faster.</a:t>
            </a:r>
          </a:p>
        </p:txBody>
      </p:sp>
      <p:sp>
        <p:nvSpPr>
          <p:cNvPr id="6" name="Freeform 6"/>
          <p:cNvSpPr/>
          <p:nvPr/>
        </p:nvSpPr>
        <p:spPr>
          <a:xfrm>
            <a:off x="16763731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30676" y="0"/>
            <a:ext cx="3019329" cy="6238084"/>
            <a:chOff x="0" y="0"/>
            <a:chExt cx="660400" cy="13644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1364419"/>
            </a:xfrm>
            <a:custGeom>
              <a:avLst/>
              <a:gdLst/>
              <a:ahLst/>
              <a:cxnLst/>
              <a:rect l="l" t="t" r="r" b="b"/>
              <a:pathLst>
                <a:path w="660400" h="1364419">
                  <a:moveTo>
                    <a:pt x="220252" y="1345350"/>
                  </a:moveTo>
                  <a:cubicBezTo>
                    <a:pt x="254109" y="1356864"/>
                    <a:pt x="292600" y="1364419"/>
                    <a:pt x="330378" y="1364419"/>
                  </a:cubicBezTo>
                  <a:cubicBezTo>
                    <a:pt x="368157" y="1364419"/>
                    <a:pt x="404509" y="1357942"/>
                    <a:pt x="438009" y="1346428"/>
                  </a:cubicBezTo>
                  <a:cubicBezTo>
                    <a:pt x="438723" y="1346069"/>
                    <a:pt x="439435" y="1346069"/>
                    <a:pt x="440148" y="1345710"/>
                  </a:cubicBezTo>
                  <a:cubicBezTo>
                    <a:pt x="565955" y="1299654"/>
                    <a:pt x="658618" y="1178040"/>
                    <a:pt x="660400" y="10236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022905"/>
                  </a:lnTo>
                  <a:cubicBezTo>
                    <a:pt x="1782" y="1178759"/>
                    <a:pt x="93019" y="1300375"/>
                    <a:pt x="220252" y="1345350"/>
                  </a:cubicBezTo>
                  <a:close/>
                </a:path>
              </a:pathLst>
            </a:custGeom>
            <a:solidFill>
              <a:srgbClr val="90CE5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660400" cy="1342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637205" y="0"/>
            <a:ext cx="3019329" cy="6812196"/>
            <a:chOff x="0" y="0"/>
            <a:chExt cx="660400" cy="148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489992"/>
            </a:xfrm>
            <a:custGeom>
              <a:avLst/>
              <a:gdLst/>
              <a:ahLst/>
              <a:cxnLst/>
              <a:rect l="l" t="t" r="r" b="b"/>
              <a:pathLst>
                <a:path w="660400" h="1489992">
                  <a:moveTo>
                    <a:pt x="220252" y="1470922"/>
                  </a:moveTo>
                  <a:cubicBezTo>
                    <a:pt x="254109" y="1482436"/>
                    <a:pt x="292600" y="1489992"/>
                    <a:pt x="330378" y="1489992"/>
                  </a:cubicBezTo>
                  <a:cubicBezTo>
                    <a:pt x="368157" y="1489992"/>
                    <a:pt x="404509" y="1483514"/>
                    <a:pt x="438009" y="1472001"/>
                  </a:cubicBezTo>
                  <a:cubicBezTo>
                    <a:pt x="438723" y="1471641"/>
                    <a:pt x="439435" y="1471641"/>
                    <a:pt x="440148" y="1471282"/>
                  </a:cubicBezTo>
                  <a:cubicBezTo>
                    <a:pt x="565955" y="1425227"/>
                    <a:pt x="658618" y="1303613"/>
                    <a:pt x="660400" y="114644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45596"/>
                  </a:lnTo>
                  <a:cubicBezTo>
                    <a:pt x="1782" y="1304331"/>
                    <a:pt x="93019" y="1425947"/>
                    <a:pt x="220252" y="1470922"/>
                  </a:cubicBezTo>
                  <a:close/>
                </a:path>
              </a:pathLst>
            </a:custGeom>
            <a:solidFill>
              <a:srgbClr val="36B7D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660400" cy="1467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47059" y="0"/>
            <a:ext cx="3019329" cy="7373260"/>
            <a:chOff x="0" y="0"/>
            <a:chExt cx="660400" cy="16127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1612710"/>
            </a:xfrm>
            <a:custGeom>
              <a:avLst/>
              <a:gdLst/>
              <a:ahLst/>
              <a:cxnLst/>
              <a:rect l="l" t="t" r="r" b="b"/>
              <a:pathLst>
                <a:path w="660400" h="1612710">
                  <a:moveTo>
                    <a:pt x="220252" y="1593641"/>
                  </a:moveTo>
                  <a:cubicBezTo>
                    <a:pt x="254109" y="1605155"/>
                    <a:pt x="292600" y="1612710"/>
                    <a:pt x="330378" y="1612710"/>
                  </a:cubicBezTo>
                  <a:cubicBezTo>
                    <a:pt x="368157" y="1612710"/>
                    <a:pt x="404509" y="1606233"/>
                    <a:pt x="438009" y="1594719"/>
                  </a:cubicBezTo>
                  <a:cubicBezTo>
                    <a:pt x="438723" y="1594359"/>
                    <a:pt x="439435" y="1594359"/>
                    <a:pt x="440148" y="1594000"/>
                  </a:cubicBezTo>
                  <a:cubicBezTo>
                    <a:pt x="565955" y="1547945"/>
                    <a:pt x="658618" y="1426331"/>
                    <a:pt x="660400" y="1266440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265500"/>
                  </a:lnTo>
                  <a:cubicBezTo>
                    <a:pt x="1782" y="1427050"/>
                    <a:pt x="93019" y="1548665"/>
                    <a:pt x="220252" y="1593641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660400" cy="1590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450262" y="0"/>
            <a:ext cx="3019329" cy="7764700"/>
            <a:chOff x="0" y="0"/>
            <a:chExt cx="660400" cy="169832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1698327"/>
            </a:xfrm>
            <a:custGeom>
              <a:avLst/>
              <a:gdLst/>
              <a:ahLst/>
              <a:cxnLst/>
              <a:rect l="l" t="t" r="r" b="b"/>
              <a:pathLst>
                <a:path w="660400" h="1698327">
                  <a:moveTo>
                    <a:pt x="220252" y="1679258"/>
                  </a:moveTo>
                  <a:cubicBezTo>
                    <a:pt x="254109" y="1690772"/>
                    <a:pt x="292600" y="1698327"/>
                    <a:pt x="330378" y="1698327"/>
                  </a:cubicBezTo>
                  <a:cubicBezTo>
                    <a:pt x="368157" y="1698327"/>
                    <a:pt x="404509" y="1691850"/>
                    <a:pt x="438009" y="1680336"/>
                  </a:cubicBezTo>
                  <a:cubicBezTo>
                    <a:pt x="438723" y="1679977"/>
                    <a:pt x="439435" y="1679977"/>
                    <a:pt x="440148" y="1679617"/>
                  </a:cubicBezTo>
                  <a:cubicBezTo>
                    <a:pt x="565955" y="1633562"/>
                    <a:pt x="658618" y="1511948"/>
                    <a:pt x="660400" y="1350155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49153"/>
                  </a:lnTo>
                  <a:cubicBezTo>
                    <a:pt x="1782" y="1512667"/>
                    <a:pt x="93019" y="1634282"/>
                    <a:pt x="220252" y="1679258"/>
                  </a:cubicBezTo>
                  <a:close/>
                </a:path>
              </a:pathLst>
            </a:custGeom>
            <a:solidFill>
              <a:srgbClr val="A6B6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660400" cy="1676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147" y="0"/>
            <a:ext cx="3019329" cy="5690068"/>
            <a:chOff x="0" y="0"/>
            <a:chExt cx="660400" cy="12445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1244555"/>
            </a:xfrm>
            <a:custGeom>
              <a:avLst/>
              <a:gdLst/>
              <a:ahLst/>
              <a:cxnLst/>
              <a:rect l="l" t="t" r="r" b="b"/>
              <a:pathLst>
                <a:path w="660400" h="1244555">
                  <a:moveTo>
                    <a:pt x="220252" y="1225486"/>
                  </a:moveTo>
                  <a:cubicBezTo>
                    <a:pt x="254109" y="1237000"/>
                    <a:pt x="292600" y="1244555"/>
                    <a:pt x="330378" y="1244555"/>
                  </a:cubicBezTo>
                  <a:cubicBezTo>
                    <a:pt x="368157" y="1244555"/>
                    <a:pt x="404509" y="1238078"/>
                    <a:pt x="438009" y="1226564"/>
                  </a:cubicBezTo>
                  <a:cubicBezTo>
                    <a:pt x="438723" y="1226205"/>
                    <a:pt x="439435" y="1226205"/>
                    <a:pt x="440148" y="1225845"/>
                  </a:cubicBezTo>
                  <a:cubicBezTo>
                    <a:pt x="565955" y="1179790"/>
                    <a:pt x="658618" y="1058176"/>
                    <a:pt x="660400" y="90646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05790"/>
                  </a:lnTo>
                  <a:cubicBezTo>
                    <a:pt x="1782" y="1058895"/>
                    <a:pt x="93019" y="1180510"/>
                    <a:pt x="220252" y="1225486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660400" cy="1222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281724" y="8703111"/>
            <a:ext cx="11168538" cy="2045633"/>
            <a:chOff x="0" y="0"/>
            <a:chExt cx="14891384" cy="2727510"/>
          </a:xfrm>
        </p:grpSpPr>
        <p:sp>
          <p:nvSpPr>
            <p:cNvPr id="18" name="TextBox 18"/>
            <p:cNvSpPr txBox="1"/>
            <p:nvPr/>
          </p:nvSpPr>
          <p:spPr>
            <a:xfrm>
              <a:off x="7651" y="-142875"/>
              <a:ext cx="14883733" cy="2169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0"/>
                </a:lnSpc>
              </a:pPr>
              <a:r>
                <a:rPr lang="en-US" sz="4800" spc="144">
                  <a:solidFill>
                    <a:srgbClr val="210D4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GENERAL RECOMMENDATIONS</a:t>
              </a:r>
            </a:p>
            <a:p>
              <a:pPr algn="ctr">
                <a:lnSpc>
                  <a:spcPts val="6240"/>
                </a:lnSpc>
              </a:pPr>
              <a:endParaRPr lang="en-US" sz="4800" spc="144">
                <a:solidFill>
                  <a:srgbClr val="210D4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101189"/>
              <a:ext cx="14883733" cy="626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431676"/>
            <a:ext cx="2459375" cy="4631096"/>
            <a:chOff x="0" y="0"/>
            <a:chExt cx="3279166" cy="6174794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57150"/>
              <a:ext cx="3279166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b="1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⚡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671673"/>
              <a:ext cx="3279166" cy="5503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Support low-income countries by helping them expand electricity access - especially in parts of Africa.</a:t>
              </a:r>
            </a:p>
            <a:p>
              <a:pPr algn="ctr">
                <a:lnSpc>
                  <a:spcPts val="3640"/>
                </a:lnSpc>
              </a:pPr>
              <a:endParaRPr lang="en-US" sz="2600" spc="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511080" y="1426724"/>
            <a:ext cx="2459375" cy="4631096"/>
            <a:chOff x="0" y="0"/>
            <a:chExt cx="3279166" cy="6174794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57150"/>
              <a:ext cx="3279166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b="1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💵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71673"/>
              <a:ext cx="3279166" cy="5503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Encourage clean energy investments through tax breaks, grants, or government funding.</a:t>
              </a:r>
            </a:p>
            <a:p>
              <a:pPr algn="ctr">
                <a:lnSpc>
                  <a:spcPts val="3640"/>
                </a:lnSpc>
              </a:pPr>
              <a:endParaRPr lang="en-US" sz="2600" spc="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992955" y="740924"/>
            <a:ext cx="2459375" cy="5545496"/>
            <a:chOff x="0" y="0"/>
            <a:chExt cx="3279166" cy="7393994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57150"/>
              <a:ext cx="3279166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b="1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🤝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671673"/>
              <a:ext cx="3279166" cy="672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Promote teamwork between countries - sharing knowledge, tools, and clean energy technology.</a:t>
              </a:r>
            </a:p>
            <a:p>
              <a:pPr algn="ctr">
                <a:lnSpc>
                  <a:spcPts val="3640"/>
                </a:lnSpc>
              </a:pPr>
              <a:endParaRPr lang="en-US" sz="2600" spc="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399484" y="2181100"/>
            <a:ext cx="2459375" cy="4631096"/>
            <a:chOff x="0" y="0"/>
            <a:chExt cx="3279166" cy="6174794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57150"/>
              <a:ext cx="3279166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b="1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📈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71673"/>
              <a:ext cx="3279166" cy="5503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Plan for the long term by balancing today’s energy needs with future environmental goals.</a:t>
              </a:r>
            </a:p>
            <a:p>
              <a:pPr algn="ctr">
                <a:lnSpc>
                  <a:spcPts val="3640"/>
                </a:lnSpc>
              </a:pPr>
              <a:endParaRPr lang="en-US" sz="2600" spc="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725400" y="3026924"/>
            <a:ext cx="2459375" cy="4173896"/>
            <a:chOff x="0" y="0"/>
            <a:chExt cx="3279166" cy="5565194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57150"/>
              <a:ext cx="3279166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b="1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🧩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671673"/>
              <a:ext cx="3279166" cy="4893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Create energy plans that fit each country’s needs - based on their economy and energy levels.</a:t>
              </a:r>
            </a:p>
            <a:p>
              <a:pPr algn="ctr">
                <a:lnSpc>
                  <a:spcPts val="3640"/>
                </a:lnSpc>
              </a:pPr>
              <a:endParaRPr lang="en-US" sz="2600" spc="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276" y="400612"/>
            <a:ext cx="7980980" cy="1182493"/>
            <a:chOff x="0" y="0"/>
            <a:chExt cx="10641306" cy="157665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0641306" cy="1122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83"/>
                </a:lnSpc>
              </a:pPr>
              <a:r>
                <a:rPr lang="en-US" sz="5583" b="1" spc="-55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Conclusion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156714"/>
              <a:ext cx="5682320" cy="419943"/>
            </a:xfrm>
            <a:custGeom>
              <a:avLst/>
              <a:gdLst/>
              <a:ahLst/>
              <a:cxnLst/>
              <a:rect l="l" t="t" r="r" b="b"/>
              <a:pathLst>
                <a:path w="5682320" h="419943">
                  <a:moveTo>
                    <a:pt x="0" y="0"/>
                  </a:moveTo>
                  <a:lnTo>
                    <a:pt x="5682320" y="0"/>
                  </a:lnTo>
                  <a:lnTo>
                    <a:pt x="5682320" y="419944"/>
                  </a:lnTo>
                  <a:lnTo>
                    <a:pt x="0" y="419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763731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80658" y="6636392"/>
            <a:ext cx="3140774" cy="3140774"/>
          </a:xfrm>
          <a:custGeom>
            <a:avLst/>
            <a:gdLst/>
            <a:ahLst/>
            <a:cxnLst/>
            <a:rect l="l" t="t" r="r" b="b"/>
            <a:pathLst>
              <a:path w="3140774" h="3140774">
                <a:moveTo>
                  <a:pt x="0" y="0"/>
                </a:moveTo>
                <a:lnTo>
                  <a:pt x="3140773" y="0"/>
                </a:lnTo>
                <a:lnTo>
                  <a:pt x="3140773" y="3140774"/>
                </a:lnTo>
                <a:lnTo>
                  <a:pt x="0" y="3140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780182" y="6636392"/>
            <a:ext cx="3099430" cy="3099430"/>
          </a:xfrm>
          <a:custGeom>
            <a:avLst/>
            <a:gdLst/>
            <a:ahLst/>
            <a:cxnLst/>
            <a:rect l="l" t="t" r="r" b="b"/>
            <a:pathLst>
              <a:path w="3099430" h="3099430">
                <a:moveTo>
                  <a:pt x="0" y="0"/>
                </a:moveTo>
                <a:lnTo>
                  <a:pt x="3099430" y="0"/>
                </a:lnTo>
                <a:lnTo>
                  <a:pt x="3099430" y="3099430"/>
                </a:lnTo>
                <a:lnTo>
                  <a:pt x="0" y="3099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41637" y="6731814"/>
            <a:ext cx="3045352" cy="3045352"/>
          </a:xfrm>
          <a:custGeom>
            <a:avLst/>
            <a:gdLst/>
            <a:ahLst/>
            <a:cxnLst/>
            <a:rect l="l" t="t" r="r" b="b"/>
            <a:pathLst>
              <a:path w="3045352" h="3045352">
                <a:moveTo>
                  <a:pt x="0" y="0"/>
                </a:moveTo>
                <a:lnTo>
                  <a:pt x="3045352" y="0"/>
                </a:lnTo>
                <a:lnTo>
                  <a:pt x="3045352" y="3045352"/>
                </a:lnTo>
                <a:lnTo>
                  <a:pt x="0" y="30453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35804" y="5833031"/>
            <a:ext cx="5912186" cy="3944135"/>
          </a:xfrm>
          <a:custGeom>
            <a:avLst/>
            <a:gdLst/>
            <a:ahLst/>
            <a:cxnLst/>
            <a:rect l="l" t="t" r="r" b="b"/>
            <a:pathLst>
              <a:path w="5912186" h="3944135">
                <a:moveTo>
                  <a:pt x="0" y="0"/>
                </a:moveTo>
                <a:lnTo>
                  <a:pt x="5912186" y="0"/>
                </a:lnTo>
                <a:lnTo>
                  <a:pt x="5912186" y="3944135"/>
                </a:lnTo>
                <a:lnTo>
                  <a:pt x="0" y="39441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031" y="1683282"/>
            <a:ext cx="17377830" cy="348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🌍 The world is making progress in using clean, renewable energy, but many countries are still falling behind.</a:t>
            </a:r>
          </a:p>
          <a:p>
            <a:pPr algn="ctr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💡 To achieve Sustainable Development Goal 7, we need strong policies, more investment, and global teamwork.</a:t>
            </a:r>
          </a:p>
          <a:p>
            <a:pPr algn="ctr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📊 Countries must balance short-term needs (like basic electricity access) with long-term clean energy goals.</a:t>
            </a:r>
          </a:p>
          <a:p>
            <a:pPr algn="ctr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With the right actions, everyone - no matter where they live - can have access to affordable and reliable energy.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98" y="-1308918"/>
            <a:ext cx="10943825" cy="1621480"/>
            <a:chOff x="0" y="0"/>
            <a:chExt cx="14591766" cy="2161973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4591766" cy="1549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6"/>
                </a:lnSpc>
              </a:pPr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586131"/>
              <a:ext cx="7791815" cy="575842"/>
            </a:xfrm>
            <a:custGeom>
              <a:avLst/>
              <a:gdLst/>
              <a:ahLst/>
              <a:cxnLst/>
              <a:rect l="l" t="t" r="r" b="b"/>
              <a:pathLst>
                <a:path w="7791815" h="575842">
                  <a:moveTo>
                    <a:pt x="0" y="0"/>
                  </a:moveTo>
                  <a:lnTo>
                    <a:pt x="7791815" y="0"/>
                  </a:lnTo>
                  <a:lnTo>
                    <a:pt x="7791815" y="575842"/>
                  </a:lnTo>
                  <a:lnTo>
                    <a:pt x="0" y="575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-4682470" y="4737385"/>
            <a:ext cx="10943825" cy="1621480"/>
            <a:chOff x="0" y="0"/>
            <a:chExt cx="14591766" cy="2161973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4591766" cy="1549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56"/>
                </a:lnSpc>
              </a:pPr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1586131"/>
              <a:ext cx="7791815" cy="575842"/>
            </a:xfrm>
            <a:custGeom>
              <a:avLst/>
              <a:gdLst/>
              <a:ahLst/>
              <a:cxnLst/>
              <a:rect l="l" t="t" r="r" b="b"/>
              <a:pathLst>
                <a:path w="7791815" h="575842">
                  <a:moveTo>
                    <a:pt x="0" y="0"/>
                  </a:moveTo>
                  <a:lnTo>
                    <a:pt x="7791815" y="0"/>
                  </a:lnTo>
                  <a:lnTo>
                    <a:pt x="7791815" y="575842"/>
                  </a:lnTo>
                  <a:lnTo>
                    <a:pt x="0" y="575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770776" y="1801868"/>
            <a:ext cx="7070355" cy="707035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928205" y="1983720"/>
            <a:ext cx="6912926" cy="6912926"/>
            <a:chOff x="0" y="0"/>
            <a:chExt cx="8909050" cy="8909050"/>
          </a:xfrm>
        </p:grpSpPr>
        <p:sp>
          <p:nvSpPr>
            <p:cNvPr id="12" name="Freeform 12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4"/>
              <a:stretch>
                <a:fillRect l="223" r="223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6763731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554710" y="1768147"/>
            <a:ext cx="3061997" cy="3078729"/>
          </a:xfrm>
          <a:custGeom>
            <a:avLst/>
            <a:gdLst/>
            <a:ahLst/>
            <a:cxnLst/>
            <a:rect l="l" t="t" r="r" b="b"/>
            <a:pathLst>
              <a:path w="3061997" h="3078729">
                <a:moveTo>
                  <a:pt x="0" y="0"/>
                </a:moveTo>
                <a:lnTo>
                  <a:pt x="3061997" y="0"/>
                </a:lnTo>
                <a:lnTo>
                  <a:pt x="3061997" y="3078729"/>
                </a:lnTo>
                <a:lnTo>
                  <a:pt x="0" y="30787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294282" y="7199526"/>
            <a:ext cx="8961044" cy="2583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52"/>
              </a:lnSpc>
              <a:spcBef>
                <a:spcPct val="0"/>
              </a:spcBef>
            </a:pPr>
            <a:r>
              <a:rPr lang="en-US" sz="15108">
                <a:solidFill>
                  <a:srgbClr val="000000"/>
                </a:solidFill>
                <a:latin typeface="Alex Brush"/>
                <a:ea typeface="Alex Brush"/>
                <a:cs typeface="Alex Brush"/>
                <a:sym typeface="Alex Brush"/>
              </a:rPr>
              <a:t>Thank you !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6396" y="5426210"/>
            <a:ext cx="9742076" cy="1192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7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questers - Group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999" y="862118"/>
            <a:ext cx="5245837" cy="1035644"/>
            <a:chOff x="0" y="0"/>
            <a:chExt cx="6994450" cy="138085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6994450" cy="10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340"/>
                </a:lnSpc>
              </a:pPr>
              <a:r>
                <a:rPr lang="en-US" sz="5340" b="1" spc="-53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Table of Contents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104833"/>
              <a:ext cx="3734946" cy="276026"/>
            </a:xfrm>
            <a:custGeom>
              <a:avLst/>
              <a:gdLst/>
              <a:ahLst/>
              <a:cxnLst/>
              <a:rect l="l" t="t" r="r" b="b"/>
              <a:pathLst>
                <a:path w="3734946" h="276026">
                  <a:moveTo>
                    <a:pt x="0" y="0"/>
                  </a:moveTo>
                  <a:lnTo>
                    <a:pt x="3734946" y="0"/>
                  </a:lnTo>
                  <a:lnTo>
                    <a:pt x="3734946" y="276026"/>
                  </a:lnTo>
                  <a:lnTo>
                    <a:pt x="0" y="2760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754206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852247" y="1677183"/>
            <a:ext cx="7581117" cy="7581117"/>
          </a:xfrm>
          <a:custGeom>
            <a:avLst/>
            <a:gdLst/>
            <a:ahLst/>
            <a:cxnLst/>
            <a:rect l="l" t="t" r="r" b="b"/>
            <a:pathLst>
              <a:path w="7581117" h="7581117">
                <a:moveTo>
                  <a:pt x="0" y="0"/>
                </a:moveTo>
                <a:lnTo>
                  <a:pt x="7581117" y="0"/>
                </a:lnTo>
                <a:lnTo>
                  <a:pt x="7581117" y="7581117"/>
                </a:lnTo>
                <a:lnTo>
                  <a:pt x="0" y="75811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279825"/>
            <a:ext cx="7003209" cy="814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</a:p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Representation</a:t>
            </a:r>
          </a:p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</a:p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Recommendations</a:t>
            </a:r>
          </a:p>
          <a:p>
            <a:pPr marL="712687" lvl="1" indent="-356343" algn="l">
              <a:lnSpc>
                <a:spcPts val="7163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>
              <a:lnSpc>
                <a:spcPts val="7568"/>
              </a:lnSpc>
            </a:pPr>
            <a:endParaRPr lang="en-US" sz="33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242445" y="4029528"/>
          <a:ext cx="5814751" cy="4939085"/>
        </p:xfrm>
        <a:graphic>
          <a:graphicData uri="http://schemas.openxmlformats.org/drawingml/2006/table">
            <a:tbl>
              <a:tblPr/>
              <a:tblGrid>
                <a:gridCol w="5814751"/>
              </a:tblGrid>
              <a:tr h="1234771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  <a:defRPr/>
                      </a:pPr>
                      <a:r>
                        <a:rPr lang="en-US" sz="1911" b="1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Access to electricity</a:t>
                      </a:r>
                      <a:endParaRPr lang="en-US" sz="1100"/>
                    </a:p>
                  </a:txBody>
                  <a:tcPr marL="165479" marR="165479" marT="165479" marB="165479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F1C"/>
                    </a:solidFill>
                  </a:tcPr>
                </a:tc>
              </a:tr>
              <a:tr h="1234771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  <a:defRPr/>
                      </a:pPr>
                      <a:r>
                        <a:rPr lang="en-US" sz="1911" b="1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Use of renewable (clean) energy</a:t>
                      </a:r>
                      <a:endParaRPr lang="en-US" sz="1100"/>
                    </a:p>
                  </a:txBody>
                  <a:tcPr marL="165479" marR="165479" marT="165479" marB="165479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E5B"/>
                    </a:solidFill>
                  </a:tcPr>
                </a:tc>
              </a:tr>
              <a:tr h="1234771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  <a:defRPr/>
                      </a:pPr>
                      <a:r>
                        <a:rPr lang="en-US" sz="1911" b="1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Dependence on fossil fuels</a:t>
                      </a:r>
                      <a:endParaRPr lang="en-US" sz="1100"/>
                    </a:p>
                  </a:txBody>
                  <a:tcPr marL="165479" marR="165479" marT="165479" marB="165479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64A"/>
                    </a:solidFill>
                  </a:tcPr>
                </a:tc>
              </a:tr>
              <a:tr h="1234771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  <a:defRPr/>
                      </a:pPr>
                      <a:r>
                        <a:rPr lang="en-US" sz="1911" b="1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CO₂ emissions and pollution</a:t>
                      </a:r>
                      <a:endParaRPr lang="en-US" sz="1100"/>
                    </a:p>
                  </a:txBody>
                  <a:tcPr marL="165479" marR="165479" marT="165479" marB="165479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689430" y="4029528"/>
            <a:ext cx="1106030" cy="1287017"/>
            <a:chOff x="0" y="0"/>
            <a:chExt cx="1474707" cy="17160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4707" cy="1716022"/>
              <a:chOff x="0" y="0"/>
              <a:chExt cx="6985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27356" y="148196"/>
              <a:ext cx="1219995" cy="1419630"/>
              <a:chOff x="0" y="0"/>
              <a:chExt cx="6985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433250" y="534497"/>
              <a:ext cx="608206" cy="647027"/>
            </a:xfrm>
            <a:custGeom>
              <a:avLst/>
              <a:gdLst/>
              <a:ahLst/>
              <a:cxnLst/>
              <a:rect l="l" t="t" r="r" b="b"/>
              <a:pathLst>
                <a:path w="608206" h="647027">
                  <a:moveTo>
                    <a:pt x="0" y="0"/>
                  </a:moveTo>
                  <a:lnTo>
                    <a:pt x="608206" y="0"/>
                  </a:lnTo>
                  <a:lnTo>
                    <a:pt x="608206" y="647028"/>
                  </a:lnTo>
                  <a:lnTo>
                    <a:pt x="0" y="647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689430" y="5494952"/>
            <a:ext cx="1106030" cy="1287017"/>
            <a:chOff x="0" y="0"/>
            <a:chExt cx="1474707" cy="171602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74707" cy="1716022"/>
              <a:chOff x="0" y="0"/>
              <a:chExt cx="6985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27356" y="148196"/>
              <a:ext cx="1219995" cy="1419630"/>
              <a:chOff x="0" y="0"/>
              <a:chExt cx="6985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689430" y="8460724"/>
            <a:ext cx="1106030" cy="1287017"/>
            <a:chOff x="0" y="0"/>
            <a:chExt cx="1474707" cy="171602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474707" cy="1716022"/>
              <a:chOff x="0" y="0"/>
              <a:chExt cx="6985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27356" y="148196"/>
              <a:ext cx="1219995" cy="1419630"/>
              <a:chOff x="0" y="0"/>
              <a:chExt cx="6985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400908" y="498829"/>
              <a:ext cx="672891" cy="653930"/>
            </a:xfrm>
            <a:custGeom>
              <a:avLst/>
              <a:gdLst/>
              <a:ahLst/>
              <a:cxnLst/>
              <a:rect l="l" t="t" r="r" b="b"/>
              <a:pathLst>
                <a:path w="672891" h="653930">
                  <a:moveTo>
                    <a:pt x="0" y="0"/>
                  </a:moveTo>
                  <a:lnTo>
                    <a:pt x="672891" y="0"/>
                  </a:lnTo>
                  <a:lnTo>
                    <a:pt x="672891" y="653930"/>
                  </a:lnTo>
                  <a:lnTo>
                    <a:pt x="0" y="653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6" name="Group 26"/>
          <p:cNvGrpSpPr/>
          <p:nvPr/>
        </p:nvGrpSpPr>
        <p:grpSpPr>
          <a:xfrm>
            <a:off x="689430" y="6960377"/>
            <a:ext cx="1106030" cy="1287017"/>
            <a:chOff x="0" y="0"/>
            <a:chExt cx="1474707" cy="1716022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474707" cy="1716022"/>
              <a:chOff x="0" y="0"/>
              <a:chExt cx="6985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127356" y="148196"/>
              <a:ext cx="1219995" cy="1419630"/>
              <a:chOff x="0" y="0"/>
              <a:chExt cx="6985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</p:grpSp>
      <p:sp>
        <p:nvSpPr>
          <p:cNvPr id="33" name="Freeform 33"/>
          <p:cNvSpPr/>
          <p:nvPr/>
        </p:nvSpPr>
        <p:spPr>
          <a:xfrm>
            <a:off x="797490" y="7158930"/>
            <a:ext cx="889910" cy="889910"/>
          </a:xfrm>
          <a:custGeom>
            <a:avLst/>
            <a:gdLst/>
            <a:ahLst/>
            <a:cxnLst/>
            <a:rect l="l" t="t" r="r" b="b"/>
            <a:pathLst>
              <a:path w="889910" h="889910">
                <a:moveTo>
                  <a:pt x="0" y="0"/>
                </a:moveTo>
                <a:lnTo>
                  <a:pt x="889910" y="0"/>
                </a:lnTo>
                <a:lnTo>
                  <a:pt x="889910" y="889910"/>
                </a:lnTo>
                <a:lnTo>
                  <a:pt x="0" y="88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841403" y="5748719"/>
            <a:ext cx="802083" cy="802083"/>
          </a:xfrm>
          <a:custGeom>
            <a:avLst/>
            <a:gdLst/>
            <a:ahLst/>
            <a:cxnLst/>
            <a:rect l="l" t="t" r="r" b="b"/>
            <a:pathLst>
              <a:path w="802083" h="802083">
                <a:moveTo>
                  <a:pt x="0" y="0"/>
                </a:moveTo>
                <a:lnTo>
                  <a:pt x="802083" y="0"/>
                </a:lnTo>
                <a:lnTo>
                  <a:pt x="802083" y="802083"/>
                </a:lnTo>
                <a:lnTo>
                  <a:pt x="0" y="802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666923" y="4184755"/>
            <a:ext cx="976563" cy="976563"/>
          </a:xfrm>
          <a:custGeom>
            <a:avLst/>
            <a:gdLst/>
            <a:ahLst/>
            <a:cxnLst/>
            <a:rect l="l" t="t" r="r" b="b"/>
            <a:pathLst>
              <a:path w="976563" h="976563">
                <a:moveTo>
                  <a:pt x="0" y="0"/>
                </a:moveTo>
                <a:lnTo>
                  <a:pt x="976563" y="0"/>
                </a:lnTo>
                <a:lnTo>
                  <a:pt x="976563" y="976563"/>
                </a:lnTo>
                <a:lnTo>
                  <a:pt x="0" y="9765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346687" y="1557418"/>
            <a:ext cx="17088321" cy="16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report looks at how countries around the world use and produce energy. We compared energy data from 176 countries between 2000 and 2020.</a:t>
            </a:r>
          </a:p>
          <a:p>
            <a:pPr algn="ctr">
              <a:lnSpc>
                <a:spcPts val="4167"/>
              </a:lnSpc>
              <a:spcBef>
                <a:spcPct val="0"/>
              </a:spcBef>
            </a:pPr>
            <a:endParaRPr lang="en-US" sz="297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530999" y="290245"/>
            <a:ext cx="5245837" cy="1035644"/>
            <a:chOff x="0" y="0"/>
            <a:chExt cx="6994450" cy="1380859"/>
          </a:xfrm>
        </p:grpSpPr>
        <p:sp>
          <p:nvSpPr>
            <p:cNvPr id="38" name="TextBox 38"/>
            <p:cNvSpPr txBox="1"/>
            <p:nvPr/>
          </p:nvSpPr>
          <p:spPr>
            <a:xfrm>
              <a:off x="0" y="0"/>
              <a:ext cx="6994450" cy="10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340"/>
                </a:lnSpc>
              </a:pPr>
              <a:r>
                <a:rPr lang="en-US" sz="5340" b="1" spc="-53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  <p:sp>
          <p:nvSpPr>
            <p:cNvPr id="39" name="Freeform 39"/>
            <p:cNvSpPr/>
            <p:nvPr/>
          </p:nvSpPr>
          <p:spPr>
            <a:xfrm>
              <a:off x="0" y="1104833"/>
              <a:ext cx="3734946" cy="276026"/>
            </a:xfrm>
            <a:custGeom>
              <a:avLst/>
              <a:gdLst/>
              <a:ahLst/>
              <a:cxnLst/>
              <a:rect l="l" t="t" r="r" b="b"/>
              <a:pathLst>
                <a:path w="3734946" h="276026">
                  <a:moveTo>
                    <a:pt x="0" y="0"/>
                  </a:moveTo>
                  <a:lnTo>
                    <a:pt x="3734946" y="0"/>
                  </a:lnTo>
                  <a:lnTo>
                    <a:pt x="3734946" y="276026"/>
                  </a:lnTo>
                  <a:lnTo>
                    <a:pt x="0" y="2760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40" name="TextBox 40"/>
          <p:cNvSpPr txBox="1"/>
          <p:nvPr/>
        </p:nvSpPr>
        <p:spPr>
          <a:xfrm>
            <a:off x="2296625" y="3024858"/>
            <a:ext cx="3296671" cy="69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7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focuses on:</a:t>
            </a:r>
          </a:p>
        </p:txBody>
      </p:sp>
      <p:grpSp>
        <p:nvGrpSpPr>
          <p:cNvPr id="41" name="Group 41"/>
          <p:cNvGrpSpPr/>
          <p:nvPr/>
        </p:nvGrpSpPr>
        <p:grpSpPr>
          <a:xfrm rot="15880">
            <a:off x="12372054" y="3406692"/>
            <a:ext cx="2116202" cy="1031251"/>
            <a:chOff x="0" y="0"/>
            <a:chExt cx="1731754" cy="84390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731754" cy="843905"/>
            </a:xfrm>
            <a:custGeom>
              <a:avLst/>
              <a:gdLst/>
              <a:ahLst/>
              <a:cxnLst/>
              <a:rect l="l" t="t" r="r" b="b"/>
              <a:pathLst>
                <a:path w="1731754" h="843905">
                  <a:moveTo>
                    <a:pt x="865877" y="0"/>
                  </a:moveTo>
                  <a:cubicBezTo>
                    <a:pt x="387666" y="0"/>
                    <a:pt x="0" y="188915"/>
                    <a:pt x="0" y="421953"/>
                  </a:cubicBezTo>
                  <a:cubicBezTo>
                    <a:pt x="0" y="654991"/>
                    <a:pt x="387666" y="843905"/>
                    <a:pt x="865877" y="843905"/>
                  </a:cubicBezTo>
                  <a:cubicBezTo>
                    <a:pt x="1344088" y="843905"/>
                    <a:pt x="1731754" y="654991"/>
                    <a:pt x="1731754" y="421953"/>
                  </a:cubicBezTo>
                  <a:cubicBezTo>
                    <a:pt x="1731754" y="188915"/>
                    <a:pt x="1344088" y="0"/>
                    <a:pt x="8658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162352" y="-25659"/>
              <a:ext cx="1407050" cy="7904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9621323" y="3607743"/>
            <a:ext cx="7505081" cy="55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3"/>
              </a:lnSpc>
              <a:spcBef>
                <a:spcPct val="0"/>
              </a:spcBef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</a:p>
        </p:txBody>
      </p:sp>
      <p:sp>
        <p:nvSpPr>
          <p:cNvPr id="45" name="AutoShape 45"/>
          <p:cNvSpPr/>
          <p:nvPr/>
        </p:nvSpPr>
        <p:spPr>
          <a:xfrm flipV="1">
            <a:off x="11727773" y="4291075"/>
            <a:ext cx="968281" cy="1005651"/>
          </a:xfrm>
          <a:prstGeom prst="line">
            <a:avLst/>
          </a:prstGeom>
          <a:ln w="57150" cap="rnd">
            <a:solidFill>
              <a:srgbClr val="00BF63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V="1">
            <a:off x="13373863" y="4463213"/>
            <a:ext cx="74253" cy="3585628"/>
          </a:xfrm>
          <a:prstGeom prst="line">
            <a:avLst/>
          </a:prstGeom>
          <a:ln w="57150" cap="rnd">
            <a:solidFill>
              <a:srgbClr val="00BF63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47" name="AutoShape 47"/>
          <p:cNvSpPr/>
          <p:nvPr/>
        </p:nvSpPr>
        <p:spPr>
          <a:xfrm flipH="1" flipV="1">
            <a:off x="14146170" y="4324894"/>
            <a:ext cx="1336271" cy="818606"/>
          </a:xfrm>
          <a:prstGeom prst="line">
            <a:avLst/>
          </a:prstGeom>
          <a:ln w="57150" cap="rnd">
            <a:solidFill>
              <a:srgbClr val="00BF63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48" name="TextBox 48"/>
          <p:cNvSpPr txBox="1"/>
          <p:nvPr/>
        </p:nvSpPr>
        <p:spPr>
          <a:xfrm>
            <a:off x="12275403" y="7988019"/>
            <a:ext cx="2717840" cy="97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7"/>
              </a:lnSpc>
              <a:spcBef>
                <a:spcPct val="0"/>
              </a:spcBef>
            </a:pPr>
            <a:r>
              <a:rPr lang="en-US" sz="26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progress in</a:t>
            </a:r>
          </a:p>
          <a:p>
            <a:pPr algn="ctr">
              <a:lnSpc>
                <a:spcPts val="3747"/>
              </a:lnSpc>
              <a:spcBef>
                <a:spcPct val="0"/>
              </a:spcBef>
            </a:pPr>
            <a:r>
              <a:rPr lang="en-US" sz="26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clean energy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8820086" y="5284481"/>
            <a:ext cx="3639383" cy="97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7"/>
              </a:lnSpc>
              <a:spcBef>
                <a:spcPct val="0"/>
              </a:spcBef>
            </a:pPr>
            <a:r>
              <a:rPr lang="en-US" sz="26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challenges </a:t>
            </a:r>
          </a:p>
          <a:p>
            <a:pPr algn="ctr">
              <a:lnSpc>
                <a:spcPts val="3747"/>
              </a:lnSpc>
              <a:spcBef>
                <a:spcPct val="0"/>
              </a:spcBef>
            </a:pPr>
            <a:r>
              <a:rPr lang="en-US" sz="26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faced by different regions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365855" y="5409227"/>
            <a:ext cx="3922145" cy="845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3"/>
              </a:lnSpc>
              <a:spcBef>
                <a:spcPct val="0"/>
              </a:spcBef>
            </a:pPr>
            <a:r>
              <a:rPr lang="en-US" sz="21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guide better decisions</a:t>
            </a:r>
          </a:p>
          <a:p>
            <a:pPr algn="ctr">
              <a:lnSpc>
                <a:spcPts val="3483"/>
              </a:lnSpc>
              <a:spcBef>
                <a:spcPct val="0"/>
              </a:spcBef>
            </a:pPr>
            <a:r>
              <a:rPr lang="en-US" sz="24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cleaner future</a:t>
            </a:r>
          </a:p>
        </p:txBody>
      </p:sp>
      <p:sp>
        <p:nvSpPr>
          <p:cNvPr id="51" name="Freeform 51"/>
          <p:cNvSpPr/>
          <p:nvPr/>
        </p:nvSpPr>
        <p:spPr>
          <a:xfrm>
            <a:off x="16792878" y="34612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3168" y="234619"/>
            <a:ext cx="3304506" cy="1251263"/>
            <a:chOff x="0" y="0"/>
            <a:chExt cx="4406008" cy="1668350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4406008" cy="1268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630"/>
                </a:lnSpc>
                <a:spcBef>
                  <a:spcPct val="0"/>
                </a:spcBef>
              </a:pPr>
              <a:r>
                <a:rPr lang="en-US" sz="6028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Objective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381804"/>
              <a:ext cx="3877302" cy="286546"/>
            </a:xfrm>
            <a:custGeom>
              <a:avLst/>
              <a:gdLst/>
              <a:ahLst/>
              <a:cxnLst/>
              <a:rect l="l" t="t" r="r" b="b"/>
              <a:pathLst>
                <a:path w="3877302" h="286546">
                  <a:moveTo>
                    <a:pt x="0" y="0"/>
                  </a:moveTo>
                  <a:lnTo>
                    <a:pt x="3877302" y="0"/>
                  </a:lnTo>
                  <a:lnTo>
                    <a:pt x="3877302" y="286546"/>
                  </a:lnTo>
                  <a:lnTo>
                    <a:pt x="0" y="286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754206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2405" y="1791528"/>
            <a:ext cx="689919" cy="689919"/>
          </a:xfrm>
          <a:custGeom>
            <a:avLst/>
            <a:gdLst/>
            <a:ahLst/>
            <a:cxnLst/>
            <a:rect l="l" t="t" r="r" b="b"/>
            <a:pathLst>
              <a:path w="689919" h="689919">
                <a:moveTo>
                  <a:pt x="0" y="0"/>
                </a:moveTo>
                <a:lnTo>
                  <a:pt x="689919" y="0"/>
                </a:lnTo>
                <a:lnTo>
                  <a:pt x="689919" y="689919"/>
                </a:lnTo>
                <a:lnTo>
                  <a:pt x="0" y="689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2405" y="2900547"/>
            <a:ext cx="715759" cy="689919"/>
          </a:xfrm>
          <a:custGeom>
            <a:avLst/>
            <a:gdLst/>
            <a:ahLst/>
            <a:cxnLst/>
            <a:rect l="l" t="t" r="r" b="b"/>
            <a:pathLst>
              <a:path w="715759" h="689919">
                <a:moveTo>
                  <a:pt x="0" y="0"/>
                </a:moveTo>
                <a:lnTo>
                  <a:pt x="715759" y="0"/>
                </a:lnTo>
                <a:lnTo>
                  <a:pt x="715759" y="689919"/>
                </a:lnTo>
                <a:lnTo>
                  <a:pt x="0" y="689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72" b="-187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12405" y="3784467"/>
            <a:ext cx="689919" cy="689919"/>
          </a:xfrm>
          <a:custGeom>
            <a:avLst/>
            <a:gdLst/>
            <a:ahLst/>
            <a:cxnLst/>
            <a:rect l="l" t="t" r="r" b="b"/>
            <a:pathLst>
              <a:path w="689919" h="689919">
                <a:moveTo>
                  <a:pt x="0" y="0"/>
                </a:moveTo>
                <a:lnTo>
                  <a:pt x="689919" y="0"/>
                </a:lnTo>
                <a:lnTo>
                  <a:pt x="689919" y="689919"/>
                </a:lnTo>
                <a:lnTo>
                  <a:pt x="0" y="689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12405" y="4649563"/>
            <a:ext cx="689919" cy="689919"/>
          </a:xfrm>
          <a:custGeom>
            <a:avLst/>
            <a:gdLst/>
            <a:ahLst/>
            <a:cxnLst/>
            <a:rect l="l" t="t" r="r" b="b"/>
            <a:pathLst>
              <a:path w="689919" h="689919">
                <a:moveTo>
                  <a:pt x="0" y="0"/>
                </a:moveTo>
                <a:lnTo>
                  <a:pt x="689919" y="0"/>
                </a:lnTo>
                <a:lnTo>
                  <a:pt x="689919" y="689919"/>
                </a:lnTo>
                <a:lnTo>
                  <a:pt x="0" y="689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70285" y="4647565"/>
            <a:ext cx="14364602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progress towards Sustainable Development Goal 7 - Affordable and Clean Energy for All.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05888" y="1780569"/>
            <a:ext cx="11893748" cy="588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how different countries are adopting renewable (clean) energy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0285" y="2936896"/>
            <a:ext cx="1522882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 differences across regions and understand what helps or slows down renewable energy growth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8140" y="3820817"/>
            <a:ext cx="902934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the link between clean energy use and economic factors </a:t>
            </a:r>
          </a:p>
        </p:txBody>
      </p:sp>
      <p:sp>
        <p:nvSpPr>
          <p:cNvPr id="14" name="Freeform 14"/>
          <p:cNvSpPr/>
          <p:nvPr/>
        </p:nvSpPr>
        <p:spPr>
          <a:xfrm>
            <a:off x="3129863" y="9017789"/>
            <a:ext cx="4129464" cy="1103292"/>
          </a:xfrm>
          <a:custGeom>
            <a:avLst/>
            <a:gdLst/>
            <a:ahLst/>
            <a:cxnLst/>
            <a:rect l="l" t="t" r="r" b="b"/>
            <a:pathLst>
              <a:path w="4129464" h="1103292">
                <a:moveTo>
                  <a:pt x="0" y="0"/>
                </a:moveTo>
                <a:lnTo>
                  <a:pt x="4129464" y="0"/>
                </a:lnTo>
                <a:lnTo>
                  <a:pt x="4129464" y="1103292"/>
                </a:lnTo>
                <a:lnTo>
                  <a:pt x="0" y="1103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28700" y="6056451"/>
            <a:ext cx="1729995" cy="1729995"/>
          </a:xfrm>
          <a:custGeom>
            <a:avLst/>
            <a:gdLst/>
            <a:ahLst/>
            <a:cxnLst/>
            <a:rect l="l" t="t" r="r" b="b"/>
            <a:pathLst>
              <a:path w="1729995" h="1729995">
                <a:moveTo>
                  <a:pt x="0" y="0"/>
                </a:moveTo>
                <a:lnTo>
                  <a:pt x="1729995" y="0"/>
                </a:lnTo>
                <a:lnTo>
                  <a:pt x="1729995" y="1729995"/>
                </a:lnTo>
                <a:lnTo>
                  <a:pt x="0" y="17299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354756" y="5694616"/>
            <a:ext cx="2241247" cy="2091830"/>
          </a:xfrm>
          <a:custGeom>
            <a:avLst/>
            <a:gdLst/>
            <a:ahLst/>
            <a:cxnLst/>
            <a:rect l="l" t="t" r="r" b="b"/>
            <a:pathLst>
              <a:path w="2241247" h="2091830">
                <a:moveTo>
                  <a:pt x="0" y="0"/>
                </a:moveTo>
                <a:lnTo>
                  <a:pt x="2241247" y="0"/>
                </a:lnTo>
                <a:lnTo>
                  <a:pt x="2241247" y="2091830"/>
                </a:lnTo>
                <a:lnTo>
                  <a:pt x="0" y="20918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596003" y="8767951"/>
            <a:ext cx="2087964" cy="1396983"/>
          </a:xfrm>
          <a:custGeom>
            <a:avLst/>
            <a:gdLst/>
            <a:ahLst/>
            <a:cxnLst/>
            <a:rect l="l" t="t" r="r" b="b"/>
            <a:pathLst>
              <a:path w="2087964" h="1396983">
                <a:moveTo>
                  <a:pt x="0" y="0"/>
                </a:moveTo>
                <a:lnTo>
                  <a:pt x="2087964" y="0"/>
                </a:lnTo>
                <a:lnTo>
                  <a:pt x="2087964" y="1396983"/>
                </a:lnTo>
                <a:lnTo>
                  <a:pt x="0" y="13969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31085" y="9183951"/>
            <a:ext cx="2349607" cy="67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99271" y="8874914"/>
            <a:ext cx="3743672" cy="129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Visualization: </a:t>
            </a:r>
          </a:p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51022" y="6333121"/>
            <a:ext cx="3788482" cy="67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Query Editor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29863" y="6514038"/>
            <a:ext cx="1014104" cy="67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063033" y="1022314"/>
            <a:ext cx="689712" cy="702485"/>
          </a:xfrm>
          <a:custGeom>
            <a:avLst/>
            <a:gdLst/>
            <a:ahLst/>
            <a:cxnLst/>
            <a:rect l="l" t="t" r="r" b="b"/>
            <a:pathLst>
              <a:path w="689712" h="702485">
                <a:moveTo>
                  <a:pt x="0" y="0"/>
                </a:moveTo>
                <a:lnTo>
                  <a:pt x="689712" y="0"/>
                </a:lnTo>
                <a:lnTo>
                  <a:pt x="689712" y="702485"/>
                </a:lnTo>
                <a:lnTo>
                  <a:pt x="0" y="70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67372" y="490587"/>
            <a:ext cx="7055484" cy="1057027"/>
            <a:chOff x="0" y="0"/>
            <a:chExt cx="9407313" cy="1409369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9407313" cy="10177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19"/>
                </a:lnSpc>
              </a:pPr>
              <a:r>
                <a:rPr lang="en-US" sz="5019" b="1" spc="-5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Analaysis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1038124"/>
              <a:ext cx="5023384" cy="371246"/>
            </a:xfrm>
            <a:custGeom>
              <a:avLst/>
              <a:gdLst/>
              <a:ahLst/>
              <a:cxnLst/>
              <a:rect l="l" t="t" r="r" b="b"/>
              <a:pathLst>
                <a:path w="5023384" h="371246">
                  <a:moveTo>
                    <a:pt x="0" y="0"/>
                  </a:moveTo>
                  <a:lnTo>
                    <a:pt x="5023384" y="0"/>
                  </a:lnTo>
                  <a:lnTo>
                    <a:pt x="5023384" y="371245"/>
                  </a:lnTo>
                  <a:lnTo>
                    <a:pt x="0" y="3712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43045" y="4505737"/>
            <a:ext cx="8720697" cy="5450436"/>
          </a:xfrm>
          <a:custGeom>
            <a:avLst/>
            <a:gdLst/>
            <a:ahLst/>
            <a:cxnLst/>
            <a:rect l="l" t="t" r="r" b="b"/>
            <a:pathLst>
              <a:path w="8720697" h="5450436">
                <a:moveTo>
                  <a:pt x="0" y="0"/>
                </a:moveTo>
                <a:lnTo>
                  <a:pt x="8720697" y="0"/>
                </a:lnTo>
                <a:lnTo>
                  <a:pt x="8720697" y="5450436"/>
                </a:lnTo>
                <a:lnTo>
                  <a:pt x="0" y="5450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445032" y="4564799"/>
            <a:ext cx="8537079" cy="5271646"/>
          </a:xfrm>
          <a:custGeom>
            <a:avLst/>
            <a:gdLst/>
            <a:ahLst/>
            <a:cxnLst/>
            <a:rect l="l" t="t" r="r" b="b"/>
            <a:pathLst>
              <a:path w="8537079" h="5271646">
                <a:moveTo>
                  <a:pt x="0" y="0"/>
                </a:moveTo>
                <a:lnTo>
                  <a:pt x="8537079" y="0"/>
                </a:lnTo>
                <a:lnTo>
                  <a:pt x="8537079" y="5271646"/>
                </a:lnTo>
                <a:lnTo>
                  <a:pt x="0" y="52716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2009837"/>
            <a:ext cx="17942991" cy="106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ELECTRICITY ACCESS AND CLEAN FUEL COMPARISON: LEADING FIVE COUNTRIES WORLDWIDE AND IN AFRICA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10952" y="3869905"/>
            <a:ext cx="2077284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WORLDWIDE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86094" y="3869905"/>
            <a:ext cx="3454956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AFRICAN COUNTRIES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754206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68724" y="6022945"/>
            <a:ext cx="3271359" cy="241765"/>
          </a:xfrm>
          <a:custGeom>
            <a:avLst/>
            <a:gdLst/>
            <a:ahLst/>
            <a:cxnLst/>
            <a:rect l="l" t="t" r="r" b="b"/>
            <a:pathLst>
              <a:path w="3271359" h="241765">
                <a:moveTo>
                  <a:pt x="0" y="0"/>
                </a:moveTo>
                <a:lnTo>
                  <a:pt x="3271359" y="0"/>
                </a:lnTo>
                <a:lnTo>
                  <a:pt x="3271359" y="241765"/>
                </a:lnTo>
                <a:lnTo>
                  <a:pt x="0" y="24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82711" y="1264688"/>
            <a:ext cx="14576143" cy="58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1"/>
              </a:lnSpc>
            </a:pPr>
            <a:r>
              <a:rPr lang="en-US" sz="3761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LOWEST-RANKED COUNTRIES IN ELECTRICITY ACCESS</a:t>
            </a:r>
          </a:p>
        </p:txBody>
      </p:sp>
      <p:sp>
        <p:nvSpPr>
          <p:cNvPr id="4" name="Freeform 4"/>
          <p:cNvSpPr/>
          <p:nvPr/>
        </p:nvSpPr>
        <p:spPr>
          <a:xfrm>
            <a:off x="1477542" y="2692210"/>
            <a:ext cx="15703299" cy="7145001"/>
          </a:xfrm>
          <a:custGeom>
            <a:avLst/>
            <a:gdLst/>
            <a:ahLst/>
            <a:cxnLst/>
            <a:rect l="l" t="t" r="r" b="b"/>
            <a:pathLst>
              <a:path w="15703299" h="7145001">
                <a:moveTo>
                  <a:pt x="0" y="0"/>
                </a:moveTo>
                <a:lnTo>
                  <a:pt x="15703299" y="0"/>
                </a:lnTo>
                <a:lnTo>
                  <a:pt x="15703299" y="7145001"/>
                </a:lnTo>
                <a:lnTo>
                  <a:pt x="0" y="71450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54206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7332" y="2832328"/>
            <a:ext cx="7889205" cy="4989922"/>
          </a:xfrm>
          <a:custGeom>
            <a:avLst/>
            <a:gdLst/>
            <a:ahLst/>
            <a:cxnLst/>
            <a:rect l="l" t="t" r="r" b="b"/>
            <a:pathLst>
              <a:path w="7889205" h="4989922">
                <a:moveTo>
                  <a:pt x="0" y="0"/>
                </a:moveTo>
                <a:lnTo>
                  <a:pt x="7889206" y="0"/>
                </a:lnTo>
                <a:lnTo>
                  <a:pt x="7889206" y="4989922"/>
                </a:lnTo>
                <a:lnTo>
                  <a:pt x="0" y="4989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43263" y="4055930"/>
            <a:ext cx="9366347" cy="5725179"/>
          </a:xfrm>
          <a:custGeom>
            <a:avLst/>
            <a:gdLst/>
            <a:ahLst/>
            <a:cxnLst/>
            <a:rect l="l" t="t" r="r" b="b"/>
            <a:pathLst>
              <a:path w="9366347" h="5725179">
                <a:moveTo>
                  <a:pt x="0" y="0"/>
                </a:moveTo>
                <a:lnTo>
                  <a:pt x="9366346" y="0"/>
                </a:lnTo>
                <a:lnTo>
                  <a:pt x="9366346" y="5725179"/>
                </a:lnTo>
                <a:lnTo>
                  <a:pt x="0" y="5725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1238" y="311201"/>
            <a:ext cx="16230600" cy="129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ELECTRICITY USAGE COMPARISON: LEADING FIVE COUNTRIES AND BOTTOM FIVE COUNTRIES IN AFRICA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39179" y="8202435"/>
            <a:ext cx="4609029" cy="67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African Countries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38070" y="3144882"/>
            <a:ext cx="5316617" cy="67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5 African Countries</a:t>
            </a:r>
          </a:p>
        </p:txBody>
      </p:sp>
      <p:sp>
        <p:nvSpPr>
          <p:cNvPr id="7" name="Freeform 7"/>
          <p:cNvSpPr/>
          <p:nvPr/>
        </p:nvSpPr>
        <p:spPr>
          <a:xfrm>
            <a:off x="16754206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3735280" y="1203582"/>
            <a:ext cx="611828" cy="623158"/>
          </a:xfrm>
          <a:custGeom>
            <a:avLst/>
            <a:gdLst/>
            <a:ahLst/>
            <a:cxnLst/>
            <a:rect l="l" t="t" r="r" b="b"/>
            <a:pathLst>
              <a:path w="611828" h="623158">
                <a:moveTo>
                  <a:pt x="0" y="0"/>
                </a:moveTo>
                <a:lnTo>
                  <a:pt x="611828" y="0"/>
                </a:lnTo>
                <a:lnTo>
                  <a:pt x="611828" y="623158"/>
                </a:lnTo>
                <a:lnTo>
                  <a:pt x="0" y="623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6487" y="1045638"/>
            <a:ext cx="15031532" cy="994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5"/>
              </a:lnSpc>
            </a:pPr>
            <a:r>
              <a:rPr lang="en-US" sz="3525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CORRELATION PATTERNS IN RENEWABLE  ENERGY DATA</a:t>
            </a:r>
          </a:p>
        </p:txBody>
      </p:sp>
      <p:sp>
        <p:nvSpPr>
          <p:cNvPr id="4" name="Freeform 4"/>
          <p:cNvSpPr/>
          <p:nvPr/>
        </p:nvSpPr>
        <p:spPr>
          <a:xfrm>
            <a:off x="776487" y="2712136"/>
            <a:ext cx="16671454" cy="7069909"/>
          </a:xfrm>
          <a:custGeom>
            <a:avLst/>
            <a:gdLst/>
            <a:ahLst/>
            <a:cxnLst/>
            <a:rect l="l" t="t" r="r" b="b"/>
            <a:pathLst>
              <a:path w="16671454" h="7069909">
                <a:moveTo>
                  <a:pt x="0" y="0"/>
                </a:moveTo>
                <a:lnTo>
                  <a:pt x="16671454" y="0"/>
                </a:lnTo>
                <a:lnTo>
                  <a:pt x="16671454" y="7069910"/>
                </a:lnTo>
                <a:lnTo>
                  <a:pt x="0" y="7069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83" b="-158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54206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0118" y="2301139"/>
            <a:ext cx="16096056" cy="7746227"/>
          </a:xfrm>
          <a:custGeom>
            <a:avLst/>
            <a:gdLst/>
            <a:ahLst/>
            <a:cxnLst/>
            <a:rect l="l" t="t" r="r" b="b"/>
            <a:pathLst>
              <a:path w="16096056" h="7746227">
                <a:moveTo>
                  <a:pt x="0" y="0"/>
                </a:moveTo>
                <a:lnTo>
                  <a:pt x="16096056" y="0"/>
                </a:lnTo>
                <a:lnTo>
                  <a:pt x="16096056" y="7746227"/>
                </a:lnTo>
                <a:lnTo>
                  <a:pt x="0" y="7746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5326" y="510476"/>
            <a:ext cx="16230600" cy="129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ELECTRICITY ACCESS AND GDP GROWTH AMONGST THE TOP 5 AFRICAN COUNTRIES</a:t>
            </a:r>
          </a:p>
        </p:txBody>
      </p:sp>
      <p:sp>
        <p:nvSpPr>
          <p:cNvPr id="4" name="Freeform 4"/>
          <p:cNvSpPr/>
          <p:nvPr/>
        </p:nvSpPr>
        <p:spPr>
          <a:xfrm>
            <a:off x="16754206" y="216480"/>
            <a:ext cx="1284259" cy="1291277"/>
          </a:xfrm>
          <a:custGeom>
            <a:avLst/>
            <a:gdLst/>
            <a:ahLst/>
            <a:cxnLst/>
            <a:rect l="l" t="t" r="r" b="b"/>
            <a:pathLst>
              <a:path w="1284259" h="1291277">
                <a:moveTo>
                  <a:pt x="0" y="0"/>
                </a:moveTo>
                <a:lnTo>
                  <a:pt x="1284259" y="0"/>
                </a:lnTo>
                <a:lnTo>
                  <a:pt x="1284259" y="1291277"/>
                </a:lnTo>
                <a:lnTo>
                  <a:pt x="0" y="1291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48DDC8A83F7A48BA9313784EC4EDBA" ma:contentTypeVersion="9" ma:contentTypeDescription="Create a new document." ma:contentTypeScope="" ma:versionID="1a35369ddc47c78ce14053102e3c247d">
  <xsd:schema xmlns:xsd="http://www.w3.org/2001/XMLSchema" xmlns:xs="http://www.w3.org/2001/XMLSchema" xmlns:p="http://schemas.microsoft.com/office/2006/metadata/properties" xmlns:ns2="f98641ab-5db1-4d84-ae58-434d79e82dc3" targetNamespace="http://schemas.microsoft.com/office/2006/metadata/properties" ma:root="true" ma:fieldsID="3c27f9c735a22c539d9c5ac43d90e8be" ns2:_="">
    <xsd:import namespace="f98641ab-5db1-4d84-ae58-434d79e82d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641ab-5db1-4d84-ae58-434d79e82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8641ab-5db1-4d84-ae58-434d79e82d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755118-80B0-4BF8-B662-9C3D963B4D11}"/>
</file>

<file path=customXml/itemProps2.xml><?xml version="1.0" encoding="utf-8"?>
<ds:datastoreItem xmlns:ds="http://schemas.openxmlformats.org/officeDocument/2006/customXml" ds:itemID="{51C3CBA8-EA7A-4A35-8E35-79ED4376A657}"/>
</file>

<file path=customXml/itemProps3.xml><?xml version="1.0" encoding="utf-8"?>
<ds:datastoreItem xmlns:ds="http://schemas.openxmlformats.org/officeDocument/2006/customXml" ds:itemID="{12820B60-2932-4545-9CD3-5D0EA5FE911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Custom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Comic Sans</vt:lpstr>
      <vt:lpstr>Calibri</vt:lpstr>
      <vt:lpstr>Times New Roman Bold</vt:lpstr>
      <vt:lpstr>Alex Brush</vt:lpstr>
      <vt:lpstr>Times New Roman Bold Italics</vt:lpstr>
      <vt:lpstr>Cormorant 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Ethiopia</dc:title>
  <cp:lastModifiedBy>hp</cp:lastModifiedBy>
  <cp:revision>2</cp:revision>
  <dcterms:created xsi:type="dcterms:W3CDTF">2006-08-16T00:00:00Z</dcterms:created>
  <dcterms:modified xsi:type="dcterms:W3CDTF">2025-05-12T08:19:27Z</dcterms:modified>
  <dc:identifier>DAGnNrxSPHY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0x0101002048DDC8A83F7A48BA9313784EC4EDBA</vt:lpwstr>
  </property>
</Properties>
</file>